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  <p:sldId id="276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9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36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17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2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0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9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9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0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8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9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0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A416-7FCB-4366-BCBC-33851419E76E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66DC-286A-489B-9A41-58E0E6A0E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9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90656" cy="511256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Кафедра поликлинической педиатрии и пропедевтики детских болезней с курсом ПО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Предэкзаменационное погружение по теме «Синдромный диагноз. Дифференциальный ряд»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3 курс ФФМО педиатрия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08012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К.м.н., доцент </a:t>
            </a:r>
            <a:r>
              <a:rPr lang="ru-RU" b="1" dirty="0" err="1" smtClean="0">
                <a:solidFill>
                  <a:srgbClr val="FF0000"/>
                </a:solidFill>
              </a:rPr>
              <a:t>Гордиец</a:t>
            </a:r>
            <a:r>
              <a:rPr lang="ru-RU" b="1" dirty="0" smtClean="0">
                <a:solidFill>
                  <a:srgbClr val="FF0000"/>
                </a:solidFill>
              </a:rPr>
              <a:t> А.В.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29.04.2016г.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Каждый </a:t>
            </a: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илет содержит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4116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Ситуационную задачу по всем темам дисциплины</a:t>
            </a:r>
          </a:p>
          <a:p>
            <a:r>
              <a:rPr lang="ru-RU" sz="4000" dirty="0" smtClean="0"/>
              <a:t>Бланк анализа или инструментального исследования</a:t>
            </a:r>
          </a:p>
          <a:p>
            <a:r>
              <a:rPr lang="ru-RU" sz="4000" dirty="0" smtClean="0"/>
              <a:t>Практический навык для выполнения по чек-листу (из красной зачетной книжки)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647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 каждый ответ будет дано 5 минут!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Adminn\Desktop\63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965" y="1916832"/>
            <a:ext cx="28956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0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ответа на вопрос «Синдромный диагноз. Дифференциальный ряд».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489438"/>
              </p:ext>
            </p:extLst>
          </p:nvPr>
        </p:nvGraphicFramePr>
        <p:xfrm>
          <a:off x="611560" y="2132856"/>
          <a:ext cx="8064896" cy="2626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1224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4000" dirty="0">
                          <a:effectLst/>
                        </a:rPr>
                        <a:t>Представить пол, возраст ребенка.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4000" dirty="0">
                          <a:effectLst/>
                        </a:rPr>
                        <a:t>Указать место осмотра ребенка.</a:t>
                      </a:r>
                      <a:endParaRPr lang="ru-RU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3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/>
              <a:t>Мальчик Марк </a:t>
            </a:r>
            <a:r>
              <a:rPr lang="ru-RU" sz="4800" dirty="0"/>
              <a:t>В., </a:t>
            </a:r>
            <a:endParaRPr lang="ru-RU" sz="4800" dirty="0" smtClean="0"/>
          </a:p>
          <a:p>
            <a:r>
              <a:rPr lang="ru-RU" sz="4800" dirty="0" smtClean="0"/>
              <a:t>Возраст 9 </a:t>
            </a:r>
            <a:r>
              <a:rPr lang="ru-RU" sz="4800" dirty="0"/>
              <a:t>лет </a:t>
            </a:r>
            <a:endParaRPr lang="ru-RU" sz="4800" dirty="0" smtClean="0"/>
          </a:p>
          <a:p>
            <a:r>
              <a:rPr lang="ru-RU" sz="4800" dirty="0" smtClean="0"/>
              <a:t>поступил </a:t>
            </a:r>
            <a:r>
              <a:rPr lang="ru-RU" sz="4800" dirty="0"/>
              <a:t>в детское отделение стационара. </a:t>
            </a:r>
          </a:p>
        </p:txBody>
      </p:sp>
    </p:spTree>
    <p:extLst>
      <p:ext uri="{BB962C8B-B14F-4D97-AF65-F5344CB8AC3E}">
        <p14:creationId xmlns:p14="http://schemas.microsoft.com/office/powerpoint/2010/main" val="30786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Обосновать основной  синдромный диагноз на </a:t>
            </a:r>
            <a:r>
              <a:rPr lang="ru-RU" b="1" dirty="0" smtClean="0"/>
              <a:t>основании (+, _+, -)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143159"/>
              </p:ext>
            </p:extLst>
          </p:nvPr>
        </p:nvGraphicFramePr>
        <p:xfrm>
          <a:off x="683568" y="1700806"/>
          <a:ext cx="8064896" cy="4608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5759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3200" dirty="0">
                          <a:effectLst/>
                        </a:rPr>
                        <a:t>Жалоб больного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effectLst/>
                        </a:rPr>
                        <a:t>2. Данных </a:t>
                      </a:r>
                      <a:r>
                        <a:rPr lang="ru-RU" sz="3200" dirty="0">
                          <a:effectLst/>
                        </a:rPr>
                        <a:t>анамнеза заболевания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effectLst/>
                        </a:rPr>
                        <a:t>3. Данных </a:t>
                      </a:r>
                      <a:r>
                        <a:rPr lang="ru-RU" sz="3200" dirty="0">
                          <a:effectLst/>
                        </a:rPr>
                        <a:t>анамнеза жизни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effectLst/>
                        </a:rPr>
                        <a:t>4. Данных </a:t>
                      </a:r>
                      <a:r>
                        <a:rPr lang="ru-RU" sz="3200" dirty="0">
                          <a:effectLst/>
                        </a:rPr>
                        <a:t>клинического осмотра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effectLst/>
                        </a:rPr>
                        <a:t>5. Данных </a:t>
                      </a:r>
                      <a:r>
                        <a:rPr lang="ru-RU" sz="3200" dirty="0">
                          <a:effectLst/>
                        </a:rPr>
                        <a:t>лабораторных исследований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651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effectLst/>
                        </a:rPr>
                        <a:t>6. Данных </a:t>
                      </a:r>
                      <a:r>
                        <a:rPr lang="ru-RU" sz="3200" dirty="0">
                          <a:effectLst/>
                        </a:rPr>
                        <a:t>инструментальных исследований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6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Жалобы </a:t>
            </a:r>
            <a:r>
              <a:rPr lang="ru-RU" dirty="0"/>
              <a:t>на боли в животе, многократная рвота, поносы.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В течение 1,5 лет у ребенка повторные приступы бо­лей в околопупочной области и левом подреберье, </a:t>
            </a:r>
            <a:r>
              <a:rPr lang="ru-RU" dirty="0" err="1"/>
              <a:t>иррадиирующие</a:t>
            </a:r>
            <a:r>
              <a:rPr lang="ru-RU" dirty="0"/>
              <a:t> иногда в спину и имеющие опоясывающий характер. Боли сопровождаются многократной рвотой. Приступы провоцируются обильной пищей, «праз­дничным» столом. Последний приступ был в течение 2 дней перед госпи­тализацией. Стул неустойчивый, часто разжижен и обильный.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1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3367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sz="4000" dirty="0"/>
              <a:t>У матери 34 лет - гаст­рит, у бабушки (по матери) - </a:t>
            </a:r>
            <a:r>
              <a:rPr lang="ru-RU" sz="4000" dirty="0" err="1"/>
              <a:t>холецистопанкреатит</a:t>
            </a:r>
            <a:r>
              <a:rPr lang="ru-RU" sz="4000" dirty="0"/>
              <a:t>, сахарный диабет</a:t>
            </a:r>
            <a:r>
              <a:rPr lang="ru-RU" sz="4000" dirty="0" smtClean="0"/>
              <a:t>.</a:t>
            </a:r>
          </a:p>
          <a:p>
            <a:pPr marL="0" indent="0">
              <a:buNone/>
            </a:pPr>
            <a:r>
              <a:rPr lang="ru-RU" sz="4000" dirty="0" smtClean="0"/>
              <a:t>4. </a:t>
            </a:r>
            <a:r>
              <a:rPr lang="ru-RU" sz="4000" dirty="0"/>
              <a:t>Живот вздут в верхней половине, при глубокой пальпации болезненный в </a:t>
            </a:r>
            <a:r>
              <a:rPr lang="ru-RU" sz="4000" dirty="0" err="1"/>
              <a:t>эпигастрии</a:t>
            </a:r>
            <a:r>
              <a:rPr lang="ru-RU" sz="4000" dirty="0"/>
              <a:t>, в зоне </a:t>
            </a:r>
            <a:r>
              <a:rPr lang="ru-RU" sz="4000" dirty="0" err="1"/>
              <a:t>Шоффара</a:t>
            </a:r>
            <a:r>
              <a:rPr lang="ru-RU" sz="4000" dirty="0"/>
              <a:t>, точках Де </a:t>
            </a:r>
            <a:r>
              <a:rPr lang="ru-RU" sz="4000" dirty="0" err="1"/>
              <a:t>Жардена</a:t>
            </a:r>
            <a:r>
              <a:rPr lang="ru-RU" sz="4000" dirty="0"/>
              <a:t>, Мейо - </a:t>
            </a:r>
            <a:r>
              <a:rPr lang="ru-RU" sz="4000" dirty="0" err="1"/>
              <a:t>Робсона</a:t>
            </a:r>
            <a:r>
              <a:rPr lang="ru-RU" sz="4000" dirty="0"/>
              <a:t>. </a:t>
            </a:r>
            <a:r>
              <a:rPr lang="ru-RU" sz="4000" dirty="0" smtClean="0"/>
              <a:t>Симптомы </a:t>
            </a:r>
            <a:r>
              <a:rPr lang="ru-RU" sz="4000" dirty="0"/>
              <a:t>желчного пузыря слабо положительны.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9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5. Клинический </a:t>
            </a:r>
            <a:r>
              <a:rPr lang="ru-RU" b="1" i="1" dirty="0"/>
              <a:t>анализ крови: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Умеренный лейкоцитоз с </a:t>
            </a:r>
            <a:r>
              <a:rPr lang="ru-RU" b="1" dirty="0" err="1" smtClean="0">
                <a:solidFill>
                  <a:srgbClr val="FF0000"/>
                </a:solidFill>
              </a:rPr>
              <a:t>нейтрофилезом</a:t>
            </a:r>
            <a:r>
              <a:rPr lang="ru-RU" b="1" dirty="0" smtClean="0">
                <a:solidFill>
                  <a:srgbClr val="FF0000"/>
                </a:solidFill>
              </a:rPr>
              <a:t>, ускоренное СОЭ </a:t>
            </a:r>
            <a:r>
              <a:rPr lang="ru-RU" dirty="0" smtClean="0"/>
              <a:t>(</a:t>
            </a:r>
            <a:r>
              <a:rPr lang="ru-RU" dirty="0" err="1" smtClean="0"/>
              <a:t>Лейк</a:t>
            </a:r>
            <a:r>
              <a:rPr lang="ru-RU" dirty="0" smtClean="0"/>
              <a:t> </a:t>
            </a:r>
            <a:r>
              <a:rPr lang="ru-RU" dirty="0"/>
              <a:t>–6,6х10</a:t>
            </a:r>
            <a:r>
              <a:rPr lang="ru-RU" baseline="30000" dirty="0"/>
              <a:t>9</a:t>
            </a:r>
            <a:r>
              <a:rPr lang="ru-RU" dirty="0"/>
              <a:t>/л; п/я - 4%, с/я - 51%, э - 3%, л - 36%, м - 6%, СОЭ - 12 </a:t>
            </a:r>
            <a:r>
              <a:rPr lang="ru-RU" dirty="0" smtClean="0"/>
              <a:t>мм/час).</a:t>
            </a:r>
            <a:endParaRPr lang="ru-RU" dirty="0"/>
          </a:p>
          <a:p>
            <a:r>
              <a:rPr lang="ru-RU" b="1" i="1" dirty="0" smtClean="0"/>
              <a:t>Биохимический </a:t>
            </a:r>
            <a:r>
              <a:rPr lang="ru-RU" b="1" i="1" dirty="0"/>
              <a:t>анализ крови: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 верхней границе нормы  </a:t>
            </a:r>
            <a:r>
              <a:rPr lang="ru-RU" dirty="0" smtClean="0"/>
              <a:t>ЩФ </a:t>
            </a:r>
            <a:r>
              <a:rPr lang="ru-RU" dirty="0"/>
              <a:t>- 140 </a:t>
            </a:r>
            <a:r>
              <a:rPr lang="ru-RU" dirty="0" err="1"/>
              <a:t>Ед</a:t>
            </a:r>
            <a:r>
              <a:rPr lang="ru-RU" dirty="0"/>
              <a:t>/л (норма 70-140), амилаза - 120 </a:t>
            </a:r>
            <a:r>
              <a:rPr lang="ru-RU" dirty="0" err="1"/>
              <a:t>Ед</a:t>
            </a:r>
            <a:r>
              <a:rPr lang="ru-RU" dirty="0"/>
              <a:t>/л (норма 10-120), </a:t>
            </a:r>
            <a:endParaRPr lang="ru-RU" dirty="0" smtClean="0"/>
          </a:p>
          <a:p>
            <a:r>
              <a:rPr lang="ru-RU" b="1" i="1" dirty="0" smtClean="0"/>
              <a:t>Диастаза </a:t>
            </a:r>
            <a:r>
              <a:rPr lang="ru-RU" b="1" i="1" dirty="0"/>
              <a:t>мочи: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повышена в 2 раза </a:t>
            </a:r>
            <a:r>
              <a:rPr lang="ru-RU" dirty="0" smtClean="0"/>
              <a:t>128 </a:t>
            </a:r>
            <a:r>
              <a:rPr lang="ru-RU" dirty="0" err="1"/>
              <a:t>ед</a:t>
            </a:r>
            <a:r>
              <a:rPr lang="ru-RU" dirty="0"/>
              <a:t> (норма 32-64 ед</a:t>
            </a:r>
            <a:r>
              <a:rPr lang="ru-RU" dirty="0" smtClean="0"/>
              <a:t>.).</a:t>
            </a:r>
          </a:p>
          <a:p>
            <a:r>
              <a:rPr lang="ru-RU" b="1" dirty="0">
                <a:solidFill>
                  <a:srgbClr val="FF0000"/>
                </a:solidFill>
              </a:rPr>
              <a:t>СРБ (+) </a:t>
            </a:r>
            <a:r>
              <a:rPr lang="ru-RU" dirty="0"/>
              <a:t>(норма менее 5 мг/л).</a:t>
            </a:r>
          </a:p>
          <a:p>
            <a:r>
              <a:rPr lang="ru-RU" b="1" i="1" dirty="0" smtClean="0"/>
              <a:t>УЗИ </a:t>
            </a:r>
            <a:r>
              <a:rPr lang="ru-RU" b="1" i="1" dirty="0"/>
              <a:t>органов брюшной полости: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Желчный </a:t>
            </a:r>
            <a:r>
              <a:rPr lang="ru-RU" b="1" dirty="0">
                <a:solidFill>
                  <a:srgbClr val="FF0000"/>
                </a:solidFill>
              </a:rPr>
              <a:t>пузырь </a:t>
            </a:r>
            <a:r>
              <a:rPr lang="ru-RU" b="1" dirty="0" smtClean="0">
                <a:solidFill>
                  <a:srgbClr val="FF0000"/>
                </a:solidFill>
              </a:rPr>
              <a:t>перегиб </a:t>
            </a:r>
            <a:r>
              <a:rPr lang="ru-RU" b="1" dirty="0">
                <a:solidFill>
                  <a:srgbClr val="FF0000"/>
                </a:solidFill>
              </a:rPr>
              <a:t>в области </a:t>
            </a:r>
            <a:r>
              <a:rPr lang="ru-RU" b="1" dirty="0" smtClean="0">
                <a:solidFill>
                  <a:srgbClr val="FF0000"/>
                </a:solidFill>
              </a:rPr>
              <a:t>шейки</a:t>
            </a:r>
            <a:r>
              <a:rPr lang="ru-RU" dirty="0" smtClean="0"/>
              <a:t>. </a:t>
            </a:r>
            <a:r>
              <a:rPr lang="ru-RU" b="1" dirty="0">
                <a:solidFill>
                  <a:srgbClr val="FF0000"/>
                </a:solidFill>
              </a:rPr>
              <a:t>Поджелудочная железа: </a:t>
            </a:r>
            <a:r>
              <a:rPr lang="ru-RU" b="1" dirty="0" smtClean="0">
                <a:solidFill>
                  <a:srgbClr val="FF0000"/>
                </a:solidFill>
              </a:rPr>
              <a:t>увеличена </a:t>
            </a:r>
            <a:r>
              <a:rPr lang="ru-RU" dirty="0" smtClean="0"/>
              <a:t>головка </a:t>
            </a:r>
            <a:r>
              <a:rPr lang="ru-RU" dirty="0"/>
              <a:t>- 22 мм (норма 16), тело - 18 мм (норма 14), хвост - 26 мм (норма 18), имеют </a:t>
            </a:r>
            <a:r>
              <a:rPr lang="ru-RU" dirty="0" err="1"/>
              <a:t>гиперэхогенные</a:t>
            </a:r>
            <a:r>
              <a:rPr lang="ru-RU" dirty="0"/>
              <a:t> включения, несколько уплотнена капсула под­желудочной железы.</a:t>
            </a:r>
          </a:p>
          <a:p>
            <a:r>
              <a:rPr lang="ru-RU" b="1" i="1" dirty="0"/>
              <a:t>Ретроградная </a:t>
            </a:r>
            <a:r>
              <a:rPr lang="ru-RU" b="1" i="1" dirty="0" err="1"/>
              <a:t>холепанкреатография</a:t>
            </a:r>
            <a:r>
              <a:rPr lang="ru-RU" b="1" i="1" dirty="0"/>
              <a:t>: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Вирсунгов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проток </a:t>
            </a:r>
            <a:r>
              <a:rPr lang="ru-RU" b="1" dirty="0" err="1">
                <a:solidFill>
                  <a:srgbClr val="FF0000"/>
                </a:solidFill>
              </a:rPr>
              <a:t>дилятирован</a:t>
            </a:r>
            <a:r>
              <a:rPr lang="ru-RU" b="1" dirty="0">
                <a:solidFill>
                  <a:srgbClr val="FF0000"/>
                </a:solidFill>
              </a:rPr>
              <a:t>, расширен, имеет общую ампулу с общим желчным протоком.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2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Можно думать о поражении ЖКТ хронического характера.</a:t>
            </a:r>
          </a:p>
          <a:p>
            <a:pPr marL="0" indent="0" algn="ctr">
              <a:buNone/>
            </a:pPr>
            <a:r>
              <a:rPr lang="ru-RU" b="1" dirty="0" smtClean="0"/>
              <a:t>Органы мишени : </a:t>
            </a:r>
            <a:r>
              <a:rPr lang="ru-RU" dirty="0" smtClean="0"/>
              <a:t>Поджелудочная железа, желчный пузырь.</a:t>
            </a:r>
          </a:p>
          <a:p>
            <a:pPr marL="0" indent="0" algn="ctr">
              <a:buNone/>
            </a:pPr>
            <a:r>
              <a:rPr lang="ru-RU" b="1" dirty="0" smtClean="0"/>
              <a:t>Основной синдромный диагноз: </a:t>
            </a:r>
            <a:r>
              <a:rPr lang="ru-RU" dirty="0" smtClean="0"/>
              <a:t>хронический панкреатит. </a:t>
            </a:r>
          </a:p>
          <a:p>
            <a:pPr marL="0" indent="0" algn="ctr">
              <a:buNone/>
            </a:pPr>
            <a:r>
              <a:rPr lang="ru-RU" dirty="0" smtClean="0"/>
              <a:t>Дисфункция желчевыводящих путей.</a:t>
            </a:r>
          </a:p>
          <a:p>
            <a:pPr marL="0" indent="0" algn="ctr">
              <a:buNone/>
            </a:pPr>
            <a:r>
              <a:rPr lang="ru-RU" dirty="0" smtClean="0"/>
              <a:t>Фон –аномалия развития ЖП (перегиб).</a:t>
            </a:r>
          </a:p>
          <a:p>
            <a:pPr marL="0" indent="0" algn="ctr">
              <a:buNone/>
            </a:pPr>
            <a:r>
              <a:rPr lang="ru-RU" b="1" dirty="0" smtClean="0"/>
              <a:t>Сопутствующий диагноз </a:t>
            </a:r>
            <a:r>
              <a:rPr lang="ru-RU" dirty="0" smtClean="0"/>
              <a:t>синдром лейкоцитоза. </a:t>
            </a:r>
            <a:r>
              <a:rPr lang="ru-RU" dirty="0" err="1" smtClean="0"/>
              <a:t>Мезенхимально</a:t>
            </a:r>
            <a:r>
              <a:rPr lang="ru-RU" dirty="0" smtClean="0"/>
              <a:t>-воспалительный синдром.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0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Дифференциальный ряд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Диагноз хронический панкреатит можно дифференцировать с </a:t>
            </a:r>
          </a:p>
          <a:p>
            <a:r>
              <a:rPr lang="ru-RU" dirty="0" smtClean="0"/>
              <a:t>синдромом раздраженного кишечника,</a:t>
            </a:r>
          </a:p>
          <a:p>
            <a:r>
              <a:rPr lang="ru-RU" dirty="0" smtClean="0"/>
              <a:t>паразитарными инвазиями, </a:t>
            </a:r>
          </a:p>
          <a:p>
            <a:r>
              <a:rPr lang="ru-RU" dirty="0" smtClean="0"/>
              <a:t>Холециститом</a:t>
            </a:r>
          </a:p>
          <a:p>
            <a:r>
              <a:rPr lang="ru-RU" dirty="0" smtClean="0"/>
              <a:t>Желчнокаменной болезнью</a:t>
            </a:r>
          </a:p>
          <a:p>
            <a:r>
              <a:rPr lang="ru-RU" dirty="0"/>
              <a:t> С</a:t>
            </a:r>
            <a:r>
              <a:rPr lang="ru-RU" dirty="0" smtClean="0"/>
              <a:t>ахарным диабетом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6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допуска к экзамену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Ликвидировать текущую задолженность по допуску из деканата своим преподавателям.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Пропуски по лекциям сдать отв. по курсу пропедевтики асс. к.м.н. </a:t>
            </a:r>
            <a:r>
              <a:rPr lang="ru-RU" dirty="0" err="1" smtClean="0"/>
              <a:t>Матыскиной</a:t>
            </a: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.В. </a:t>
            </a:r>
            <a:r>
              <a:rPr lang="ru-RU" dirty="0"/>
              <a:t>п</a:t>
            </a:r>
            <a:r>
              <a:rPr lang="ru-RU" dirty="0" smtClean="0"/>
              <a:t>о согласованию.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Сдать историю болезни и коллоквиум.</a:t>
            </a:r>
          </a:p>
          <a:p>
            <a:pPr marL="0" indent="0">
              <a:buNone/>
            </a:pPr>
            <a:r>
              <a:rPr lang="ru-RU" dirty="0" smtClean="0"/>
              <a:t>4. Сдать тестовый экзамен.</a:t>
            </a:r>
          </a:p>
          <a:p>
            <a:pPr marL="0" indent="0" algn="ctr">
              <a:buNone/>
            </a:pPr>
            <a:r>
              <a:rPr lang="ru-RU" b="1" dirty="0" smtClean="0"/>
              <a:t>Срок до 31 мая 2016г.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5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Оценка 1 вопроса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490621"/>
              </p:ext>
            </p:extLst>
          </p:nvPr>
        </p:nvGraphicFramePr>
        <p:xfrm>
          <a:off x="251520" y="1772817"/>
          <a:ext cx="871296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623"/>
                <a:gridCol w="1842208"/>
                <a:gridCol w="506354"/>
                <a:gridCol w="1454616"/>
                <a:gridCol w="502671"/>
                <a:gridCol w="3915496"/>
              </a:tblGrid>
              <a:tr h="1568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2800" dirty="0">
                          <a:effectLst/>
                        </a:rPr>
                        <a:t>+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2800" dirty="0">
                          <a:effectLst/>
                        </a:rPr>
                        <a:t>нет ошибок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2800" dirty="0">
                          <a:effectLst/>
                        </a:rPr>
                        <a:t>+/-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2800" dirty="0">
                          <a:effectLst/>
                        </a:rPr>
                        <a:t>0,5 ошибки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2800" dirty="0">
                          <a:effectLst/>
                        </a:rPr>
                        <a:t>-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2800" dirty="0">
                          <a:effectLst/>
                        </a:rPr>
                        <a:t>одна ошибка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8391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800" dirty="0">
                          <a:effectLst/>
                        </a:rPr>
                        <a:t>0 – 1,0 ошибки – «отлично»; 1,5 – 2,0 ошибки – «хорошо»; 2,5 – 3,0 ошибки – «</a:t>
                      </a:r>
                      <a:r>
                        <a:rPr lang="ru-RU" sz="2800" dirty="0" err="1">
                          <a:effectLst/>
                        </a:rPr>
                        <a:t>удовл</a:t>
                      </a:r>
                      <a:r>
                        <a:rPr lang="ru-RU" sz="2800" dirty="0">
                          <a:effectLst/>
                        </a:rPr>
                        <a:t>.»; более 3,5 ошибок  – «</a:t>
                      </a:r>
                      <a:r>
                        <a:rPr lang="ru-RU" sz="2800" dirty="0" err="1">
                          <a:effectLst/>
                        </a:rPr>
                        <a:t>неудовл</a:t>
                      </a:r>
                      <a:r>
                        <a:rPr lang="ru-RU" sz="2800" dirty="0">
                          <a:effectLst/>
                        </a:rPr>
                        <a:t>.»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574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800" dirty="0">
                          <a:effectLst/>
                        </a:rPr>
                        <a:t>ОЦЕНКА ______________            Экзаменатор ________________________________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7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этап собеседование подготовлено 60 ситуационных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39933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Из предложенного текста необходимо выбирать данные для обоснования, а не зачитывать все подряд!!!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Где посмотреть?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56584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Все материалы для экзамена и по темам дисциплины размещены на сайте </a:t>
            </a:r>
            <a:r>
              <a:rPr lang="ru-RU" sz="4000" dirty="0" err="1" smtClean="0"/>
              <a:t>КрасГМУ</a:t>
            </a:r>
            <a:r>
              <a:rPr lang="ru-RU" sz="4000" dirty="0" smtClean="0"/>
              <a:t>, на личной странице доцента </a:t>
            </a:r>
            <a:r>
              <a:rPr lang="ru-RU" sz="4000" dirty="0" err="1" smtClean="0"/>
              <a:t>Гордиец</a:t>
            </a:r>
            <a:r>
              <a:rPr lang="ru-RU" sz="4000" dirty="0" smtClean="0"/>
              <a:t> А.В.</a:t>
            </a:r>
          </a:p>
          <a:p>
            <a:r>
              <a:rPr lang="ru-RU" sz="4000" dirty="0" smtClean="0"/>
              <a:t>Документы – материалы для преподавателей и студентов – 3 курс пропедевтика педиатры - экзамен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058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 вопрос (АФО, семиотика, синдромы поражения)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Перечень вопросов размещен на сайте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191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 вопрос (питание)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Перечень вопросов на сайте.</a:t>
            </a:r>
          </a:p>
          <a:p>
            <a:r>
              <a:rPr lang="ru-RU" sz="4000" dirty="0" smtClean="0"/>
              <a:t>Учебные материалы (Национальная программа питания детей до 1 года, программа питания детей от 1 до 3 лет, пособия и сборники) размещены на сайте.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537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146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 вопрос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(оцените предложенные лабораторные и инструментальные данные)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08912" cy="3273227"/>
          </a:xfrm>
        </p:spPr>
        <p:txBody>
          <a:bodyPr>
            <a:noAutofit/>
          </a:bodyPr>
          <a:lstStyle/>
          <a:p>
            <a:r>
              <a:rPr lang="ru-RU" sz="4400" dirty="0" smtClean="0"/>
              <a:t>Банк заданий размещен на сайте.</a:t>
            </a:r>
          </a:p>
          <a:p>
            <a:r>
              <a:rPr lang="ru-RU" sz="4400" dirty="0" smtClean="0"/>
              <a:t>Чек-лист и план ответа будет представлен на погружении 6 мая в 15.30ч. Аудитория №2.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605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 вопрос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проведите оценку практического навыка по чек-листу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Чек-лист и банк заданий с алгоритмами выполнения будет представлен 13 мая в 15.30ч. на погружении. Аудитория №2.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51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Благодарю за внимание!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Adminn\Desktop\3137213674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712968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4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Формула подсчета экзаменационной оценки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14116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У х 25% + Т х 20% + П х 20% + С х 35%</a:t>
            </a:r>
          </a:p>
          <a:p>
            <a:pPr marL="0" indent="0">
              <a:buNone/>
            </a:pPr>
            <a:r>
              <a:rPr lang="ru-RU" dirty="0" smtClean="0"/>
              <a:t>_________________________________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100%</a:t>
            </a:r>
          </a:p>
          <a:p>
            <a:pPr marL="0" indent="0">
              <a:buNone/>
            </a:pPr>
            <a:r>
              <a:rPr lang="ru-RU" dirty="0" smtClean="0"/>
              <a:t>У – успеваемость                            </a:t>
            </a:r>
            <a:r>
              <a:rPr lang="ru-RU" b="1" dirty="0" smtClean="0"/>
              <a:t>4,75 - отлично</a:t>
            </a:r>
          </a:p>
          <a:p>
            <a:pPr marL="0" indent="0">
              <a:buNone/>
            </a:pPr>
            <a:r>
              <a:rPr lang="ru-RU" dirty="0" smtClean="0"/>
              <a:t>Т – тесты                                           </a:t>
            </a:r>
            <a:r>
              <a:rPr lang="ru-RU" b="1" dirty="0" smtClean="0"/>
              <a:t>3,75 - хорошо</a:t>
            </a:r>
          </a:p>
          <a:p>
            <a:pPr marL="0" indent="0">
              <a:buNone/>
            </a:pPr>
            <a:r>
              <a:rPr lang="ru-RU" dirty="0" smtClean="0"/>
              <a:t>П- практика                         </a:t>
            </a:r>
            <a:r>
              <a:rPr lang="ru-RU" b="1" dirty="0" smtClean="0"/>
              <a:t>2,75 – </a:t>
            </a:r>
            <a:r>
              <a:rPr lang="ru-RU" b="1" dirty="0" err="1" smtClean="0"/>
              <a:t>удовлетворител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 – собеседование             </a:t>
            </a:r>
            <a:r>
              <a:rPr lang="ru-RU" b="1" dirty="0" smtClean="0">
                <a:solidFill>
                  <a:srgbClr val="FF0000"/>
                </a:solidFill>
              </a:rPr>
              <a:t>менее 2,75 – </a:t>
            </a:r>
            <a:r>
              <a:rPr lang="ru-RU" b="1" dirty="0" err="1" smtClean="0">
                <a:solidFill>
                  <a:srgbClr val="FF0000"/>
                </a:solidFill>
              </a:rPr>
              <a:t>неудовл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6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Тестовый экзамен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Банк тестов (1000 вопросов с 1 правильным ответом)</a:t>
            </a:r>
          </a:p>
          <a:p>
            <a:pPr marL="0" indent="0">
              <a:buNone/>
            </a:pPr>
            <a:r>
              <a:rPr lang="ru-RU" dirty="0" smtClean="0"/>
              <a:t>Билет состоит из 100 вопросов</a:t>
            </a:r>
          </a:p>
          <a:p>
            <a:pPr marL="0" indent="0" algn="ctr">
              <a:buNone/>
            </a:pPr>
            <a:r>
              <a:rPr lang="ru-RU" b="1" dirty="0" smtClean="0"/>
              <a:t>Оценка за тесты: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Менее 70 правильных ответов – неудовлетворительно</a:t>
            </a:r>
          </a:p>
          <a:p>
            <a:pPr marL="0" indent="0">
              <a:buNone/>
            </a:pPr>
            <a:r>
              <a:rPr lang="ru-RU" dirty="0" smtClean="0"/>
              <a:t>71-80 правильных ответов – удовлетворительно</a:t>
            </a:r>
          </a:p>
          <a:p>
            <a:pPr marL="0" indent="0">
              <a:buNone/>
            </a:pPr>
            <a:r>
              <a:rPr lang="ru-RU" dirty="0" smtClean="0"/>
              <a:t>81-90 правильных ответов – хорошо</a:t>
            </a:r>
          </a:p>
          <a:p>
            <a:pPr marL="0" indent="0">
              <a:buNone/>
            </a:pPr>
            <a:r>
              <a:rPr lang="ru-RU" dirty="0" smtClean="0"/>
              <a:t>91-100 правильных ответов - отлично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График экзаменов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Учимся до 31 мая 2016г.</a:t>
            </a:r>
          </a:p>
          <a:p>
            <a:r>
              <a:rPr lang="ru-RU" dirty="0" smtClean="0"/>
              <a:t>С 1 июня 2016г. сессия</a:t>
            </a:r>
          </a:p>
          <a:p>
            <a:r>
              <a:rPr lang="ru-RU" dirty="0" smtClean="0"/>
              <a:t>1-3 июня будет консультация (дата пока не установлена)</a:t>
            </a:r>
          </a:p>
          <a:p>
            <a:r>
              <a:rPr lang="ru-RU" dirty="0" smtClean="0"/>
              <a:t>4,5,7 июня экзамены по графику с 8.30 часов утра на базе ГП №3 ул. Урванцева 30а (график будет на сайте)</a:t>
            </a:r>
          </a:p>
          <a:p>
            <a:r>
              <a:rPr lang="ru-RU" dirty="0" smtClean="0"/>
              <a:t>На экзамены, халат, </a:t>
            </a:r>
            <a:r>
              <a:rPr lang="ru-RU" dirty="0" err="1" smtClean="0"/>
              <a:t>бейджик</a:t>
            </a:r>
            <a:r>
              <a:rPr lang="ru-RU" dirty="0" smtClean="0"/>
              <a:t>, </a:t>
            </a:r>
            <a:r>
              <a:rPr lang="ru-RU" dirty="0" err="1" smtClean="0"/>
              <a:t>сменка</a:t>
            </a:r>
            <a:r>
              <a:rPr lang="ru-RU" dirty="0" smtClean="0"/>
              <a:t>, фонендоскоп, сантиметровая лента, тонометр, 2 зачетки с допуском, ручка.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97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3523-3F7A-4D00-8F50-2244B8B96E9F}" type="slidenum">
              <a:rPr lang="ru-RU"/>
              <a:pPr/>
              <a:t>6</a:t>
            </a:fld>
            <a:endParaRPr lang="ru-RU"/>
          </a:p>
        </p:txBody>
      </p:sp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93762"/>
          </a:xfrm>
        </p:spPr>
        <p:txBody>
          <a:bodyPr lIns="0" tIns="0" rIns="0" bIns="0"/>
          <a:lstStyle/>
          <a:p>
            <a:r>
              <a:rPr lang="ru-RU" b="1" dirty="0" smtClean="0">
                <a:solidFill>
                  <a:srgbClr val="FF0000"/>
                </a:solidFill>
              </a:rPr>
              <a:t>Экзаменаторы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52413" y="981075"/>
            <a:ext cx="8891587" cy="2160588"/>
          </a:xfrm>
        </p:spPr>
        <p:txBody>
          <a:bodyPr lIns="0" tIns="0" rIns="0" bIns="0" anchor="ctr">
            <a:noAutofit/>
          </a:bodyPr>
          <a:lstStyle/>
          <a:p>
            <a:pPr marL="514350" indent="-514350" defTabSz="584200">
              <a:lnSpc>
                <a:spcPct val="80000"/>
              </a:lnSpc>
              <a:spcBef>
                <a:spcPts val="3000"/>
              </a:spcBef>
              <a:buFontTx/>
              <a:buAutoNum type="arabicPeriod"/>
            </a:pPr>
            <a:r>
              <a:rPr lang="ru-RU" sz="2000" b="1" dirty="0"/>
              <a:t>Заведующая кафедрой – д.м.н., доцент, декан педиатрического факультета  Галактионова М.Ю.</a:t>
            </a:r>
          </a:p>
          <a:p>
            <a:pPr marL="514350" indent="-514350" defTabSz="584200">
              <a:lnSpc>
                <a:spcPct val="80000"/>
              </a:lnSpc>
              <a:spcBef>
                <a:spcPts val="3000"/>
              </a:spcBef>
              <a:buFontTx/>
              <a:buAutoNum type="arabicPeriod"/>
            </a:pPr>
            <a:r>
              <a:rPr lang="ru-RU" sz="2000" b="1" dirty="0"/>
              <a:t>Профессор, член-корр. РАМН, д.м.н., заслуженный деятель науки </a:t>
            </a:r>
            <a:r>
              <a:rPr lang="ru-RU" sz="2000" b="1" dirty="0" err="1"/>
              <a:t>Манчук</a:t>
            </a:r>
            <a:r>
              <a:rPr lang="ru-RU" sz="2000" b="1" dirty="0"/>
              <a:t> В.Т.</a:t>
            </a:r>
          </a:p>
          <a:p>
            <a:pPr marL="514350" indent="-514350" defTabSz="584200">
              <a:lnSpc>
                <a:spcPct val="80000"/>
              </a:lnSpc>
              <a:spcBef>
                <a:spcPts val="3000"/>
              </a:spcBef>
              <a:buFontTx/>
              <a:buAutoNum type="arabicPeriod"/>
            </a:pPr>
            <a:r>
              <a:rPr lang="ru-RU" sz="2000" b="1" dirty="0"/>
              <a:t>Профессор, д.м.н., заслуженный врач РФ, руководитель Института питания </a:t>
            </a:r>
            <a:r>
              <a:rPr lang="ru-RU" sz="2000" b="1" dirty="0" err="1"/>
              <a:t>КрасГМУ</a:t>
            </a:r>
            <a:r>
              <a:rPr lang="ru-RU" sz="2000" b="1" dirty="0"/>
              <a:t>  </a:t>
            </a:r>
            <a:r>
              <a:rPr lang="ru-RU" sz="2000" b="1" dirty="0" err="1"/>
              <a:t>Прахин</a:t>
            </a:r>
            <a:r>
              <a:rPr lang="ru-RU" sz="2000" b="1" dirty="0"/>
              <a:t> Е.И.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213100"/>
            <a:ext cx="190500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284538"/>
            <a:ext cx="2376487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57563"/>
            <a:ext cx="2087563" cy="316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310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F9BE4-5470-4846-90EB-A009AE005FEC}" type="slidenum">
              <a:rPr lang="ru-RU"/>
              <a:pPr/>
              <a:t>7</a:t>
            </a:fld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7163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ts val="3000"/>
              </a:spcBef>
              <a:buFontTx/>
              <a:buAutoNum type="arabicPeriod"/>
            </a:pPr>
            <a:r>
              <a:rPr lang="ru-RU" sz="2400" b="1" dirty="0"/>
              <a:t>Доцент, к.м.н., национальный эксперт ВОЗ по грудному вскармливанию, главный детский диетолог края Фурцев В.И.</a:t>
            </a:r>
          </a:p>
          <a:p>
            <a:pPr marL="609600" indent="-609600">
              <a:lnSpc>
                <a:spcPct val="90000"/>
              </a:lnSpc>
              <a:spcBef>
                <a:spcPts val="3000"/>
              </a:spcBef>
              <a:buFontTx/>
              <a:buAutoNum type="arabicPeriod"/>
            </a:pPr>
            <a:r>
              <a:rPr lang="ru-RU" sz="2400" b="1" dirty="0"/>
              <a:t>Доцент, к.м.н. </a:t>
            </a:r>
            <a:r>
              <a:rPr lang="ru-RU" sz="2400" b="1" dirty="0" err="1"/>
              <a:t>Гордиец</a:t>
            </a:r>
            <a:r>
              <a:rPr lang="ru-RU" sz="2400" b="1" dirty="0"/>
              <a:t> А.В.</a:t>
            </a:r>
          </a:p>
          <a:p>
            <a:pPr marL="609600" indent="-609600">
              <a:lnSpc>
                <a:spcPct val="90000"/>
              </a:lnSpc>
              <a:spcBef>
                <a:spcPts val="3000"/>
              </a:spcBef>
              <a:buFontTx/>
              <a:buAutoNum type="arabicPeriod"/>
            </a:pPr>
            <a:r>
              <a:rPr lang="ru-RU" sz="2400" b="1" dirty="0"/>
              <a:t>Доцент, к.м.н., главный специалист отдела помощи детям МЗ Красноярского края Бекетова Е.В.</a:t>
            </a:r>
          </a:p>
          <a:p>
            <a:pPr marL="609600" indent="-609600">
              <a:lnSpc>
                <a:spcPct val="90000"/>
              </a:lnSpc>
              <a:spcBef>
                <a:spcPts val="3000"/>
              </a:spcBef>
              <a:buFontTx/>
              <a:buAutoNum type="arabicPeriod"/>
            </a:pPr>
            <a:r>
              <a:rPr lang="ru-RU" sz="2400" b="1" dirty="0"/>
              <a:t>Доцент, к.м.н. Чистякова И.Н.</a:t>
            </a:r>
          </a:p>
          <a:p>
            <a:pPr marL="609600" indent="-609600">
              <a:lnSpc>
                <a:spcPct val="90000"/>
              </a:lnSpc>
              <a:spcBef>
                <a:spcPts val="3000"/>
              </a:spcBef>
              <a:buFontTx/>
              <a:buAutoNum type="arabicPeriod"/>
            </a:pPr>
            <a:endParaRPr lang="ru-RU" sz="2400" b="1" dirty="0"/>
          </a:p>
          <a:p>
            <a:pPr marL="609600" indent="-609600">
              <a:lnSpc>
                <a:spcPct val="90000"/>
              </a:lnSpc>
            </a:pPr>
            <a:endParaRPr lang="ru-RU" sz="2400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05263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005263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005263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005263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3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675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Маршрутный лист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211626"/>
              </p:ext>
            </p:extLst>
          </p:nvPr>
        </p:nvGraphicFramePr>
        <p:xfrm>
          <a:off x="-1" y="3933057"/>
          <a:ext cx="9144000" cy="3242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259"/>
                <a:gridCol w="1725427"/>
                <a:gridCol w="1691988"/>
                <a:gridCol w="1912684"/>
                <a:gridCol w="1763642"/>
              </a:tblGrid>
              <a:tr h="1544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1. Синдромный диагноз. Дифференциальный ряд.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2.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АФО, семиотика, синдромы.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3.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Питание.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4.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предложенные лабораторные и инструментальные данные.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  5.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Оцените практический навык по чек-листу.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3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52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экзаменатора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экзаменатора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экзаменатора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экзаменатора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экзаменатора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676469"/>
            <a:ext cx="87849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В.Ф.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Министерства здравоохранения Российской Федерации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Маршрутный лист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__________________                           Время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____________________________________________                                             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Ф.И.О. обучающегося___________________________________________ Группа 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Специальность Педиатрия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 /Дисциплина Пропедевтика детских болезней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Текущая успеваемость 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История болезни____________________________________________________________________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Коллоквиум по питанию 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Тесты _____________________________________________________________________________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Итоговая оценка в ведомость 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5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Время подготовки к билету 30 минут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Adminn\Desktop\Oblojka_na_zachetku_4_e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15893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5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1109</Words>
  <Application>Microsoft Office PowerPoint</Application>
  <PresentationFormat>Экран (4:3)</PresentationFormat>
  <Paragraphs>149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Кафедра поликлинической педиатрии и пропедевтики детских болезней с курсом ПО  Предэкзаменационное погружение по теме «Синдромный диагноз. Дифференциальный ряд»  3 курс ФФМО педиатрия</vt:lpstr>
      <vt:lpstr>Правила допуска к экзамену</vt:lpstr>
      <vt:lpstr>Формула подсчета экзаменационной оценки</vt:lpstr>
      <vt:lpstr>Тестовый экзамен</vt:lpstr>
      <vt:lpstr>График экзаменов</vt:lpstr>
      <vt:lpstr>Экзаменаторы</vt:lpstr>
      <vt:lpstr>Презентация PowerPoint</vt:lpstr>
      <vt:lpstr>Маршрутный лист </vt:lpstr>
      <vt:lpstr>Время подготовки к билету 30 минут</vt:lpstr>
      <vt:lpstr>Каждый билет содержит</vt:lpstr>
      <vt:lpstr>На каждый ответ будет дано 5 минут!</vt:lpstr>
      <vt:lpstr>План ответа на вопрос «Синдромный диагноз. Дифференциальный ряд».</vt:lpstr>
      <vt:lpstr>Пример:</vt:lpstr>
      <vt:lpstr>Обосновать основной  синдромный диагноз на основании (+, _+, -)</vt:lpstr>
      <vt:lpstr>Пример:</vt:lpstr>
      <vt:lpstr>Презентация PowerPoint</vt:lpstr>
      <vt:lpstr>Презентация PowerPoint</vt:lpstr>
      <vt:lpstr>Презентация PowerPoint</vt:lpstr>
      <vt:lpstr>Дифференциальный ряд</vt:lpstr>
      <vt:lpstr>Оценка 1 вопроса</vt:lpstr>
      <vt:lpstr>На этап собеседование подготовлено 60 ситуационных заданий</vt:lpstr>
      <vt:lpstr>Где посмотреть?</vt:lpstr>
      <vt:lpstr>2 вопрос (АФО, семиотика, синдромы поражения)</vt:lpstr>
      <vt:lpstr>3 вопрос (питание)</vt:lpstr>
      <vt:lpstr>4 вопрос  (оцените предложенные лабораторные и инструментальные данные)</vt:lpstr>
      <vt:lpstr>5 вопрос  проведите оценку практического навыка по чек-листу</vt:lpstr>
      <vt:lpstr>Благодарю за внимание!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поликлинической педиатрии и пропедевтики детских болезней с курсом ПО  Предэкзаменационное погружение по теме «Синдромный диагноз. Дифференциальный ряд»  3 курс ФФМО педиатрия</dc:title>
  <dc:creator>Adminn</dc:creator>
  <cp:lastModifiedBy>Adminn</cp:lastModifiedBy>
  <cp:revision>22</cp:revision>
  <dcterms:created xsi:type="dcterms:W3CDTF">2016-04-28T11:55:54Z</dcterms:created>
  <dcterms:modified xsi:type="dcterms:W3CDTF">2016-04-28T13:51:07Z</dcterms:modified>
</cp:coreProperties>
</file>