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8"/>
  </p:notesMasterIdLst>
  <p:sldIdLst>
    <p:sldId id="256" r:id="rId2"/>
    <p:sldId id="298" r:id="rId3"/>
    <p:sldId id="29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00" r:id="rId20"/>
    <p:sldId id="272" r:id="rId21"/>
    <p:sldId id="273" r:id="rId22"/>
    <p:sldId id="301"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302" r:id="rId45"/>
    <p:sldId id="335" r:id="rId46"/>
    <p:sldId id="336"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68EEF-D195-4F3E-8583-1BA4C2C9AE95}" type="datetimeFigureOut">
              <a:rPr lang="ru-RU" smtClean="0"/>
              <a:t>21.01.2023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4547-F7B4-494B-9546-502BA24D2E70}" type="slidenum">
              <a:rPr lang="ru-RU" smtClean="0"/>
              <a:t>‹#›</a:t>
            </a:fld>
            <a:endParaRPr lang="ru-RU"/>
          </a:p>
        </p:txBody>
      </p:sp>
    </p:spTree>
    <p:extLst>
      <p:ext uri="{BB962C8B-B14F-4D97-AF65-F5344CB8AC3E}">
        <p14:creationId xmlns:p14="http://schemas.microsoft.com/office/powerpoint/2010/main" val="39517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134547-F7B4-494B-9546-502BA24D2E70}" type="slidenum">
              <a:rPr lang="ru-RU" smtClean="0"/>
              <a:t>10</a:t>
            </a:fld>
            <a:endParaRPr lang="ru-RU"/>
          </a:p>
        </p:txBody>
      </p:sp>
    </p:spTree>
    <p:extLst>
      <p:ext uri="{BB962C8B-B14F-4D97-AF65-F5344CB8AC3E}">
        <p14:creationId xmlns:p14="http://schemas.microsoft.com/office/powerpoint/2010/main" val="58562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buNone/>
            </a:pPr>
            <a:r>
              <a:rPr lang="ru-RU" sz="1200" dirty="0"/>
              <a:t>направлена на сохранение здоровья, </a:t>
            </a:r>
          </a:p>
          <a:p>
            <a:pPr marL="0" indent="0" algn="just">
              <a:buNone/>
            </a:pPr>
            <a:r>
              <a:rPr lang="ru-RU" sz="1200" dirty="0"/>
              <a:t>репродуктивной функции женщины, </a:t>
            </a:r>
          </a:p>
          <a:p>
            <a:pPr marL="0" indent="0" algn="just">
              <a:buNone/>
            </a:pPr>
            <a:r>
              <a:rPr lang="ru-RU" sz="1200"/>
              <a:t>на планирование семьи</a:t>
            </a:r>
            <a:endParaRPr lang="ru-RU"/>
          </a:p>
        </p:txBody>
      </p:sp>
      <p:sp>
        <p:nvSpPr>
          <p:cNvPr id="4" name="Номер слайда 3"/>
          <p:cNvSpPr>
            <a:spLocks noGrp="1"/>
          </p:cNvSpPr>
          <p:nvPr>
            <p:ph type="sldNum" sz="quarter" idx="10"/>
          </p:nvPr>
        </p:nvSpPr>
        <p:spPr/>
        <p:txBody>
          <a:bodyPr/>
          <a:lstStyle/>
          <a:p>
            <a:fld id="{0C95A68E-9BD8-4954-95D3-5905B478A1B9}" type="slidenum">
              <a:rPr lang="ru-RU" smtClean="0"/>
              <a:pPr/>
              <a:t>45</a:t>
            </a:fld>
            <a:endParaRPr lang="ru-RU"/>
          </a:p>
        </p:txBody>
      </p:sp>
    </p:spTree>
    <p:extLst>
      <p:ext uri="{BB962C8B-B14F-4D97-AF65-F5344CB8AC3E}">
        <p14:creationId xmlns:p14="http://schemas.microsoft.com/office/powerpoint/2010/main" val="229866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6874A04-EB54-473D-8280-500157A032FE}" type="datetimeFigureOut">
              <a:rPr lang="ru-RU" smtClean="0"/>
              <a:t>21.01.2023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DB8C7DC-BD49-4D5F-86A4-675AB294944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6874A04-EB54-473D-8280-500157A032FE}" type="datetimeFigureOut">
              <a:rPr lang="ru-RU" smtClean="0"/>
              <a:t>21.01.2023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6874A04-EB54-473D-8280-500157A032FE}" type="datetimeFigureOut">
              <a:rPr lang="ru-RU" smtClean="0"/>
              <a:t>21.01.2023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6874A04-EB54-473D-8280-500157A032FE}" type="datetimeFigureOut">
              <a:rPr lang="ru-RU" smtClean="0"/>
              <a:t>21.01.2023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6874A04-EB54-473D-8280-500157A032FE}" type="datetimeFigureOut">
              <a:rPr lang="ru-RU" smtClean="0"/>
              <a:t>21.01.2023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6874A04-EB54-473D-8280-500157A032FE}" type="datetimeFigureOut">
              <a:rPr lang="ru-RU" smtClean="0"/>
              <a:t>21.01.2023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C6874A04-EB54-473D-8280-500157A032FE}" type="datetimeFigureOut">
              <a:rPr lang="ru-RU" smtClean="0"/>
              <a:t>21.01.2023</a:t>
            </a:fld>
            <a:endParaRPr lang="ru-RU"/>
          </a:p>
        </p:txBody>
      </p:sp>
      <p:sp>
        <p:nvSpPr>
          <p:cNvPr id="27" name="Номер слайда 26"/>
          <p:cNvSpPr>
            <a:spLocks noGrp="1"/>
          </p:cNvSpPr>
          <p:nvPr>
            <p:ph type="sldNum" sz="quarter" idx="11"/>
          </p:nvPr>
        </p:nvSpPr>
        <p:spPr/>
        <p:txBody>
          <a:bodyPr rtlCol="0"/>
          <a:lstStyle/>
          <a:p>
            <a:fld id="{8DB8C7DC-BD49-4D5F-86A4-675AB2949447}"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6874A04-EB54-473D-8280-500157A032FE}" type="datetimeFigureOut">
              <a:rPr lang="ru-RU" smtClean="0"/>
              <a:t>21.01.2023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DB8C7DC-BD49-4D5F-86A4-675AB294944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874A04-EB54-473D-8280-500157A032FE}" type="datetimeFigureOut">
              <a:rPr lang="ru-RU" smtClean="0"/>
              <a:t>21.01.2023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6874A04-EB54-473D-8280-500157A032FE}" type="datetimeFigureOut">
              <a:rPr lang="ru-RU" smtClean="0"/>
              <a:t>21.01.2023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6874A04-EB54-473D-8280-500157A032FE}" type="datetimeFigureOut">
              <a:rPr lang="ru-RU" smtClean="0"/>
              <a:t>21.01.2023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B8C7DC-BD49-4D5F-86A4-675AB294944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6874A04-EB54-473D-8280-500157A032FE}" type="datetimeFigureOut">
              <a:rPr lang="ru-RU" smtClean="0"/>
              <a:t>21.01.2023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DB8C7DC-BD49-4D5F-86A4-675AB294944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krasgmu.ru/index.php?page%5bcommon%5d=org&amp;id=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51520" y="3140968"/>
            <a:ext cx="8640960" cy="3168352"/>
          </a:xfrm>
        </p:spPr>
        <p:txBody>
          <a:bodyPr>
            <a:normAutofit/>
          </a:bodyPr>
          <a:lstStyle/>
          <a:p>
            <a:r>
              <a:rPr lang="ru-RU" sz="5400" b="1" dirty="0"/>
              <a:t>Экстрагенитальная патология и беременность. </a:t>
            </a:r>
            <a:endParaRPr lang="ru-RU" sz="5400" dirty="0"/>
          </a:p>
          <a:p>
            <a:endParaRPr lang="ru-RU" dirty="0"/>
          </a:p>
        </p:txBody>
      </p:sp>
      <p:pic>
        <p:nvPicPr>
          <p:cNvPr id="4" name="Рисунок 2">
            <a:extLst>
              <a:ext uri="{FF2B5EF4-FFF2-40B4-BE49-F238E27FC236}">
                <a16:creationId xmlns:a16="http://schemas.microsoft.com/office/drawing/2014/main" id="{636A9FB1-9E7D-FE48-B7CC-A08208B45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23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
            <a:extLst>
              <a:ext uri="{FF2B5EF4-FFF2-40B4-BE49-F238E27FC236}">
                <a16:creationId xmlns:a16="http://schemas.microsoft.com/office/drawing/2014/main" id="{74454DFE-6CC2-43D4-AE73-86B08CDC0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498" y="0"/>
            <a:ext cx="1252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EF2E288-190A-8A84-9DA0-C63DA3250180}"/>
              </a:ext>
            </a:extLst>
          </p:cNvPr>
          <p:cNvSpPr txBox="1"/>
          <p:nvPr/>
        </p:nvSpPr>
        <p:spPr>
          <a:xfrm>
            <a:off x="3419872" y="-24432"/>
            <a:ext cx="4572000" cy="1122871"/>
          </a:xfrm>
          <a:prstGeom prst="rect">
            <a:avLst/>
          </a:prstGeom>
          <a:noFill/>
        </p:spPr>
        <p:txBody>
          <a:bodyPr>
            <a:spAutoFit/>
          </a:bodyPr>
          <a:lstStyle/>
          <a:p>
            <a:pPr algn="ctr" eaLnBrk="1">
              <a:lnSpc>
                <a:spcPct val="93000"/>
              </a:lnSpc>
              <a:spcBef>
                <a:spcPts val="13"/>
              </a:spcBef>
              <a:spcAft>
                <a:spcPts val="13"/>
              </a:spcAft>
              <a:buClr>
                <a:srgbClr val="000000"/>
              </a:buClr>
              <a:buSzPct val="100000"/>
              <a:buFont typeface="Times New Roman" panose="02020603050405020304" pitchFamily="18" charset="0"/>
              <a:buNone/>
              <a:defRPr/>
            </a:pPr>
            <a:r>
              <a:rPr lang="ru-RU" b="1"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Красноярский государственный медицинский университет им. проф. В.Ф. Войно-Ясенецкого Минздрава России</a:t>
            </a:r>
            <a:endParaRPr lang="ru-RU" b="1" dirty="0">
              <a:solidFill>
                <a:srgbClr val="FF0000"/>
              </a:solidFill>
              <a:latin typeface="Times New Roman" panose="02020603050405020304" pitchFamily="18" charset="0"/>
              <a:cs typeface="Times New Roman" panose="02020603050405020304" pitchFamily="18" charset="0"/>
            </a:endParaRPr>
          </a:p>
          <a:p>
            <a:pPr algn="ctr" eaLnBrk="1">
              <a:lnSpc>
                <a:spcPct val="93000"/>
              </a:lnSpc>
              <a:spcBef>
                <a:spcPts val="13"/>
              </a:spcBef>
              <a:spcAft>
                <a:spcPts val="13"/>
              </a:spcAft>
              <a:buClr>
                <a:srgbClr val="000000"/>
              </a:buClr>
              <a:buSzPct val="100000"/>
              <a:buFont typeface="Times New Roman" panose="02020603050405020304" pitchFamily="18" charset="0"/>
              <a:buNone/>
              <a:defRPr/>
            </a:pPr>
            <a:r>
              <a:rPr lang="ru-RU" b="1" dirty="0">
                <a:solidFill>
                  <a:srgbClr val="FF0000"/>
                </a:solidFill>
                <a:latin typeface="Times New Roman" panose="02020603050405020304" pitchFamily="18" charset="0"/>
                <a:cs typeface="Times New Roman" panose="02020603050405020304" pitchFamily="18" charset="0"/>
              </a:rPr>
              <a:t>Фармацевтический колледж</a:t>
            </a:r>
          </a:p>
        </p:txBody>
      </p:sp>
    </p:spTree>
    <p:extLst>
      <p:ext uri="{BB962C8B-B14F-4D97-AF65-F5344CB8AC3E}">
        <p14:creationId xmlns:p14="http://schemas.microsoft.com/office/powerpoint/2010/main" val="112362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026" y="0"/>
            <a:ext cx="10888826"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У женщин с нарушением сердечной деятельности, дополнительная нагрузка на сердечно-сосудистую систему легко может вызвать декомпенсацию работы сердца и нарушение кровообращения. </a:t>
            </a:r>
          </a:p>
        </p:txBody>
      </p:sp>
    </p:spTree>
    <p:extLst>
      <p:ext uri="{BB962C8B-B14F-4D97-AF65-F5344CB8AC3E}">
        <p14:creationId xmlns:p14="http://schemas.microsoft.com/office/powerpoint/2010/main" val="331390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10514384" cy="685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 первом триместре эти нарушения могут быть еще мало выраженными, поэтому в этот период многие беременные с сердечно-сосудистыми заболеваниями не очень серьёзно относятся к предложенной госпитализации, лечению и отказываются от прерывания беременности.</a:t>
            </a:r>
          </a:p>
        </p:txBody>
      </p:sp>
    </p:spTree>
    <p:extLst>
      <p:ext uri="{BB962C8B-B14F-4D97-AF65-F5344CB8AC3E}">
        <p14:creationId xmlns:p14="http://schemas.microsoft.com/office/powerpoint/2010/main" val="364662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658400" cy="695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t>Противопоказания для беременности при СС-патологии</a:t>
            </a:r>
            <a:br>
              <a:rPr lang="ru-RU" dirty="0"/>
            </a:br>
            <a:endParaRPr lang="ru-RU" dirty="0"/>
          </a:p>
        </p:txBody>
      </p:sp>
      <p:sp>
        <p:nvSpPr>
          <p:cNvPr id="3" name="Объект 2"/>
          <p:cNvSpPr>
            <a:spLocks noGrp="1"/>
          </p:cNvSpPr>
          <p:nvPr>
            <p:ph idx="1"/>
          </p:nvPr>
        </p:nvSpPr>
        <p:spPr/>
        <p:txBody>
          <a:bodyPr/>
          <a:lstStyle/>
          <a:p>
            <a:r>
              <a:rPr lang="ru-RU" dirty="0"/>
              <a:t>гипертоническая болезнь 2Б и 3-й стадии;</a:t>
            </a:r>
          </a:p>
          <a:p>
            <a:r>
              <a:rPr lang="ru-RU" dirty="0"/>
              <a:t>декомпенсированные и </a:t>
            </a:r>
            <a:r>
              <a:rPr lang="ru-RU" dirty="0" err="1"/>
              <a:t>субкомпенсированные</a:t>
            </a:r>
            <a:r>
              <a:rPr lang="ru-RU" dirty="0"/>
              <a:t> пороки сердца;</a:t>
            </a:r>
          </a:p>
          <a:p>
            <a:r>
              <a:rPr lang="ru-RU" dirty="0"/>
              <a:t>ревматизм в активной фазе;</a:t>
            </a:r>
          </a:p>
          <a:p>
            <a:r>
              <a:rPr lang="ru-RU" dirty="0"/>
              <a:t>недостаточность кровообращения.</a:t>
            </a:r>
          </a:p>
          <a:p>
            <a:endParaRPr lang="ru-RU" dirty="0"/>
          </a:p>
        </p:txBody>
      </p:sp>
    </p:spTree>
    <p:extLst>
      <p:ext uri="{BB962C8B-B14F-4D97-AF65-F5344CB8AC3E}">
        <p14:creationId xmlns:p14="http://schemas.microsoft.com/office/powerpoint/2010/main" val="301362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13" y="-171400"/>
            <a:ext cx="10778413"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Некоторые женщины скрывают заболевание сердца, опасаясь, что им будет предложено прерывание беременности, или не подозревают о наличии заболевания, но имеют определенные жалобы.</a:t>
            </a:r>
          </a:p>
        </p:txBody>
      </p:sp>
    </p:spTree>
    <p:extLst>
      <p:ext uri="{BB962C8B-B14F-4D97-AF65-F5344CB8AC3E}">
        <p14:creationId xmlns:p14="http://schemas.microsoft.com/office/powerpoint/2010/main" val="316781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515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32656"/>
            <a:ext cx="8229600" cy="5793507"/>
          </a:xfrm>
        </p:spPr>
        <p:txBody>
          <a:bodyPr>
            <a:normAutofit lnSpcReduction="10000"/>
          </a:bodyPr>
          <a:lstStyle/>
          <a:p>
            <a:pPr marL="0" indent="0">
              <a:buNone/>
            </a:pPr>
            <a:endParaRPr lang="ru-RU" dirty="0"/>
          </a:p>
          <a:p>
            <a:pPr marL="0" indent="0">
              <a:buNone/>
            </a:pPr>
            <a:endParaRPr lang="ru-RU" dirty="0"/>
          </a:p>
          <a:p>
            <a:pPr marL="0" indent="0">
              <a:buNone/>
            </a:pPr>
            <a:endParaRPr lang="ru-RU" dirty="0"/>
          </a:p>
          <a:p>
            <a:pPr marL="0" indent="0">
              <a:buNone/>
            </a:pPr>
            <a:r>
              <a:rPr lang="ru-RU" dirty="0"/>
              <a:t> Заподозрить осложнения со стороны сердечно-сосудистой системы можно по симптомам:</a:t>
            </a:r>
          </a:p>
          <a:p>
            <a:pPr marL="0" indent="0">
              <a:buNone/>
            </a:pPr>
            <a:endParaRPr lang="ru-RU" dirty="0"/>
          </a:p>
          <a:p>
            <a:r>
              <a:rPr lang="ru-RU" dirty="0"/>
              <a:t>нарушение частоты и ритма сердечных сокращений;</a:t>
            </a:r>
          </a:p>
          <a:p>
            <a:r>
              <a:rPr lang="ru-RU" dirty="0"/>
              <a:t>одышка;</a:t>
            </a:r>
          </a:p>
          <a:p>
            <a:r>
              <a:rPr lang="ru-RU" dirty="0"/>
              <a:t>отеки;</a:t>
            </a:r>
          </a:p>
          <a:p>
            <a:r>
              <a:rPr lang="ru-RU" dirty="0"/>
              <a:t>цианоз;</a:t>
            </a:r>
          </a:p>
          <a:p>
            <a:r>
              <a:rPr lang="ru-RU" dirty="0"/>
              <a:t>боли в области сердца;</a:t>
            </a:r>
          </a:p>
          <a:p>
            <a:r>
              <a:rPr lang="ru-RU" dirty="0"/>
              <a:t>гипертензия.</a:t>
            </a:r>
          </a:p>
        </p:txBody>
      </p:sp>
    </p:spTree>
    <p:extLst>
      <p:ext uri="{BB962C8B-B14F-4D97-AF65-F5344CB8AC3E}">
        <p14:creationId xmlns:p14="http://schemas.microsoft.com/office/powerpoint/2010/main" val="285484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10586392" cy="690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Во втором и особенно в третьем триместре беременности вероятность осложнений увеличивается. Наибольшая гемодинамическая нагрузка на сердце возникает в 28-32 недели беременности. Поэтому в этом сроке показана госпитализация беременной для дополнительного обследования и лечения.</a:t>
            </a:r>
          </a:p>
        </p:txBody>
      </p:sp>
    </p:spTree>
    <p:extLst>
      <p:ext uri="{BB962C8B-B14F-4D97-AF65-F5344CB8AC3E}">
        <p14:creationId xmlns:p14="http://schemas.microsoft.com/office/powerpoint/2010/main" val="133863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0"/>
            <a:ext cx="10515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t>Осложнения во время беременности</a:t>
            </a:r>
            <a:br>
              <a:rPr lang="ru-RU" dirty="0"/>
            </a:br>
            <a:endParaRPr lang="ru-RU" dirty="0"/>
          </a:p>
        </p:txBody>
      </p:sp>
      <p:sp>
        <p:nvSpPr>
          <p:cNvPr id="3" name="Объект 2"/>
          <p:cNvSpPr>
            <a:spLocks noGrp="1"/>
          </p:cNvSpPr>
          <p:nvPr>
            <p:ph idx="1"/>
          </p:nvPr>
        </p:nvSpPr>
        <p:spPr/>
        <p:txBody>
          <a:bodyPr/>
          <a:lstStyle/>
          <a:p>
            <a:r>
              <a:rPr lang="ru-RU" dirty="0" err="1"/>
              <a:t>невынашивание</a:t>
            </a:r>
            <a:r>
              <a:rPr lang="ru-RU" dirty="0"/>
              <a:t>;</a:t>
            </a:r>
          </a:p>
          <a:p>
            <a:r>
              <a:rPr lang="ru-RU" dirty="0"/>
              <a:t>плацентарная недостаточность;</a:t>
            </a:r>
          </a:p>
          <a:p>
            <a:r>
              <a:rPr lang="ru-RU" dirty="0"/>
              <a:t>поздний </a:t>
            </a:r>
            <a:r>
              <a:rPr lang="ru-RU" dirty="0" err="1"/>
              <a:t>гестоз</a:t>
            </a:r>
            <a:r>
              <a:rPr lang="ru-RU" dirty="0"/>
              <a:t>;</a:t>
            </a:r>
          </a:p>
          <a:p>
            <a:r>
              <a:rPr lang="ru-RU" dirty="0"/>
              <a:t>преждевременная отслойка нормально расположенной плаценты;</a:t>
            </a:r>
          </a:p>
          <a:p>
            <a:r>
              <a:rPr lang="ru-RU" dirty="0"/>
              <a:t>гипоксия и гипотрофия плода.</a:t>
            </a:r>
          </a:p>
        </p:txBody>
      </p:sp>
    </p:spTree>
    <p:extLst>
      <p:ext uri="{BB962C8B-B14F-4D97-AF65-F5344CB8AC3E}">
        <p14:creationId xmlns:p14="http://schemas.microsoft.com/office/powerpoint/2010/main" val="422221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10586392" cy="690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 В родах осложнения еще более возможны в связи с эмоциональным и физическим напряжением и болевыми ощущениями. В послеродовом периоде резкое изменение гемодинамики может вызвать резкое нарушение кровообращения. </a:t>
            </a:r>
          </a:p>
        </p:txBody>
      </p:sp>
    </p:spTree>
    <p:extLst>
      <p:ext uri="{BB962C8B-B14F-4D97-AF65-F5344CB8AC3E}">
        <p14:creationId xmlns:p14="http://schemas.microsoft.com/office/powerpoint/2010/main" val="244897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10514384" cy="685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Выбор метода </a:t>
            </a:r>
            <a:r>
              <a:rPr lang="ru-RU" dirty="0" err="1"/>
              <a:t>родоразрешения</a:t>
            </a:r>
            <a:r>
              <a:rPr lang="ru-RU" dirty="0"/>
              <a:t> осуществляется совместно акушером и кардиологом. Беременным группы высокого риска проводится досрочное </a:t>
            </a:r>
            <a:r>
              <a:rPr lang="ru-RU" dirty="0" err="1"/>
              <a:t>родоразрешение</a:t>
            </a:r>
            <a:r>
              <a:rPr lang="ru-RU" dirty="0"/>
              <a:t>, обычно оперативное.</a:t>
            </a:r>
          </a:p>
          <a:p>
            <a:endParaRPr lang="ru-RU" dirty="0"/>
          </a:p>
        </p:txBody>
      </p:sp>
    </p:spTree>
    <p:extLst>
      <p:ext uri="{BB962C8B-B14F-4D97-AF65-F5344CB8AC3E}">
        <p14:creationId xmlns:p14="http://schemas.microsoft.com/office/powerpoint/2010/main" val="186196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родах через естественные родовые пути необходимо обеспечить хорошее обезболивание, постоянный контроль гемодинамики. Нередко исключают потуги путем наложения акушерских щипцов</a:t>
            </a:r>
          </a:p>
        </p:txBody>
      </p:sp>
    </p:spTree>
    <p:extLst>
      <p:ext uri="{BB962C8B-B14F-4D97-AF65-F5344CB8AC3E}">
        <p14:creationId xmlns:p14="http://schemas.microsoft.com/office/powerpoint/2010/main" val="188942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09728" indent="0">
              <a:buNone/>
            </a:pPr>
            <a:r>
              <a:rPr lang="ru-RU" dirty="0"/>
              <a:t>Термин «</a:t>
            </a:r>
            <a:r>
              <a:rPr lang="ru-RU" dirty="0" err="1"/>
              <a:t>экстрагенитальный</a:t>
            </a:r>
            <a:r>
              <a:rPr lang="ru-RU" dirty="0"/>
              <a:t>»  состоит из двух слов:</a:t>
            </a:r>
          </a:p>
          <a:p>
            <a:r>
              <a:rPr lang="ru-RU" dirty="0"/>
              <a:t>«экстра»-вне;</a:t>
            </a:r>
          </a:p>
          <a:p>
            <a:r>
              <a:rPr lang="ru-RU" dirty="0"/>
              <a:t>«гениталии» – половые органы.</a:t>
            </a:r>
          </a:p>
          <a:p>
            <a:pPr marL="109728" indent="0">
              <a:buNone/>
            </a:pPr>
            <a:r>
              <a:rPr lang="ru-RU" dirty="0"/>
              <a:t>Соответственно «</a:t>
            </a:r>
            <a:r>
              <a:rPr lang="ru-RU" dirty="0" err="1"/>
              <a:t>экстрагенитальный</a:t>
            </a:r>
            <a:r>
              <a:rPr lang="ru-RU" dirty="0"/>
              <a:t>» - расположенный вне половых органов.</a:t>
            </a:r>
          </a:p>
        </p:txBody>
      </p:sp>
    </p:spTree>
    <p:extLst>
      <p:ext uri="{BB962C8B-B14F-4D97-AF65-F5344CB8AC3E}">
        <p14:creationId xmlns:p14="http://schemas.microsoft.com/office/powerpoint/2010/main" val="329618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515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тяжелой сердечной патологии лактация запрещена (опасность тромбоэмболии, декомпенсации). Категорически противопоказаны комбинированные оральные контрацептивы.</a:t>
            </a:r>
          </a:p>
          <a:p>
            <a:endParaRPr lang="ru-RU" dirty="0"/>
          </a:p>
        </p:txBody>
      </p:sp>
    </p:spTree>
    <p:extLst>
      <p:ext uri="{BB962C8B-B14F-4D97-AF65-F5344CB8AC3E}">
        <p14:creationId xmlns:p14="http://schemas.microsoft.com/office/powerpoint/2010/main" val="152409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dirty="0"/>
              <a:t>Анемия</a:t>
            </a:r>
            <a:br>
              <a:rPr lang="ru-RU" b="1" dirty="0"/>
            </a:br>
            <a:endParaRPr lang="ru-RU" b="1" dirty="0"/>
          </a:p>
        </p:txBody>
      </p:sp>
      <p:sp>
        <p:nvSpPr>
          <p:cNvPr id="3" name="Объект 2"/>
          <p:cNvSpPr>
            <a:spLocks noGrp="1"/>
          </p:cNvSpPr>
          <p:nvPr>
            <p:ph idx="1"/>
          </p:nvPr>
        </p:nvSpPr>
        <p:spPr/>
        <p:txBody>
          <a:bodyPr>
            <a:normAutofit/>
          </a:bodyPr>
          <a:lstStyle/>
          <a:p>
            <a:r>
              <a:rPr lang="ru-RU" dirty="0"/>
              <a:t>Понижение количества гемоглобина тесно связано с повышенным расходом железа на нужды растущего плода, поэтому чаще всего у беременных встречается железодефицитная анемия. </a:t>
            </a:r>
          </a:p>
        </p:txBody>
      </p:sp>
    </p:spTree>
    <p:extLst>
      <p:ext uri="{BB962C8B-B14F-4D97-AF65-F5344CB8AC3E}">
        <p14:creationId xmlns:p14="http://schemas.microsoft.com/office/powerpoint/2010/main" val="313226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Анемия может быть связана с недостаточным питанием или может возникнуть при заболеваниях ЖКТ, приводящих к недостаточному усвоению железа,  при кровотечениях различного генеза.</a:t>
            </a:r>
          </a:p>
          <a:p>
            <a:endParaRPr lang="ru-RU" dirty="0"/>
          </a:p>
        </p:txBody>
      </p:sp>
    </p:spTree>
    <p:extLst>
      <p:ext uri="{BB962C8B-B14F-4D97-AF65-F5344CB8AC3E}">
        <p14:creationId xmlns:p14="http://schemas.microsoft.com/office/powerpoint/2010/main" val="277588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5"/>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t>Классификация ЖДА</a:t>
            </a:r>
            <a:br>
              <a:rPr lang="ru-RU" dirty="0"/>
            </a:br>
            <a:endParaRPr lang="ru-RU" dirty="0"/>
          </a:p>
        </p:txBody>
      </p:sp>
      <p:sp>
        <p:nvSpPr>
          <p:cNvPr id="3" name="Объект 2"/>
          <p:cNvSpPr>
            <a:spLocks noGrp="1"/>
          </p:cNvSpPr>
          <p:nvPr>
            <p:ph idx="1"/>
          </p:nvPr>
        </p:nvSpPr>
        <p:spPr/>
        <p:txBody>
          <a:bodyPr/>
          <a:lstStyle/>
          <a:p>
            <a:pPr marL="109728" indent="0">
              <a:buNone/>
            </a:pPr>
            <a:r>
              <a:rPr lang="ru-RU" dirty="0"/>
              <a:t>Норма гемоглобин  более 110 г/л</a:t>
            </a:r>
          </a:p>
          <a:p>
            <a:r>
              <a:rPr lang="ru-RU" dirty="0"/>
              <a:t>-легкая степень (гемоглобин 110-90 г/л);</a:t>
            </a:r>
          </a:p>
          <a:p>
            <a:r>
              <a:rPr lang="ru-RU" dirty="0"/>
              <a:t>-средняя степень (гемоглобин 90-70 г/л);</a:t>
            </a:r>
          </a:p>
          <a:p>
            <a:r>
              <a:rPr lang="ru-RU" dirty="0"/>
              <a:t>-тяжелая степень (гемоглобин менее 70 г/л).</a:t>
            </a:r>
          </a:p>
          <a:p>
            <a:endParaRPr lang="ru-RU" dirty="0"/>
          </a:p>
        </p:txBody>
      </p:sp>
    </p:spTree>
    <p:extLst>
      <p:ext uri="{BB962C8B-B14F-4D97-AF65-F5344CB8AC3E}">
        <p14:creationId xmlns:p14="http://schemas.microsoft.com/office/powerpoint/2010/main" val="151812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ЖДА уменьшается количество эритроцитов и снижается содержание в них гемоглобина. Появляются измененные формы эритроцитов, снижается цветной показатель.</a:t>
            </a:r>
          </a:p>
        </p:txBody>
      </p:sp>
    </p:spTree>
    <p:extLst>
      <p:ext uri="{BB962C8B-B14F-4D97-AF65-F5344CB8AC3E}">
        <p14:creationId xmlns:p14="http://schemas.microsoft.com/office/powerpoint/2010/main" val="141611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a:t>Клинически для анемии характерно развитие астеновегетативного синдрома:</a:t>
            </a:r>
          </a:p>
          <a:p>
            <a:r>
              <a:rPr lang="ru-RU" dirty="0"/>
              <a:t>слабость;</a:t>
            </a:r>
          </a:p>
          <a:p>
            <a:r>
              <a:rPr lang="ru-RU" dirty="0"/>
              <a:t>головокружение;</a:t>
            </a:r>
          </a:p>
          <a:p>
            <a:r>
              <a:rPr lang="ru-RU" dirty="0"/>
              <a:t>обмороки;</a:t>
            </a:r>
          </a:p>
          <a:p>
            <a:r>
              <a:rPr lang="ru-RU" dirty="0"/>
              <a:t>сердцебиение;</a:t>
            </a:r>
          </a:p>
          <a:p>
            <a:r>
              <a:rPr lang="ru-RU" dirty="0"/>
              <a:t>одышка;</a:t>
            </a:r>
          </a:p>
          <a:p>
            <a:r>
              <a:rPr lang="ru-RU" dirty="0"/>
              <a:t>мышечная слабость;</a:t>
            </a:r>
          </a:p>
          <a:p>
            <a:endParaRPr lang="ru-RU" dirty="0"/>
          </a:p>
        </p:txBody>
      </p:sp>
    </p:spTree>
    <p:extLst>
      <p:ext uri="{BB962C8B-B14F-4D97-AF65-F5344CB8AC3E}">
        <p14:creationId xmlns:p14="http://schemas.microsoft.com/office/powerpoint/2010/main" val="155525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Возникает бледность, сухость кожи, ломкость ногтей и волос, выпадение волос, изменения восприятия вкуса и запахов, покраснение языка, атрофия сосочков языка, головные боли, </a:t>
            </a:r>
            <a:r>
              <a:rPr lang="ru-RU" dirty="0" err="1"/>
              <a:t>парастезии</a:t>
            </a:r>
            <a:r>
              <a:rPr lang="ru-RU" dirty="0"/>
              <a:t>.</a:t>
            </a:r>
          </a:p>
          <a:p>
            <a:endParaRPr lang="ru-RU" dirty="0"/>
          </a:p>
        </p:txBody>
      </p:sp>
    </p:spTree>
    <p:extLst>
      <p:ext uri="{BB962C8B-B14F-4D97-AF65-F5344CB8AC3E}">
        <p14:creationId xmlns:p14="http://schemas.microsoft.com/office/powerpoint/2010/main" val="11151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Лечение состоит из диетотерапии и применения препаратов железа</a:t>
            </a:r>
          </a:p>
          <a:p>
            <a:endParaRPr lang="ru-RU" dirty="0"/>
          </a:p>
        </p:txBody>
      </p:sp>
    </p:spTree>
    <p:extLst>
      <p:ext uri="{BB962C8B-B14F-4D97-AF65-F5344CB8AC3E}">
        <p14:creationId xmlns:p14="http://schemas.microsoft.com/office/powerpoint/2010/main" val="3480898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09728" indent="0">
              <a:buNone/>
            </a:pPr>
            <a:r>
              <a:rPr lang="ru-RU" dirty="0"/>
              <a:t> У беременных с ЖДА чаще наблюдается :</a:t>
            </a:r>
          </a:p>
          <a:p>
            <a:r>
              <a:rPr lang="ru-RU" dirty="0"/>
              <a:t>поздний </a:t>
            </a:r>
            <a:r>
              <a:rPr lang="ru-RU" dirty="0" err="1"/>
              <a:t>гестоз</a:t>
            </a:r>
            <a:r>
              <a:rPr lang="ru-RU" dirty="0"/>
              <a:t> </a:t>
            </a:r>
          </a:p>
          <a:p>
            <a:r>
              <a:rPr lang="ru-RU" dirty="0"/>
              <a:t>гипоксия плода </a:t>
            </a:r>
          </a:p>
          <a:p>
            <a:r>
              <a:rPr lang="ru-RU" dirty="0"/>
              <a:t>кровотечения в родах </a:t>
            </a:r>
          </a:p>
          <a:p>
            <a:r>
              <a:rPr lang="ru-RU" dirty="0"/>
              <a:t>нарушение свертываемости крови</a:t>
            </a:r>
          </a:p>
          <a:p>
            <a:r>
              <a:rPr lang="ru-RU" dirty="0"/>
              <a:t>склонность к инфекционным осложнениям </a:t>
            </a:r>
          </a:p>
          <a:p>
            <a:r>
              <a:rPr lang="ru-RU" dirty="0" err="1"/>
              <a:t>гипогалактия</a:t>
            </a:r>
            <a:endParaRPr lang="ru-RU" dirty="0"/>
          </a:p>
        </p:txBody>
      </p:sp>
    </p:spTree>
    <p:extLst>
      <p:ext uri="{BB962C8B-B14F-4D97-AF65-F5344CB8AC3E}">
        <p14:creationId xmlns:p14="http://schemas.microsoft.com/office/powerpoint/2010/main" val="122549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368152"/>
          </a:xfrm>
        </p:spPr>
        <p:txBody>
          <a:bodyPr>
            <a:normAutofit fontScale="90000"/>
          </a:bodyPr>
          <a:lstStyle/>
          <a:p>
            <a:r>
              <a:rPr lang="ru-RU" dirty="0"/>
              <a:t>Заболевания с нарушением свертывания крови (тромбоцитопении)</a:t>
            </a:r>
            <a:br>
              <a:rPr lang="ru-RU" dirty="0"/>
            </a:br>
            <a:endParaRPr lang="ru-RU" dirty="0"/>
          </a:p>
        </p:txBody>
      </p:sp>
      <p:sp>
        <p:nvSpPr>
          <p:cNvPr id="3" name="Объект 2"/>
          <p:cNvSpPr>
            <a:spLocks noGrp="1"/>
          </p:cNvSpPr>
          <p:nvPr>
            <p:ph idx="1"/>
          </p:nvPr>
        </p:nvSpPr>
        <p:spPr>
          <a:xfrm>
            <a:off x="457200" y="2492896"/>
            <a:ext cx="8229600" cy="4176464"/>
          </a:xfrm>
        </p:spPr>
        <p:txBody>
          <a:bodyPr>
            <a:normAutofit/>
          </a:bodyPr>
          <a:lstStyle/>
          <a:p>
            <a:pPr marL="0" indent="0">
              <a:buNone/>
            </a:pPr>
            <a:r>
              <a:rPr lang="ru-RU" dirty="0"/>
              <a:t>во время родов приводят к развитию кровотечения и ещё большим нарушения свертываемости. Таких женщин необходимо консультировать у гематолога, готовить к родам с учетом его рекомендаций. В родах с профилактической целью используют </a:t>
            </a:r>
            <a:r>
              <a:rPr lang="ru-RU" dirty="0" err="1"/>
              <a:t>гемостатические</a:t>
            </a:r>
            <a:r>
              <a:rPr lang="ru-RU" dirty="0"/>
              <a:t> средства (</a:t>
            </a:r>
            <a:r>
              <a:rPr lang="ru-RU" dirty="0" err="1"/>
              <a:t>дицинон</a:t>
            </a:r>
            <a:r>
              <a:rPr lang="ru-RU" dirty="0"/>
              <a:t>).</a:t>
            </a:r>
          </a:p>
          <a:p>
            <a:endParaRPr lang="ru-RU" dirty="0"/>
          </a:p>
        </p:txBody>
      </p:sp>
    </p:spTree>
    <p:extLst>
      <p:ext uri="{BB962C8B-B14F-4D97-AF65-F5344CB8AC3E}">
        <p14:creationId xmlns:p14="http://schemas.microsoft.com/office/powerpoint/2010/main" val="382796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09728" indent="0">
              <a:buNone/>
            </a:pPr>
            <a:r>
              <a:rPr lang="ru-RU" dirty="0"/>
              <a:t>Беременность часто сочетается с различными видами </a:t>
            </a:r>
            <a:r>
              <a:rPr lang="ru-RU" dirty="0" err="1"/>
              <a:t>экстрагенитальной</a:t>
            </a:r>
            <a:r>
              <a:rPr lang="ru-RU" dirty="0"/>
              <a:t> патологии (заболевания сердечно-сосудистой системы, почек, печени, кроветворения, эндокринная патология и т.д.) </a:t>
            </a:r>
          </a:p>
          <a:p>
            <a:pPr marL="109728" indent="0">
              <a:buNone/>
            </a:pPr>
            <a:endParaRPr lang="ru-RU" dirty="0"/>
          </a:p>
          <a:p>
            <a:pPr marL="109728" indent="0">
              <a:buNone/>
            </a:pPr>
            <a:r>
              <a:rPr lang="ru-RU" dirty="0"/>
              <a:t>Ведение таких беременных представляет большую сложность. </a:t>
            </a:r>
          </a:p>
          <a:p>
            <a:endParaRPr lang="ru-RU" dirty="0"/>
          </a:p>
        </p:txBody>
      </p:sp>
    </p:spTree>
    <p:extLst>
      <p:ext uri="{BB962C8B-B14F-4D97-AF65-F5344CB8AC3E}">
        <p14:creationId xmlns:p14="http://schemas.microsoft.com/office/powerpoint/2010/main" val="147366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Лейкоз – наиболее тяжелое заболевание крови бывает редко, прогноз при этом крайне неблагоприятный, беременность прерывают.</a:t>
            </a:r>
          </a:p>
          <a:p>
            <a:endParaRPr lang="ru-RU" dirty="0"/>
          </a:p>
        </p:txBody>
      </p:sp>
    </p:spTree>
    <p:extLst>
      <p:ext uri="{BB962C8B-B14F-4D97-AF65-F5344CB8AC3E}">
        <p14:creationId xmlns:p14="http://schemas.microsoft.com/office/powerpoint/2010/main" val="120517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Заболевания мочевыделительной системы и беременность</a:t>
            </a:r>
            <a:br>
              <a:rPr lang="ru-RU" dirty="0"/>
            </a:br>
            <a:endParaRPr lang="ru-RU" dirty="0"/>
          </a:p>
        </p:txBody>
      </p:sp>
      <p:sp>
        <p:nvSpPr>
          <p:cNvPr id="3" name="Объект 2"/>
          <p:cNvSpPr>
            <a:spLocks noGrp="1"/>
          </p:cNvSpPr>
          <p:nvPr>
            <p:ph idx="1"/>
          </p:nvPr>
        </p:nvSpPr>
        <p:spPr/>
        <p:txBody>
          <a:bodyPr>
            <a:normAutofit fontScale="92500" lnSpcReduction="10000"/>
          </a:bodyPr>
          <a:lstStyle/>
          <a:p>
            <a:pPr marL="109728" indent="0">
              <a:buNone/>
            </a:pPr>
            <a:r>
              <a:rPr lang="ru-RU" dirty="0"/>
              <a:t>Инфекционные заболевания мочевыводящих путей, осложняющие беременность, роды, послеродовый период:</a:t>
            </a:r>
          </a:p>
          <a:p>
            <a:r>
              <a:rPr lang="ru-RU" dirty="0"/>
              <a:t>бессимптомная бактериурия выявляется у 2-11% беременных – </a:t>
            </a:r>
            <a:r>
              <a:rPr lang="ru-RU" dirty="0" err="1"/>
              <a:t>персистирующая</a:t>
            </a:r>
            <a:r>
              <a:rPr lang="ru-RU" dirty="0"/>
              <a:t> бактериальная колонизация органов мочевыделительного тракта без проявления </a:t>
            </a:r>
            <a:r>
              <a:rPr lang="ru-RU" dirty="0" err="1"/>
              <a:t>дизурических</a:t>
            </a:r>
            <a:r>
              <a:rPr lang="ru-RU" dirty="0"/>
              <a:t> симптомов;</a:t>
            </a:r>
          </a:p>
          <a:p>
            <a:r>
              <a:rPr lang="ru-RU" dirty="0"/>
              <a:t>острый цистит беременных выявляется у 1,3% беременных;</a:t>
            </a:r>
          </a:p>
          <a:p>
            <a:r>
              <a:rPr lang="ru-RU" dirty="0"/>
              <a:t>пиелонефрит: острый - у 1-2,5%; хронический – у 10-18% беременных.</a:t>
            </a:r>
          </a:p>
          <a:p>
            <a:endParaRPr lang="ru-RU" dirty="0"/>
          </a:p>
        </p:txBody>
      </p:sp>
    </p:spTree>
    <p:extLst>
      <p:ext uri="{BB962C8B-B14F-4D97-AF65-F5344CB8AC3E}">
        <p14:creationId xmlns:p14="http://schemas.microsoft.com/office/powerpoint/2010/main" val="380103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Факторы способствующие развитию инфекции:</a:t>
            </a:r>
            <a:br>
              <a:rPr lang="ru-RU" dirty="0"/>
            </a:br>
            <a:endParaRPr lang="ru-RU" dirty="0"/>
          </a:p>
        </p:txBody>
      </p:sp>
      <p:sp>
        <p:nvSpPr>
          <p:cNvPr id="3" name="Объект 2"/>
          <p:cNvSpPr>
            <a:spLocks noGrp="1"/>
          </p:cNvSpPr>
          <p:nvPr>
            <p:ph idx="1"/>
          </p:nvPr>
        </p:nvSpPr>
        <p:spPr/>
        <p:txBody>
          <a:bodyPr>
            <a:normAutofit fontScale="92500"/>
          </a:bodyPr>
          <a:lstStyle/>
          <a:p>
            <a:r>
              <a:rPr lang="ru-RU" dirty="0"/>
              <a:t>короткая уретра</a:t>
            </a:r>
          </a:p>
          <a:p>
            <a:r>
              <a:rPr lang="ru-RU" dirty="0"/>
              <a:t>наружная треть уретры постоянно содержит микроорганизмы из влагалища и прямой кишки</a:t>
            </a:r>
          </a:p>
          <a:p>
            <a:r>
              <a:rPr lang="ru-RU" dirty="0"/>
              <a:t>женщина не опорожняет свой мочевой пузырь в полном объёме, или опорожняет не сразу</a:t>
            </a:r>
          </a:p>
          <a:p>
            <a:r>
              <a:rPr lang="ru-RU" dirty="0"/>
              <a:t>поступление бактерий в мочевой пузырь при половом акте</a:t>
            </a:r>
          </a:p>
          <a:p>
            <a:r>
              <a:rPr lang="ru-RU" dirty="0"/>
              <a:t>применение антимикробных средств</a:t>
            </a:r>
          </a:p>
          <a:p>
            <a:r>
              <a:rPr lang="ru-RU" dirty="0"/>
              <a:t>низкий социально-экономический статус</a:t>
            </a:r>
          </a:p>
          <a:p>
            <a:endParaRPr lang="ru-RU" dirty="0"/>
          </a:p>
        </p:txBody>
      </p:sp>
    </p:spTree>
    <p:extLst>
      <p:ext uri="{BB962C8B-B14F-4D97-AF65-F5344CB8AC3E}">
        <p14:creationId xmlns:p14="http://schemas.microsoft.com/office/powerpoint/2010/main" val="86529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Клиника</a:t>
            </a:r>
            <a:br>
              <a:rPr lang="ru-RU" dirty="0"/>
            </a:br>
            <a:endParaRPr lang="ru-RU" dirty="0"/>
          </a:p>
        </p:txBody>
      </p:sp>
      <p:sp>
        <p:nvSpPr>
          <p:cNvPr id="3" name="Объект 2"/>
          <p:cNvSpPr>
            <a:spLocks noGrp="1"/>
          </p:cNvSpPr>
          <p:nvPr>
            <p:ph idx="1"/>
          </p:nvPr>
        </p:nvSpPr>
        <p:spPr/>
        <p:txBody>
          <a:bodyPr/>
          <a:lstStyle/>
          <a:p>
            <a:r>
              <a:rPr lang="ru-RU" dirty="0"/>
              <a:t>Частое мочеиспускание, </a:t>
            </a:r>
            <a:r>
              <a:rPr lang="ru-RU" dirty="0" err="1"/>
              <a:t>дизурические</a:t>
            </a:r>
            <a:r>
              <a:rPr lang="ru-RU" dirty="0"/>
              <a:t> расстройства, императивные позывы, симптомы интоксикации. При пиелонефрите возникают боли в пояснице, </a:t>
            </a:r>
            <a:r>
              <a:rPr lang="ru-RU" dirty="0" err="1"/>
              <a:t>иррадиирующие</a:t>
            </a:r>
            <a:r>
              <a:rPr lang="ru-RU" dirty="0"/>
              <a:t> по ходу мочеточников, в бедро, в наружные половые органы.</a:t>
            </a:r>
          </a:p>
          <a:p>
            <a:endParaRPr lang="ru-RU" dirty="0"/>
          </a:p>
        </p:txBody>
      </p:sp>
    </p:spTree>
    <p:extLst>
      <p:ext uri="{BB962C8B-B14F-4D97-AF65-F5344CB8AC3E}">
        <p14:creationId xmlns:p14="http://schemas.microsoft.com/office/powerpoint/2010/main" val="2865762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Лечение</a:t>
            </a:r>
            <a:br>
              <a:rPr lang="ru-RU" dirty="0"/>
            </a:br>
            <a:endParaRPr lang="ru-RU" dirty="0"/>
          </a:p>
        </p:txBody>
      </p:sp>
      <p:sp>
        <p:nvSpPr>
          <p:cNvPr id="3" name="Объект 2"/>
          <p:cNvSpPr>
            <a:spLocks noGrp="1"/>
          </p:cNvSpPr>
          <p:nvPr>
            <p:ph idx="1"/>
          </p:nvPr>
        </p:nvSpPr>
        <p:spPr/>
        <p:txBody>
          <a:bodyPr>
            <a:normAutofit/>
          </a:bodyPr>
          <a:lstStyle/>
          <a:p>
            <a:r>
              <a:rPr lang="ru-RU" dirty="0"/>
              <a:t>Лечению подлежат все беременные с бактериурией. Лечение бактериурии в ранних сроках беременности предотвращает развитие пиелонефрита в 70-80% случаев, а также 5-10% всех случаев </a:t>
            </a:r>
            <a:r>
              <a:rPr lang="ru-RU" dirty="0" err="1"/>
              <a:t>недонашивания</a:t>
            </a:r>
            <a:r>
              <a:rPr lang="ru-RU" dirty="0"/>
              <a:t>. Проводится короткий курс лечения ампициллином, цефалоспоринами или </a:t>
            </a:r>
            <a:r>
              <a:rPr lang="ru-RU" dirty="0" err="1"/>
              <a:t>нитрофуранами</a:t>
            </a:r>
            <a:r>
              <a:rPr lang="ru-RU" dirty="0"/>
              <a:t>.</a:t>
            </a:r>
          </a:p>
          <a:p>
            <a:endParaRPr lang="ru-RU" dirty="0"/>
          </a:p>
        </p:txBody>
      </p:sp>
    </p:spTree>
    <p:extLst>
      <p:ext uri="{BB962C8B-B14F-4D97-AF65-F5344CB8AC3E}">
        <p14:creationId xmlns:p14="http://schemas.microsoft.com/office/powerpoint/2010/main" val="332148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728192"/>
          </a:xfrm>
        </p:spPr>
        <p:txBody>
          <a:bodyPr>
            <a:normAutofit fontScale="90000"/>
          </a:bodyPr>
          <a:lstStyle/>
          <a:p>
            <a:r>
              <a:rPr lang="ru-RU" dirty="0"/>
              <a:t>Примерные  короткие схемы лечения бессимптомной бактериурии и острого цистита у беременных (3 дня):</a:t>
            </a:r>
            <a:br>
              <a:rPr lang="ru-RU" dirty="0"/>
            </a:br>
            <a:endParaRPr lang="ru-RU" dirty="0"/>
          </a:p>
        </p:txBody>
      </p:sp>
      <p:sp>
        <p:nvSpPr>
          <p:cNvPr id="3" name="Объект 2"/>
          <p:cNvSpPr>
            <a:spLocks noGrp="1"/>
          </p:cNvSpPr>
          <p:nvPr>
            <p:ph idx="1"/>
          </p:nvPr>
        </p:nvSpPr>
        <p:spPr>
          <a:xfrm>
            <a:off x="457200" y="2780928"/>
            <a:ext cx="8229600" cy="3345235"/>
          </a:xfrm>
        </p:spPr>
        <p:txBody>
          <a:bodyPr>
            <a:normAutofit/>
          </a:bodyPr>
          <a:lstStyle/>
          <a:p>
            <a:r>
              <a:rPr lang="ru-RU" dirty="0"/>
              <a:t>-амоксициллин 250-500 мг через 8 часов х 3 раза в сутки;</a:t>
            </a:r>
          </a:p>
          <a:p>
            <a:r>
              <a:rPr lang="ru-RU" dirty="0"/>
              <a:t>-амоксициллин/</a:t>
            </a:r>
            <a:r>
              <a:rPr lang="ru-RU" dirty="0" err="1"/>
              <a:t>клавуланат</a:t>
            </a:r>
            <a:r>
              <a:rPr lang="ru-RU" dirty="0"/>
              <a:t> 875 – 500мг через 8-12 часов;</a:t>
            </a:r>
          </a:p>
          <a:p>
            <a:r>
              <a:rPr lang="ru-RU" dirty="0"/>
              <a:t>-</a:t>
            </a:r>
            <a:r>
              <a:rPr lang="ru-RU" dirty="0" err="1"/>
              <a:t>цефазолин</a:t>
            </a:r>
            <a:r>
              <a:rPr lang="ru-RU" dirty="0"/>
              <a:t> 1 мг 2 раза в сутки;</a:t>
            </a:r>
          </a:p>
          <a:p>
            <a:r>
              <a:rPr lang="ru-RU" dirty="0"/>
              <a:t>-</a:t>
            </a:r>
            <a:r>
              <a:rPr lang="ru-RU" dirty="0" err="1"/>
              <a:t>фурагин</a:t>
            </a:r>
            <a:r>
              <a:rPr lang="ru-RU" dirty="0"/>
              <a:t> 50 мг через 6 часов.</a:t>
            </a:r>
          </a:p>
          <a:p>
            <a:endParaRPr lang="ru-RU" dirty="0"/>
          </a:p>
        </p:txBody>
      </p:sp>
    </p:spTree>
    <p:extLst>
      <p:ext uri="{BB962C8B-B14F-4D97-AF65-F5344CB8AC3E}">
        <p14:creationId xmlns:p14="http://schemas.microsoft.com/office/powerpoint/2010/main" val="89025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Показания к госпитализации:</a:t>
            </a:r>
            <a:br>
              <a:rPr lang="ru-RU" dirty="0"/>
            </a:br>
            <a:endParaRPr lang="ru-RU" dirty="0"/>
          </a:p>
        </p:txBody>
      </p:sp>
      <p:sp>
        <p:nvSpPr>
          <p:cNvPr id="3" name="Объект 2"/>
          <p:cNvSpPr>
            <a:spLocks noGrp="1"/>
          </p:cNvSpPr>
          <p:nvPr>
            <p:ph idx="1"/>
          </p:nvPr>
        </p:nvSpPr>
        <p:spPr/>
        <p:txBody>
          <a:bodyPr/>
          <a:lstStyle/>
          <a:p>
            <a:r>
              <a:rPr lang="ru-RU" dirty="0"/>
              <a:t>-острый пиелонефрит;</a:t>
            </a:r>
          </a:p>
          <a:p>
            <a:r>
              <a:rPr lang="ru-RU" dirty="0"/>
              <a:t>-обострение хронического пиелонефрита.</a:t>
            </a:r>
          </a:p>
        </p:txBody>
      </p:sp>
    </p:spTree>
    <p:extLst>
      <p:ext uri="{BB962C8B-B14F-4D97-AF65-F5344CB8AC3E}">
        <p14:creationId xmlns:p14="http://schemas.microsoft.com/office/powerpoint/2010/main" val="359304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Гломерулонефрит</a:t>
            </a:r>
            <a:br>
              <a:rPr lang="ru-RU" dirty="0"/>
            </a:br>
            <a:endParaRPr lang="ru-RU" dirty="0"/>
          </a:p>
        </p:txBody>
      </p:sp>
      <p:sp>
        <p:nvSpPr>
          <p:cNvPr id="3" name="Объект 2"/>
          <p:cNvSpPr>
            <a:spLocks noGrp="1"/>
          </p:cNvSpPr>
          <p:nvPr>
            <p:ph idx="1"/>
          </p:nvPr>
        </p:nvSpPr>
        <p:spPr/>
        <p:txBody>
          <a:bodyPr>
            <a:normAutofit/>
          </a:bodyPr>
          <a:lstStyle/>
          <a:p>
            <a:r>
              <a:rPr lang="ru-RU" dirty="0"/>
              <a:t>Встречается у беременных реже. Для него характерны более глубокие изменения структуры и функции почек, в связи с этим в анализах мочи обнаруживаются белок, цилиндры. Имеются нарушения диуреза, часто бывает гипертензия. </a:t>
            </a:r>
          </a:p>
          <a:p>
            <a:r>
              <a:rPr lang="ru-RU" dirty="0"/>
              <a:t>На фоне заболеваний почек, особенно </a:t>
            </a:r>
            <a:r>
              <a:rPr lang="ru-RU" dirty="0" err="1"/>
              <a:t>гломерулонефрита</a:t>
            </a:r>
            <a:r>
              <a:rPr lang="ru-RU" dirty="0"/>
              <a:t>  развивается </a:t>
            </a:r>
            <a:r>
              <a:rPr lang="ru-RU" dirty="0" err="1"/>
              <a:t>преэклампсия</a:t>
            </a:r>
            <a:r>
              <a:rPr lang="ru-RU" dirty="0"/>
              <a:t>.</a:t>
            </a:r>
          </a:p>
          <a:p>
            <a:endParaRPr lang="ru-RU" dirty="0"/>
          </a:p>
        </p:txBody>
      </p:sp>
    </p:spTree>
    <p:extLst>
      <p:ext uri="{BB962C8B-B14F-4D97-AF65-F5344CB8AC3E}">
        <p14:creationId xmlns:p14="http://schemas.microsoft.com/office/powerpoint/2010/main" val="11501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Сахарный диабет и беременность</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a:t>При сочетании диабета и беременности могут возникнуть тяжелые осложнения.</a:t>
            </a:r>
          </a:p>
          <a:p>
            <a:r>
              <a:rPr lang="ru-RU" dirty="0"/>
              <a:t> Беременную с такой патологией обязательно должны вести врач-акушер и врач-эндокринолог. </a:t>
            </a:r>
          </a:p>
          <a:p>
            <a:r>
              <a:rPr lang="ru-RU" dirty="0"/>
              <a:t>Медсестра должна уметь заподозрить патологию, под руководством врача наблюдать беременную, осуществлять диспансеризацию в амбулаторных условиях, проводить уход и выполнять назначения врача в условиях стационара, оказать неотложную помощь в неотложной ситуации.</a:t>
            </a:r>
          </a:p>
          <a:p>
            <a:endParaRPr lang="ru-RU" dirty="0"/>
          </a:p>
        </p:txBody>
      </p:sp>
    </p:spTree>
    <p:extLst>
      <p:ext uri="{BB962C8B-B14F-4D97-AF65-F5344CB8AC3E}">
        <p14:creationId xmlns:p14="http://schemas.microsoft.com/office/powerpoint/2010/main" val="114286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Больных диабетом становится больше. Некоторые женщины сами сообщают об этом заболевании, об отягощенной наследственности, сообщают жалобы, по которым можно заподозрить нарушение углеводного обмена (повышенная жажда, большой приём жидкости, полиурия, наличие частых гнойничковых заболеваний, рождение крупных детей). </a:t>
            </a:r>
          </a:p>
        </p:txBody>
      </p:sp>
    </p:spTree>
    <p:extLst>
      <p:ext uri="{BB962C8B-B14F-4D97-AF65-F5344CB8AC3E}">
        <p14:creationId xmlns:p14="http://schemas.microsoft.com/office/powerpoint/2010/main" val="318176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109728" indent="0">
              <a:buNone/>
            </a:pPr>
            <a:r>
              <a:rPr lang="ru-RU" dirty="0"/>
              <a:t>Врач-акушер выявляет патологию, наблюдает ее во время беременности, обязательно консультирует пациентку у специалиста по выявленной патологии, использует его рекомендации по ведению беременности. </a:t>
            </a:r>
          </a:p>
        </p:txBody>
      </p:sp>
    </p:spTree>
    <p:extLst>
      <p:ext uri="{BB962C8B-B14F-4D97-AF65-F5344CB8AC3E}">
        <p14:creationId xmlns:p14="http://schemas.microsoft.com/office/powerpoint/2010/main" val="3560282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Для уточнения диагноза необходимо проверить содержание сахара в крови и моче, провести исследование сахара с нагрузкой, проконсультировать беременную с эндокринологом для решения вопроса о дальнейшей тактике ведения.</a:t>
            </a:r>
          </a:p>
        </p:txBody>
      </p:sp>
    </p:spTree>
    <p:extLst>
      <p:ext uri="{BB962C8B-B14F-4D97-AF65-F5344CB8AC3E}">
        <p14:creationId xmlns:p14="http://schemas.microsoft.com/office/powerpoint/2010/main" val="226359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сахарном диабете 1-го типа беременность противопоказана, но некоторые беременные не соглашаются прервать беременность. </a:t>
            </a:r>
          </a:p>
          <a:p>
            <a:r>
              <a:rPr lang="ru-RU" dirty="0"/>
              <a:t>Обычно у этих больных еще до беременности развиваются нефропатия, </a:t>
            </a:r>
            <a:r>
              <a:rPr lang="ru-RU" dirty="0" err="1"/>
              <a:t>ангиопатия</a:t>
            </a:r>
            <a:r>
              <a:rPr lang="ru-RU" dirty="0"/>
              <a:t> сетчатки. </a:t>
            </a:r>
          </a:p>
        </p:txBody>
      </p:sp>
    </p:spTree>
    <p:extLst>
      <p:ext uri="{BB962C8B-B14F-4D97-AF65-F5344CB8AC3E}">
        <p14:creationId xmlns:p14="http://schemas.microsoft.com/office/powerpoint/2010/main" val="874560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dirty="0"/>
              <a:t>В связи с этим во время беременности легко присоединяются: тяжёлый </a:t>
            </a:r>
            <a:r>
              <a:rPr lang="ru-RU" dirty="0" err="1"/>
              <a:t>гестоз</a:t>
            </a:r>
            <a:r>
              <a:rPr lang="ru-RU" dirty="0"/>
              <a:t>, коматозные состояния, </a:t>
            </a:r>
            <a:r>
              <a:rPr lang="ru-RU" dirty="0" err="1"/>
              <a:t>невынашивание</a:t>
            </a:r>
            <a:r>
              <a:rPr lang="ru-RU" dirty="0"/>
              <a:t>, многоводие, антенатальная гибель плода, </a:t>
            </a:r>
            <a:r>
              <a:rPr lang="ru-RU" dirty="0" err="1"/>
              <a:t>макросомия</a:t>
            </a:r>
            <a:r>
              <a:rPr lang="ru-RU" dirty="0"/>
              <a:t> плода, выше процент оперативных вмешательств, послеродовых и послеоперационных осложнений.</a:t>
            </a:r>
          </a:p>
        </p:txBody>
      </p:sp>
    </p:spTree>
    <p:extLst>
      <p:ext uri="{BB962C8B-B14F-4D97-AF65-F5344CB8AC3E}">
        <p14:creationId xmlns:p14="http://schemas.microsoft.com/office/powerpoint/2010/main" val="179705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844824"/>
            <a:ext cx="8229600" cy="4585696"/>
          </a:xfrm>
        </p:spPr>
        <p:txBody>
          <a:bodyPr>
            <a:normAutofit/>
          </a:bodyPr>
          <a:lstStyle/>
          <a:p>
            <a:r>
              <a:rPr lang="ru-RU" dirty="0"/>
              <a:t>У новорожденного проявляется гипогликемия, поэтому сразу же после рождения берется кровь на сахар из пуповины, а новорожденному в пупочную вену вводится глюкоза. </a:t>
            </a:r>
          </a:p>
        </p:txBody>
      </p:sp>
    </p:spTree>
    <p:extLst>
      <p:ext uri="{BB962C8B-B14F-4D97-AF65-F5344CB8AC3E}">
        <p14:creationId xmlns:p14="http://schemas.microsoft.com/office/powerpoint/2010/main" val="299058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Ребёнок от матери с диабетом розового цвета, с короткой толстой шейкой, выраженными </a:t>
            </a:r>
            <a:r>
              <a:rPr lang="ru-RU" dirty="0" err="1"/>
              <a:t>пушковыми</a:t>
            </a:r>
            <a:r>
              <a:rPr lang="ru-RU" dirty="0"/>
              <a:t> волосиками на спине, длинными волосиками на головке. Типичные осложнения: диабетическая </a:t>
            </a:r>
            <a:r>
              <a:rPr lang="ru-RU" dirty="0" err="1"/>
              <a:t>фетопатия</a:t>
            </a:r>
            <a:r>
              <a:rPr lang="ru-RU" dirty="0"/>
              <a:t>, при которой наблюдаются </a:t>
            </a:r>
            <a:r>
              <a:rPr lang="ru-RU" dirty="0" err="1"/>
              <a:t>кардиопатия</a:t>
            </a:r>
            <a:r>
              <a:rPr lang="ru-RU" dirty="0"/>
              <a:t>, энцефалопатия, гипогликемия. Нередко возникают родовые травмы из-за больших размеров плода.</a:t>
            </a:r>
          </a:p>
          <a:p>
            <a:endParaRPr lang="ru-RU" dirty="0"/>
          </a:p>
        </p:txBody>
      </p:sp>
    </p:spTree>
    <p:extLst>
      <p:ext uri="{BB962C8B-B14F-4D97-AF65-F5344CB8AC3E}">
        <p14:creationId xmlns:p14="http://schemas.microsoft.com/office/powerpoint/2010/main" val="304514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12776"/>
            <a:ext cx="8229600" cy="4911824"/>
          </a:xfrm>
        </p:spPr>
        <p:txBody>
          <a:bodyPr>
            <a:normAutofit/>
          </a:bodyPr>
          <a:lstStyle/>
          <a:p>
            <a:pPr marL="0" indent="0" algn="just">
              <a:buNone/>
            </a:pPr>
            <a:endParaRPr lang="ru-RU" sz="2000" dirty="0"/>
          </a:p>
          <a:p>
            <a:pPr marL="0" indent="0" algn="just">
              <a:buNone/>
            </a:pPr>
            <a:endParaRPr lang="ru-RU" sz="2000" dirty="0"/>
          </a:p>
        </p:txBody>
      </p:sp>
      <p:pic>
        <p:nvPicPr>
          <p:cNvPr id="5" name="Рисунок 4">
            <a:extLst>
              <a:ext uri="{FF2B5EF4-FFF2-40B4-BE49-F238E27FC236}">
                <a16:creationId xmlns:a16="http://schemas.microsoft.com/office/drawing/2014/main" id="{4C733709-9225-3FBF-DA38-4961439A0E63}"/>
              </a:ext>
            </a:extLst>
          </p:cNvPr>
          <p:cNvPicPr>
            <a:picLocks noChangeAspect="1"/>
          </p:cNvPicPr>
          <p:nvPr/>
        </p:nvPicPr>
        <p:blipFill>
          <a:blip r:embed="rId3"/>
          <a:stretch>
            <a:fillRect/>
          </a:stretch>
        </p:blipFill>
        <p:spPr>
          <a:xfrm>
            <a:off x="4211960" y="1030424"/>
            <a:ext cx="4797152" cy="4797152"/>
          </a:xfrm>
          <a:prstGeom prst="rect">
            <a:avLst/>
          </a:prstGeom>
        </p:spPr>
      </p:pic>
      <p:sp>
        <p:nvSpPr>
          <p:cNvPr id="6" name="Rectangle 2">
            <a:extLst>
              <a:ext uri="{FF2B5EF4-FFF2-40B4-BE49-F238E27FC236}">
                <a16:creationId xmlns:a16="http://schemas.microsoft.com/office/drawing/2014/main" id="{6BE8720E-6986-F4BB-1407-DFDBC02C9156}"/>
              </a:ext>
            </a:extLst>
          </p:cNvPr>
          <p:cNvSpPr txBox="1">
            <a:spLocks noChangeArrowheads="1"/>
          </p:cNvSpPr>
          <p:nvPr/>
        </p:nvSpPr>
        <p:spPr bwMode="auto">
          <a:xfrm>
            <a:off x="0" y="1085624"/>
            <a:ext cx="3276600" cy="1584325"/>
          </a:xfrm>
          <a:prstGeom prst="rect">
            <a:avLst/>
          </a:prstGeom>
          <a:solidFill>
            <a:schemeClr val="accent1">
              <a:lumMod val="75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ru-RU" sz="2400" b="1" dirty="0">
                <a:solidFill>
                  <a:srgbClr val="FFFF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КОНТРОЛЬНЫЙ ВОПРОС</a:t>
            </a:r>
          </a:p>
        </p:txBody>
      </p:sp>
      <p:sp>
        <p:nvSpPr>
          <p:cNvPr id="7" name="Содержимое 2">
            <a:extLst>
              <a:ext uri="{FF2B5EF4-FFF2-40B4-BE49-F238E27FC236}">
                <a16:creationId xmlns:a16="http://schemas.microsoft.com/office/drawing/2014/main" id="{BF4B558A-1A29-D412-D861-14AD99C16029}"/>
              </a:ext>
            </a:extLst>
          </p:cNvPr>
          <p:cNvSpPr txBox="1">
            <a:spLocks/>
          </p:cNvSpPr>
          <p:nvPr/>
        </p:nvSpPr>
        <p:spPr>
          <a:xfrm>
            <a:off x="430554" y="3848284"/>
            <a:ext cx="4059833" cy="1944067"/>
          </a:xfrm>
          <a:prstGeom prst="rect">
            <a:avLst/>
          </a:prstGeom>
          <a:solidFill>
            <a:schemeClr val="accent1">
              <a:lumMod val="20000"/>
              <a:lumOff val="80000"/>
            </a:schemeClr>
          </a:solidFill>
          <a:ln>
            <a:solidFill>
              <a:schemeClr val="accent1"/>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defRPr/>
            </a:pPr>
            <a:endParaRPr lang="ru-RU" sz="2000" b="1" dirty="0"/>
          </a:p>
          <a:p>
            <a:pPr marL="0" indent="0" algn="ctr">
              <a:buFont typeface="Arial" panose="020B0604020202020204" pitchFamily="34" charset="0"/>
              <a:buNone/>
              <a:defRPr/>
            </a:pPr>
            <a:r>
              <a:rPr lang="ru-RU" b="1" dirty="0">
                <a:latin typeface="Times New Roman" panose="02020603050405020304" pitchFamily="18" charset="0"/>
                <a:cs typeface="Times New Roman" panose="02020603050405020304" pitchFamily="18" charset="0"/>
              </a:rPr>
              <a:t>Норма количества гемоглобина во время беременности?</a:t>
            </a:r>
          </a:p>
        </p:txBody>
      </p:sp>
    </p:spTree>
    <p:extLst>
      <p:ext uri="{BB962C8B-B14F-4D97-AF65-F5344CB8AC3E}">
        <p14:creationId xmlns:p14="http://schemas.microsoft.com/office/powerpoint/2010/main" val="39544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A5AAFD8-7BE5-4B2F-A95A-D89F5E0A1349}"/>
              </a:ext>
            </a:extLst>
          </p:cNvPr>
          <p:cNvSpPr>
            <a:spLocks noGrp="1" noRot="1" noChangeArrowheads="1"/>
          </p:cNvSpPr>
          <p:nvPr>
            <p:ph sz="half" idx="1"/>
          </p:nvPr>
        </p:nvSpPr>
        <p:spPr>
          <a:xfrm>
            <a:off x="4211638" y="1989138"/>
            <a:ext cx="4395787" cy="4114800"/>
          </a:xfrm>
        </p:spPr>
        <p:txBody>
          <a:bodyPr/>
          <a:lstStyle/>
          <a:p>
            <a:pPr eaLnBrk="1" hangingPunct="1">
              <a:buFont typeface="Wingdings" panose="05000000000000000000" pitchFamily="2" charset="2"/>
              <a:buNone/>
              <a:defRPr/>
            </a:pPr>
            <a:r>
              <a:rPr lang="ru-RU" altLang="ru-RU" sz="5400" i="1" dirty="0"/>
              <a:t>	</a:t>
            </a:r>
            <a:r>
              <a:rPr lang="ru-RU" altLang="ru-RU" sz="3600" i="1" dirty="0">
                <a:solidFill>
                  <a:schemeClr val="accent5"/>
                </a:solidFill>
              </a:rPr>
              <a:t>Благодарю за внимание</a:t>
            </a:r>
          </a:p>
        </p:txBody>
      </p:sp>
      <p:pic>
        <p:nvPicPr>
          <p:cNvPr id="70659" name="Picture 3" descr="j0240719">
            <a:extLst>
              <a:ext uri="{FF2B5EF4-FFF2-40B4-BE49-F238E27FC236}">
                <a16:creationId xmlns:a16="http://schemas.microsoft.com/office/drawing/2014/main" id="{845EBB28-59DF-8151-2B0A-4A64A2B2A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31305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09728" indent="0">
              <a:buNone/>
            </a:pPr>
            <a:r>
              <a:rPr lang="ru-RU" dirty="0"/>
              <a:t>При угрозе здоровью и жизни женщины ей предлагают прерывание беременности. При благоприятном течении заболевания, составляется план ведения беременности, родов и послеродового периода. </a:t>
            </a:r>
          </a:p>
        </p:txBody>
      </p:sp>
    </p:spTree>
    <p:extLst>
      <p:ext uri="{BB962C8B-B14F-4D97-AF65-F5344CB8AC3E}">
        <p14:creationId xmlns:p14="http://schemas.microsoft.com/office/powerpoint/2010/main" val="305394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09728" indent="0">
              <a:buNone/>
            </a:pPr>
            <a:r>
              <a:rPr lang="ru-RU" dirty="0"/>
              <a:t>Обследование, наблюдение и лечение таких пациенток должно проводиться в специализированных клиниках и родильных домах </a:t>
            </a:r>
            <a:r>
              <a:rPr lang="ru-RU"/>
              <a:t>до 30 </a:t>
            </a:r>
            <a:r>
              <a:rPr lang="ru-RU" dirty="0"/>
              <a:t>недель беременности.</a:t>
            </a:r>
          </a:p>
        </p:txBody>
      </p:sp>
    </p:spTree>
    <p:extLst>
      <p:ext uri="{BB962C8B-B14F-4D97-AF65-F5344CB8AC3E}">
        <p14:creationId xmlns:p14="http://schemas.microsoft.com/office/powerpoint/2010/main" val="413306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Медицинская сестра и акушерка должны знать особенности ухода за беременными, роженицами и родильницами с ЭГП, уметь выполнять назначения врача, оказывать доврачебную помощь при неотложной ситуации. </a:t>
            </a:r>
          </a:p>
        </p:txBody>
      </p:sp>
    </p:spTree>
    <p:extLst>
      <p:ext uri="{BB962C8B-B14F-4D97-AF65-F5344CB8AC3E}">
        <p14:creationId xmlns:p14="http://schemas.microsoft.com/office/powerpoint/2010/main" val="60926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Необходимо помнить о том, что именно на фоне ЭГП наблюдаются наиболее тяжелые акушерские осложнения. Это обязывает медсестру серьёзно отнестись к изучению сестринского ухода в терапии, хирургии и других клинических специальностях.</a:t>
            </a:r>
          </a:p>
        </p:txBody>
      </p:sp>
    </p:spTree>
    <p:extLst>
      <p:ext uri="{BB962C8B-B14F-4D97-AF65-F5344CB8AC3E}">
        <p14:creationId xmlns:p14="http://schemas.microsoft.com/office/powerpoint/2010/main" val="388111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0"/>
            <a:ext cx="10226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dirty="0"/>
              <a:t>Беременность и заболевания сердечно-сосудистой системы</a:t>
            </a:r>
            <a:br>
              <a:rPr lang="ru-RU" dirty="0"/>
            </a:br>
            <a:endParaRPr lang="ru-RU" dirty="0"/>
          </a:p>
        </p:txBody>
      </p:sp>
      <p:sp>
        <p:nvSpPr>
          <p:cNvPr id="3" name="Объект 2"/>
          <p:cNvSpPr>
            <a:spLocks noGrp="1"/>
          </p:cNvSpPr>
          <p:nvPr>
            <p:ph idx="1"/>
          </p:nvPr>
        </p:nvSpPr>
        <p:spPr/>
        <p:txBody>
          <a:bodyPr>
            <a:normAutofit/>
          </a:bodyPr>
          <a:lstStyle/>
          <a:p>
            <a:r>
              <a:rPr lang="ru-RU" dirty="0"/>
              <a:t>Даже при нормально протекающей беременности происходят существенные изменения в системе кровообращения: увеличивается ОЦК, учащается сердцебиение, наблюдается тенденция к гипотонии в первом триместре беременности и к гипертензии в последнем, возникает венозный застой в нижней половине туловища и в нижних конечностях. </a:t>
            </a:r>
          </a:p>
        </p:txBody>
      </p:sp>
    </p:spTree>
    <p:extLst>
      <p:ext uri="{BB962C8B-B14F-4D97-AF65-F5344CB8AC3E}">
        <p14:creationId xmlns:p14="http://schemas.microsoft.com/office/powerpoint/2010/main" val="3934761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417</TotalTime>
  <Words>1431</Words>
  <Application>Microsoft Office PowerPoint</Application>
  <PresentationFormat>Экран (4:3)</PresentationFormat>
  <Paragraphs>122</Paragraphs>
  <Slides>46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46</vt:i4>
      </vt:variant>
    </vt:vector>
  </HeadingPairs>
  <TitlesOfParts>
    <vt:vector size="54" baseType="lpstr">
      <vt:lpstr>Arial</vt:lpstr>
      <vt:lpstr>Calibri</vt:lpstr>
      <vt:lpstr>Georgia</vt:lpstr>
      <vt:lpstr>Times New Roman</vt:lpstr>
      <vt:lpstr>Trebuchet MS</vt:lpstr>
      <vt:lpstr>Wingdings</vt:lpstr>
      <vt:lpstr>Wingdings 2</vt:lpstr>
      <vt:lpstr>Городская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Беременность и заболевания сердечно-сосудистой системы </vt:lpstr>
      <vt:lpstr>Презентация PowerPoint</vt:lpstr>
      <vt:lpstr>Презентация PowerPoint</vt:lpstr>
      <vt:lpstr>Противопоказания для беременности при СС-патологии </vt:lpstr>
      <vt:lpstr>Презентация PowerPoint</vt:lpstr>
      <vt:lpstr>Презентация PowerPoint</vt:lpstr>
      <vt:lpstr>Презентация PowerPoint</vt:lpstr>
      <vt:lpstr>Осложнения во время беременности </vt:lpstr>
      <vt:lpstr>Презентация PowerPoint</vt:lpstr>
      <vt:lpstr>Презентация PowerPoint</vt:lpstr>
      <vt:lpstr>Презентация PowerPoint</vt:lpstr>
      <vt:lpstr>Презентация PowerPoint</vt:lpstr>
      <vt:lpstr>Анемия </vt:lpstr>
      <vt:lpstr>Презентация PowerPoint</vt:lpstr>
      <vt:lpstr>Классификация ЖДА </vt:lpstr>
      <vt:lpstr>Презентация PowerPoint</vt:lpstr>
      <vt:lpstr>Презентация PowerPoint</vt:lpstr>
      <vt:lpstr>Презентация PowerPoint</vt:lpstr>
      <vt:lpstr>Презентация PowerPoint</vt:lpstr>
      <vt:lpstr>Презентация PowerPoint</vt:lpstr>
      <vt:lpstr>Заболевания с нарушением свертывания крови (тромбоцитопении) </vt:lpstr>
      <vt:lpstr>Презентация PowerPoint</vt:lpstr>
      <vt:lpstr>Заболевания мочевыделительной системы и беременность </vt:lpstr>
      <vt:lpstr>Факторы способствующие развитию инфекции: </vt:lpstr>
      <vt:lpstr>Клиника </vt:lpstr>
      <vt:lpstr>Лечение </vt:lpstr>
      <vt:lpstr>Примерные  короткие схемы лечения бессимптомной бактериурии и острого цистита у беременных (3 дня): </vt:lpstr>
      <vt:lpstr>Показания к госпитализации: </vt:lpstr>
      <vt:lpstr>Гломерулонефрит </vt:lpstr>
      <vt:lpstr>Сахарный диабет и беременность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Экстрагенитальная патология (ЭГП) и беременность.</dc:title>
  <dc:creator>Авиценна</dc:creator>
  <cp:lastModifiedBy>Marina</cp:lastModifiedBy>
  <cp:revision>21</cp:revision>
  <dcterms:created xsi:type="dcterms:W3CDTF">2017-01-26T14:54:44Z</dcterms:created>
  <dcterms:modified xsi:type="dcterms:W3CDTF">2023-01-21T12:42:41Z</dcterms:modified>
</cp:coreProperties>
</file>