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91" r:id="rId4"/>
    <p:sldId id="257" r:id="rId5"/>
    <p:sldId id="281" r:id="rId6"/>
    <p:sldId id="282" r:id="rId7"/>
    <p:sldId id="271" r:id="rId8"/>
    <p:sldId id="268" r:id="rId9"/>
    <p:sldId id="269" r:id="rId10"/>
    <p:sldId id="284" r:id="rId11"/>
    <p:sldId id="265" r:id="rId12"/>
    <p:sldId id="266" r:id="rId13"/>
    <p:sldId id="267" r:id="rId14"/>
    <p:sldId id="272" r:id="rId15"/>
    <p:sldId id="263" r:id="rId16"/>
    <p:sldId id="264" r:id="rId17"/>
    <p:sldId id="290" r:id="rId18"/>
    <p:sldId id="270" r:id="rId19"/>
    <p:sldId id="273" r:id="rId20"/>
    <p:sldId id="280" r:id="rId21"/>
    <p:sldId id="278" r:id="rId22"/>
    <p:sldId id="274" r:id="rId23"/>
    <p:sldId id="275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9" autoAdjust="0"/>
  </p:normalViewPr>
  <p:slideViewPr>
    <p:cSldViewPr snapToGrid="0">
      <p:cViewPr varScale="1">
        <p:scale>
          <a:sx n="59" d="100"/>
          <a:sy n="59" d="100"/>
        </p:scale>
        <p:origin x="360" y="2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3124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3111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111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B51A00"/>
                </a:solidFill>
              </a:defRPr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Выполнили: студентки 301 группы педиатрического факультета Машинцева А.Д. и Шлепенкова К.Е.…"/>
          <p:cNvSpPr txBox="1">
            <a:spLocks noGrp="1"/>
          </p:cNvSpPr>
          <p:nvPr>
            <p:ph type="body" idx="21"/>
          </p:nvPr>
        </p:nvSpPr>
        <p:spPr>
          <a:xfrm>
            <a:off x="15822228" y="10897195"/>
            <a:ext cx="8587890" cy="25206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726440">
              <a:defRPr sz="3168" b="0"/>
            </a:pPr>
            <a:r>
              <a:t>Выполнили: студентки 301 группы педиатрического факультета Машинцева А.Д. и Шлепенкова К.Е.</a:t>
            </a:r>
          </a:p>
          <a:p>
            <a:pPr defTabSz="726440">
              <a:defRPr sz="3168" b="0"/>
            </a:pPr>
            <a:r>
              <a:t>Научный руководитель: дмн, профессор Харьков Е.И.</a:t>
            </a:r>
          </a:p>
        </p:txBody>
      </p:sp>
      <p:sp>
        <p:nvSpPr>
          <p:cNvPr id="152" name="ИНФАРКТ МИОКАРДА У МОЛОДОЙ ЖЕНЩИНЫ С ТРАНСПОЗИЦИЕЙ ВНУТРЕННИХ ОРГАНОВ…"/>
          <p:cNvSpPr txBox="1">
            <a:spLocks noGrp="1"/>
          </p:cNvSpPr>
          <p:nvPr>
            <p:ph type="ctrTitle"/>
          </p:nvPr>
        </p:nvSpPr>
        <p:spPr>
          <a:xfrm>
            <a:off x="1206498" y="2574991"/>
            <a:ext cx="21971004" cy="4648201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/>
          <a:lstStyle/>
          <a:p>
            <a:pPr algn="ctr">
              <a:defRPr sz="8500" spc="-170"/>
            </a:pPr>
            <a:r>
              <a:t>ИНФАРКТ МИОКАРДА У МОЛОДОЙ ЖЕНЩИНЫ С ТРАНСПОЗИЦИЕЙ ВНУТРЕННИХ ОРГАНОВ </a:t>
            </a:r>
          </a:p>
          <a:p>
            <a:pPr algn="ctr">
              <a:defRPr sz="8500" spc="-170"/>
            </a:pPr>
            <a:r>
              <a:t>(КЛИНИЧЕСКОЕ НАБЛЮДЕНИЕ)</a:t>
            </a:r>
            <a:endParaRPr sz="1600" b="0" spc="-32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53" name="Красноярск, 2023"/>
          <p:cNvSpPr txBox="1">
            <a:spLocks noGrp="1"/>
          </p:cNvSpPr>
          <p:nvPr>
            <p:ph type="subTitle" sz="quarter" idx="1"/>
          </p:nvPr>
        </p:nvSpPr>
        <p:spPr>
          <a:xfrm>
            <a:off x="10159575" y="12744543"/>
            <a:ext cx="4064850" cy="657191"/>
          </a:xfrm>
          <a:prstGeom prst="rect">
            <a:avLst/>
          </a:prstGeom>
        </p:spPr>
        <p:txBody>
          <a:bodyPr/>
          <a:lstStyle>
            <a:lvl1pPr>
              <a:defRPr sz="3000" b="0"/>
            </a:lvl1pPr>
          </a:lstStyle>
          <a:p>
            <a:r>
              <a:t>Красноярск, 2023</a:t>
            </a:r>
          </a:p>
        </p:txBody>
      </p:sp>
      <p:sp>
        <p:nvSpPr>
          <p:cNvPr id="154" name="Красноярский государственный медицинский университет им. проф. В.Ф. Войно-Ясенецкого Минздрава России. Кафедра пропедевтики внутренних болезней и терапии с курсом ПО"/>
          <p:cNvSpPr txBox="1"/>
          <p:nvPr/>
        </p:nvSpPr>
        <p:spPr>
          <a:xfrm>
            <a:off x="519346" y="322850"/>
            <a:ext cx="23345308" cy="207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3300">
                <a:solidFill>
                  <a:srgbClr val="000000"/>
                </a:solidFill>
              </a:defRPr>
            </a:lvl1pPr>
          </a:lstStyle>
          <a:p>
            <a:r>
              <a:t>Красноярский государственный медицинский университет им. проф. В.Ф. Войно-Ясенецкого Минздрава России. Кафедра пропедевтики внутренних болезней и терапии с курсом ПО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55" name="image-PhotoRoom.png-PhotoRoom.png" descr="image-PhotoRoom.png-PhotoR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5" y="7400345"/>
            <a:ext cx="9199931" cy="5928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920" y="3525130"/>
            <a:ext cx="22697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</a:rPr>
              <a:t>Выполнено определение высокочувствительного </a:t>
            </a:r>
            <a:r>
              <a:rPr lang="ru-RU" sz="4000" dirty="0" err="1">
                <a:solidFill>
                  <a:srgbClr val="7030A0"/>
                </a:solidFill>
              </a:rPr>
              <a:t>тропонина</a:t>
            </a:r>
            <a:r>
              <a:rPr lang="ru-RU" sz="4000" dirty="0">
                <a:solidFill>
                  <a:srgbClr val="7030A0"/>
                </a:solidFill>
              </a:rPr>
              <a:t> - </a:t>
            </a:r>
            <a:r>
              <a:rPr lang="ru-RU" sz="4000" dirty="0">
                <a:solidFill>
                  <a:srgbClr val="C00000"/>
                </a:solidFill>
              </a:rPr>
              <a:t>367 </a:t>
            </a:r>
            <a:r>
              <a:rPr lang="ru-RU" sz="4000" dirty="0" err="1">
                <a:solidFill>
                  <a:srgbClr val="C00000"/>
                </a:solidFill>
              </a:rPr>
              <a:t>нгр</a:t>
            </a:r>
            <a:r>
              <a:rPr lang="ru-RU" sz="4000" dirty="0">
                <a:solidFill>
                  <a:srgbClr val="C00000"/>
                </a:solidFill>
              </a:rPr>
              <a:t>/л </a:t>
            </a:r>
            <a:r>
              <a:rPr lang="ru-RU" sz="4000" dirty="0">
                <a:solidFill>
                  <a:srgbClr val="7030A0"/>
                </a:solidFill>
              </a:rPr>
              <a:t>(норма – менее 30 </a:t>
            </a:r>
            <a:r>
              <a:rPr lang="ru-RU" sz="4000" dirty="0" err="1">
                <a:solidFill>
                  <a:srgbClr val="7030A0"/>
                </a:solidFill>
              </a:rPr>
              <a:t>нгр</a:t>
            </a:r>
            <a:r>
              <a:rPr lang="ru-RU" sz="4000" dirty="0">
                <a:solidFill>
                  <a:srgbClr val="7030A0"/>
                </a:solidFill>
              </a:rPr>
              <a:t>/л) (в динамике на 3 сутки заболевания уровень </a:t>
            </a:r>
            <a:r>
              <a:rPr lang="ru-RU" sz="4000" dirty="0" err="1">
                <a:solidFill>
                  <a:srgbClr val="7030A0"/>
                </a:solidFill>
              </a:rPr>
              <a:t>тропонина</a:t>
            </a:r>
            <a:r>
              <a:rPr lang="ru-RU" sz="4000" dirty="0">
                <a:solidFill>
                  <a:srgbClr val="7030A0"/>
                </a:solidFill>
              </a:rPr>
              <a:t> -1,20 </a:t>
            </a:r>
            <a:r>
              <a:rPr lang="ru-RU" sz="4000" dirty="0" err="1">
                <a:solidFill>
                  <a:srgbClr val="7030A0"/>
                </a:solidFill>
              </a:rPr>
              <a:t>нгр</a:t>
            </a:r>
            <a:r>
              <a:rPr lang="ru-RU" sz="4000" dirty="0">
                <a:solidFill>
                  <a:srgbClr val="7030A0"/>
                </a:solidFill>
              </a:rPr>
              <a:t>/л).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30B0D-8526-80EC-486B-89CC7294C2D6}"/>
              </a:ext>
            </a:extLst>
          </p:cNvPr>
          <p:cNvSpPr txBox="1"/>
          <p:nvPr/>
        </p:nvSpPr>
        <p:spPr>
          <a:xfrm>
            <a:off x="892628" y="6335209"/>
            <a:ext cx="22434732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</a:rPr>
              <a:t>Учитывая типичный ангинозный приступ, повышение уровня высокочувствительного </a:t>
            </a:r>
            <a:r>
              <a:rPr lang="ru-RU" sz="4000" dirty="0" err="1">
                <a:solidFill>
                  <a:srgbClr val="7030A0"/>
                </a:solidFill>
              </a:rPr>
              <a:t>тропонина</a:t>
            </a:r>
            <a:r>
              <a:rPr lang="ru-RU" sz="4000" dirty="0">
                <a:solidFill>
                  <a:srgbClr val="7030A0"/>
                </a:solidFill>
              </a:rPr>
              <a:t>, изменения на ЭКГ, с диагнозом ОКС без подъема сегмента ST на ЭКГ пациентке проведена экстренная </a:t>
            </a:r>
            <a:r>
              <a:rPr lang="ru-RU" sz="4000" dirty="0" err="1">
                <a:solidFill>
                  <a:srgbClr val="7030A0"/>
                </a:solidFill>
              </a:rPr>
              <a:t>коронароангиография</a:t>
            </a:r>
            <a:r>
              <a:rPr lang="ru-RU" sz="4000" dirty="0">
                <a:solidFill>
                  <a:srgbClr val="7030A0"/>
                </a:solidFill>
              </a:rPr>
              <a:t>. </a:t>
            </a:r>
          </a:p>
          <a:p>
            <a:r>
              <a:rPr lang="ru-RU" sz="4000" dirty="0">
                <a:solidFill>
                  <a:srgbClr val="7030A0"/>
                </a:solidFill>
              </a:rPr>
              <a:t>    Предварительно дана нагрузочная доза </a:t>
            </a:r>
            <a:r>
              <a:rPr lang="ru-RU" sz="4000" dirty="0" err="1">
                <a:solidFill>
                  <a:srgbClr val="7030A0"/>
                </a:solidFill>
              </a:rPr>
              <a:t>антитромбоцитарных</a:t>
            </a:r>
            <a:r>
              <a:rPr lang="ru-RU" sz="4000" dirty="0">
                <a:solidFill>
                  <a:srgbClr val="7030A0"/>
                </a:solidFill>
              </a:rPr>
              <a:t> препаратов: </a:t>
            </a:r>
            <a:r>
              <a:rPr lang="ru-RU" sz="4000" dirty="0" err="1">
                <a:solidFill>
                  <a:srgbClr val="7030A0"/>
                </a:solidFill>
              </a:rPr>
              <a:t>плавикс</a:t>
            </a:r>
            <a:r>
              <a:rPr lang="ru-RU" sz="4000" dirty="0">
                <a:solidFill>
                  <a:srgbClr val="7030A0"/>
                </a:solidFill>
              </a:rPr>
              <a:t> 600 мг, аспирин 250 мг, гепарин 5000ЕД, а так же </a:t>
            </a:r>
            <a:r>
              <a:rPr lang="ru-RU" sz="4000" dirty="0" err="1">
                <a:solidFill>
                  <a:srgbClr val="7030A0"/>
                </a:solidFill>
              </a:rPr>
              <a:t>аторвастатин</a:t>
            </a:r>
            <a:r>
              <a:rPr lang="ru-RU" sz="4000" dirty="0">
                <a:solidFill>
                  <a:srgbClr val="7030A0"/>
                </a:solidFill>
              </a:rPr>
              <a:t> 80 мг.</a:t>
            </a:r>
          </a:p>
        </p:txBody>
      </p:sp>
    </p:spTree>
    <p:extLst>
      <p:ext uri="{BB962C8B-B14F-4D97-AF65-F5344CB8AC3E}">
        <p14:creationId xmlns:p14="http://schemas.microsoft.com/office/powerpoint/2010/main" val="35306806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КАГ"/>
          <p:cNvSpPr txBox="1"/>
          <p:nvPr/>
        </p:nvSpPr>
        <p:spPr>
          <a:xfrm>
            <a:off x="345440" y="0"/>
            <a:ext cx="23530560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609600" algn="just" defTabSz="825500">
              <a:defRPr sz="5500" b="1">
                <a:solidFill>
                  <a:schemeClr val="accent5">
                    <a:lumOff val="-29866"/>
                  </a:schemeClr>
                </a:solidFill>
              </a:defRPr>
            </a:pPr>
            <a:r>
              <a:rPr lang="ru-RU" dirty="0"/>
              <a:t> Коронарная </a:t>
            </a:r>
            <a:r>
              <a:rPr lang="ru-RU" dirty="0" err="1"/>
              <a:t>ангиограмма</a:t>
            </a:r>
            <a:r>
              <a:rPr lang="ru-RU" dirty="0"/>
              <a:t> в прямой проекции, визуализируется левая коронарная артерия</a:t>
            </a:r>
            <a:endParaRPr dirty="0"/>
          </a:p>
        </p:txBody>
      </p:sp>
      <p:pic>
        <p:nvPicPr>
          <p:cNvPr id="183" name="dextra.png" descr="dext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91" y="2355648"/>
            <a:ext cx="15246258" cy="10595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extra_2.png" descr="dextra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24" y="1334989"/>
            <a:ext cx="15306352" cy="10877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extra_3.png" descr="dextra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18" y="1189977"/>
            <a:ext cx="12874312" cy="1133604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Обнаружены неизмененные коронарные артерии.…"/>
          <p:cNvSpPr txBox="1"/>
          <p:nvPr/>
        </p:nvSpPr>
        <p:spPr>
          <a:xfrm>
            <a:off x="14172066" y="2894096"/>
            <a:ext cx="9711352" cy="7927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7030A0"/>
                </a:solidFill>
              </a:rPr>
              <a:t>Коронарная </a:t>
            </a:r>
            <a:r>
              <a:rPr lang="ru-RU" dirty="0" err="1">
                <a:solidFill>
                  <a:srgbClr val="7030A0"/>
                </a:solidFill>
              </a:rPr>
              <a:t>ангиограмма</a:t>
            </a:r>
            <a:r>
              <a:rPr lang="ru-RU" dirty="0">
                <a:solidFill>
                  <a:srgbClr val="7030A0"/>
                </a:solidFill>
              </a:rPr>
              <a:t> в левой косой проекции: визуализируется правая коронарная артерия</a:t>
            </a:r>
          </a:p>
          <a:p>
            <a:pPr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C00000"/>
                </a:solidFill>
              </a:rPr>
              <a:t>Тип кровообращения правый, </a:t>
            </a:r>
            <a:r>
              <a:rPr lang="ru-RU" dirty="0" err="1">
                <a:solidFill>
                  <a:srgbClr val="C00000"/>
                </a:solidFill>
              </a:rPr>
              <a:t>декстрокардия</a:t>
            </a:r>
            <a:r>
              <a:rPr lang="ru-RU" dirty="0">
                <a:solidFill>
                  <a:srgbClr val="C00000"/>
                </a:solidFill>
              </a:rPr>
              <a:t>. Коронарные артерии не изменены. </a:t>
            </a:r>
          </a:p>
          <a:p>
            <a:pPr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lang="ru-RU" dirty="0" err="1">
                <a:solidFill>
                  <a:srgbClr val="C00000"/>
                </a:solidFill>
              </a:rPr>
              <a:t>Эндопротезирование</a:t>
            </a:r>
            <a:r>
              <a:rPr lang="ru-RU" dirty="0">
                <a:solidFill>
                  <a:srgbClr val="C00000"/>
                </a:solidFill>
              </a:rPr>
              <a:t> не показано</a:t>
            </a:r>
            <a:r>
              <a:rPr lang="ru-RU" dirty="0"/>
              <a:t> 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dirty="0" err="1">
                <a:solidFill>
                  <a:srgbClr val="7030A0"/>
                </a:solidFill>
              </a:rPr>
              <a:t>При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проведении</a:t>
            </a:r>
            <a:r>
              <a:rPr dirty="0">
                <a:solidFill>
                  <a:srgbClr val="7030A0"/>
                </a:solidFill>
              </a:rPr>
              <a:t> КАГ </a:t>
            </a:r>
            <a:r>
              <a:rPr dirty="0" err="1">
                <a:solidFill>
                  <a:srgbClr val="7030A0"/>
                </a:solidFill>
              </a:rPr>
              <a:t>не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возникло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технических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сложностей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ее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проведения</a:t>
            </a:r>
            <a:r>
              <a:rPr dirty="0">
                <a:solidFill>
                  <a:srgbClr val="7030A0"/>
                </a:solidFill>
              </a:rPr>
              <a:t>, </a:t>
            </a:r>
            <a:r>
              <a:rPr dirty="0" err="1">
                <a:solidFill>
                  <a:srgbClr val="7030A0"/>
                </a:solidFill>
              </a:rPr>
              <a:t>не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смотря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на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особенности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анатомического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расположения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сердца</a:t>
            </a:r>
            <a:r>
              <a:rPr dirty="0">
                <a:solidFill>
                  <a:srgbClr val="7030A0"/>
                </a:solidFill>
              </a:rPr>
              <a:t>.</a:t>
            </a:r>
            <a:r>
              <a:rPr dirty="0">
                <a:solidFill>
                  <a:srgbClr val="7030A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Рентгенография грудной клетки"/>
          <p:cNvSpPr txBox="1"/>
          <p:nvPr/>
        </p:nvSpPr>
        <p:spPr>
          <a:xfrm>
            <a:off x="6238271" y="-36301"/>
            <a:ext cx="11907458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825500">
              <a:defRPr sz="55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Рентгенография грудной клетки</a:t>
            </a:r>
          </a:p>
        </p:txBody>
      </p:sp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1" y="1058341"/>
            <a:ext cx="14987179" cy="1232590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На рентгенограмме грудной клетки выявлена декстрокардия"/>
          <p:cNvSpPr txBox="1"/>
          <p:nvPr/>
        </p:nvSpPr>
        <p:spPr>
          <a:xfrm>
            <a:off x="16235681" y="5698709"/>
            <a:ext cx="772160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декстрокардия, </a:t>
            </a:r>
            <a:r>
              <a:rPr lang="ru-RU" dirty="0">
                <a:solidFill>
                  <a:srgbClr val="7030A0"/>
                </a:solidFill>
              </a:rPr>
              <a:t>легочный рисунок усилен за счет сосудистого компонента, обогащен</a:t>
            </a:r>
            <a:endParaRPr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Лабораторные анализы"/>
          <p:cNvSpPr txBox="1">
            <a:spLocks noGrp="1"/>
          </p:cNvSpPr>
          <p:nvPr>
            <p:ph type="title" idx="4294967295"/>
          </p:nvPr>
        </p:nvSpPr>
        <p:spPr>
          <a:xfrm>
            <a:off x="7452460" y="312185"/>
            <a:ext cx="9479080" cy="1435101"/>
          </a:xfrm>
          <a:prstGeom prst="rect">
            <a:avLst/>
          </a:prstGeom>
        </p:spPr>
        <p:txBody>
          <a:bodyPr/>
          <a:lstStyle/>
          <a:p>
            <a:pPr lvl="1">
              <a:defRPr sz="5500" spc="-110">
                <a:solidFill>
                  <a:schemeClr val="accent5">
                    <a:lumOff val="-29866"/>
                  </a:schemeClr>
                </a:solidFill>
              </a:defRPr>
            </a:pPr>
            <a:r>
              <a:rPr u="sng" dirty="0" err="1"/>
              <a:t>Лабораторные</a:t>
            </a:r>
            <a:r>
              <a:rPr u="sng" dirty="0"/>
              <a:t> </a:t>
            </a:r>
            <a:r>
              <a:rPr lang="ru-RU" u="sng" dirty="0"/>
              <a:t>данные:</a:t>
            </a:r>
            <a:endParaRPr u="sng" dirty="0"/>
          </a:p>
        </p:txBody>
      </p:sp>
      <p:pic>
        <p:nvPicPr>
          <p:cNvPr id="177" name="IMG_7626.jpg" descr="IMG_76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1" y="1747286"/>
            <a:ext cx="21620479" cy="10572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7627.jpg" descr="IMG_7627.jpg"/>
          <p:cNvPicPr>
            <a:picLocks noChangeAspect="1"/>
          </p:cNvPicPr>
          <p:nvPr/>
        </p:nvPicPr>
        <p:blipFill>
          <a:blip r:embed="rId2"/>
          <a:srcRect t="48383" r="1114"/>
          <a:stretch>
            <a:fillRect/>
          </a:stretch>
        </p:blipFill>
        <p:spPr>
          <a:xfrm>
            <a:off x="1658341" y="4469168"/>
            <a:ext cx="21067395" cy="303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По данным липидограммы высокий уровень общего холестерина и ЛПНП свидетельствуют о наличии дислипидемии у пациентки"/>
          <p:cNvSpPr txBox="1">
            <a:spLocks noGrp="1"/>
          </p:cNvSpPr>
          <p:nvPr>
            <p:ph type="title" idx="4294967295"/>
          </p:nvPr>
        </p:nvSpPr>
        <p:spPr>
          <a:xfrm>
            <a:off x="1203662" y="9420771"/>
            <a:ext cx="21976676" cy="143510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4500"/>
              </a:spcBef>
              <a:defRPr sz="4000" b="0" spc="0"/>
            </a:pPr>
            <a:r>
              <a:rPr dirty="0" err="1">
                <a:solidFill>
                  <a:srgbClr val="7030A0"/>
                </a:solidFill>
              </a:rPr>
              <a:t>По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данным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липидограммы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высокий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уровень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общего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dirty="0" err="1">
                <a:solidFill>
                  <a:srgbClr val="7030A0"/>
                </a:solidFill>
              </a:rPr>
              <a:t>холестерина</a:t>
            </a:r>
            <a:r>
              <a:rPr dirty="0">
                <a:solidFill>
                  <a:srgbClr val="7030A0"/>
                </a:solidFill>
              </a:rPr>
              <a:t> и ЛПНП </a:t>
            </a:r>
            <a:r>
              <a:rPr dirty="0" err="1">
                <a:solidFill>
                  <a:srgbClr val="7030A0"/>
                </a:solidFill>
              </a:rPr>
              <a:t>свидетельствуют</a:t>
            </a:r>
            <a:r>
              <a:rPr dirty="0">
                <a:solidFill>
                  <a:srgbClr val="7030A0"/>
                </a:solidFill>
              </a:rPr>
              <a:t> о </a:t>
            </a:r>
            <a:r>
              <a:rPr dirty="0" err="1">
                <a:solidFill>
                  <a:srgbClr val="7030A0"/>
                </a:solidFill>
              </a:rPr>
              <a:t>наличии</a:t>
            </a:r>
            <a:r>
              <a:rPr dirty="0">
                <a:solidFill>
                  <a:srgbClr val="7030A0"/>
                </a:solidFill>
              </a:rPr>
              <a:t> </a:t>
            </a:r>
            <a:r>
              <a:rPr b="1" dirty="0" err="1">
                <a:solidFill>
                  <a:srgbClr val="7030A0"/>
                </a:solidFill>
              </a:rPr>
              <a:t>дислипидемии</a:t>
            </a:r>
            <a:r>
              <a:rPr dirty="0">
                <a:solidFill>
                  <a:srgbClr val="7030A0"/>
                </a:solidFill>
              </a:rPr>
              <a:t> у </a:t>
            </a:r>
            <a:r>
              <a:rPr dirty="0" err="1">
                <a:solidFill>
                  <a:srgbClr val="7030A0"/>
                </a:solidFill>
              </a:rPr>
              <a:t>пациентки</a:t>
            </a:r>
            <a:endParaRPr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039" y="685361"/>
            <a:ext cx="1133856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FF0000"/>
                </a:solidFill>
              </a:rPr>
              <a:t>При ЭХО-кардиографии: </a:t>
            </a:r>
            <a:r>
              <a:rPr lang="ru-RU" sz="3600" dirty="0" err="1">
                <a:solidFill>
                  <a:srgbClr val="7030A0"/>
                </a:solidFill>
              </a:rPr>
              <a:t>декстрокардия</a:t>
            </a:r>
            <a:r>
              <a:rPr lang="ru-RU" sz="3600" dirty="0">
                <a:solidFill>
                  <a:srgbClr val="7030A0"/>
                </a:solidFill>
              </a:rPr>
              <a:t>, расширена полость левого предсердия (4,2*5,4 см), межжелудочковая перегородка и задняя стенка левого желудочка не утолщены, умеренное нарушение диастолической функции левого желудочка, сократительная способность левого желудочка удовлетворительная (фракция выброса - 64%). Недостаточность митрального и </a:t>
            </a:r>
            <a:r>
              <a:rPr lang="ru-RU" sz="3600" dirty="0" err="1">
                <a:solidFill>
                  <a:srgbClr val="7030A0"/>
                </a:solidFill>
              </a:rPr>
              <a:t>трикуспидального</a:t>
            </a:r>
            <a:r>
              <a:rPr lang="ru-RU" sz="3600" dirty="0">
                <a:solidFill>
                  <a:srgbClr val="7030A0"/>
                </a:solidFill>
              </a:rPr>
              <a:t> клапанов I ст., систолическое давление в легочной артерии - 30 мм </a:t>
            </a:r>
            <a:r>
              <a:rPr lang="ru-RU" sz="3600" dirty="0" err="1">
                <a:solidFill>
                  <a:srgbClr val="7030A0"/>
                </a:solidFill>
              </a:rPr>
              <a:t>рт.ст</a:t>
            </a:r>
            <a:r>
              <a:rPr lang="ru-RU" sz="3600" dirty="0">
                <a:solidFill>
                  <a:srgbClr val="7030A0"/>
                </a:solidFill>
              </a:rPr>
              <a:t>. Участков гипокинеза не выявлено.</a:t>
            </a:r>
          </a:p>
          <a:p>
            <a:pPr algn="just"/>
            <a:r>
              <a:rPr lang="ru-RU" sz="3600" b="1" dirty="0">
                <a:solidFill>
                  <a:srgbClr val="FF0000"/>
                </a:solidFill>
              </a:rPr>
              <a:t>При дуплексном сканировании </a:t>
            </a:r>
            <a:r>
              <a:rPr lang="ru-RU" sz="3600" dirty="0" err="1">
                <a:solidFill>
                  <a:srgbClr val="7030A0"/>
                </a:solidFill>
              </a:rPr>
              <a:t>брахиоцефальные</a:t>
            </a:r>
            <a:r>
              <a:rPr lang="ru-RU" sz="3600" dirty="0">
                <a:solidFill>
                  <a:srgbClr val="7030A0"/>
                </a:solidFill>
              </a:rPr>
              <a:t> артерии не изменены.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92000" y="685361"/>
            <a:ext cx="10200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FF0000"/>
                </a:solidFill>
              </a:rPr>
              <a:t>Суточное </a:t>
            </a:r>
            <a:r>
              <a:rPr lang="ru-RU" sz="3600" b="1" dirty="0" err="1">
                <a:solidFill>
                  <a:srgbClr val="FF0000"/>
                </a:solidFill>
              </a:rPr>
              <a:t>мониторирование</a:t>
            </a:r>
            <a:r>
              <a:rPr lang="ru-RU" sz="3600" b="1" dirty="0">
                <a:solidFill>
                  <a:srgbClr val="FF0000"/>
                </a:solidFill>
              </a:rPr>
              <a:t> ЭКГ: </a:t>
            </a:r>
            <a:r>
              <a:rPr lang="ru-RU" sz="3600" dirty="0">
                <a:solidFill>
                  <a:srgbClr val="002060"/>
                </a:solidFill>
              </a:rPr>
              <a:t>Синусовый ритм с эпизодами миграции водителя ритма по предсердиям (AВ-ритм, эктопический предсердный ритм), </a:t>
            </a:r>
            <a:r>
              <a:rPr lang="ru-RU" sz="3600" dirty="0" err="1">
                <a:solidFill>
                  <a:srgbClr val="002060"/>
                </a:solidFill>
              </a:rPr>
              <a:t>суправентрикулярная</a:t>
            </a:r>
            <a:r>
              <a:rPr lang="ru-RU" sz="3600" dirty="0">
                <a:solidFill>
                  <a:srgbClr val="002060"/>
                </a:solidFill>
              </a:rPr>
              <a:t> и желудочковая экстрасистолия. </a:t>
            </a:r>
            <a:r>
              <a:rPr lang="ru-RU" sz="3600" dirty="0" err="1">
                <a:solidFill>
                  <a:srgbClr val="002060"/>
                </a:solidFill>
              </a:rPr>
              <a:t>Диагностически</a:t>
            </a:r>
            <a:r>
              <a:rPr lang="ru-RU" sz="3600" dirty="0">
                <a:solidFill>
                  <a:srgbClr val="002060"/>
                </a:solidFill>
              </a:rPr>
              <a:t> значимых смещений сегмента ST не выявлено.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9F2E2-00C9-794F-E069-D34071954D7D}"/>
              </a:ext>
            </a:extLst>
          </p:cNvPr>
          <p:cNvSpPr txBox="1"/>
          <p:nvPr/>
        </p:nvSpPr>
        <p:spPr>
          <a:xfrm>
            <a:off x="261258" y="9060322"/>
            <a:ext cx="12083142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FF0000"/>
                </a:solidFill>
              </a:rPr>
              <a:t>При ультразвуковом исследовании органов брюшной полости </a:t>
            </a:r>
            <a:r>
              <a:rPr lang="ru-RU" sz="3600" dirty="0"/>
              <a:t>(печень, желчный пузырь, поджелудочная железа, селезенка): Транспозиция внутренних органов. Диффузные изменения в печени. Выраженные диффузные изменения в поджелудочной железе.</a:t>
            </a:r>
          </a:p>
        </p:txBody>
      </p:sp>
      <p:pic>
        <p:nvPicPr>
          <p:cNvPr id="1026" name="Picture 2" descr="Эхокардиография Медицинский центр на Псковской">
            <a:extLst>
              <a:ext uri="{FF2B5EF4-FFF2-40B4-BE49-F238E27FC236}">
                <a16:creationId xmlns:a16="http://schemas.microsoft.com/office/drawing/2014/main" id="{F94AA093-548D-C305-DBD7-5113D5998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28254" y="4947974"/>
            <a:ext cx="8964386" cy="73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450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7148.png" descr="IMG_7148.png"/>
          <p:cNvPicPr>
            <a:picLocks noChangeAspect="1"/>
          </p:cNvPicPr>
          <p:nvPr/>
        </p:nvPicPr>
        <p:blipFill>
          <a:blip r:embed="rId3"/>
          <a:srcRect b="24013"/>
          <a:stretch>
            <a:fillRect/>
          </a:stretch>
        </p:blipFill>
        <p:spPr>
          <a:xfrm>
            <a:off x="372896" y="606821"/>
            <a:ext cx="11962844" cy="125025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3003348" y="8635866"/>
            <a:ext cx="10078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</a:rPr>
              <a:t>По ЭКГ отмечалась положительная динамика в виде уменьшения депрессии сегмента ST и глубины зубца 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EE1C5-851D-2731-A513-6B7F3C6857B5}"/>
              </a:ext>
            </a:extLst>
          </p:cNvPr>
          <p:cNvSpPr txBox="1"/>
          <p:nvPr/>
        </p:nvSpPr>
        <p:spPr>
          <a:xfrm>
            <a:off x="12335740" y="1207647"/>
            <a:ext cx="11103429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</a:rPr>
              <a:t> В последующем на протяжении всего госпитального периода болевой синдром не рецидивировал. </a:t>
            </a:r>
          </a:p>
          <a:p>
            <a:endParaRPr lang="ru-RU" sz="4800" dirty="0">
              <a:solidFill>
                <a:srgbClr val="7030A0"/>
              </a:solidFill>
            </a:endParaRPr>
          </a:p>
          <a:p>
            <a:r>
              <a:rPr lang="ru-RU" sz="4800" dirty="0">
                <a:solidFill>
                  <a:srgbClr val="7030A0"/>
                </a:solidFill>
              </a:rPr>
              <a:t>Больная получала консервативную терапию </a:t>
            </a:r>
            <a:r>
              <a:rPr lang="ru-RU" sz="4800" dirty="0" err="1">
                <a:solidFill>
                  <a:srgbClr val="7030A0"/>
                </a:solidFill>
              </a:rPr>
              <a:t>антитромбоцитарными</a:t>
            </a:r>
            <a:r>
              <a:rPr lang="ru-RU" sz="4800" dirty="0">
                <a:solidFill>
                  <a:srgbClr val="7030A0"/>
                </a:solidFill>
              </a:rPr>
              <a:t> препаратами, бета-адреноблокаторами, ингибиторами АПФ и статинами. </a:t>
            </a:r>
            <a:endParaRPr lang="x-none" sz="48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Заключение"/>
          <p:cNvSpPr txBox="1"/>
          <p:nvPr/>
        </p:nvSpPr>
        <p:spPr>
          <a:xfrm>
            <a:off x="9485473" y="532422"/>
            <a:ext cx="5413054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 defTabSz="825500">
              <a:defRPr sz="55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Заключение</a:t>
            </a:r>
          </a:p>
        </p:txBody>
      </p:sp>
      <p:sp>
        <p:nvSpPr>
          <p:cNvPr id="213" name="Учитывая то, что у больной имелся выраженный болевой синдром, характерный вираж тропонина, изменения на ЭКГ, был выставлен диагноз острый инфаркт миокарда, без подъема сегмента ST, без формирования отрицательного зубца Q. При КАГ обнаружены неизмененные "/>
          <p:cNvSpPr txBox="1"/>
          <p:nvPr/>
        </p:nvSpPr>
        <p:spPr>
          <a:xfrm>
            <a:off x="543323" y="1885358"/>
            <a:ext cx="23827266" cy="994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dirty="0" err="1"/>
              <a:t>Учитывая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у </a:t>
            </a:r>
            <a:r>
              <a:rPr dirty="0" err="1"/>
              <a:t>больной</a:t>
            </a:r>
            <a:r>
              <a:rPr dirty="0"/>
              <a:t> </a:t>
            </a:r>
            <a:r>
              <a:rPr dirty="0" err="1"/>
              <a:t>имелся</a:t>
            </a:r>
            <a:r>
              <a:rPr dirty="0"/>
              <a:t> </a:t>
            </a:r>
            <a:r>
              <a:rPr dirty="0" err="1"/>
              <a:t>выраженный</a:t>
            </a:r>
            <a:r>
              <a:rPr dirty="0"/>
              <a:t> </a:t>
            </a:r>
            <a:r>
              <a:rPr dirty="0" err="1"/>
              <a:t>болевой</a:t>
            </a:r>
            <a:r>
              <a:rPr dirty="0"/>
              <a:t> </a:t>
            </a:r>
            <a:r>
              <a:rPr dirty="0" err="1"/>
              <a:t>синдром</a:t>
            </a:r>
            <a:r>
              <a:rPr dirty="0"/>
              <a:t>, </a:t>
            </a:r>
            <a:r>
              <a:rPr dirty="0" err="1"/>
              <a:t>характерный</a:t>
            </a:r>
            <a:r>
              <a:rPr dirty="0"/>
              <a:t> </a:t>
            </a:r>
            <a:r>
              <a:rPr dirty="0" err="1"/>
              <a:t>вираж</a:t>
            </a:r>
            <a:r>
              <a:rPr lang="ru-RU" dirty="0"/>
              <a:t> уровня</a:t>
            </a:r>
            <a:r>
              <a:rPr dirty="0"/>
              <a:t> </a:t>
            </a:r>
            <a:r>
              <a:rPr dirty="0" err="1"/>
              <a:t>тропонина</a:t>
            </a:r>
            <a:r>
              <a:rPr dirty="0"/>
              <a:t>, </a:t>
            </a:r>
            <a:r>
              <a:rPr dirty="0" err="1"/>
              <a:t>изменения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ЭКГ,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выставлен</a:t>
            </a:r>
            <a:r>
              <a:rPr dirty="0"/>
              <a:t> </a:t>
            </a:r>
            <a:r>
              <a:rPr dirty="0" err="1"/>
              <a:t>диагноз</a:t>
            </a:r>
            <a:r>
              <a:rPr lang="ru-RU" dirty="0"/>
              <a:t>: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lang="ru-RU" dirty="0"/>
              <a:t>«ИБС. Острый без подъема сегмента ST и без формирования патологического зубца Q на ЭКГ инфаркт миокарда с локализацией на передней стенке левого желудочка без обструкции коронарных артерий.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lang="ru-RU" dirty="0"/>
              <a:t> Осложнения: Сердечная недостаточность I стадии с сохраненной фракцией выброса левого желудочка (64%), I функциональный класс по NYHA. Пароксизм </a:t>
            </a:r>
            <a:r>
              <a:rPr lang="ru-RU" dirty="0" err="1"/>
              <a:t>наджелудочковой</a:t>
            </a:r>
            <a:r>
              <a:rPr lang="ru-RU" dirty="0"/>
              <a:t> тахикардии, экстрасистолическая аритмия.  Фоновые заболевания: Гипертоническая болезнь III стадии, риск IV. Ожирение 2 степени.  </a:t>
            </a:r>
            <a:r>
              <a:rPr lang="ru-RU" dirty="0" err="1"/>
              <a:t>Дислипидемия</a:t>
            </a:r>
            <a:r>
              <a:rPr lang="ru-RU" dirty="0"/>
              <a:t>. </a:t>
            </a:r>
            <a:r>
              <a:rPr lang="ru-RU" dirty="0" err="1"/>
              <a:t>Табакокурение</a:t>
            </a:r>
            <a:r>
              <a:rPr lang="ru-RU" dirty="0"/>
              <a:t>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lang="ru-RU" dirty="0"/>
              <a:t>Сопутствующие заболевания: Транспозиция внутренних органов.</a:t>
            </a:r>
            <a:r>
              <a:rPr dirty="0"/>
              <a:t> </a:t>
            </a:r>
            <a:endParaRPr lang="ru-RU" dirty="0"/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 sz="16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Транспозиция внутренних органов (situs viscerum inversus) - редкий вариант биологической аномалии, в котором основные внутренние органы имеют зеркальное расположение по сравнению с обычным нормальным положением.…"/>
          <p:cNvSpPr txBox="1"/>
          <p:nvPr/>
        </p:nvSpPr>
        <p:spPr>
          <a:xfrm>
            <a:off x="377745" y="875390"/>
            <a:ext cx="23628509" cy="317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sz="3600" b="1" u="sng" dirty="0" err="1">
                <a:solidFill>
                  <a:srgbClr val="7030A0"/>
                </a:solidFill>
              </a:rPr>
              <a:t>Транспозиция</a:t>
            </a:r>
            <a:r>
              <a:rPr sz="3600" b="1" u="sng" dirty="0">
                <a:solidFill>
                  <a:srgbClr val="7030A0"/>
                </a:solidFill>
              </a:rPr>
              <a:t> </a:t>
            </a:r>
            <a:r>
              <a:rPr sz="3600" b="1" u="sng" dirty="0" err="1">
                <a:solidFill>
                  <a:srgbClr val="7030A0"/>
                </a:solidFill>
              </a:rPr>
              <a:t>внутренних</a:t>
            </a:r>
            <a:r>
              <a:rPr sz="3600" b="1" u="sng" dirty="0">
                <a:solidFill>
                  <a:srgbClr val="7030A0"/>
                </a:solidFill>
              </a:rPr>
              <a:t> </a:t>
            </a:r>
            <a:r>
              <a:rPr sz="3600" b="1" u="sng" dirty="0" err="1">
                <a:solidFill>
                  <a:srgbClr val="7030A0"/>
                </a:solidFill>
              </a:rPr>
              <a:t>органов</a:t>
            </a:r>
            <a:r>
              <a:rPr sz="3600" b="1" u="sng" dirty="0">
                <a:solidFill>
                  <a:srgbClr val="7030A0"/>
                </a:solidFill>
              </a:rPr>
              <a:t> (</a:t>
            </a:r>
            <a:r>
              <a:rPr sz="3600" b="1" u="sng" dirty="0" err="1">
                <a:solidFill>
                  <a:srgbClr val="7030A0"/>
                </a:solidFill>
              </a:rPr>
              <a:t>situs</a:t>
            </a:r>
            <a:r>
              <a:rPr sz="3600" b="1" u="sng" dirty="0">
                <a:solidFill>
                  <a:srgbClr val="7030A0"/>
                </a:solidFill>
              </a:rPr>
              <a:t> </a:t>
            </a:r>
            <a:r>
              <a:rPr sz="3600" b="1" u="sng" dirty="0" err="1">
                <a:solidFill>
                  <a:srgbClr val="7030A0"/>
                </a:solidFill>
              </a:rPr>
              <a:t>viscerum</a:t>
            </a:r>
            <a:r>
              <a:rPr sz="3600" b="1" u="sng" dirty="0">
                <a:solidFill>
                  <a:srgbClr val="7030A0"/>
                </a:solidFill>
              </a:rPr>
              <a:t> </a:t>
            </a:r>
            <a:r>
              <a:rPr sz="3600" b="1" u="sng" dirty="0" err="1">
                <a:solidFill>
                  <a:srgbClr val="7030A0"/>
                </a:solidFill>
              </a:rPr>
              <a:t>inversus</a:t>
            </a:r>
            <a:r>
              <a:rPr sz="3600" b="1" u="sng" dirty="0">
                <a:solidFill>
                  <a:srgbClr val="7030A0"/>
                </a:solidFill>
              </a:rPr>
              <a:t>)</a:t>
            </a:r>
            <a:r>
              <a:rPr sz="3600" dirty="0">
                <a:solidFill>
                  <a:srgbClr val="7030A0"/>
                </a:solidFill>
              </a:rPr>
              <a:t> - </a:t>
            </a:r>
            <a:r>
              <a:rPr sz="3600" dirty="0" err="1">
                <a:solidFill>
                  <a:srgbClr val="7030A0"/>
                </a:solidFill>
              </a:rPr>
              <a:t>редкий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вариант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биологической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аномалии</a:t>
            </a:r>
            <a:r>
              <a:rPr sz="3600" dirty="0">
                <a:solidFill>
                  <a:srgbClr val="7030A0"/>
                </a:solidFill>
              </a:rPr>
              <a:t>, в </a:t>
            </a:r>
            <a:r>
              <a:rPr sz="3600" dirty="0" err="1">
                <a:solidFill>
                  <a:srgbClr val="7030A0"/>
                </a:solidFill>
              </a:rPr>
              <a:t>котором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основные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внутренние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органы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имеют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зеркальное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расположение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сравнению</a:t>
            </a:r>
            <a:r>
              <a:rPr sz="3600" dirty="0">
                <a:solidFill>
                  <a:srgbClr val="7030A0"/>
                </a:solidFill>
              </a:rPr>
              <a:t> с </a:t>
            </a:r>
            <a:r>
              <a:rPr sz="3600" dirty="0" err="1">
                <a:solidFill>
                  <a:srgbClr val="7030A0"/>
                </a:solidFill>
              </a:rPr>
              <a:t>обычным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нормальным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положением</a:t>
            </a:r>
            <a:r>
              <a:rPr sz="3600" dirty="0">
                <a:solidFill>
                  <a:srgbClr val="7030A0"/>
                </a:solidFill>
              </a:rPr>
              <a:t>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0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7030A0"/>
                </a:solidFill>
              </a:rPr>
              <a:t>Частота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встречаемости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патологии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составляет</a:t>
            </a:r>
            <a:r>
              <a:rPr sz="3600" dirty="0">
                <a:solidFill>
                  <a:srgbClr val="7030A0"/>
                </a:solidFill>
              </a:rPr>
              <a:t> 1 </a:t>
            </a:r>
            <a:r>
              <a:rPr sz="3600" dirty="0" err="1">
                <a:solidFill>
                  <a:srgbClr val="7030A0"/>
                </a:solidFill>
              </a:rPr>
              <a:t>случай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на</a:t>
            </a:r>
            <a:r>
              <a:rPr sz="3600" dirty="0">
                <a:solidFill>
                  <a:srgbClr val="7030A0"/>
                </a:solidFill>
              </a:rPr>
              <a:t> 15-20 </a:t>
            </a:r>
            <a:r>
              <a:rPr sz="3600" dirty="0" err="1">
                <a:solidFill>
                  <a:srgbClr val="7030A0"/>
                </a:solidFill>
              </a:rPr>
              <a:t>тысяч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населения</a:t>
            </a:r>
            <a:r>
              <a:rPr sz="3600" dirty="0">
                <a:solidFill>
                  <a:srgbClr val="7030A0"/>
                </a:solidFill>
              </a:rPr>
              <a:t>, с </a:t>
            </a:r>
            <a:r>
              <a:rPr sz="3600" dirty="0" err="1">
                <a:solidFill>
                  <a:srgbClr val="7030A0"/>
                </a:solidFill>
              </a:rPr>
              <a:t>одинаковой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частотой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встречается</a:t>
            </a:r>
            <a:r>
              <a:rPr sz="3600" dirty="0">
                <a:solidFill>
                  <a:srgbClr val="7030A0"/>
                </a:solidFill>
              </a:rPr>
              <a:t> у </a:t>
            </a:r>
            <a:r>
              <a:rPr sz="3600" dirty="0" err="1">
                <a:solidFill>
                  <a:srgbClr val="7030A0"/>
                </a:solidFill>
              </a:rPr>
              <a:t>лиц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как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женского</a:t>
            </a:r>
            <a:r>
              <a:rPr sz="3600" dirty="0">
                <a:solidFill>
                  <a:srgbClr val="7030A0"/>
                </a:solidFill>
              </a:rPr>
              <a:t>, </a:t>
            </a:r>
            <a:r>
              <a:rPr sz="3600" dirty="0" err="1">
                <a:solidFill>
                  <a:srgbClr val="7030A0"/>
                </a:solidFill>
              </a:rPr>
              <a:t>так</a:t>
            </a:r>
            <a:r>
              <a:rPr sz="3600" dirty="0">
                <a:solidFill>
                  <a:srgbClr val="7030A0"/>
                </a:solidFill>
              </a:rPr>
              <a:t> и </a:t>
            </a:r>
            <a:r>
              <a:rPr sz="3600" dirty="0" err="1">
                <a:solidFill>
                  <a:srgbClr val="7030A0"/>
                </a:solidFill>
              </a:rPr>
              <a:t>мужского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пола</a:t>
            </a:r>
            <a:r>
              <a:rPr sz="3600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161" name="Введение"/>
          <p:cNvSpPr txBox="1">
            <a:spLocks noGrp="1"/>
          </p:cNvSpPr>
          <p:nvPr>
            <p:ph type="title" idx="4294967295"/>
          </p:nvPr>
        </p:nvSpPr>
        <p:spPr>
          <a:xfrm>
            <a:off x="10301313" y="60401"/>
            <a:ext cx="3781375" cy="1435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5500" spc="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dirty="0" err="1"/>
              <a:t>Введение</a:t>
            </a:r>
            <a:endParaRPr dirty="0"/>
          </a:p>
        </p:txBody>
      </p:sp>
      <p:sp>
        <p:nvSpPr>
          <p:cNvPr id="162" name="По количеству аномально расположенных органов и с учетом их локализации относительно срединной линии выделяют:…"/>
          <p:cNvSpPr txBox="1"/>
          <p:nvPr/>
        </p:nvSpPr>
        <p:spPr>
          <a:xfrm>
            <a:off x="195943" y="4408152"/>
            <a:ext cx="11756571" cy="9312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092199" indent="-952499" algn="l">
              <a:lnSpc>
                <a:spcPct val="90000"/>
              </a:lnSpc>
              <a:spcBef>
                <a:spcPts val="4500"/>
              </a:spcBef>
              <a:buClr>
                <a:srgbClr val="373737"/>
              </a:buClr>
              <a:buSzPct val="123000"/>
              <a:buFont typeface="Helvetica"/>
              <a:buChar char="•"/>
              <a:defRPr sz="40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7030A0"/>
                </a:solidFill>
              </a:rPr>
              <a:t>situs inversus cordis</a:t>
            </a:r>
            <a:r>
              <a:rPr sz="3600" dirty="0">
                <a:solidFill>
                  <a:srgbClr val="7030A0"/>
                </a:solidFill>
              </a:rPr>
              <a:t> — </a:t>
            </a:r>
            <a:r>
              <a:rPr sz="3600" dirty="0" err="1">
                <a:solidFill>
                  <a:srgbClr val="7030A0"/>
                </a:solidFill>
              </a:rPr>
              <a:t>простая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декстрокардия</a:t>
            </a:r>
            <a:r>
              <a:rPr sz="3600" dirty="0">
                <a:solidFill>
                  <a:srgbClr val="7030A0"/>
                </a:solidFill>
              </a:rPr>
              <a:t>, </a:t>
            </a:r>
            <a:r>
              <a:rPr sz="3600" dirty="0" err="1">
                <a:solidFill>
                  <a:srgbClr val="7030A0"/>
                </a:solidFill>
              </a:rPr>
              <a:t>при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которой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только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сердце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имеет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атипичную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локализацию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справа</a:t>
            </a:r>
            <a:r>
              <a:rPr sz="3600" dirty="0">
                <a:solidFill>
                  <a:srgbClr val="7030A0"/>
                </a:solidFill>
              </a:rPr>
              <a:t> в </a:t>
            </a:r>
            <a:r>
              <a:rPr sz="3600" dirty="0" err="1">
                <a:solidFill>
                  <a:srgbClr val="7030A0"/>
                </a:solidFill>
              </a:rPr>
              <a:t>грудной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клетке</a:t>
            </a:r>
            <a:r>
              <a:rPr sz="3600" dirty="0">
                <a:solidFill>
                  <a:srgbClr val="7030A0"/>
                </a:solidFill>
              </a:rPr>
              <a:t>;</a:t>
            </a:r>
          </a:p>
          <a:p>
            <a:pPr marL="1092199" indent="-952499" algn="l">
              <a:lnSpc>
                <a:spcPct val="90000"/>
              </a:lnSpc>
              <a:spcBef>
                <a:spcPts val="4500"/>
              </a:spcBef>
              <a:buClr>
                <a:srgbClr val="373737"/>
              </a:buClr>
              <a:buSzPct val="123000"/>
              <a:buFont typeface="Helvetica"/>
              <a:buChar char="•"/>
              <a:defRPr sz="40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7030A0"/>
                </a:solidFill>
              </a:rPr>
              <a:t>situs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viscerum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inversus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partialis</a:t>
            </a:r>
            <a:r>
              <a:rPr sz="3600" dirty="0">
                <a:solidFill>
                  <a:srgbClr val="7030A0"/>
                </a:solidFill>
              </a:rPr>
              <a:t> — </a:t>
            </a:r>
            <a:r>
              <a:rPr sz="3600" dirty="0" err="1">
                <a:solidFill>
                  <a:srgbClr val="7030A0"/>
                </a:solidFill>
              </a:rPr>
              <a:t>частичная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инверсия</a:t>
            </a:r>
            <a:r>
              <a:rPr sz="3600" dirty="0">
                <a:solidFill>
                  <a:srgbClr val="7030A0"/>
                </a:solidFill>
              </a:rPr>
              <a:t>, </a:t>
            </a:r>
            <a:r>
              <a:rPr sz="3600" dirty="0" err="1">
                <a:solidFill>
                  <a:srgbClr val="7030A0"/>
                </a:solidFill>
              </a:rPr>
              <a:t>когда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сердце</a:t>
            </a:r>
            <a:r>
              <a:rPr sz="3600" dirty="0">
                <a:solidFill>
                  <a:srgbClr val="7030A0"/>
                </a:solidFill>
              </a:rPr>
              <a:t> и </a:t>
            </a:r>
            <a:r>
              <a:rPr sz="3600" dirty="0" err="1">
                <a:solidFill>
                  <a:srgbClr val="7030A0"/>
                </a:solidFill>
              </a:rPr>
              <a:t>отдельные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органы</a:t>
            </a:r>
            <a:r>
              <a:rPr sz="3600" dirty="0">
                <a:solidFill>
                  <a:srgbClr val="7030A0"/>
                </a:solidFill>
              </a:rPr>
              <a:t> ЖКТ и </a:t>
            </a:r>
            <a:r>
              <a:rPr sz="3600" dirty="0" err="1">
                <a:solidFill>
                  <a:srgbClr val="7030A0"/>
                </a:solidFill>
              </a:rPr>
              <a:t>дыхательной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системы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отображены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зеркально</a:t>
            </a:r>
            <a:r>
              <a:rPr sz="3600" dirty="0">
                <a:solidFill>
                  <a:srgbClr val="7030A0"/>
                </a:solidFill>
              </a:rPr>
              <a:t>;</a:t>
            </a:r>
          </a:p>
          <a:p>
            <a:pPr marL="1092199" indent="-952499" algn="l">
              <a:lnSpc>
                <a:spcPct val="90000"/>
              </a:lnSpc>
              <a:spcBef>
                <a:spcPts val="4500"/>
              </a:spcBef>
              <a:buClr>
                <a:srgbClr val="373737"/>
              </a:buClr>
              <a:buSzPct val="123000"/>
              <a:buFont typeface="Helvetica"/>
              <a:buChar char="•"/>
              <a:defRPr sz="40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7030A0"/>
                </a:solidFill>
              </a:rPr>
              <a:t>situs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viscerum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inversus</a:t>
            </a:r>
            <a:r>
              <a:rPr sz="3600" b="1" dirty="0">
                <a:solidFill>
                  <a:srgbClr val="7030A0"/>
                </a:solidFill>
              </a:rPr>
              <a:t> </a:t>
            </a:r>
            <a:r>
              <a:rPr sz="3600" b="1" dirty="0" err="1">
                <a:solidFill>
                  <a:srgbClr val="7030A0"/>
                </a:solidFill>
              </a:rPr>
              <a:t>totalis</a:t>
            </a:r>
            <a:r>
              <a:rPr sz="3600" dirty="0">
                <a:solidFill>
                  <a:srgbClr val="7030A0"/>
                </a:solidFill>
              </a:rPr>
              <a:t> — </a:t>
            </a:r>
            <a:r>
              <a:rPr sz="3600" dirty="0" err="1">
                <a:solidFill>
                  <a:srgbClr val="7030A0"/>
                </a:solidFill>
              </a:rPr>
              <a:t>зеркальное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отражение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всех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внутренних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органов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пищеварительной</a:t>
            </a:r>
            <a:r>
              <a:rPr sz="3600" dirty="0">
                <a:solidFill>
                  <a:srgbClr val="7030A0"/>
                </a:solidFill>
              </a:rPr>
              <a:t> и </a:t>
            </a:r>
            <a:r>
              <a:rPr sz="3600" dirty="0" err="1">
                <a:solidFill>
                  <a:srgbClr val="7030A0"/>
                </a:solidFill>
              </a:rPr>
              <a:t>дыхательной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систем</a:t>
            </a:r>
            <a:r>
              <a:rPr sz="3600" dirty="0">
                <a:solidFill>
                  <a:srgbClr val="7030A0"/>
                </a:solidFill>
              </a:rPr>
              <a:t>;</a:t>
            </a:r>
          </a:p>
          <a:p>
            <a:pPr marL="1092199" indent="-952499" algn="l">
              <a:lnSpc>
                <a:spcPct val="90000"/>
              </a:lnSpc>
              <a:spcBef>
                <a:spcPts val="4500"/>
              </a:spcBef>
              <a:buClr>
                <a:srgbClr val="373737"/>
              </a:buClr>
              <a:buSzPct val="123000"/>
              <a:buFont typeface="Helvetica"/>
              <a:buChar char="•"/>
              <a:defRPr sz="40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7030A0"/>
                </a:solidFill>
              </a:rPr>
              <a:t>situs</a:t>
            </a:r>
            <a:r>
              <a:rPr sz="3600" b="1" dirty="0">
                <a:solidFill>
                  <a:srgbClr val="7030A0"/>
                </a:solidFill>
              </a:rPr>
              <a:t> ambiguous (</a:t>
            </a:r>
            <a:r>
              <a:rPr sz="3600" b="1" dirty="0" err="1">
                <a:solidFill>
                  <a:srgbClr val="7030A0"/>
                </a:solidFill>
              </a:rPr>
              <a:t>гетеротаксия</a:t>
            </a:r>
            <a:r>
              <a:rPr sz="3600" b="1" dirty="0">
                <a:solidFill>
                  <a:srgbClr val="7030A0"/>
                </a:solidFill>
              </a:rPr>
              <a:t>)</a:t>
            </a:r>
            <a:r>
              <a:rPr sz="3600" dirty="0">
                <a:solidFill>
                  <a:srgbClr val="7030A0"/>
                </a:solidFill>
              </a:rPr>
              <a:t> — </a:t>
            </a:r>
            <a:r>
              <a:rPr sz="3600" dirty="0" err="1">
                <a:solidFill>
                  <a:srgbClr val="7030A0"/>
                </a:solidFill>
              </a:rPr>
              <a:t>редко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встречающийся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вариант</a:t>
            </a:r>
            <a:r>
              <a:rPr sz="3600" dirty="0">
                <a:solidFill>
                  <a:srgbClr val="7030A0"/>
                </a:solidFill>
              </a:rPr>
              <a:t> с </a:t>
            </a:r>
            <a:r>
              <a:rPr sz="3600" dirty="0" err="1">
                <a:solidFill>
                  <a:srgbClr val="7030A0"/>
                </a:solidFill>
              </a:rPr>
              <a:t>неопределенной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локализацией</a:t>
            </a:r>
            <a:r>
              <a:rPr sz="3600" dirty="0">
                <a:solidFill>
                  <a:srgbClr val="7030A0"/>
                </a:solidFill>
              </a:rPr>
              <a:t>, </a:t>
            </a:r>
            <a:r>
              <a:rPr sz="3600" dirty="0" err="1">
                <a:solidFill>
                  <a:srgbClr val="7030A0"/>
                </a:solidFill>
              </a:rPr>
              <a:t>при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котором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печень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обычно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занимает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место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посередине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тела</a:t>
            </a:r>
            <a:r>
              <a:rPr sz="3600" dirty="0">
                <a:solidFill>
                  <a:srgbClr val="7030A0"/>
                </a:solidFill>
              </a:rPr>
              <a:t>, а </a:t>
            </a:r>
            <a:r>
              <a:rPr sz="3600" dirty="0" err="1">
                <a:solidFill>
                  <a:srgbClr val="7030A0"/>
                </a:solidFill>
              </a:rPr>
              <a:t>селезенка</a:t>
            </a:r>
            <a:r>
              <a:rPr sz="3600" dirty="0">
                <a:solidFill>
                  <a:srgbClr val="7030A0"/>
                </a:solidFill>
              </a:rPr>
              <a:t> </a:t>
            </a:r>
            <a:r>
              <a:rPr sz="3600" dirty="0" err="1">
                <a:solidFill>
                  <a:srgbClr val="7030A0"/>
                </a:solidFill>
              </a:rPr>
              <a:t>отсутствует</a:t>
            </a:r>
            <a:r>
              <a:rPr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" name="IMG_5956.JPG" descr="IMG_5956.JPG">
            <a:extLst>
              <a:ext uri="{FF2B5EF4-FFF2-40B4-BE49-F238E27FC236}">
                <a16:creationId xmlns:a16="http://schemas.microsoft.com/office/drawing/2014/main" id="{A4085068-F2E4-1D0B-7396-ED81ACDE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63"/>
          <a:stretch>
            <a:fillRect/>
          </a:stretch>
        </p:blipFill>
        <p:spPr>
          <a:xfrm>
            <a:off x="11301468" y="5445001"/>
            <a:ext cx="12886589" cy="7239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6028" y="3811012"/>
            <a:ext cx="215319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solidFill>
                  <a:srgbClr val="7030A0"/>
                </a:solidFill>
              </a:rPr>
              <a:t>Интерес данного конкретного случая заключается в том, что это редко встречающаяся патология и инфаркт миокарда развился у молодой женщины с транспозицией внутренних органов при непоражённых по данным КАГ коронарных артериях.</a:t>
            </a:r>
          </a:p>
        </p:txBody>
      </p:sp>
    </p:spTree>
    <p:extLst>
      <p:ext uri="{BB962C8B-B14F-4D97-AF65-F5344CB8AC3E}">
        <p14:creationId xmlns:p14="http://schemas.microsoft.com/office/powerpoint/2010/main" val="42809660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06496" y="792481"/>
            <a:ext cx="21971004" cy="1910079"/>
          </a:xfrm>
        </p:spPr>
        <p:txBody>
          <a:bodyPr>
            <a:normAutofit/>
          </a:bodyPr>
          <a:lstStyle/>
          <a:p>
            <a:r>
              <a:rPr lang="ru-RU" sz="6600" dirty="0"/>
              <a:t>Личный вклад авторов: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"/>
          </p:nvPr>
        </p:nvSpPr>
        <p:spPr>
          <a:xfrm>
            <a:off x="1201342" y="3576320"/>
            <a:ext cx="21971001" cy="859536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  - концепция и дизайн исследования</a:t>
            </a:r>
          </a:p>
          <a:p>
            <a:r>
              <a:rPr lang="ru-RU" dirty="0">
                <a:solidFill>
                  <a:srgbClr val="7030A0"/>
                </a:solidFill>
              </a:rPr>
              <a:t>  - сбор и обработка материалов</a:t>
            </a:r>
          </a:p>
          <a:p>
            <a:r>
              <a:rPr lang="ru-RU" dirty="0">
                <a:solidFill>
                  <a:srgbClr val="7030A0"/>
                </a:solidFill>
              </a:rPr>
              <a:t>  - анализ полученных данных, написание текста </a:t>
            </a:r>
          </a:p>
          <a:p>
            <a:r>
              <a:rPr lang="ru-RU" dirty="0">
                <a:solidFill>
                  <a:srgbClr val="7030A0"/>
                </a:solidFill>
              </a:rPr>
              <a:t>  - подготовка        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513071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Список литературы:"/>
          <p:cNvSpPr txBox="1">
            <a:spLocks noGrp="1"/>
          </p:cNvSpPr>
          <p:nvPr>
            <p:ph type="title" idx="4294967295"/>
          </p:nvPr>
        </p:nvSpPr>
        <p:spPr>
          <a:xfrm>
            <a:off x="975361" y="406400"/>
            <a:ext cx="22677120" cy="114837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 u="sng" spc="0"/>
            </a:lvl1pPr>
          </a:lstStyle>
          <a:p>
            <a:r>
              <a:rPr lang="ru-RU" sz="2400" dirty="0"/>
              <a:t>  </a:t>
            </a:r>
            <a:r>
              <a:rPr sz="4000" dirty="0" err="1">
                <a:solidFill>
                  <a:srgbClr val="C00000"/>
                </a:solidFill>
              </a:rPr>
              <a:t>Список</a:t>
            </a:r>
            <a:r>
              <a:rPr sz="4000" dirty="0">
                <a:solidFill>
                  <a:srgbClr val="C00000"/>
                </a:solidFill>
              </a:rPr>
              <a:t> </a:t>
            </a:r>
            <a:r>
              <a:rPr sz="4000" dirty="0" err="1">
                <a:solidFill>
                  <a:srgbClr val="C00000"/>
                </a:solidFill>
              </a:rPr>
              <a:t>литературы</a:t>
            </a:r>
            <a:r>
              <a:rPr sz="4000" dirty="0"/>
              <a:t>:</a:t>
            </a:r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endParaRPr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5360" y="1087190"/>
            <a:ext cx="22941280" cy="1178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7030A0"/>
                </a:solidFill>
              </a:rPr>
              <a:t>1.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Liu Y, Chen S, </a:t>
            </a:r>
            <a:r>
              <a:rPr lang="en-US" sz="3200" dirty="0" err="1">
                <a:solidFill>
                  <a:srgbClr val="7030A0"/>
                </a:solidFill>
              </a:rPr>
              <a:t>Zühlke</a:t>
            </a:r>
            <a:r>
              <a:rPr lang="en-US" sz="3200" dirty="0">
                <a:solidFill>
                  <a:srgbClr val="7030A0"/>
                </a:solidFill>
              </a:rPr>
              <a:t> L, Black GC, Choy MK, Li N, </a:t>
            </a:r>
            <a:r>
              <a:rPr lang="en-US" sz="3200" dirty="0" err="1">
                <a:solidFill>
                  <a:srgbClr val="7030A0"/>
                </a:solidFill>
              </a:rPr>
              <a:t>Keavney</a:t>
            </a:r>
            <a:r>
              <a:rPr lang="en-US" sz="3200" dirty="0">
                <a:solidFill>
                  <a:srgbClr val="7030A0"/>
                </a:solidFill>
              </a:rPr>
              <a:t> BD. Global birth prevalence of congenital heart defects 1970-2017: updated systematic review and meta-analysis of 260 studies. </a:t>
            </a:r>
            <a:r>
              <a:rPr lang="en-US" sz="3200" dirty="0" err="1">
                <a:solidFill>
                  <a:srgbClr val="7030A0"/>
                </a:solidFill>
              </a:rPr>
              <a:t>Int</a:t>
            </a:r>
            <a:r>
              <a:rPr lang="en-US" sz="3200" dirty="0">
                <a:solidFill>
                  <a:srgbClr val="7030A0"/>
                </a:solidFill>
              </a:rPr>
              <a:t> J </a:t>
            </a:r>
            <a:r>
              <a:rPr lang="en-US" sz="3200" dirty="0" err="1">
                <a:solidFill>
                  <a:srgbClr val="7030A0"/>
                </a:solidFill>
              </a:rPr>
              <a:t>Epidemiol</a:t>
            </a:r>
            <a:r>
              <a:rPr lang="en-US" sz="3200" dirty="0">
                <a:solidFill>
                  <a:srgbClr val="7030A0"/>
                </a:solidFill>
              </a:rPr>
              <a:t>. 2019 Apr 1;48(2):455-463. </a:t>
            </a:r>
            <a:r>
              <a:rPr lang="en-US" sz="3200" dirty="0" err="1">
                <a:solidFill>
                  <a:srgbClr val="7030A0"/>
                </a:solidFill>
              </a:rPr>
              <a:t>doi</a:t>
            </a:r>
            <a:r>
              <a:rPr lang="en-US" sz="3200" dirty="0">
                <a:solidFill>
                  <a:srgbClr val="7030A0"/>
                </a:solidFill>
              </a:rPr>
              <a:t>: 10.1093/</a:t>
            </a:r>
            <a:r>
              <a:rPr lang="en-US" sz="3200" dirty="0" err="1">
                <a:solidFill>
                  <a:srgbClr val="7030A0"/>
                </a:solidFill>
              </a:rPr>
              <a:t>ije</a:t>
            </a:r>
            <a:r>
              <a:rPr lang="en-US" sz="3200" dirty="0">
                <a:solidFill>
                  <a:srgbClr val="7030A0"/>
                </a:solidFill>
              </a:rPr>
              <a:t>/dyz009.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2.</a:t>
            </a:r>
            <a:r>
              <a:rPr lang="ru-RU" sz="3200" dirty="0">
                <a:solidFill>
                  <a:srgbClr val="7030A0"/>
                </a:solidFill>
              </a:rPr>
              <a:t> Задионченко ВС, </a:t>
            </a:r>
            <a:r>
              <a:rPr lang="ru-RU" sz="3200" dirty="0" err="1">
                <a:solidFill>
                  <a:srgbClr val="7030A0"/>
                </a:solidFill>
              </a:rPr>
              <a:t>Шехян</a:t>
            </a:r>
            <a:r>
              <a:rPr lang="ru-RU" sz="3200" dirty="0">
                <a:solidFill>
                  <a:srgbClr val="7030A0"/>
                </a:solidFill>
              </a:rPr>
              <a:t> ГГ, </a:t>
            </a:r>
            <a:r>
              <a:rPr lang="ru-RU" sz="3200" dirty="0" err="1">
                <a:solidFill>
                  <a:srgbClr val="7030A0"/>
                </a:solidFill>
              </a:rPr>
              <a:t>Щикота</a:t>
            </a:r>
            <a:r>
              <a:rPr lang="ru-RU" sz="3200" dirty="0">
                <a:solidFill>
                  <a:srgbClr val="7030A0"/>
                </a:solidFill>
              </a:rPr>
              <a:t> АМ, </a:t>
            </a:r>
            <a:r>
              <a:rPr lang="ru-RU" sz="3200" dirty="0" err="1">
                <a:solidFill>
                  <a:srgbClr val="7030A0"/>
                </a:solidFill>
              </a:rPr>
              <a:t>Ялымов</a:t>
            </a:r>
            <a:r>
              <a:rPr lang="ru-RU" sz="3200" dirty="0">
                <a:solidFill>
                  <a:srgbClr val="7030A0"/>
                </a:solidFill>
              </a:rPr>
              <a:t> АА. Особенности электрокардиографии при редко встречающихся врожденных пороках сердца. Педиатрия. Приложение к журналу </a:t>
            </a:r>
            <a:r>
              <a:rPr lang="en-US" sz="3200" dirty="0" err="1">
                <a:solidFill>
                  <a:srgbClr val="7030A0"/>
                </a:solidFill>
              </a:rPr>
              <a:t>Consilium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Medicum</a:t>
            </a:r>
            <a:r>
              <a:rPr lang="en-US" sz="3200" dirty="0">
                <a:solidFill>
                  <a:srgbClr val="7030A0"/>
                </a:solidFill>
              </a:rPr>
              <a:t>. 2014; (2):53-58.   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[</a:t>
            </a:r>
            <a:r>
              <a:rPr lang="en-US" sz="3200" dirty="0" err="1">
                <a:solidFill>
                  <a:srgbClr val="7030A0"/>
                </a:solidFill>
              </a:rPr>
              <a:t>Zadionchenko</a:t>
            </a:r>
            <a:r>
              <a:rPr lang="en-US" sz="3200" dirty="0">
                <a:solidFill>
                  <a:srgbClr val="7030A0"/>
                </a:solidFill>
              </a:rPr>
              <a:t> VS, </a:t>
            </a:r>
            <a:r>
              <a:rPr lang="en-US" sz="3200" dirty="0" err="1">
                <a:solidFill>
                  <a:srgbClr val="7030A0"/>
                </a:solidFill>
              </a:rPr>
              <a:t>Shehjan</a:t>
            </a:r>
            <a:r>
              <a:rPr lang="en-US" sz="3200" dirty="0">
                <a:solidFill>
                  <a:srgbClr val="7030A0"/>
                </a:solidFill>
              </a:rPr>
              <a:t> GG, </a:t>
            </a:r>
            <a:r>
              <a:rPr lang="en-US" sz="3200" dirty="0" err="1">
                <a:solidFill>
                  <a:srgbClr val="7030A0"/>
                </a:solidFill>
              </a:rPr>
              <a:t>Shhikota</a:t>
            </a:r>
            <a:r>
              <a:rPr lang="en-US" sz="3200" dirty="0">
                <a:solidFill>
                  <a:srgbClr val="7030A0"/>
                </a:solidFill>
              </a:rPr>
              <a:t> AM, </a:t>
            </a:r>
            <a:r>
              <a:rPr lang="en-US" sz="3200" dirty="0" err="1">
                <a:solidFill>
                  <a:srgbClr val="7030A0"/>
                </a:solidFill>
              </a:rPr>
              <a:t>Jalymov</a:t>
            </a:r>
            <a:r>
              <a:rPr lang="en-US" sz="3200" dirty="0">
                <a:solidFill>
                  <a:srgbClr val="7030A0"/>
                </a:solidFill>
              </a:rPr>
              <a:t> AA. Features of electrocardiography in rare congenital heart defects. Pediatrics. Supplement to </a:t>
            </a:r>
            <a:r>
              <a:rPr lang="en-US" sz="3200" dirty="0" err="1">
                <a:solidFill>
                  <a:srgbClr val="7030A0"/>
                </a:solidFill>
              </a:rPr>
              <a:t>Consilium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Medicum</a:t>
            </a:r>
            <a:r>
              <a:rPr lang="en-US" sz="3200" dirty="0">
                <a:solidFill>
                  <a:srgbClr val="7030A0"/>
                </a:solidFill>
              </a:rPr>
              <a:t>. 2014; (2):53-58 (in Russian).] 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3.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Hynes KM, </a:t>
            </a:r>
            <a:r>
              <a:rPr lang="en-US" sz="3200" dirty="0" err="1">
                <a:solidFill>
                  <a:srgbClr val="7030A0"/>
                </a:solidFill>
              </a:rPr>
              <a:t>Gau</a:t>
            </a:r>
            <a:r>
              <a:rPr lang="en-US" sz="3200" dirty="0">
                <a:solidFill>
                  <a:srgbClr val="7030A0"/>
                </a:solidFill>
              </a:rPr>
              <a:t> GT, Titus JL. Coronary heart disease in </a:t>
            </a:r>
            <a:r>
              <a:rPr lang="en-US" sz="3200" dirty="0" err="1">
                <a:solidFill>
                  <a:srgbClr val="7030A0"/>
                </a:solidFill>
              </a:rPr>
              <a:t>situs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inversus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totalis</a:t>
            </a:r>
            <a:r>
              <a:rPr lang="en-US" sz="3200" dirty="0">
                <a:solidFill>
                  <a:srgbClr val="7030A0"/>
                </a:solidFill>
              </a:rPr>
              <a:t>, Am J </a:t>
            </a:r>
            <a:r>
              <a:rPr lang="en-US" sz="3200" dirty="0" err="1">
                <a:solidFill>
                  <a:srgbClr val="7030A0"/>
                </a:solidFill>
              </a:rPr>
              <a:t>Cardiol</a:t>
            </a:r>
            <a:r>
              <a:rPr lang="en-US" sz="3200" dirty="0">
                <a:solidFill>
                  <a:srgbClr val="7030A0"/>
                </a:solidFill>
              </a:rPr>
              <a:t>. 1973; 31 (5):666-669. doi.org/10.1016/0002-9149(73)90341-X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4.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err="1">
                <a:solidFill>
                  <a:srgbClr val="7030A0"/>
                </a:solidFill>
              </a:rPr>
              <a:t>Капсултанова</a:t>
            </a:r>
            <a:r>
              <a:rPr lang="ru-RU" sz="3200" dirty="0">
                <a:solidFill>
                  <a:srgbClr val="7030A0"/>
                </a:solidFill>
              </a:rPr>
              <a:t> ДА, </a:t>
            </a:r>
            <a:r>
              <a:rPr lang="ru-RU" sz="3200" dirty="0" err="1">
                <a:solidFill>
                  <a:srgbClr val="7030A0"/>
                </a:solidFill>
              </a:rPr>
              <a:t>Ахментаева</a:t>
            </a:r>
            <a:r>
              <a:rPr lang="ru-RU" sz="3200" dirty="0">
                <a:solidFill>
                  <a:srgbClr val="7030A0"/>
                </a:solidFill>
              </a:rPr>
              <a:t> ДА, </a:t>
            </a:r>
            <a:r>
              <a:rPr lang="ru-RU" sz="3200" dirty="0" err="1">
                <a:solidFill>
                  <a:srgbClr val="7030A0"/>
                </a:solidFill>
              </a:rPr>
              <a:t>Ползик</a:t>
            </a:r>
            <a:r>
              <a:rPr lang="ru-RU" sz="3200" dirty="0">
                <a:solidFill>
                  <a:srgbClr val="7030A0"/>
                </a:solidFill>
              </a:rPr>
              <a:t> ГБ, Абдул </a:t>
            </a:r>
            <a:r>
              <a:rPr lang="ru-RU" sz="3200" dirty="0" err="1">
                <a:solidFill>
                  <a:srgbClr val="7030A0"/>
                </a:solidFill>
              </a:rPr>
              <a:t>Маджид</a:t>
            </a:r>
            <a:r>
              <a:rPr lang="ru-RU" sz="3200" dirty="0">
                <a:solidFill>
                  <a:srgbClr val="7030A0"/>
                </a:solidFill>
              </a:rPr>
              <a:t> Рахими, </a:t>
            </a:r>
            <a:r>
              <a:rPr lang="ru-RU" sz="3200" dirty="0" err="1">
                <a:solidFill>
                  <a:srgbClr val="7030A0"/>
                </a:solidFill>
              </a:rPr>
              <a:t>Тулегенова</a:t>
            </a:r>
            <a:r>
              <a:rPr lang="ru-RU" sz="3200" dirty="0">
                <a:solidFill>
                  <a:srgbClr val="7030A0"/>
                </a:solidFill>
              </a:rPr>
              <a:t> БГ, </a:t>
            </a:r>
            <a:r>
              <a:rPr lang="ru-RU" sz="3200" dirty="0" err="1">
                <a:solidFill>
                  <a:srgbClr val="7030A0"/>
                </a:solidFill>
              </a:rPr>
              <a:t>Алдабекова</a:t>
            </a:r>
            <a:r>
              <a:rPr lang="ru-RU" sz="3200" dirty="0">
                <a:solidFill>
                  <a:srgbClr val="7030A0"/>
                </a:solidFill>
              </a:rPr>
              <a:t> ЖМ, </a:t>
            </a:r>
            <a:r>
              <a:rPr lang="ru-RU" sz="3200" dirty="0" err="1">
                <a:solidFill>
                  <a:srgbClr val="7030A0"/>
                </a:solidFill>
              </a:rPr>
              <a:t>Алпарова</a:t>
            </a:r>
            <a:r>
              <a:rPr lang="ru-RU" sz="3200" dirty="0">
                <a:solidFill>
                  <a:srgbClr val="7030A0"/>
                </a:solidFill>
              </a:rPr>
              <a:t> АТ. Клинический случай </a:t>
            </a:r>
            <a:r>
              <a:rPr lang="ru-RU" sz="3200" dirty="0" err="1">
                <a:solidFill>
                  <a:srgbClr val="7030A0"/>
                </a:solidFill>
              </a:rPr>
              <a:t>декстрокардии</a:t>
            </a:r>
            <a:r>
              <a:rPr lang="ru-RU" sz="3200" dirty="0">
                <a:solidFill>
                  <a:srgbClr val="7030A0"/>
                </a:solidFill>
              </a:rPr>
              <a:t> у пациентки с ишемической болезнью сердца. Вестник </a:t>
            </a:r>
            <a:r>
              <a:rPr lang="ru-RU" sz="3200" dirty="0" err="1">
                <a:solidFill>
                  <a:srgbClr val="7030A0"/>
                </a:solidFill>
              </a:rPr>
              <a:t>КазНМУ</a:t>
            </a:r>
            <a:r>
              <a:rPr lang="ru-RU" sz="3200" dirty="0">
                <a:solidFill>
                  <a:srgbClr val="7030A0"/>
                </a:solidFill>
              </a:rPr>
              <a:t>. 2017; (4):46-49 [</a:t>
            </a:r>
            <a:r>
              <a:rPr lang="en-US" sz="3200" dirty="0" err="1">
                <a:solidFill>
                  <a:srgbClr val="7030A0"/>
                </a:solidFill>
              </a:rPr>
              <a:t>Kapsultanova</a:t>
            </a:r>
            <a:r>
              <a:rPr lang="en-US" sz="3200" dirty="0">
                <a:solidFill>
                  <a:srgbClr val="7030A0"/>
                </a:solidFill>
              </a:rPr>
              <a:t> DA, </a:t>
            </a:r>
            <a:r>
              <a:rPr lang="en-US" sz="3200" dirty="0" err="1">
                <a:solidFill>
                  <a:srgbClr val="7030A0"/>
                </a:solidFill>
              </a:rPr>
              <a:t>Ahmentaeva</a:t>
            </a:r>
            <a:r>
              <a:rPr lang="en-US" sz="3200" dirty="0">
                <a:solidFill>
                  <a:srgbClr val="7030A0"/>
                </a:solidFill>
              </a:rPr>
              <a:t> DA, </a:t>
            </a:r>
            <a:r>
              <a:rPr lang="en-US" sz="3200" dirty="0" err="1">
                <a:solidFill>
                  <a:srgbClr val="7030A0"/>
                </a:solidFill>
              </a:rPr>
              <a:t>Polzik</a:t>
            </a:r>
            <a:r>
              <a:rPr lang="en-US" sz="3200" dirty="0">
                <a:solidFill>
                  <a:srgbClr val="7030A0"/>
                </a:solidFill>
              </a:rPr>
              <a:t> GB, Abdul </a:t>
            </a:r>
            <a:r>
              <a:rPr lang="en-US" sz="3200" dirty="0" err="1">
                <a:solidFill>
                  <a:srgbClr val="7030A0"/>
                </a:solidFill>
              </a:rPr>
              <a:t>Madzhid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Rahimi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Tulegenova</a:t>
            </a:r>
            <a:r>
              <a:rPr lang="en-US" sz="3200" dirty="0">
                <a:solidFill>
                  <a:srgbClr val="7030A0"/>
                </a:solidFill>
              </a:rPr>
              <a:t> BG, </a:t>
            </a:r>
            <a:r>
              <a:rPr lang="en-US" sz="3200" dirty="0" err="1">
                <a:solidFill>
                  <a:srgbClr val="7030A0"/>
                </a:solidFill>
              </a:rPr>
              <a:t>Aldabekova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ZhM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Alparova</a:t>
            </a:r>
            <a:r>
              <a:rPr lang="en-US" sz="3200" dirty="0">
                <a:solidFill>
                  <a:srgbClr val="7030A0"/>
                </a:solidFill>
              </a:rPr>
              <a:t> AT. Clinical case of </a:t>
            </a:r>
            <a:r>
              <a:rPr lang="en-US" sz="3200" dirty="0" err="1">
                <a:solidFill>
                  <a:srgbClr val="7030A0"/>
                </a:solidFill>
              </a:rPr>
              <a:t>dextrocardia</a:t>
            </a:r>
            <a:r>
              <a:rPr lang="en-US" sz="3200" dirty="0">
                <a:solidFill>
                  <a:srgbClr val="7030A0"/>
                </a:solidFill>
              </a:rPr>
              <a:t> in a patient with ischemic heart disease. Bulletin of the </a:t>
            </a:r>
            <a:r>
              <a:rPr lang="en-US" sz="3200" dirty="0" err="1">
                <a:solidFill>
                  <a:srgbClr val="7030A0"/>
                </a:solidFill>
              </a:rPr>
              <a:t>KazNMU</a:t>
            </a:r>
            <a:r>
              <a:rPr lang="en-US" sz="3200" dirty="0">
                <a:solidFill>
                  <a:srgbClr val="7030A0"/>
                </a:solidFill>
              </a:rPr>
              <a:t>. 2017; (4):46-49 (in Russian).]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5.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Celik</a:t>
            </a:r>
            <a:r>
              <a:rPr lang="en-US" sz="3200" dirty="0">
                <a:solidFill>
                  <a:srgbClr val="7030A0"/>
                </a:solidFill>
              </a:rPr>
              <a:t> AI, </a:t>
            </a:r>
            <a:r>
              <a:rPr lang="en-US" sz="3200" dirty="0" err="1">
                <a:solidFill>
                  <a:srgbClr val="7030A0"/>
                </a:solidFill>
              </a:rPr>
              <a:t>Karaaslan</a:t>
            </a:r>
            <a:r>
              <a:rPr lang="en-US" sz="3200" dirty="0">
                <a:solidFill>
                  <a:srgbClr val="7030A0"/>
                </a:solidFill>
              </a:rPr>
              <a:t> MB, </a:t>
            </a:r>
            <a:r>
              <a:rPr lang="en-US" sz="3200" dirty="0" err="1">
                <a:solidFill>
                  <a:srgbClr val="7030A0"/>
                </a:solidFill>
              </a:rPr>
              <a:t>Ikikardes</a:t>
            </a:r>
            <a:r>
              <a:rPr lang="en-US" sz="3200" dirty="0">
                <a:solidFill>
                  <a:srgbClr val="7030A0"/>
                </a:solidFill>
              </a:rPr>
              <a:t> MF, </a:t>
            </a:r>
            <a:r>
              <a:rPr lang="en-US" sz="3200" dirty="0" err="1">
                <a:solidFill>
                  <a:srgbClr val="7030A0"/>
                </a:solidFill>
              </a:rPr>
              <a:t>Meral</a:t>
            </a:r>
            <a:r>
              <a:rPr lang="en-US" sz="3200" dirty="0">
                <a:solidFill>
                  <a:srgbClr val="7030A0"/>
                </a:solidFill>
              </a:rPr>
              <a:t> F, </a:t>
            </a:r>
            <a:r>
              <a:rPr lang="en-US" sz="3200" dirty="0" err="1">
                <a:solidFill>
                  <a:srgbClr val="7030A0"/>
                </a:solidFill>
              </a:rPr>
              <a:t>Cagliyan</a:t>
            </a:r>
            <a:r>
              <a:rPr lang="en-US" sz="3200" dirty="0">
                <a:solidFill>
                  <a:srgbClr val="7030A0"/>
                </a:solidFill>
              </a:rPr>
              <a:t> CE. Acute </a:t>
            </a:r>
            <a:r>
              <a:rPr lang="ru-RU" sz="3200" dirty="0">
                <a:solidFill>
                  <a:srgbClr val="7030A0"/>
                </a:solidFill>
              </a:rPr>
              <a:t>а</a:t>
            </a:r>
            <a:r>
              <a:rPr lang="en-US" sz="3200" dirty="0" err="1">
                <a:solidFill>
                  <a:srgbClr val="7030A0"/>
                </a:solidFill>
              </a:rPr>
              <a:t>nterior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м</a:t>
            </a:r>
            <a:r>
              <a:rPr lang="en-US" sz="3200" dirty="0" err="1">
                <a:solidFill>
                  <a:srgbClr val="7030A0"/>
                </a:solidFill>
              </a:rPr>
              <a:t>yocardial</a:t>
            </a:r>
            <a:r>
              <a:rPr lang="en-US" sz="3200" dirty="0">
                <a:solidFill>
                  <a:srgbClr val="7030A0"/>
                </a:solidFill>
              </a:rPr>
              <a:t> infarction in a patient with </a:t>
            </a:r>
            <a:r>
              <a:rPr lang="en-US" sz="3200" dirty="0" err="1">
                <a:solidFill>
                  <a:srgbClr val="7030A0"/>
                </a:solidFill>
              </a:rPr>
              <a:t>dextrocardia</a:t>
            </a:r>
            <a:r>
              <a:rPr lang="en-US" sz="3200" dirty="0">
                <a:solidFill>
                  <a:srgbClr val="7030A0"/>
                </a:solidFill>
              </a:rPr>
              <a:t> and </a:t>
            </a:r>
            <a:r>
              <a:rPr lang="en-US" sz="3200" dirty="0" err="1">
                <a:solidFill>
                  <a:srgbClr val="7030A0"/>
                </a:solidFill>
              </a:rPr>
              <a:t>situs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inversus</a:t>
            </a:r>
            <a:r>
              <a:rPr lang="en-US" sz="3200" dirty="0">
                <a:solidFill>
                  <a:srgbClr val="7030A0"/>
                </a:solidFill>
              </a:rPr>
              <a:t>: an unusual coexistence. J Am </a:t>
            </a:r>
            <a:r>
              <a:rPr lang="en-US" sz="3200" dirty="0" err="1">
                <a:solidFill>
                  <a:srgbClr val="7030A0"/>
                </a:solidFill>
              </a:rPr>
              <a:t>Coll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Cardiol</a:t>
            </a:r>
            <a:r>
              <a:rPr lang="en-US" sz="3200" dirty="0">
                <a:solidFill>
                  <a:srgbClr val="7030A0"/>
                </a:solidFill>
              </a:rPr>
              <a:t> Case Rep. 2020 Jul; 2(8):1220-1221. https://doi.org/10.1016/j.jaccas.2020.05.026 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6.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en-US" sz="3200" dirty="0">
                <a:solidFill>
                  <a:srgbClr val="7030A0"/>
                </a:solidFill>
              </a:rPr>
              <a:t>Elliott S, Levy D, Brown H. ST-Elevation myocardial infarction in a patient having </a:t>
            </a:r>
            <a:r>
              <a:rPr lang="en-US" sz="3200" dirty="0" err="1">
                <a:solidFill>
                  <a:srgbClr val="7030A0"/>
                </a:solidFill>
              </a:rPr>
              <a:t>dextrocardia</a:t>
            </a:r>
            <a:r>
              <a:rPr lang="en-US" sz="3200" dirty="0">
                <a:solidFill>
                  <a:srgbClr val="7030A0"/>
                </a:solidFill>
              </a:rPr>
              <a:t> with </a:t>
            </a:r>
            <a:r>
              <a:rPr lang="en-US" sz="3200" dirty="0" err="1">
                <a:solidFill>
                  <a:srgbClr val="7030A0"/>
                </a:solidFill>
              </a:rPr>
              <a:t>situs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inversus</a:t>
            </a:r>
            <a:r>
              <a:rPr lang="en-US" sz="3200" dirty="0">
                <a:solidFill>
                  <a:srgbClr val="7030A0"/>
                </a:solidFill>
              </a:rPr>
              <a:t>. J </a:t>
            </a:r>
            <a:r>
              <a:rPr lang="en-US" sz="3200" dirty="0" err="1">
                <a:solidFill>
                  <a:srgbClr val="7030A0"/>
                </a:solidFill>
              </a:rPr>
              <a:t>Emerg</a:t>
            </a:r>
            <a:r>
              <a:rPr lang="en-US" sz="3200" dirty="0">
                <a:solidFill>
                  <a:srgbClr val="7030A0"/>
                </a:solidFill>
              </a:rPr>
              <a:t> Med, 2020 May; 58(5):797-801. https://doi.org/10.1016/j.jemermed.2020.03.020 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</a:rPr>
              <a:t>7.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Rathore</a:t>
            </a:r>
            <a:r>
              <a:rPr lang="en-US" sz="3200" dirty="0">
                <a:solidFill>
                  <a:srgbClr val="7030A0"/>
                </a:solidFill>
              </a:rPr>
              <a:t> A, </a:t>
            </a:r>
            <a:r>
              <a:rPr lang="en-US" sz="3200" dirty="0" err="1">
                <a:solidFill>
                  <a:srgbClr val="7030A0"/>
                </a:solidFill>
              </a:rPr>
              <a:t>Gowda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Somashekar</a:t>
            </a:r>
            <a:r>
              <a:rPr lang="en-US" sz="3200" dirty="0">
                <a:solidFill>
                  <a:srgbClr val="7030A0"/>
                </a:solidFill>
              </a:rPr>
              <a:t> CM, </a:t>
            </a:r>
            <a:r>
              <a:rPr lang="en-US" sz="3200" dirty="0" err="1">
                <a:solidFill>
                  <a:srgbClr val="7030A0"/>
                </a:solidFill>
              </a:rPr>
              <a:t>Sadananda</a:t>
            </a:r>
            <a:r>
              <a:rPr lang="en-US" sz="3200" dirty="0">
                <a:solidFill>
                  <a:srgbClr val="7030A0"/>
                </a:solidFill>
              </a:rPr>
              <a:t> KS, </a:t>
            </a:r>
            <a:r>
              <a:rPr lang="en-US" sz="3200" dirty="0" err="1">
                <a:solidFill>
                  <a:srgbClr val="7030A0"/>
                </a:solidFill>
              </a:rPr>
              <a:t>Manjunath</a:t>
            </a:r>
            <a:r>
              <a:rPr lang="en-US" sz="3200" dirty="0">
                <a:solidFill>
                  <a:srgbClr val="7030A0"/>
                </a:solidFill>
              </a:rPr>
              <a:t> CN. Acute myocardial infarction in </a:t>
            </a:r>
            <a:r>
              <a:rPr lang="en-US" sz="3200" dirty="0" err="1">
                <a:solidFill>
                  <a:srgbClr val="7030A0"/>
                </a:solidFill>
              </a:rPr>
              <a:t>dextrocardia</a:t>
            </a:r>
            <a:r>
              <a:rPr lang="en-US" sz="3200" dirty="0">
                <a:solidFill>
                  <a:srgbClr val="7030A0"/>
                </a:solidFill>
              </a:rPr>
              <a:t> - A diagnostic and therapeutic challenge. Can </a:t>
            </a:r>
            <a:r>
              <a:rPr lang="en-US" sz="3200" dirty="0" err="1">
                <a:solidFill>
                  <a:srgbClr val="7030A0"/>
                </a:solidFill>
              </a:rPr>
              <a:t>dextrocardia</a:t>
            </a:r>
            <a:r>
              <a:rPr lang="en-US" sz="3200" dirty="0">
                <a:solidFill>
                  <a:srgbClr val="7030A0"/>
                </a:solidFill>
              </a:rPr>
              <a:t> be a risk factor? J </a:t>
            </a:r>
            <a:r>
              <a:rPr lang="en-US" sz="3200" dirty="0" err="1">
                <a:solidFill>
                  <a:srgbClr val="7030A0"/>
                </a:solidFill>
              </a:rPr>
              <a:t>Cardiol</a:t>
            </a:r>
            <a:r>
              <a:rPr lang="en-US" sz="3200" dirty="0">
                <a:solidFill>
                  <a:srgbClr val="7030A0"/>
                </a:solidFill>
              </a:rPr>
              <a:t> Cases. 2017 Oct 12;17(2):48-51. </a:t>
            </a:r>
            <a:r>
              <a:rPr lang="en-US" sz="3200" dirty="0" err="1">
                <a:solidFill>
                  <a:srgbClr val="7030A0"/>
                </a:solidFill>
              </a:rPr>
              <a:t>doi</a:t>
            </a:r>
            <a:r>
              <a:rPr lang="en-US" sz="3200" dirty="0">
                <a:solidFill>
                  <a:srgbClr val="7030A0"/>
                </a:solidFill>
              </a:rPr>
              <a:t>: 10.1016/j.jccase.2017.09.003. </a:t>
            </a:r>
            <a:endParaRPr lang="ru-RU" sz="3200" dirty="0">
              <a:solidFill>
                <a:srgbClr val="7030A0"/>
              </a:solidFill>
            </a:endParaRPr>
          </a:p>
          <a:p>
            <a:pPr algn="just"/>
            <a:r>
              <a:rPr lang="ru-RU" sz="3200" dirty="0">
                <a:solidFill>
                  <a:srgbClr val="7030A0"/>
                </a:solidFill>
              </a:rPr>
              <a:t>8. Шестерня П.А. Генетические предикторы инфаркта миокарда: взаимосвязь с электрокардиографическими и клиническими характеристиками заболевания. Сибирское </a:t>
            </a:r>
            <a:r>
              <a:rPr lang="ru-RU" sz="3200">
                <a:solidFill>
                  <a:srgbClr val="7030A0"/>
                </a:solidFill>
              </a:rPr>
              <a:t>медицинское обозрение.-2013,-№6</a:t>
            </a:r>
            <a:endParaRPr lang="en-US" sz="3200" dirty="0">
              <a:solidFill>
                <a:srgbClr val="7030A0"/>
              </a:solidFill>
            </a:endParaRPr>
          </a:p>
          <a:p>
            <a:pPr algn="just"/>
            <a:endParaRPr lang="en-US"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2"/>
          <a:srcRect t="5014" b="5014"/>
          <a:stretch>
            <a:fillRect/>
          </a:stretch>
        </p:blipFill>
        <p:spPr>
          <a:xfrm>
            <a:off x="-12973" y="-8991"/>
            <a:ext cx="24409942" cy="1373398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Спасибо за внимание!"/>
          <p:cNvSpPr txBox="1">
            <a:spLocks noGrp="1"/>
          </p:cNvSpPr>
          <p:nvPr>
            <p:ph type="title" idx="4294967295"/>
          </p:nvPr>
        </p:nvSpPr>
        <p:spPr>
          <a:xfrm>
            <a:off x="6301310" y="4647551"/>
            <a:ext cx="10477501" cy="1435101"/>
          </a:xfrm>
          <a:prstGeom prst="rect">
            <a:avLst/>
          </a:prstGeom>
          <a:effectLst>
            <a:outerShdw blurRad="825500" dist="140621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defTabSz="2170121">
              <a:defRPr sz="7565" spc="-151">
                <a:solidFill>
                  <a:srgbClr val="FFFFFF"/>
                </a:solidFill>
              </a:defRPr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85" y="1378443"/>
            <a:ext cx="14107886" cy="109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25644" r="8325" b="8050"/>
          <a:stretch/>
        </p:blipFill>
        <p:spPr bwMode="auto">
          <a:xfrm>
            <a:off x="195943" y="3570514"/>
            <a:ext cx="10341428" cy="657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164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лан:…"/>
          <p:cNvSpPr txBox="1"/>
          <p:nvPr/>
        </p:nvSpPr>
        <p:spPr>
          <a:xfrm>
            <a:off x="500743" y="3793811"/>
            <a:ext cx="22035589" cy="440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3600" b="1" u="sng">
                <a:solidFill>
                  <a:srgbClr val="000000"/>
                </a:solidFill>
              </a:defRPr>
            </a:pPr>
            <a:r>
              <a:rPr lang="ru-RU" sz="4000" dirty="0"/>
              <a:t>Задачи исследования: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    </a:t>
            </a:r>
            <a:r>
              <a:rPr kumimoji="0" lang="en-US" sz="40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1</a:t>
            </a:r>
            <a:r>
              <a:rPr kumimoji="0" lang="ru-RU" sz="40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. Проанализировать клиническую картину инфаркта миокарда, развившегося на фоне </a:t>
            </a:r>
            <a:r>
              <a:rPr kumimoji="0" lang="ru-RU" sz="400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дейстрокардии</a:t>
            </a:r>
            <a:r>
              <a:rPr kumimoji="0" lang="ru-RU" sz="40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, объективные и дополнительные данные обследования пациента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00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    2. Осветить особенности регистрации электрокардиограммы при декстрокардии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000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    3. Сформулировать и обосновать клинический диагноз</a:t>
            </a:r>
            <a:r>
              <a:rPr kumimoji="0" lang="ru-RU" sz="400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ea typeface="+mn-ea"/>
                <a:cs typeface="+mn-cs"/>
                <a:sym typeface="Helvetica Neue"/>
              </a:rPr>
              <a:t> </a:t>
            </a:r>
            <a:endParaRPr lang="ru-RU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8" name="Цель исследования: оценить особенности течения инфаркта миокарда у больной с транспозицией внутренних органов на примере клинического случая.…"/>
          <p:cNvSpPr txBox="1"/>
          <p:nvPr/>
        </p:nvSpPr>
        <p:spPr>
          <a:xfrm>
            <a:off x="349188" y="2081147"/>
            <a:ext cx="2403481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3600">
                <a:solidFill>
                  <a:srgbClr val="000000"/>
                </a:solidFill>
              </a:defRPr>
            </a:pPr>
            <a:r>
              <a:rPr lang="ru-RU" sz="4000" b="1" dirty="0"/>
              <a:t>    </a:t>
            </a:r>
            <a:r>
              <a:rPr sz="4000" b="1" u="sng" dirty="0" err="1"/>
              <a:t>Цель</a:t>
            </a:r>
            <a:r>
              <a:rPr sz="4000" b="1" u="sng" dirty="0"/>
              <a:t> </a:t>
            </a:r>
            <a:r>
              <a:rPr sz="4000" b="1" u="sng" dirty="0" err="1"/>
              <a:t>исследования</a:t>
            </a:r>
            <a:r>
              <a:rPr sz="4000" b="1" u="sng" dirty="0"/>
              <a:t>:</a:t>
            </a:r>
            <a:r>
              <a:rPr sz="4000" dirty="0"/>
              <a:t> </a:t>
            </a:r>
            <a:r>
              <a:rPr sz="4000" dirty="0" err="1"/>
              <a:t>оценить</a:t>
            </a:r>
            <a:r>
              <a:rPr sz="4000" dirty="0"/>
              <a:t> </a:t>
            </a:r>
            <a:r>
              <a:rPr sz="4000" dirty="0" err="1"/>
              <a:t>особенности</a:t>
            </a:r>
            <a:r>
              <a:rPr sz="4000" dirty="0"/>
              <a:t> </a:t>
            </a:r>
            <a:r>
              <a:rPr sz="4000" dirty="0" err="1"/>
              <a:t>течения</a:t>
            </a:r>
            <a:r>
              <a:rPr sz="4000" dirty="0"/>
              <a:t> </a:t>
            </a:r>
            <a:r>
              <a:rPr sz="4000" dirty="0" err="1"/>
              <a:t>инфаркта</a:t>
            </a:r>
            <a:r>
              <a:rPr sz="4000" dirty="0"/>
              <a:t> </a:t>
            </a:r>
            <a:r>
              <a:rPr sz="4000" dirty="0" err="1"/>
              <a:t>миокарда</a:t>
            </a:r>
            <a:r>
              <a:rPr sz="4000" dirty="0"/>
              <a:t> у </a:t>
            </a:r>
            <a:r>
              <a:rPr sz="4000" dirty="0" err="1"/>
              <a:t>больной</a:t>
            </a:r>
            <a:r>
              <a:rPr sz="4000" dirty="0"/>
              <a:t> с </a:t>
            </a:r>
            <a:r>
              <a:rPr lang="ru-RU" sz="4000" dirty="0"/>
              <a:t>     </a:t>
            </a:r>
            <a:r>
              <a:rPr sz="4000" dirty="0" err="1"/>
              <a:t>транспозицией</a:t>
            </a:r>
            <a:r>
              <a:rPr sz="4000" dirty="0"/>
              <a:t> </a:t>
            </a:r>
            <a:r>
              <a:rPr sz="4000" dirty="0" err="1"/>
              <a:t>внутренних</a:t>
            </a:r>
            <a:r>
              <a:rPr sz="4000" dirty="0"/>
              <a:t> </a:t>
            </a:r>
            <a:r>
              <a:rPr sz="4000" dirty="0" err="1"/>
              <a:t>органов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/>
              <a:t>на</a:t>
            </a:r>
            <a:r>
              <a:rPr sz="4000" dirty="0"/>
              <a:t> </a:t>
            </a:r>
            <a:r>
              <a:rPr sz="4000" dirty="0" err="1"/>
              <a:t>примере</a:t>
            </a:r>
            <a:r>
              <a:rPr sz="4000" dirty="0"/>
              <a:t> </a:t>
            </a:r>
            <a:r>
              <a:rPr sz="4000" dirty="0" err="1"/>
              <a:t>клинического</a:t>
            </a:r>
            <a:r>
              <a:rPr sz="4000" dirty="0"/>
              <a:t> </a:t>
            </a:r>
            <a:r>
              <a:rPr sz="4000" dirty="0" err="1"/>
              <a:t>случая</a:t>
            </a:r>
            <a:r>
              <a:rPr sz="40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84458-5B7D-83CD-1372-EFE442EDAE7F}"/>
              </a:ext>
            </a:extLst>
          </p:cNvPr>
          <p:cNvSpPr txBox="1"/>
          <p:nvPr/>
        </p:nvSpPr>
        <p:spPr>
          <a:xfrm>
            <a:off x="500743" y="8701196"/>
            <a:ext cx="2323011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   </a:t>
            </a:r>
            <a:r>
              <a:rPr kumimoji="0" lang="x-none" sz="4000" b="1" i="0" u="sng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Материалы и методы: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x-none" sz="4000" dirty="0">
                <a:solidFill>
                  <a:schemeClr val="bg2">
                    <a:lumMod val="10000"/>
                  </a:schemeClr>
                </a:solidFill>
              </a:rPr>
              <a:t>Осмотр пациентки, документированная история болезни, данные дополнительных и лабораторных исследований</a:t>
            </a:r>
            <a:endParaRPr kumimoji="0" lang="x-none" sz="40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7429" y="796470"/>
            <a:ext cx="219891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C00000"/>
                </a:solidFill>
              </a:rPr>
              <a:t>    Пациентка К., 33-х лет, рабочая птицефабрики, </a:t>
            </a:r>
            <a:r>
              <a:rPr lang="ru-RU" sz="3600" dirty="0">
                <a:solidFill>
                  <a:srgbClr val="002060"/>
                </a:solidFill>
              </a:rPr>
              <a:t>доставлена машиной скорой медицинской помощи в приемное отделение сосудистого центра Красноярской больницы скорой медицинской помощи через 2,5 часа от начала заболевания. 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</a:rPr>
              <a:t>    При поступлении </a:t>
            </a:r>
            <a:r>
              <a:rPr lang="ru-RU" sz="3600" dirty="0">
                <a:solidFill>
                  <a:srgbClr val="002060"/>
                </a:solidFill>
              </a:rPr>
              <a:t>предъявляла жалобы на общую слабость, головокружение. </a:t>
            </a:r>
          </a:p>
          <a:p>
            <a:pPr algn="just"/>
            <a:r>
              <a:rPr lang="ru-RU" sz="3600" dirty="0">
                <a:solidFill>
                  <a:srgbClr val="002060"/>
                </a:solidFill>
              </a:rPr>
              <a:t>    </a:t>
            </a:r>
            <a:r>
              <a:rPr lang="ru-RU" sz="3600" b="1" dirty="0">
                <a:solidFill>
                  <a:srgbClr val="002060"/>
                </a:solidFill>
              </a:rPr>
              <a:t>Из анамнеза </a:t>
            </a:r>
            <a:r>
              <a:rPr lang="ru-RU" sz="3600" dirty="0">
                <a:solidFill>
                  <a:srgbClr val="002060"/>
                </a:solidFill>
              </a:rPr>
              <a:t>известно, что в течение последних 3 лет отмечает эпизодические повышения артериального давления до 150-160 на 100 мм рт. ст., сопровождающиеся головной болью, тошнотой. По этому поводу нерегулярно принимала </a:t>
            </a:r>
            <a:r>
              <a:rPr lang="ru-RU" sz="3600" dirty="0" err="1">
                <a:solidFill>
                  <a:srgbClr val="002060"/>
                </a:solidFill>
              </a:rPr>
              <a:t>эналаприл</a:t>
            </a:r>
            <a:r>
              <a:rPr lang="ru-RU" sz="3600" dirty="0">
                <a:solidFill>
                  <a:srgbClr val="002060"/>
                </a:solidFill>
              </a:rPr>
              <a:t>. Базисной терапии артериальной гипертонии не проводилось.</a:t>
            </a:r>
          </a:p>
          <a:p>
            <a:pPr algn="just"/>
            <a:r>
              <a:rPr lang="ru-RU" sz="3600" dirty="0">
                <a:solidFill>
                  <a:srgbClr val="002060"/>
                </a:solidFill>
              </a:rPr>
              <a:t>    Курит в течение 10 лет по 1 пачке сигарет в день.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</a:rPr>
              <a:t>    Из объективного статуса: </a:t>
            </a:r>
            <a:r>
              <a:rPr lang="ru-RU" sz="3600" dirty="0">
                <a:solidFill>
                  <a:srgbClr val="002060"/>
                </a:solidFill>
              </a:rPr>
              <a:t>Повышенного питания. Индекс массы тела – 38,6. Транспозиция внутренних органов.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181C03-AC19-DFB2-0977-44595AE04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742" y="6733220"/>
            <a:ext cx="8498115" cy="660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716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28858" y="1420343"/>
            <a:ext cx="1550605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7030A0"/>
                </a:solidFill>
              </a:rPr>
              <a:t>    Впервые давящие боли за грудиной появились за неделю до поступления, возникали при физической нагрузке до 2-3 раз в сутки, длились около 15 мин., проходили самостоятельно. </a:t>
            </a:r>
          </a:p>
          <a:p>
            <a:pPr algn="just"/>
            <a:r>
              <a:rPr lang="ru-RU" sz="4000" dirty="0">
                <a:solidFill>
                  <a:srgbClr val="7030A0"/>
                </a:solidFill>
              </a:rPr>
              <a:t>    В день поступления в стационар по пути на работу возникли интенсивные давящие боли в грудной клетке, с иррадиацией в шею, сердцебиение, чувство нехватки воздуха, резкая слабость. Самостоятельно обратилась в приемный покой районной больницы</a:t>
            </a:r>
            <a:r>
              <a:rPr lang="ru-RU" sz="4000" dirty="0"/>
              <a:t>. </a:t>
            </a:r>
            <a:r>
              <a:rPr lang="ru-RU" sz="4000" dirty="0">
                <a:solidFill>
                  <a:srgbClr val="C00000"/>
                </a:solidFill>
              </a:rPr>
              <a:t>Болевой синдром сохранялся около 1 часа и полностью купирован введением морфина.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</a:p>
          <a:p>
            <a:pPr algn="just"/>
            <a:r>
              <a:rPr lang="ru-RU" sz="4000" dirty="0">
                <a:solidFill>
                  <a:srgbClr val="7030A0"/>
                </a:solidFill>
              </a:rPr>
              <a:t>    </a:t>
            </a:r>
          </a:p>
        </p:txBody>
      </p:sp>
      <p:pic>
        <p:nvPicPr>
          <p:cNvPr id="3" name="image-PhotoRoom.png-PhotoRoom-2.png" descr="image-PhotoRoom.png-PhotoRoom-2.png">
            <a:extLst>
              <a:ext uri="{FF2B5EF4-FFF2-40B4-BE49-F238E27FC236}">
                <a16:creationId xmlns:a16="http://schemas.microsoft.com/office/drawing/2014/main" id="{4B65BD98-0519-A9EB-E132-B9699EE7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370" r="47148"/>
          <a:stretch>
            <a:fillRect/>
          </a:stretch>
        </p:blipFill>
        <p:spPr>
          <a:xfrm flipH="1">
            <a:off x="79747" y="5636819"/>
            <a:ext cx="7649111" cy="75597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73332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7149.png" descr="IMG_7149.png"/>
          <p:cNvPicPr>
            <a:picLocks noChangeAspect="1"/>
          </p:cNvPicPr>
          <p:nvPr/>
        </p:nvPicPr>
        <p:blipFill>
          <a:blip r:embed="rId2"/>
          <a:srcRect l="12718" r="36720"/>
          <a:stretch>
            <a:fillRect/>
          </a:stretch>
        </p:blipFill>
        <p:spPr>
          <a:xfrm rot="16200000">
            <a:off x="4612310" y="-1696565"/>
            <a:ext cx="5928341" cy="1462845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44693-2DBE-FFBB-D8FA-1904FE20F13B}"/>
              </a:ext>
            </a:extLst>
          </p:cNvPr>
          <p:cNvSpPr txBox="1"/>
          <p:nvPr/>
        </p:nvSpPr>
        <p:spPr>
          <a:xfrm>
            <a:off x="0" y="361760"/>
            <a:ext cx="1615440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000" u="sng" dirty="0">
                <a:solidFill>
                  <a:srgbClr val="7030A0"/>
                </a:solidFill>
              </a:rPr>
              <a:t>На ЭКГ на догоспитальном этапе</a:t>
            </a:r>
            <a:r>
              <a:rPr lang="ru-RU" sz="4000" dirty="0">
                <a:solidFill>
                  <a:srgbClr val="7030A0"/>
                </a:solidFill>
              </a:rPr>
              <a:t> зафиксирован ритм </a:t>
            </a:r>
            <a:r>
              <a:rPr lang="ru-RU" sz="4000" dirty="0" err="1">
                <a:solidFill>
                  <a:srgbClr val="7030A0"/>
                </a:solidFill>
              </a:rPr>
              <a:t>наджелудочковой</a:t>
            </a:r>
            <a:r>
              <a:rPr lang="ru-RU" sz="4000" dirty="0">
                <a:solidFill>
                  <a:srgbClr val="7030A0"/>
                </a:solidFill>
              </a:rPr>
              <a:t> тахикардии с частотой сердечных сокращений 200 уд. в 1 мин. </a:t>
            </a:r>
            <a:endParaRPr lang="x-none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751B3-D979-2916-197C-DAA5E4736E99}"/>
              </a:ext>
            </a:extLst>
          </p:cNvPr>
          <p:cNvSpPr txBox="1"/>
          <p:nvPr/>
        </p:nvSpPr>
        <p:spPr>
          <a:xfrm>
            <a:off x="15152960" y="3829803"/>
            <a:ext cx="8229598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</a:rPr>
              <a:t>С диагнозом острый коронарный синдром (ОКС) без подъема ST-сегмента на ЭКГ транспортирована в сосудистый центр. </a:t>
            </a:r>
          </a:p>
          <a:p>
            <a:endParaRPr lang="x-none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90AB7-6E1D-DD2D-17DC-34C7DC1CBE0D}"/>
              </a:ext>
            </a:extLst>
          </p:cNvPr>
          <p:cNvSpPr txBox="1"/>
          <p:nvPr/>
        </p:nvSpPr>
        <p:spPr>
          <a:xfrm>
            <a:off x="587828" y="8934570"/>
            <a:ext cx="19986171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FF0000"/>
                </a:solidFill>
              </a:rPr>
              <a:t>При данной аномалии развития с инверсией полостей сердца на ЭКГ:</a:t>
            </a:r>
          </a:p>
          <a:p>
            <a:pPr algn="just"/>
            <a:endParaRPr lang="ru-RU" sz="3600" dirty="0">
              <a:solidFill>
                <a:srgbClr val="FF0000"/>
              </a:solidFill>
            </a:endParaRPr>
          </a:p>
          <a:p>
            <a:pPr algn="just"/>
            <a:r>
              <a:rPr lang="ru-RU" sz="3600" dirty="0"/>
              <a:t>- в I стандартном отведении преобладают отрицательные зубцы комплекса QRST,  регистрируется отрицательный Р-зубец, </a:t>
            </a:r>
          </a:p>
          <a:p>
            <a:pPr algn="just"/>
            <a:r>
              <a:rPr lang="ru-RU" sz="3600" dirty="0"/>
              <a:t>-II и III стандартные отведения меняются местами,</a:t>
            </a:r>
          </a:p>
          <a:p>
            <a:pPr algn="just"/>
            <a:r>
              <a:rPr lang="ru-RU" sz="3600" dirty="0"/>
              <a:t>-в </a:t>
            </a:r>
            <a:r>
              <a:rPr lang="ru-RU" sz="3600" dirty="0" err="1"/>
              <a:t>aVR</a:t>
            </a:r>
            <a:r>
              <a:rPr lang="ru-RU" sz="3600" dirty="0"/>
              <a:t> положительный QRS (с положительным </a:t>
            </a:r>
            <a:r>
              <a:rPr lang="ru-RU" sz="3600" dirty="0" err="1"/>
              <a:t>P</a:t>
            </a:r>
            <a:r>
              <a:rPr lang="ru-RU" sz="3600" dirty="0"/>
              <a:t>-зубцом), </a:t>
            </a:r>
          </a:p>
          <a:p>
            <a:pPr algn="just"/>
            <a:r>
              <a:rPr lang="ru-RU" sz="3600" dirty="0"/>
              <a:t>-в грудных отведениях максимальная амплитуда зубца </a:t>
            </a:r>
            <a:r>
              <a:rPr lang="ru-RU" sz="3600" dirty="0" err="1"/>
              <a:t>R</a:t>
            </a:r>
            <a:r>
              <a:rPr lang="ru-RU" sz="3600" dirty="0"/>
              <a:t> в V1 постепенно уменьшается к отведению V6.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Особенности снятия ЭКГ при декстрокардии"/>
          <p:cNvSpPr txBox="1">
            <a:spLocks noGrp="1"/>
          </p:cNvSpPr>
          <p:nvPr>
            <p:ph type="title" idx="4294967295"/>
          </p:nvPr>
        </p:nvSpPr>
        <p:spPr>
          <a:xfrm>
            <a:off x="3903300" y="465767"/>
            <a:ext cx="16577400" cy="1199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5500">
              <a:lnSpc>
                <a:spcPct val="100000"/>
              </a:lnSpc>
              <a:defRPr sz="5500" spc="0">
                <a:solidFill>
                  <a:srgbClr val="B51A00"/>
                </a:solidFill>
              </a:defRPr>
            </a:lvl1pPr>
          </a:lstStyle>
          <a:p>
            <a:r>
              <a:rPr dirty="0" err="1"/>
              <a:t>Особенности</a:t>
            </a:r>
            <a:r>
              <a:rPr dirty="0"/>
              <a:t> </a:t>
            </a:r>
            <a:r>
              <a:rPr lang="ru-RU" dirty="0"/>
              <a:t>регистрации</a:t>
            </a:r>
            <a:r>
              <a:rPr dirty="0"/>
              <a:t> ЭКГ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декстрокардии</a:t>
            </a:r>
            <a:endParaRPr dirty="0"/>
          </a:p>
        </p:txBody>
      </p:sp>
      <p:pic>
        <p:nvPicPr>
          <p:cNvPr id="191" name="IMG_6104.jpeg" descr="IMG_61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9" y="2685736"/>
            <a:ext cx="6000926" cy="924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7150.jpeg" descr="IMG_7150.jpeg"/>
          <p:cNvPicPr>
            <a:picLocks noChangeAspect="1"/>
          </p:cNvPicPr>
          <p:nvPr/>
        </p:nvPicPr>
        <p:blipFill>
          <a:blip r:embed="rId3"/>
          <a:srcRect l="2462" t="2972"/>
          <a:stretch>
            <a:fillRect/>
          </a:stretch>
        </p:blipFill>
        <p:spPr>
          <a:xfrm>
            <a:off x="6782297" y="2832028"/>
            <a:ext cx="4861897" cy="534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6105.jpeg" descr="IMG_610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2016" y="2047193"/>
            <a:ext cx="6213144" cy="1052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7150.jpeg" descr="IMG_7150.jpeg"/>
          <p:cNvPicPr>
            <a:picLocks noChangeAspect="1"/>
          </p:cNvPicPr>
          <p:nvPr/>
        </p:nvPicPr>
        <p:blipFill>
          <a:blip r:embed="rId5"/>
          <a:srcRect l="2776" t="7490"/>
          <a:stretch>
            <a:fillRect/>
          </a:stretch>
        </p:blipFill>
        <p:spPr>
          <a:xfrm>
            <a:off x="18600429" y="2785594"/>
            <a:ext cx="5015262" cy="543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Стрелка"/>
          <p:cNvSpPr/>
          <p:nvPr/>
        </p:nvSpPr>
        <p:spPr>
          <a:xfrm>
            <a:off x="10942439" y="9376070"/>
            <a:ext cx="2447237" cy="741788"/>
          </a:xfrm>
          <a:prstGeom prst="rightArrow">
            <a:avLst>
              <a:gd name="adj1" fmla="val 32000"/>
              <a:gd name="adj2" fmla="val 143686"/>
            </a:avLst>
          </a:prstGeom>
          <a:solidFill>
            <a:srgbClr val="B51A0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При декстрокардии все электроды накладываются в зеркальном отражении!!!"/>
          <p:cNvSpPr txBox="1"/>
          <p:nvPr/>
        </p:nvSpPr>
        <p:spPr>
          <a:xfrm>
            <a:off x="10909313" y="11846474"/>
            <a:ext cx="13274539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4000" b="1">
                <a:solidFill>
                  <a:srgbClr val="B51A00"/>
                </a:solidFill>
              </a:defRPr>
            </a:lvl1pPr>
          </a:lstStyle>
          <a:p>
            <a:r>
              <a:t>При декстрокардии все электроды накладываются в зеркальном отражении!!!</a:t>
            </a:r>
          </a:p>
        </p:txBody>
      </p:sp>
      <p:sp>
        <p:nvSpPr>
          <p:cNvPr id="197" name="Норма"/>
          <p:cNvSpPr txBox="1"/>
          <p:nvPr/>
        </p:nvSpPr>
        <p:spPr>
          <a:xfrm>
            <a:off x="5105741" y="12188637"/>
            <a:ext cx="198694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600" b="1">
                <a:solidFill>
                  <a:srgbClr val="000000"/>
                </a:solidFill>
              </a:defRPr>
            </a:lvl1pPr>
          </a:lstStyle>
          <a:p>
            <a:r>
              <a:t>Норма</a:t>
            </a:r>
          </a:p>
        </p:txBody>
      </p:sp>
      <p:sp>
        <p:nvSpPr>
          <p:cNvPr id="198" name="право"/>
          <p:cNvSpPr txBox="1"/>
          <p:nvPr/>
        </p:nvSpPr>
        <p:spPr>
          <a:xfrm>
            <a:off x="13043141" y="1883032"/>
            <a:ext cx="1594715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3600" b="1">
                <a:solidFill>
                  <a:srgbClr val="000000"/>
                </a:solidFill>
              </a:defRPr>
            </a:lvl1pPr>
          </a:lstStyle>
          <a:p>
            <a:r>
              <a:t>право </a:t>
            </a:r>
          </a:p>
        </p:txBody>
      </p:sp>
      <p:sp>
        <p:nvSpPr>
          <p:cNvPr id="199" name="лево"/>
          <p:cNvSpPr txBox="1"/>
          <p:nvPr/>
        </p:nvSpPr>
        <p:spPr>
          <a:xfrm>
            <a:off x="16885242" y="1883032"/>
            <a:ext cx="132268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3600" b="1">
                <a:solidFill>
                  <a:srgbClr val="000000"/>
                </a:solidFill>
              </a:defRPr>
            </a:lvl1pPr>
          </a:lstStyle>
          <a:p>
            <a:r>
              <a:t>лево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ЭКГ"/>
          <p:cNvSpPr txBox="1"/>
          <p:nvPr/>
        </p:nvSpPr>
        <p:spPr>
          <a:xfrm>
            <a:off x="11000435" y="667956"/>
            <a:ext cx="2383130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 defTabSz="825500">
              <a:defRPr sz="55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ЭКГ</a:t>
            </a:r>
          </a:p>
        </p:txBody>
      </p:sp>
      <p:pic>
        <p:nvPicPr>
          <p:cNvPr id="202" name="IMG_7147.png" descr="IMG_7147.png"/>
          <p:cNvPicPr>
            <a:picLocks noChangeAspect="1"/>
          </p:cNvPicPr>
          <p:nvPr/>
        </p:nvPicPr>
        <p:blipFill>
          <a:blip r:embed="rId2"/>
          <a:srcRect t="5071" b="18644"/>
          <a:stretch>
            <a:fillRect/>
          </a:stretch>
        </p:blipFill>
        <p:spPr>
          <a:xfrm>
            <a:off x="413811" y="1715222"/>
            <a:ext cx="10809886" cy="113418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1923486" y="4595842"/>
            <a:ext cx="1146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</a:rPr>
              <a:t>  На ЭКГ, зарегистрированной с учетом выявленной декстрокардии: ритм синусовый с ЧСС 90 в 1 мин., </a:t>
            </a:r>
            <a:r>
              <a:rPr lang="ru-RU" sz="4800" dirty="0" err="1">
                <a:solidFill>
                  <a:srgbClr val="7030A0"/>
                </a:solidFill>
              </a:rPr>
              <a:t>косонисходящая</a:t>
            </a:r>
            <a:r>
              <a:rPr lang="ru-RU" sz="4800" dirty="0">
                <a:solidFill>
                  <a:srgbClr val="7030A0"/>
                </a:solidFill>
              </a:rPr>
              <a:t> депрессия сегмента ST c отрицательными зубцами Т в грудных отведениях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334</TotalTime>
  <Words>1626</Words>
  <Application>Microsoft Macintosh PowerPoint</Application>
  <PresentationFormat>Произвольный</PresentationFormat>
  <Paragraphs>87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Times Roman</vt:lpstr>
      <vt:lpstr>Helvetica</vt:lpstr>
      <vt:lpstr>Helvetica Neue</vt:lpstr>
      <vt:lpstr>Helvetica Neue Medium</vt:lpstr>
      <vt:lpstr>21_BasicWhite</vt:lpstr>
      <vt:lpstr>ИНФАРКТ МИОКАРДА У МОЛОДОЙ ЖЕНЩИНЫ С ТРАНСПОЗИЦИЕЙ ВНУТРЕННИХ ОРГАНОВ  (КЛИНИЧЕСКОЕ НАБЛЮДЕНИЕ)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регистрации ЭКГ при декстрокардии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Лабораторные данные:</vt:lpstr>
      <vt:lpstr>По данным липидограммы высокий уровень общего холестерина и ЛПНП свидетельствуют о наличии дислипидемии у пациентки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Личный вклад авторов:</vt:lpstr>
      <vt:lpstr>  Список литературы:  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ИНФАРКТ МИОКАРДА У МОЛОДОЙ ЖЕНЩИНЫ С ТРАНСПОЗИЦИЕЙ ВНУТРЕННИХ ОРГАНОВ  (КЛИНИЧЕСКОЕ НАБЛЮДЕНИЕ)</dc:title>
  <cp:lastModifiedBy>nastya747888@gmail.com</cp:lastModifiedBy>
  <cp:revision>46</cp:revision>
  <dcterms:modified xsi:type="dcterms:W3CDTF">2023-05-15T10:06:25Z</dcterms:modified>
</cp:coreProperties>
</file>