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9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</p:sldIdLst>
  <p:sldSz cx="9144000" cy="5143500" type="screen16x9"/>
  <p:notesSz cx="6858000" cy="9144000"/>
  <p:embeddedFontLst>
    <p:embeddedFont>
      <p:font typeface="Palanquin Dark" panose="020B0604020202020204" charset="0"/>
      <p:regular r:id="rId20"/>
      <p:bold r:id="rId21"/>
    </p:embeddedFont>
    <p:embeddedFont>
      <p:font typeface="Rubik" panose="020B0604020202020204" charset="-79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09689C-5BEF-4028-B235-2E7FF2BD58C2}">
  <a:tblStyle styleId="{6609689C-5BEF-4028-B235-2E7FF2BD58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766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21200118#v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21200118#v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21200118#v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21200118#v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21200118#v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21200118#v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21200118#v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c21c68ef9_0_1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c21c68ef9_0_1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38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11e591cbdce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11e591cbdce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chemeClr val="dk1"/>
                </a:solidFill>
                <a:highlight>
                  <a:srgbClr val="FFFFFF"/>
                </a:highlight>
              </a:rPr>
              <a:t>Figure 2b.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Adnexal torsion in a 41-year-old woman who presented with right-sided loin pain. (a) Focused transvaginal US image depicts an enlarged right ovary </a:t>
            </a:r>
            <a:r>
              <a:rPr lang="en" sz="1050" i="1">
                <a:solidFill>
                  <a:schemeClr val="dk1"/>
                </a:solidFill>
                <a:highlight>
                  <a:srgbClr val="FFFFFF"/>
                </a:highlight>
              </a:rPr>
              <a:t>(RO)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measuring 7 cm in length, with increased central echogenicity and normal follicles (arrowhead) within. (b) US image shows a whirlpool (curved arrow) with twisted hypoechoic vessels, which was confirmed as being continuous with the ovary and uterus at dynamic US assessment (see </a:t>
            </a:r>
            <a:r>
              <a:rPr lang="en" sz="1050">
                <a:solidFill>
                  <a:srgbClr val="AC012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Movie 1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). Findings of subsequent MRI (not shown), ordered because the medical history was not believed to be convincing for torsion, confirmed a twisted pedicle. оригинал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69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1e591cbdc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1e591cbdc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chemeClr val="dk1"/>
                </a:solidFill>
                <a:highlight>
                  <a:srgbClr val="FFFFFF"/>
                </a:highlight>
              </a:rPr>
              <a:t>Figure 2b.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Adnexal torsion in a 41-year-old woman who presented with right-sided loin pain. (a) Focused transvaginal US image depicts an enlarged right ovary </a:t>
            </a:r>
            <a:r>
              <a:rPr lang="en" sz="1050" i="1">
                <a:solidFill>
                  <a:schemeClr val="dk1"/>
                </a:solidFill>
                <a:highlight>
                  <a:srgbClr val="FFFFFF"/>
                </a:highlight>
              </a:rPr>
              <a:t>(RO)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measuring 7 cm in length, with increased central echogenicity and normal follicles (arrowhead) within. (b) US image shows a whirlpool (curved arrow) with twisted hypoechoic vessels, which was confirmed as being continuous with the ovary and uterus at dynamic US assessment (see </a:t>
            </a:r>
            <a:r>
              <a:rPr lang="en" sz="1050">
                <a:solidFill>
                  <a:srgbClr val="AC012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Movie 1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). Findings of subsequent MRI (not shown), ordered because the medical history was not believed to be convincing for torsion, confirmed a twisted pedicle. оригинал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00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1e591cbdce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1e591cbdce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28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1efc78687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11efc78687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035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1a97dee70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1a97dee70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chemeClr val="dk1"/>
                </a:solidFill>
                <a:highlight>
                  <a:srgbClr val="FFFFFF"/>
                </a:highlight>
              </a:rPr>
              <a:t>Figure 2b.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Adnexal torsion in a 41-year-old woman who presented with right-sided loin pain. (a) Focused transvaginal US image depicts an enlarged right ovary </a:t>
            </a:r>
            <a:r>
              <a:rPr lang="en" sz="1050" i="1">
                <a:solidFill>
                  <a:schemeClr val="dk1"/>
                </a:solidFill>
                <a:highlight>
                  <a:srgbClr val="FFFFFF"/>
                </a:highlight>
              </a:rPr>
              <a:t>(RO)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measuring 7 cm in length, with increased central echogenicity and normal follicles (arrowhead) within. (b) US image shows a whirlpool (curved arrow) with twisted hypoechoic vessels, which was confirmed as being continuous with the ovary and uterus at dynamic US assessment (see </a:t>
            </a:r>
            <a:r>
              <a:rPr lang="en" sz="1050">
                <a:solidFill>
                  <a:srgbClr val="AC012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Movie 1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). Findings of subsequent MRI (not shown), ordered because the medical history was not believed to be convincing for torsion, confirmed a twisted pedicle. оригинал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4744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11a97dee70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11a97dee70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chemeClr val="dk1"/>
                </a:solidFill>
                <a:highlight>
                  <a:srgbClr val="FFFFFF"/>
                </a:highlight>
              </a:rPr>
              <a:t>Figure 2b.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Adnexal torsion in a 41-year-old woman who presented with right-sided loin pain. (a) Focused transvaginal US image depicts an enlarged right ovary </a:t>
            </a:r>
            <a:r>
              <a:rPr lang="en" sz="1050" i="1">
                <a:solidFill>
                  <a:schemeClr val="dk1"/>
                </a:solidFill>
                <a:highlight>
                  <a:srgbClr val="FFFFFF"/>
                </a:highlight>
              </a:rPr>
              <a:t>(RO)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measuring 7 cm in length, with increased central echogenicity and normal follicles (arrowhead) within. (b) US image shows a whirlpool (curved arrow) with twisted hypoechoic vessels, which was confirmed as being continuous with the ovary and uterus at dynamic US assessment (see </a:t>
            </a:r>
            <a:r>
              <a:rPr lang="en" sz="1050">
                <a:solidFill>
                  <a:srgbClr val="AC012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Movie 1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). Findings of subsequent MRI (not shown), ordered because the medical history was not believed to be convincing for torsion, confirmed a twisted pedicle. оригинал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354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11a97dee7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11a97dee7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51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1a97dee70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1a97dee70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chemeClr val="dk1"/>
                </a:solidFill>
                <a:highlight>
                  <a:srgbClr val="FFFFFF"/>
                </a:highlight>
              </a:rPr>
              <a:t>Figure 2b.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Adnexal torsion in a 41-year-old woman who presented with right-sided loin pain. (a) Focused transvaginal US image depicts an enlarged right ovary </a:t>
            </a:r>
            <a:r>
              <a:rPr lang="en" sz="1050" i="1">
                <a:solidFill>
                  <a:schemeClr val="dk1"/>
                </a:solidFill>
                <a:highlight>
                  <a:srgbClr val="FFFFFF"/>
                </a:highlight>
              </a:rPr>
              <a:t>(RO)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measuring 7 cm in length, with increased central echogenicity and normal follicles (arrowhead) within. (b) US image shows a whirlpool (curved arrow) with twisted hypoechoic vessels, which was confirmed as being continuous with the ovary and uterus at dynamic US assessment (see </a:t>
            </a:r>
            <a:r>
              <a:rPr lang="en" sz="1050">
                <a:solidFill>
                  <a:srgbClr val="AC012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Movie 1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). Findings of subsequent MRI (not shown), ordered because the medical history was not believed to be convincing for torsion, confirmed a twisted pedicle. оригинал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048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19dadfb92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19dadfb92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chemeClr val="dk1"/>
                </a:solidFill>
                <a:highlight>
                  <a:srgbClr val="FFFFFF"/>
                </a:highlight>
              </a:rPr>
              <a:t>Figure 2b.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Adnexal torsion in a 41-year-old woman who presented with right-sided loin pain. (a) Focused transvaginal US image depicts an enlarged right ovary </a:t>
            </a:r>
            <a:r>
              <a:rPr lang="en" sz="1050" i="1">
                <a:solidFill>
                  <a:schemeClr val="dk1"/>
                </a:solidFill>
                <a:highlight>
                  <a:srgbClr val="FFFFFF"/>
                </a:highlight>
              </a:rPr>
              <a:t>(RO)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measuring 7 cm in length, with increased central echogenicity and normal follicles (arrowhead) within. (b) US image shows a whirlpool (curved arrow) with twisted hypoechoic vessels, which was confirmed as being continuous with the ovary and uterus at dynamic US assessment (see </a:t>
            </a:r>
            <a:r>
              <a:rPr lang="en" sz="1050">
                <a:solidFill>
                  <a:srgbClr val="AC012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Movie 1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). Findings of subsequent MRI (not shown), ordered because the medical history was not believed to be convincing for torsion, confirmed a twisted pedicle. оригинал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512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19dadfb92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119dadfb92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chemeClr val="dk1"/>
                </a:solidFill>
                <a:highlight>
                  <a:srgbClr val="FFFFFF"/>
                </a:highlight>
              </a:rPr>
              <a:t>Figure 2b.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Adnexal torsion in a 41-year-old woman who presented with right-sided loin pain. (a) Focused transvaginal US image depicts an enlarged right ovary </a:t>
            </a:r>
            <a:r>
              <a:rPr lang="en" sz="1050" i="1">
                <a:solidFill>
                  <a:schemeClr val="dk1"/>
                </a:solidFill>
                <a:highlight>
                  <a:srgbClr val="FFFFFF"/>
                </a:highlight>
              </a:rPr>
              <a:t>(RO)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 measuring 7 cm in length, with increased central echogenicity and normal follicles (arrowhead) within. (b) US image shows a whirlpool (curved arrow) with twisted hypoechoic vessels, which was confirmed as being continuous with the ovary and uterus at dynamic US assessment (see </a:t>
            </a:r>
            <a:r>
              <a:rPr lang="en" sz="1050">
                <a:solidFill>
                  <a:srgbClr val="AC012B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Movie 1</a:t>
            </a: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). Findings of subsequent MRI (not shown), ordered because the medical history was not believed to be convincing for torsion, confirmed a twisted pedicle. оригинал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106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19dadfb92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19dadfb92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f3b83e84d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f3b83e84d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5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1e591cbd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1e591cbd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76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1e591cbdc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1e591cbdc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58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1e591cbdce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1e591cbdce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22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1e591cbdce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1e591cbdce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41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" y="379"/>
            <a:ext cx="9142514" cy="5146141"/>
            <a:chOff x="-8" y="379"/>
            <a:chExt cx="9142514" cy="5146141"/>
          </a:xfrm>
        </p:grpSpPr>
        <p:sp>
          <p:nvSpPr>
            <p:cNvPr id="10" name="Google Shape;10;p2"/>
            <p:cNvSpPr/>
            <p:nvPr/>
          </p:nvSpPr>
          <p:spPr>
            <a:xfrm>
              <a:off x="-8" y="20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" y="739369"/>
              <a:ext cx="7891673" cy="4407151"/>
            </a:xfrm>
            <a:custGeom>
              <a:avLst/>
              <a:gdLst/>
              <a:ahLst/>
              <a:cxnLst/>
              <a:rect l="l" t="t" r="r" b="b"/>
              <a:pathLst>
                <a:path w="246769" h="137745" extrusionOk="0">
                  <a:moveTo>
                    <a:pt x="0" y="1"/>
                  </a:moveTo>
                  <a:lnTo>
                    <a:pt x="0" y="137744"/>
                  </a:lnTo>
                  <a:lnTo>
                    <a:pt x="48863" y="137744"/>
                  </a:lnTo>
                  <a:cubicBezTo>
                    <a:pt x="52899" y="135018"/>
                    <a:pt x="56602" y="132124"/>
                    <a:pt x="59817" y="129338"/>
                  </a:cubicBezTo>
                  <a:cubicBezTo>
                    <a:pt x="73462" y="117515"/>
                    <a:pt x="86475" y="103109"/>
                    <a:pt x="104394" y="98013"/>
                  </a:cubicBezTo>
                  <a:cubicBezTo>
                    <a:pt x="108425" y="96865"/>
                    <a:pt x="112610" y="96320"/>
                    <a:pt x="116815" y="96320"/>
                  </a:cubicBezTo>
                  <a:cubicBezTo>
                    <a:pt x="130409" y="96320"/>
                    <a:pt x="144224" y="102019"/>
                    <a:pt x="153817" y="111503"/>
                  </a:cubicBezTo>
                  <a:cubicBezTo>
                    <a:pt x="160949" y="118563"/>
                    <a:pt x="165366" y="127909"/>
                    <a:pt x="168509" y="137744"/>
                  </a:cubicBezTo>
                  <a:lnTo>
                    <a:pt x="246769" y="137744"/>
                  </a:lnTo>
                  <a:cubicBezTo>
                    <a:pt x="237601" y="135446"/>
                    <a:pt x="228374" y="133315"/>
                    <a:pt x="219599" y="129350"/>
                  </a:cubicBezTo>
                  <a:cubicBezTo>
                    <a:pt x="203645" y="122183"/>
                    <a:pt x="195370" y="106490"/>
                    <a:pt x="185559" y="92905"/>
                  </a:cubicBezTo>
                  <a:cubicBezTo>
                    <a:pt x="174891" y="78130"/>
                    <a:pt x="161223" y="67747"/>
                    <a:pt x="144578" y="60330"/>
                  </a:cubicBezTo>
                  <a:cubicBezTo>
                    <a:pt x="123992" y="51126"/>
                    <a:pt x="102882" y="50507"/>
                    <a:pt x="80796" y="48638"/>
                  </a:cubicBezTo>
                  <a:cubicBezTo>
                    <a:pt x="58233" y="46733"/>
                    <a:pt x="35016" y="41316"/>
                    <a:pt x="17550" y="26040"/>
                  </a:cubicBezTo>
                  <a:cubicBezTo>
                    <a:pt x="9835" y="19277"/>
                    <a:pt x="3739" y="100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3000">
                  <a:schemeClr val="accent1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71525" algn="bl" rotWithShape="0">
                <a:schemeClr val="accent2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2339" y="379"/>
              <a:ext cx="6179815" cy="201517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571500" dist="9525" dir="5400000" algn="bl" rotWithShape="0">
                <a:schemeClr val="accent2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974038" y="1328652"/>
              <a:ext cx="2168468" cy="3595758"/>
            </a:xfrm>
            <a:custGeom>
              <a:avLst/>
              <a:gdLst/>
              <a:ahLst/>
              <a:cxnLst/>
              <a:rect l="l" t="t" r="r" b="b"/>
              <a:pathLst>
                <a:path w="67807" h="112385" extrusionOk="0">
                  <a:moveTo>
                    <a:pt x="29070" y="1"/>
                  </a:moveTo>
                  <a:cubicBezTo>
                    <a:pt x="26384" y="1"/>
                    <a:pt x="23570" y="742"/>
                    <a:pt x="20646" y="2443"/>
                  </a:cubicBezTo>
                  <a:cubicBezTo>
                    <a:pt x="11538" y="7753"/>
                    <a:pt x="4680" y="17480"/>
                    <a:pt x="3335" y="28053"/>
                  </a:cubicBezTo>
                  <a:cubicBezTo>
                    <a:pt x="1" y="54402"/>
                    <a:pt x="19420" y="69618"/>
                    <a:pt x="37029" y="85477"/>
                  </a:cubicBezTo>
                  <a:cubicBezTo>
                    <a:pt x="44923" y="92597"/>
                    <a:pt x="50793" y="102788"/>
                    <a:pt x="59746" y="108611"/>
                  </a:cubicBezTo>
                  <a:cubicBezTo>
                    <a:pt x="62187" y="110182"/>
                    <a:pt x="64902" y="111468"/>
                    <a:pt x="67795" y="112385"/>
                  </a:cubicBezTo>
                  <a:lnTo>
                    <a:pt x="67795" y="39959"/>
                  </a:lnTo>
                  <a:lnTo>
                    <a:pt x="67807" y="39959"/>
                  </a:lnTo>
                  <a:cubicBezTo>
                    <a:pt x="67402" y="39328"/>
                    <a:pt x="67021" y="38721"/>
                    <a:pt x="66628" y="38114"/>
                  </a:cubicBezTo>
                  <a:cubicBezTo>
                    <a:pt x="60294" y="28125"/>
                    <a:pt x="53234" y="18028"/>
                    <a:pt x="45399" y="9158"/>
                  </a:cubicBezTo>
                  <a:cubicBezTo>
                    <a:pt x="40796" y="3956"/>
                    <a:pt x="35276" y="1"/>
                    <a:pt x="2907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400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  <a:effectLst>
              <a:outerShdw blurRad="471488" algn="bl" rotWithShape="0">
                <a:schemeClr val="accent2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113180" y="2750733"/>
              <a:ext cx="15254" cy="16413"/>
            </a:xfrm>
            <a:custGeom>
              <a:avLst/>
              <a:gdLst/>
              <a:ahLst/>
              <a:cxnLst/>
              <a:rect l="l" t="t" r="r" b="b"/>
              <a:pathLst>
                <a:path w="477" h="513" extrusionOk="0">
                  <a:moveTo>
                    <a:pt x="381" y="1"/>
                  </a:moveTo>
                  <a:cubicBezTo>
                    <a:pt x="262" y="25"/>
                    <a:pt x="131" y="25"/>
                    <a:pt x="24" y="108"/>
                  </a:cubicBezTo>
                  <a:cubicBezTo>
                    <a:pt x="0" y="132"/>
                    <a:pt x="36" y="299"/>
                    <a:pt x="60" y="513"/>
                  </a:cubicBezTo>
                  <a:cubicBezTo>
                    <a:pt x="250" y="418"/>
                    <a:pt x="381" y="370"/>
                    <a:pt x="441" y="287"/>
                  </a:cubicBezTo>
                  <a:cubicBezTo>
                    <a:pt x="476" y="239"/>
                    <a:pt x="417" y="108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900" y="251050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75500" y="2542300"/>
              <a:ext cx="1655400" cy="1655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125950" y="1498913"/>
            <a:ext cx="48921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25950" y="3365575"/>
            <a:ext cx="26334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2"/>
          </p:nvPr>
        </p:nvSpPr>
        <p:spPr>
          <a:xfrm>
            <a:off x="2125950" y="1037225"/>
            <a:ext cx="22311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0"/>
          <p:cNvGrpSpPr/>
          <p:nvPr/>
        </p:nvGrpSpPr>
        <p:grpSpPr>
          <a:xfrm>
            <a:off x="1467" y="159"/>
            <a:ext cx="9141067" cy="5143182"/>
            <a:chOff x="92" y="390"/>
            <a:chExt cx="9141067" cy="5143182"/>
          </a:xfrm>
        </p:grpSpPr>
        <p:sp>
          <p:nvSpPr>
            <p:cNvPr id="229" name="Google Shape;229;p20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" name="Google Shape;233;p20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34" name="Google Shape;234;p20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0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0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1"/>
          </p:nvPr>
        </p:nvSpPr>
        <p:spPr>
          <a:xfrm>
            <a:off x="710700" y="176612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2"/>
          </p:nvPr>
        </p:nvSpPr>
        <p:spPr>
          <a:xfrm>
            <a:off x="710700" y="216544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3"/>
          </p:nvPr>
        </p:nvSpPr>
        <p:spPr>
          <a:xfrm>
            <a:off x="3409472" y="176612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subTitle" idx="4"/>
          </p:nvPr>
        </p:nvSpPr>
        <p:spPr>
          <a:xfrm>
            <a:off x="3409472" y="216544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subTitle" idx="5"/>
          </p:nvPr>
        </p:nvSpPr>
        <p:spPr>
          <a:xfrm>
            <a:off x="6108244" y="176612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subTitle" idx="6"/>
          </p:nvPr>
        </p:nvSpPr>
        <p:spPr>
          <a:xfrm>
            <a:off x="6108244" y="216544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subTitle" idx="7"/>
          </p:nvPr>
        </p:nvSpPr>
        <p:spPr>
          <a:xfrm>
            <a:off x="710700" y="357267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subTitle" idx="8"/>
          </p:nvPr>
        </p:nvSpPr>
        <p:spPr>
          <a:xfrm>
            <a:off x="710700" y="397199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9"/>
          </p:nvPr>
        </p:nvSpPr>
        <p:spPr>
          <a:xfrm>
            <a:off x="3409472" y="357267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ubTitle" idx="13"/>
          </p:nvPr>
        </p:nvSpPr>
        <p:spPr>
          <a:xfrm>
            <a:off x="3409472" y="397199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14"/>
          </p:nvPr>
        </p:nvSpPr>
        <p:spPr>
          <a:xfrm>
            <a:off x="6108244" y="357267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subTitle" idx="15"/>
          </p:nvPr>
        </p:nvSpPr>
        <p:spPr>
          <a:xfrm>
            <a:off x="6108244" y="397199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_2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2"/>
          <p:cNvGrpSpPr/>
          <p:nvPr/>
        </p:nvGrpSpPr>
        <p:grpSpPr>
          <a:xfrm>
            <a:off x="5068" y="1509"/>
            <a:ext cx="9136077" cy="5141869"/>
            <a:chOff x="5068" y="1509"/>
            <a:chExt cx="9136077" cy="5141869"/>
          </a:xfrm>
        </p:grpSpPr>
        <p:grpSp>
          <p:nvGrpSpPr>
            <p:cNvPr id="267" name="Google Shape;267;p22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268" name="Google Shape;268;p22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chemeClr val="accent2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2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chemeClr val="accent2">
                    <a:alpha val="4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2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" name="Google Shape;271;p22"/>
            <p:cNvSpPr/>
            <p:nvPr/>
          </p:nvSpPr>
          <p:spPr>
            <a:xfrm>
              <a:off x="5068" y="1509"/>
              <a:ext cx="3214386" cy="2305869"/>
            </a:xfrm>
            <a:custGeom>
              <a:avLst/>
              <a:gdLst/>
              <a:ahLst/>
              <a:cxnLst/>
              <a:rect l="l" t="t" r="r" b="b"/>
              <a:pathLst>
                <a:path w="40578" h="29109" extrusionOk="0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2"/>
          <p:cNvSpPr txBox="1">
            <a:spLocks noGrp="1"/>
          </p:cNvSpPr>
          <p:nvPr>
            <p:ph type="subTitle" idx="1"/>
          </p:nvPr>
        </p:nvSpPr>
        <p:spPr>
          <a:xfrm>
            <a:off x="1171900" y="2751650"/>
            <a:ext cx="31455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6" name="Google Shape;276;p22"/>
          <p:cNvSpPr txBox="1">
            <a:spLocks noGrp="1"/>
          </p:cNvSpPr>
          <p:nvPr>
            <p:ph type="subTitle" idx="2"/>
          </p:nvPr>
        </p:nvSpPr>
        <p:spPr>
          <a:xfrm>
            <a:off x="1171900" y="3077325"/>
            <a:ext cx="3145500" cy="12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subTitle" idx="3"/>
          </p:nvPr>
        </p:nvSpPr>
        <p:spPr>
          <a:xfrm>
            <a:off x="4826600" y="2751650"/>
            <a:ext cx="31455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subTitle" idx="4"/>
          </p:nvPr>
        </p:nvSpPr>
        <p:spPr>
          <a:xfrm>
            <a:off x="4826600" y="3077325"/>
            <a:ext cx="3145500" cy="12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2"/>
          <p:cNvSpPr/>
          <p:nvPr/>
        </p:nvSpPr>
        <p:spPr>
          <a:xfrm>
            <a:off x="0" y="0"/>
            <a:ext cx="9144000" cy="2076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763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"/>
          <p:cNvSpPr txBox="1">
            <a:spLocks noGrp="1"/>
          </p:cNvSpPr>
          <p:nvPr>
            <p:ph type="title"/>
          </p:nvPr>
        </p:nvSpPr>
        <p:spPr>
          <a:xfrm>
            <a:off x="713100" y="724200"/>
            <a:ext cx="77178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5">
  <p:cSld name="CUSTOM_1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5"/>
          <p:cNvGrpSpPr/>
          <p:nvPr/>
        </p:nvGrpSpPr>
        <p:grpSpPr>
          <a:xfrm flipH="1">
            <a:off x="1467" y="159"/>
            <a:ext cx="9141067" cy="5143182"/>
            <a:chOff x="92" y="390"/>
            <a:chExt cx="9141067" cy="5143182"/>
          </a:xfrm>
        </p:grpSpPr>
        <p:sp>
          <p:nvSpPr>
            <p:cNvPr id="306" name="Google Shape;306;p25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5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309" name="Google Shape;309;p25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12" name="Google Shape;312;p25"/>
          <p:cNvPicPr preferRelativeResize="0"/>
          <p:nvPr/>
        </p:nvPicPr>
        <p:blipFill rotWithShape="1">
          <a:blip r:embed="rId2">
            <a:alphaModFix amt="37000"/>
          </a:blip>
          <a:srcRect l="3958" r="11986"/>
          <a:stretch/>
        </p:blipFill>
        <p:spPr>
          <a:xfrm>
            <a:off x="1475" y="0"/>
            <a:ext cx="64847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8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9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350" name="Google Shape;350;p29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 txBox="1">
            <a:spLocks noGrp="1"/>
          </p:cNvSpPr>
          <p:nvPr>
            <p:ph type="title"/>
          </p:nvPr>
        </p:nvSpPr>
        <p:spPr>
          <a:xfrm>
            <a:off x="6815700" y="1780650"/>
            <a:ext cx="24414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100" y="0"/>
            <a:ext cx="61950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29"/>
          <p:cNvPicPr preferRelativeResize="0"/>
          <p:nvPr/>
        </p:nvPicPr>
        <p:blipFill rotWithShape="1">
          <a:blip r:embed="rId2">
            <a:alphaModFix amt="52000"/>
          </a:blip>
          <a:srcRect l="8449" t="1999" r="10150"/>
          <a:stretch/>
        </p:blipFill>
        <p:spPr>
          <a:xfrm flipH="1">
            <a:off x="-1" y="-12712"/>
            <a:ext cx="6439101" cy="516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_10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2">
  <p:cSld name="CUSTOM_1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100225"/>
            <a:ext cx="5836314" cy="389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3">
  <p:cSld name="CUSTOM_12">
    <p:bg>
      <p:bgPr>
        <a:gradFill>
          <a:gsLst>
            <a:gs pos="0">
              <a:srgbClr val="FFFFFF">
                <a:alpha val="0"/>
              </a:srgbClr>
            </a:gs>
            <a:gs pos="50000">
              <a:srgbClr val="FFFFFF">
                <a:alpha val="0"/>
              </a:srgbClr>
            </a:gs>
            <a:gs pos="10000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900" y="1473825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8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92" y="390"/>
            <a:ext cx="9141067" cy="5143182"/>
            <a:chOff x="92" y="390"/>
            <a:chExt cx="9141067" cy="5143182"/>
          </a:xfrm>
        </p:grpSpPr>
        <p:sp>
          <p:nvSpPr>
            <p:cNvPr id="23" name="Google Shape;23;p3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7;p3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chemeClr val="accent2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chemeClr val="accent2">
                    <a:alpha val="4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3049500" y="1101850"/>
            <a:ext cx="30450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2066300" y="561113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049500" y="3062425"/>
            <a:ext cx="30450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5"/>
          <p:cNvGrpSpPr/>
          <p:nvPr/>
        </p:nvGrpSpPr>
        <p:grpSpPr>
          <a:xfrm>
            <a:off x="2842" y="390"/>
            <a:ext cx="9138317" cy="5142987"/>
            <a:chOff x="2842" y="390"/>
            <a:chExt cx="9138317" cy="5142987"/>
          </a:xfrm>
        </p:grpSpPr>
        <p:sp>
          <p:nvSpPr>
            <p:cNvPr id="46" name="Google Shape;46;p5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5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48" name="Google Shape;48;p5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chemeClr val="accent2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5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chemeClr val="accent2">
                    <a:alpha val="4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51;p5"/>
            <p:cNvSpPr/>
            <p:nvPr/>
          </p:nvSpPr>
          <p:spPr>
            <a:xfrm>
              <a:off x="5068" y="1509"/>
              <a:ext cx="3214386" cy="2305869"/>
            </a:xfrm>
            <a:custGeom>
              <a:avLst/>
              <a:gdLst/>
              <a:ahLst/>
              <a:cxnLst/>
              <a:rect l="l" t="t" r="r" b="b"/>
              <a:pathLst>
                <a:path w="40578" h="29109" extrusionOk="0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1171900" y="2734550"/>
            <a:ext cx="31455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1171900" y="3071002"/>
            <a:ext cx="3145500" cy="12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4826600" y="2734550"/>
            <a:ext cx="31455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4826600" y="3071002"/>
            <a:ext cx="3145500" cy="12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6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62" name="Google Shape;62;p6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9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97" name="Google Shape;97;p9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22325" y="1213150"/>
            <a:ext cx="2445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22325" y="2695450"/>
            <a:ext cx="2445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4516150" y="724075"/>
            <a:ext cx="3907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3"/>
          <p:cNvGrpSpPr/>
          <p:nvPr/>
        </p:nvGrpSpPr>
        <p:grpSpPr>
          <a:xfrm>
            <a:off x="0" y="390"/>
            <a:ext cx="9141159" cy="5143110"/>
            <a:chOff x="0" y="390"/>
            <a:chExt cx="9141159" cy="5143110"/>
          </a:xfrm>
        </p:grpSpPr>
        <p:sp>
          <p:nvSpPr>
            <p:cNvPr id="127" name="Google Shape;127;p13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chemeClr val="accent2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chemeClr val="accent2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3"/>
          <p:cNvSpPr txBox="1">
            <a:spLocks noGrp="1"/>
          </p:cNvSpPr>
          <p:nvPr>
            <p:ph type="title" hasCustomPrompt="1"/>
          </p:nvPr>
        </p:nvSpPr>
        <p:spPr>
          <a:xfrm>
            <a:off x="5028500" y="2412138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939700" y="2181163"/>
            <a:ext cx="2487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2"/>
          </p:nvPr>
        </p:nvSpPr>
        <p:spPr>
          <a:xfrm>
            <a:off x="5939700" y="2485051"/>
            <a:ext cx="2487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3" hasCustomPrompt="1"/>
          </p:nvPr>
        </p:nvSpPr>
        <p:spPr>
          <a:xfrm>
            <a:off x="5028500" y="3900275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4"/>
          </p:nvPr>
        </p:nvSpPr>
        <p:spPr>
          <a:xfrm>
            <a:off x="5939700" y="3669300"/>
            <a:ext cx="2487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5"/>
          </p:nvPr>
        </p:nvSpPr>
        <p:spPr>
          <a:xfrm>
            <a:off x="5939700" y="3973189"/>
            <a:ext cx="2487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6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7" hasCustomPrompt="1"/>
          </p:nvPr>
        </p:nvSpPr>
        <p:spPr>
          <a:xfrm>
            <a:off x="855000" y="1591263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8"/>
          </p:nvPr>
        </p:nvSpPr>
        <p:spPr>
          <a:xfrm>
            <a:off x="1766200" y="1360288"/>
            <a:ext cx="2487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9"/>
          </p:nvPr>
        </p:nvSpPr>
        <p:spPr>
          <a:xfrm>
            <a:off x="1766200" y="1664176"/>
            <a:ext cx="2487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3" hasCustomPrompt="1"/>
          </p:nvPr>
        </p:nvSpPr>
        <p:spPr>
          <a:xfrm>
            <a:off x="855000" y="3079400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4"/>
          </p:nvPr>
        </p:nvSpPr>
        <p:spPr>
          <a:xfrm>
            <a:off x="1766200" y="2848425"/>
            <a:ext cx="2487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5"/>
          </p:nvPr>
        </p:nvSpPr>
        <p:spPr>
          <a:xfrm>
            <a:off x="1766200" y="3152314"/>
            <a:ext cx="2487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7"/>
          <p:cNvGrpSpPr/>
          <p:nvPr/>
        </p:nvGrpSpPr>
        <p:grpSpPr>
          <a:xfrm>
            <a:off x="2842" y="256"/>
            <a:ext cx="9138317" cy="5142987"/>
            <a:chOff x="2842" y="390"/>
            <a:chExt cx="9138317" cy="5142987"/>
          </a:xfrm>
        </p:grpSpPr>
        <p:sp>
          <p:nvSpPr>
            <p:cNvPr id="186" name="Google Shape;186;p17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17"/>
            <p:cNvGrpSpPr/>
            <p:nvPr/>
          </p:nvGrpSpPr>
          <p:grpSpPr>
            <a:xfrm rot="-5400000">
              <a:off x="4211660" y="213893"/>
              <a:ext cx="3749366" cy="6109604"/>
              <a:chOff x="2597675" y="1705125"/>
              <a:chExt cx="359200" cy="571600"/>
            </a:xfrm>
          </p:grpSpPr>
          <p:sp>
            <p:nvSpPr>
              <p:cNvPr id="188" name="Google Shape;188;p17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17"/>
            <p:cNvSpPr/>
            <p:nvPr/>
          </p:nvSpPr>
          <p:spPr>
            <a:xfrm>
              <a:off x="5068" y="1509"/>
              <a:ext cx="3214386" cy="2305869"/>
            </a:xfrm>
            <a:custGeom>
              <a:avLst/>
              <a:gdLst/>
              <a:ahLst/>
              <a:cxnLst/>
              <a:rect l="l" t="t" r="r" b="b"/>
              <a:pathLst>
                <a:path w="40578" h="29109" extrusionOk="0">
                  <a:moveTo>
                    <a:pt x="1" y="0"/>
                  </a:moveTo>
                  <a:lnTo>
                    <a:pt x="1" y="19947"/>
                  </a:lnTo>
                  <a:cubicBezTo>
                    <a:pt x="706" y="19708"/>
                    <a:pt x="1427" y="19554"/>
                    <a:pt x="2152" y="19554"/>
                  </a:cubicBezTo>
                  <a:cubicBezTo>
                    <a:pt x="2402" y="19554"/>
                    <a:pt x="2652" y="19573"/>
                    <a:pt x="2902" y="19612"/>
                  </a:cubicBezTo>
                  <a:cubicBezTo>
                    <a:pt x="4729" y="19877"/>
                    <a:pt x="6208" y="21202"/>
                    <a:pt x="7393" y="22625"/>
                  </a:cubicBezTo>
                  <a:cubicBezTo>
                    <a:pt x="8565" y="24062"/>
                    <a:pt x="9555" y="25652"/>
                    <a:pt x="10950" y="26851"/>
                  </a:cubicBezTo>
                  <a:cubicBezTo>
                    <a:pt x="12798" y="28416"/>
                    <a:pt x="15213" y="29108"/>
                    <a:pt x="17656" y="29108"/>
                  </a:cubicBezTo>
                  <a:cubicBezTo>
                    <a:pt x="18828" y="29108"/>
                    <a:pt x="20007" y="28949"/>
                    <a:pt x="21133" y="28651"/>
                  </a:cubicBezTo>
                  <a:cubicBezTo>
                    <a:pt x="23923" y="27897"/>
                    <a:pt x="26573" y="26293"/>
                    <a:pt x="28093" y="23838"/>
                  </a:cubicBezTo>
                  <a:cubicBezTo>
                    <a:pt x="29614" y="21370"/>
                    <a:pt x="29767" y="18022"/>
                    <a:pt x="28107" y="15679"/>
                  </a:cubicBezTo>
                  <a:cubicBezTo>
                    <a:pt x="27047" y="14172"/>
                    <a:pt x="25387" y="13196"/>
                    <a:pt x="24076" y="11884"/>
                  </a:cubicBezTo>
                  <a:cubicBezTo>
                    <a:pt x="22793" y="10587"/>
                    <a:pt x="21844" y="8537"/>
                    <a:pt x="22709" y="6919"/>
                  </a:cubicBezTo>
                  <a:cubicBezTo>
                    <a:pt x="23365" y="5663"/>
                    <a:pt x="24885" y="5092"/>
                    <a:pt x="26308" y="5078"/>
                  </a:cubicBezTo>
                  <a:cubicBezTo>
                    <a:pt x="27730" y="5078"/>
                    <a:pt x="29097" y="5524"/>
                    <a:pt x="30492" y="5845"/>
                  </a:cubicBezTo>
                  <a:cubicBezTo>
                    <a:pt x="31488" y="6073"/>
                    <a:pt x="32547" y="6212"/>
                    <a:pt x="33594" y="6212"/>
                  </a:cubicBezTo>
                  <a:cubicBezTo>
                    <a:pt x="35743" y="6212"/>
                    <a:pt x="37836" y="5626"/>
                    <a:pt x="39196" y="4031"/>
                  </a:cubicBezTo>
                  <a:cubicBezTo>
                    <a:pt x="40145" y="2916"/>
                    <a:pt x="40563" y="1465"/>
                    <a:pt x="4057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6910425" y="1158521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519150" y="2082453"/>
              <a:ext cx="2700300" cy="27003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6551125" y="900673"/>
              <a:ext cx="960000" cy="9600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1409000" y="1687513"/>
            <a:ext cx="2377500" cy="4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1409000" y="2065570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3"/>
          </p:nvPr>
        </p:nvSpPr>
        <p:spPr>
          <a:xfrm>
            <a:off x="1409000" y="3258075"/>
            <a:ext cx="2377500" cy="4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4"/>
          </p:nvPr>
        </p:nvSpPr>
        <p:spPr>
          <a:xfrm>
            <a:off x="1409000" y="3628700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5"/>
          </p:nvPr>
        </p:nvSpPr>
        <p:spPr>
          <a:xfrm>
            <a:off x="5371200" y="1687513"/>
            <a:ext cx="2377500" cy="4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6"/>
          </p:nvPr>
        </p:nvSpPr>
        <p:spPr>
          <a:xfrm>
            <a:off x="5371200" y="2065570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7"/>
          </p:nvPr>
        </p:nvSpPr>
        <p:spPr>
          <a:xfrm>
            <a:off x="5371200" y="3258075"/>
            <a:ext cx="2377500" cy="4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8"/>
          </p:nvPr>
        </p:nvSpPr>
        <p:spPr>
          <a:xfrm>
            <a:off x="5371200" y="3628700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4">
  <p:cSld name="CUSTOM_13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6500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3" r:id="rId8"/>
    <p:sldLayoutId id="2147483665" r:id="rId9"/>
    <p:sldLayoutId id="2147483666" r:id="rId10"/>
    <p:sldLayoutId id="2147483668" r:id="rId11"/>
    <p:sldLayoutId id="2147483671" r:id="rId12"/>
    <p:sldLayoutId id="2147483675" r:id="rId13"/>
    <p:sldLayoutId id="2147483676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0" y="1374325"/>
            <a:ext cx="91440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Rubik"/>
                <a:ea typeface="Rubik"/>
                <a:cs typeface="Rubik"/>
                <a:sym typeface="Rubik"/>
              </a:rPr>
              <a:t>Перекрут предатков матки: </a:t>
            </a:r>
            <a:endParaRPr sz="34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Rubik"/>
                <a:ea typeface="Rubik"/>
                <a:cs typeface="Rubik"/>
                <a:sym typeface="Rubik"/>
              </a:rPr>
              <a:t>обзор клинических случаев с помощью методов лучевой диагностики</a:t>
            </a:r>
            <a:endParaRPr sz="34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Часть </a:t>
            </a:r>
            <a:r>
              <a:rPr lang="ru-RU" sz="3000" smtClean="0">
                <a:latin typeface="Rubik"/>
                <a:ea typeface="Rubik"/>
                <a:cs typeface="Rubik"/>
                <a:sym typeface="Rubik"/>
              </a:rPr>
              <a:t>2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3" name="Google Shape;403;p40"/>
          <p:cNvSpPr txBox="1">
            <a:spLocks noGrp="1"/>
          </p:cNvSpPr>
          <p:nvPr>
            <p:ph type="subTitle" idx="1"/>
          </p:nvPr>
        </p:nvSpPr>
        <p:spPr>
          <a:xfrm>
            <a:off x="5903525" y="4086375"/>
            <a:ext cx="30627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Выполнила: ординатор кафедры лучевой диагностики ИПО</a:t>
            </a:r>
            <a:endParaRPr sz="1400">
              <a:solidFill>
                <a:srgbClr val="888888"/>
              </a:solidFill>
            </a:endParaRPr>
          </a:p>
          <a:p>
            <a:pPr marL="0" lvl="0" indent="0" algn="r" rtl="0">
              <a:spcBef>
                <a:spcPts val="448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</a:rPr>
              <a:t>Цыхоня Анастасия Сергеевна</a:t>
            </a:r>
            <a:endParaRPr sz="1400">
              <a:solidFill>
                <a:srgbClr val="888888"/>
              </a:solidFill>
            </a:endParaRPr>
          </a:p>
          <a:p>
            <a:pPr marL="0" lvl="0" indent="0" algn="r" rtl="0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1400">
              <a:solidFill>
                <a:srgbClr val="888888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04" name="Google Shape;40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76" y="181925"/>
            <a:ext cx="931451" cy="90659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0"/>
          <p:cNvSpPr txBox="1"/>
          <p:nvPr/>
        </p:nvSpPr>
        <p:spPr>
          <a:xfrm>
            <a:off x="1185500" y="135725"/>
            <a:ext cx="78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ubik"/>
                <a:ea typeface="Rubik"/>
                <a:cs typeface="Rubik"/>
                <a:sym typeface="Rubik"/>
              </a:rPr>
              <a:t>ФГБОУ ВО КрасГМУ им. проф. В.Ф. Войно-Ясенецкого Минздрава РФ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2912098" y="555925"/>
            <a:ext cx="425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Кафедра лучевой диагностики ИПО</a:t>
            </a:r>
            <a:endParaRPr i="0" u="none" strike="noStrike" cap="non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7" name="Google Shape;407;p40"/>
          <p:cNvSpPr txBox="1"/>
          <p:nvPr/>
        </p:nvSpPr>
        <p:spPr>
          <a:xfrm>
            <a:off x="4202250" y="4426875"/>
            <a:ext cx="73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48"/>
              </a:spcBef>
              <a:spcAft>
                <a:spcPts val="0"/>
              </a:spcAft>
              <a:buNone/>
            </a:pPr>
            <a:r>
              <a:rPr lang="en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rPr>
              <a:t>2022г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08" name="Google Shape;40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0" y="3589425"/>
            <a:ext cx="4021366" cy="14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77"/>
          <p:cNvSpPr/>
          <p:nvPr/>
        </p:nvSpPr>
        <p:spPr>
          <a:xfrm>
            <a:off x="4321275" y="2007675"/>
            <a:ext cx="4436100" cy="20529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2">
                    <a:lumMod val="10000"/>
                  </a:schemeClr>
                </a:solidFill>
              </a:rPr>
              <a:t>Определяется увеличенный в объеме левый яичник, смещенный к срединной линии (указано стрелкой).  По его передне-боковой левой стенке определяется гиподенсивный мягкотканный компонент треугольной формы </a:t>
            </a:r>
            <a:r>
              <a:rPr lang="en" sz="15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sz="15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(пунктирная линия)</a:t>
            </a:r>
            <a:endParaRPr sz="1500" dirty="0"/>
          </a:p>
        </p:txBody>
      </p:sp>
      <p:sp>
        <p:nvSpPr>
          <p:cNvPr id="991" name="Google Shape;991;p77"/>
          <p:cNvSpPr txBox="1">
            <a:spLocks noGrp="1"/>
          </p:cNvSpPr>
          <p:nvPr>
            <p:ph type="title"/>
          </p:nvPr>
        </p:nvSpPr>
        <p:spPr>
          <a:xfrm>
            <a:off x="-16950" y="-41025"/>
            <a:ext cx="91779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Аксиальный срез КТ в нативе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2" name="Google Shape;992;p77"/>
          <p:cNvSpPr txBox="1"/>
          <p:nvPr/>
        </p:nvSpPr>
        <p:spPr>
          <a:xfrm>
            <a:off x="502950" y="1161625"/>
            <a:ext cx="18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Твузи В режим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3" name="Google Shape;993;p77"/>
          <p:cNvSpPr/>
          <p:nvPr/>
        </p:nvSpPr>
        <p:spPr>
          <a:xfrm>
            <a:off x="159350" y="593900"/>
            <a:ext cx="8833800" cy="676800"/>
          </a:xfrm>
          <a:prstGeom prst="rect">
            <a:avLst/>
          </a:prstGeom>
          <a:gradFill>
            <a:gsLst>
              <a:gs pos="0">
                <a:srgbClr val="383370"/>
              </a:gs>
              <a:gs pos="100000">
                <a:srgbClr val="0C0B1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C2E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Rubik"/>
                <a:ea typeface="Rubik"/>
                <a:cs typeface="Rubik"/>
                <a:sym typeface="Rubik"/>
              </a:rPr>
              <a:t>Некроз левого яичника вследствие перекрута доброкачественного образования придатков матки слева у женщины 61 года, поступившей с жалобами на боль в левой подвздошной области  </a:t>
            </a:r>
            <a:endParaRPr b="1">
              <a:solidFill>
                <a:srgbClr val="F2F2F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94" name="Google Shape;99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50" y="1402825"/>
            <a:ext cx="3773850" cy="36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78"/>
          <p:cNvSpPr/>
          <p:nvPr/>
        </p:nvSpPr>
        <p:spPr>
          <a:xfrm>
            <a:off x="131850" y="3547738"/>
            <a:ext cx="2578800" cy="12195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Определяется зона повышенного сигнала в мягкотканном компоненте, что может соответствовать отеку (прерывистая стрелка)</a:t>
            </a:r>
            <a:endParaRPr sz="13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0" name="Google Shape;1000;p78"/>
          <p:cNvSpPr txBox="1">
            <a:spLocks noGrp="1"/>
          </p:cNvSpPr>
          <p:nvPr>
            <p:ph type="title"/>
          </p:nvPr>
        </p:nvSpPr>
        <p:spPr>
          <a:xfrm>
            <a:off x="-16950" y="-41025"/>
            <a:ext cx="91779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Rubik"/>
                <a:ea typeface="Rubik"/>
                <a:cs typeface="Rubik"/>
                <a:sym typeface="Rubik"/>
              </a:rPr>
              <a:t>Т2 ВИ в различных плоскостях. Продолжение</a:t>
            </a:r>
            <a:endParaRPr sz="29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1" name="Google Shape;1001;p78"/>
          <p:cNvSpPr txBox="1"/>
          <p:nvPr/>
        </p:nvSpPr>
        <p:spPr>
          <a:xfrm>
            <a:off x="502950" y="1161625"/>
            <a:ext cx="18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Твузи В режим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2" name="Google Shape;100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38" y="1307688"/>
            <a:ext cx="2300448" cy="22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360" y="1303000"/>
            <a:ext cx="2300039" cy="22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6237" y="1307700"/>
            <a:ext cx="2334016" cy="22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78"/>
          <p:cNvSpPr/>
          <p:nvPr/>
        </p:nvSpPr>
        <p:spPr>
          <a:xfrm>
            <a:off x="159350" y="593900"/>
            <a:ext cx="8833800" cy="676800"/>
          </a:xfrm>
          <a:prstGeom prst="rect">
            <a:avLst/>
          </a:prstGeom>
          <a:gradFill>
            <a:gsLst>
              <a:gs pos="0">
                <a:srgbClr val="383370"/>
              </a:gs>
              <a:gs pos="100000">
                <a:srgbClr val="0C0B1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C2E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Rubik"/>
                <a:ea typeface="Rubik"/>
                <a:cs typeface="Rubik"/>
                <a:sym typeface="Rubik"/>
              </a:rPr>
              <a:t>Некроз левого яичника вследствие перекрута доброкачественного образования придатков матки слева у женщины 61 года, поступившей с жалобами на боль в левой подвздошной области  </a:t>
            </a:r>
            <a:endParaRPr b="1">
              <a:solidFill>
                <a:srgbClr val="F2F2F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6" name="Google Shape;1006;p78"/>
          <p:cNvSpPr/>
          <p:nvPr/>
        </p:nvSpPr>
        <p:spPr>
          <a:xfrm>
            <a:off x="2765700" y="3547817"/>
            <a:ext cx="6304800" cy="12195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Определяется мягкотканный компонент с участками повышенного сигнала - соответствует перекрученной отечной ножке(прерывистая линия) матка смещена в сторону измененного яичника(изогнутая стрелка). В области малого таза определяется свободная жидкость(отмечено *). На сагиттальном изображении определяется объемное образование, с четким ровным контуром, гомогенной структуры, гипоинтенсивного сигнала</a:t>
            </a:r>
            <a:endParaRPr sz="13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7" name="Google Shape;1007;p78"/>
          <p:cNvSpPr txBox="1"/>
          <p:nvPr/>
        </p:nvSpPr>
        <p:spPr>
          <a:xfrm>
            <a:off x="215013" y="3155163"/>
            <a:ext cx="69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TRA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8" name="Google Shape;1008;p78"/>
          <p:cNvSpPr txBox="1"/>
          <p:nvPr/>
        </p:nvSpPr>
        <p:spPr>
          <a:xfrm>
            <a:off x="3401688" y="3177475"/>
            <a:ext cx="69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COR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9" name="Google Shape;1009;p78"/>
          <p:cNvSpPr txBox="1"/>
          <p:nvPr/>
        </p:nvSpPr>
        <p:spPr>
          <a:xfrm>
            <a:off x="6444525" y="3155175"/>
            <a:ext cx="69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SAG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0" name="Google Shape;1010;p78"/>
          <p:cNvSpPr/>
          <p:nvPr/>
        </p:nvSpPr>
        <p:spPr>
          <a:xfrm>
            <a:off x="131850" y="4837575"/>
            <a:ext cx="8938800" cy="26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ubik"/>
                <a:ea typeface="Rubik"/>
                <a:cs typeface="Rubik"/>
                <a:sym typeface="Rubik"/>
              </a:rPr>
              <a:t>Объемное образование (на сагиттальном изображении) вызвало перекрут</a:t>
            </a:r>
            <a:endParaRPr sz="15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79"/>
          <p:cNvSpPr txBox="1">
            <a:spLocks noGrp="1"/>
          </p:cNvSpPr>
          <p:nvPr>
            <p:ph type="subTitle" idx="2"/>
          </p:nvPr>
        </p:nvSpPr>
        <p:spPr>
          <a:xfrm>
            <a:off x="442575" y="1096300"/>
            <a:ext cx="82362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2">
                    <a:lumMod val="10000"/>
                  </a:schemeClr>
                </a:solidFill>
              </a:rPr>
              <a:t>Застой крови в артерии и вене яичника хорошо визуализируется на КТ с контрастным усилением в виде расширенных гиперденсных извитых структур </a:t>
            </a:r>
            <a:endParaRPr sz="1500" dirty="0">
              <a:solidFill>
                <a:schemeClr val="tx2">
                  <a:lumMod val="1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016" name="Google Shape;1016;p79"/>
          <p:cNvSpPr txBox="1">
            <a:spLocks noGrp="1"/>
          </p:cNvSpPr>
          <p:nvPr>
            <p:ph type="subTitle" idx="4"/>
          </p:nvPr>
        </p:nvSpPr>
        <p:spPr>
          <a:xfrm>
            <a:off x="578026" y="2126763"/>
            <a:ext cx="80106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2">
                    <a:lumMod val="10000"/>
                  </a:schemeClr>
                </a:solidFill>
              </a:rPr>
              <a:t>Мягкотканный компонент в форме треугольника встречается во многих случаях</a:t>
            </a:r>
            <a:endParaRPr sz="15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17" name="Google Shape;1017;p79"/>
          <p:cNvSpPr txBox="1">
            <a:spLocks noGrp="1"/>
          </p:cNvSpPr>
          <p:nvPr>
            <p:ph type="subTitle" idx="8"/>
          </p:nvPr>
        </p:nvSpPr>
        <p:spPr>
          <a:xfrm>
            <a:off x="442575" y="2924388"/>
            <a:ext cx="82362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КТ при неотложных состояниях чаще выполняют с контрастным усилением, без получения нативных изображений</a:t>
            </a:r>
            <a:endParaRPr sz="1500"/>
          </a:p>
        </p:txBody>
      </p:sp>
      <p:cxnSp>
        <p:nvCxnSpPr>
          <p:cNvPr id="1018" name="Google Shape;1018;p79"/>
          <p:cNvCxnSpPr/>
          <p:nvPr/>
        </p:nvCxnSpPr>
        <p:spPr>
          <a:xfrm>
            <a:off x="4583325" y="1701644"/>
            <a:ext cx="0" cy="398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9" name="Google Shape;1019;p79"/>
          <p:cNvSpPr txBox="1">
            <a:spLocks noGrp="1"/>
          </p:cNvSpPr>
          <p:nvPr>
            <p:ph type="title"/>
          </p:nvPr>
        </p:nvSpPr>
        <p:spPr>
          <a:xfrm>
            <a:off x="476550" y="99250"/>
            <a:ext cx="819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ubik"/>
                <a:ea typeface="Rubik"/>
                <a:cs typeface="Rubik"/>
                <a:sym typeface="Rubik"/>
              </a:rPr>
              <a:t>Компьютерная томография</a:t>
            </a:r>
            <a:endParaRPr sz="3600"/>
          </a:p>
        </p:txBody>
      </p:sp>
      <p:sp>
        <p:nvSpPr>
          <p:cNvPr id="1020" name="Google Shape;1020;p79"/>
          <p:cNvSpPr txBox="1"/>
          <p:nvPr/>
        </p:nvSpPr>
        <p:spPr>
          <a:xfrm>
            <a:off x="465225" y="3962399"/>
            <a:ext cx="823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Без оценки нативного исследования внутреннее кровотечение может быть принято за злокачественное новообразование 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021" name="Google Shape;1021;p79"/>
          <p:cNvCxnSpPr/>
          <p:nvPr/>
        </p:nvCxnSpPr>
        <p:spPr>
          <a:xfrm>
            <a:off x="4583325" y="2583081"/>
            <a:ext cx="0" cy="398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2" name="Google Shape;1022;p79"/>
          <p:cNvCxnSpPr/>
          <p:nvPr/>
        </p:nvCxnSpPr>
        <p:spPr>
          <a:xfrm>
            <a:off x="4583325" y="3563706"/>
            <a:ext cx="0" cy="398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80"/>
          <p:cNvSpPr txBox="1">
            <a:spLocks noGrp="1"/>
          </p:cNvSpPr>
          <p:nvPr>
            <p:ph type="subTitle" idx="6"/>
          </p:nvPr>
        </p:nvSpPr>
        <p:spPr>
          <a:xfrm>
            <a:off x="453900" y="905550"/>
            <a:ext cx="82362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Вследствие перекрута характеристики доброкачественного образования</a:t>
            </a:r>
            <a:endParaRPr sz="15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 (которое вызвало перекрут) могут меняться   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1028" name="Google Shape;1028;p80"/>
          <p:cNvCxnSpPr/>
          <p:nvPr/>
        </p:nvCxnSpPr>
        <p:spPr>
          <a:xfrm>
            <a:off x="4594650" y="1556569"/>
            <a:ext cx="0" cy="398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9" name="Google Shape;1029;p80"/>
          <p:cNvSpPr txBox="1">
            <a:spLocks noGrp="1"/>
          </p:cNvSpPr>
          <p:nvPr>
            <p:ph type="title"/>
          </p:nvPr>
        </p:nvSpPr>
        <p:spPr>
          <a:xfrm>
            <a:off x="476550" y="99250"/>
            <a:ext cx="819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ubik"/>
                <a:ea typeface="Rubik"/>
                <a:cs typeface="Rubik"/>
                <a:sym typeface="Rubik"/>
              </a:rPr>
              <a:t>Компьютерная томография</a:t>
            </a:r>
            <a:endParaRPr sz="3600"/>
          </a:p>
        </p:txBody>
      </p:sp>
      <p:cxnSp>
        <p:nvCxnSpPr>
          <p:cNvPr id="1030" name="Google Shape;1030;p80"/>
          <p:cNvCxnSpPr/>
          <p:nvPr/>
        </p:nvCxnSpPr>
        <p:spPr>
          <a:xfrm>
            <a:off x="4594650" y="2539931"/>
            <a:ext cx="0" cy="398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1" name="Google Shape;1031;p80"/>
          <p:cNvSpPr txBox="1"/>
          <p:nvPr/>
        </p:nvSpPr>
        <p:spPr>
          <a:xfrm>
            <a:off x="553800" y="3066138"/>
            <a:ext cx="8081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ubik"/>
                <a:ea typeface="Rubik"/>
                <a:cs typeface="Rubik"/>
                <a:sym typeface="Rubik"/>
              </a:rPr>
              <a:t>Киста, вызвавшая перекрут, обычно правильной формы, с  четким ровным контуром</a:t>
            </a:r>
            <a:endParaRPr sz="15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32" name="Google Shape;1032;p80"/>
          <p:cNvSpPr txBox="1"/>
          <p:nvPr/>
        </p:nvSpPr>
        <p:spPr>
          <a:xfrm>
            <a:off x="453900" y="4096900"/>
            <a:ext cx="823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ubik"/>
                <a:ea typeface="Rubik"/>
                <a:cs typeface="Rubik"/>
                <a:sym typeface="Rubik"/>
              </a:rPr>
              <a:t>Равномерно утолщенная стенка кисты говорит об отеке, а неравномерное узловое утолщение об инфаркте яичника</a:t>
            </a:r>
            <a:endParaRPr sz="1500"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033" name="Google Shape;1033;p80"/>
          <p:cNvCxnSpPr/>
          <p:nvPr/>
        </p:nvCxnSpPr>
        <p:spPr>
          <a:xfrm>
            <a:off x="4594650" y="3523281"/>
            <a:ext cx="0" cy="398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4" name="Google Shape;1034;p80"/>
          <p:cNvSpPr txBox="1"/>
          <p:nvPr/>
        </p:nvSpPr>
        <p:spPr>
          <a:xfrm>
            <a:off x="270750" y="2039850"/>
            <a:ext cx="8647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ubik"/>
                <a:ea typeface="Rubik"/>
                <a:cs typeface="Rubik"/>
                <a:sym typeface="Rubik"/>
              </a:rPr>
              <a:t> Воспалительные изменения можно ошибочно  расценить как злокачественный процесс </a:t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81"/>
          <p:cNvSpPr/>
          <p:nvPr/>
        </p:nvSpPr>
        <p:spPr>
          <a:xfrm>
            <a:off x="4051950" y="2023850"/>
            <a:ext cx="4683600" cy="19533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>
                    <a:lumMod val="1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600" dirty="0">
              <a:solidFill>
                <a:schemeClr val="tx2">
                  <a:lumMod val="10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>
                    <a:lumMod val="1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Определяется солидно-кистозное образование с большим количеством перегородок (указано стрелкой), с гиперденсивной зоной по левому большому радиусу(наконечник). Отек мягких тканей?</a:t>
            </a:r>
            <a:endParaRPr sz="1800" dirty="0">
              <a:solidFill>
                <a:schemeClr val="tx2">
                  <a:lumMod val="10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tx2">
                  <a:lumMod val="10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40" name="Google Shape;1040;p81"/>
          <p:cNvSpPr txBox="1">
            <a:spLocks noGrp="1"/>
          </p:cNvSpPr>
          <p:nvPr>
            <p:ph type="title"/>
          </p:nvPr>
        </p:nvSpPr>
        <p:spPr>
          <a:xfrm>
            <a:off x="-16950" y="-41025"/>
            <a:ext cx="91779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Аксиальный срез КТ с контрастным усилением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41" name="Google Shape;1041;p81"/>
          <p:cNvSpPr txBox="1"/>
          <p:nvPr/>
        </p:nvSpPr>
        <p:spPr>
          <a:xfrm>
            <a:off x="502950" y="1161625"/>
            <a:ext cx="18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Твузи В режим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2" name="Google Shape;1042;p81"/>
          <p:cNvSpPr/>
          <p:nvPr/>
        </p:nvSpPr>
        <p:spPr>
          <a:xfrm>
            <a:off x="477000" y="1009125"/>
            <a:ext cx="8190000" cy="400200"/>
          </a:xfrm>
          <a:prstGeom prst="rect">
            <a:avLst/>
          </a:prstGeom>
          <a:gradFill>
            <a:gsLst>
              <a:gs pos="0">
                <a:srgbClr val="383370"/>
              </a:gs>
              <a:gs pos="100000">
                <a:srgbClr val="0C0B1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C2E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Rubik"/>
                <a:ea typeface="Rubik"/>
                <a:cs typeface="Rubik"/>
                <a:sym typeface="Rubik"/>
              </a:rPr>
              <a:t>Перекрут придатков матки у женщины 56 лет, обратившейся с болями внизу живота</a:t>
            </a:r>
            <a:endParaRPr b="1">
              <a:solidFill>
                <a:srgbClr val="F2F2F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43" name="Google Shape;104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25" y="1491125"/>
            <a:ext cx="3519275" cy="35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81"/>
          <p:cNvSpPr/>
          <p:nvPr/>
        </p:nvSpPr>
        <p:spPr>
          <a:xfrm>
            <a:off x="3781500" y="4371775"/>
            <a:ext cx="5224500" cy="631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ubik"/>
                <a:ea typeface="Rubik"/>
                <a:cs typeface="Rubik"/>
                <a:sym typeface="Rubik"/>
              </a:rPr>
              <a:t>Для уточнения характера выявленного образования, выполнено МРТ </a:t>
            </a:r>
            <a:endParaRPr sz="15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82"/>
          <p:cNvSpPr/>
          <p:nvPr/>
        </p:nvSpPr>
        <p:spPr>
          <a:xfrm>
            <a:off x="55375" y="3494000"/>
            <a:ext cx="3494700" cy="16047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Определяется увеличенный в объеме правый яичник, строма его неоднородна за счет кистозного образования, в структуре которого визуализируется утолщенная перегородка </a:t>
            </a:r>
            <a:endParaRPr sz="13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(сплошная стрелка). Отмечается перекрученная отекшая ножка яичника</a:t>
            </a:r>
            <a:endParaRPr sz="13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 (прерывистая стрелка)</a:t>
            </a:r>
            <a:endParaRPr sz="13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0" name="Google Shape;1050;p82"/>
          <p:cNvSpPr txBox="1">
            <a:spLocks noGrp="1"/>
          </p:cNvSpPr>
          <p:nvPr>
            <p:ph type="title"/>
          </p:nvPr>
        </p:nvSpPr>
        <p:spPr>
          <a:xfrm>
            <a:off x="-16950" y="-123875"/>
            <a:ext cx="91779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Rubik"/>
                <a:ea typeface="Rubik"/>
                <a:cs typeface="Rubik"/>
                <a:sym typeface="Rubik"/>
              </a:rPr>
              <a:t>МР ВИ в аксиальной плоскости в различных режимах. Продолжение</a:t>
            </a:r>
            <a:endParaRPr sz="29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1" name="Google Shape;1051;p82"/>
          <p:cNvSpPr txBox="1"/>
          <p:nvPr/>
        </p:nvSpPr>
        <p:spPr>
          <a:xfrm>
            <a:off x="502950" y="1161625"/>
            <a:ext cx="18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Твузи В режим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2" name="Google Shape;1052;p82"/>
          <p:cNvSpPr/>
          <p:nvPr/>
        </p:nvSpPr>
        <p:spPr>
          <a:xfrm>
            <a:off x="502950" y="863725"/>
            <a:ext cx="8190000" cy="297900"/>
          </a:xfrm>
          <a:prstGeom prst="rect">
            <a:avLst/>
          </a:prstGeom>
          <a:gradFill>
            <a:gsLst>
              <a:gs pos="0">
                <a:srgbClr val="383370"/>
              </a:gs>
              <a:gs pos="100000">
                <a:srgbClr val="0C0B1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C2E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Rubik"/>
                <a:ea typeface="Rubik"/>
                <a:cs typeface="Rubik"/>
                <a:sym typeface="Rubik"/>
              </a:rPr>
              <a:t>Перекрут придатков матки у женщины 56 лет, обратившейся с болями внизу живота</a:t>
            </a:r>
            <a:endParaRPr b="1">
              <a:solidFill>
                <a:srgbClr val="F2F2F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53" name="Google Shape;105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24" y="1209275"/>
            <a:ext cx="2264400" cy="2237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4" name="Google Shape;105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7884" y="1209300"/>
            <a:ext cx="2417329" cy="2237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5" name="Google Shape;1055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6281" y="1204013"/>
            <a:ext cx="2427532" cy="2237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6" name="Google Shape;1056;p82"/>
          <p:cNvSpPr/>
          <p:nvPr/>
        </p:nvSpPr>
        <p:spPr>
          <a:xfrm>
            <a:off x="3669800" y="3494000"/>
            <a:ext cx="2593500" cy="11013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Определяются участки гиперинтенсивного сигнала (наконечник стрелки), что может соответствовать зонам кровоизлияния</a:t>
            </a:r>
            <a:endParaRPr sz="13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7" name="Google Shape;1057;p82"/>
          <p:cNvSpPr/>
          <p:nvPr/>
        </p:nvSpPr>
        <p:spPr>
          <a:xfrm>
            <a:off x="6458550" y="3483450"/>
            <a:ext cx="2643000" cy="11013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Накопление контрастного вещества структурами солидного компонента не определяется</a:t>
            </a:r>
            <a:endParaRPr sz="13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 (указано стрелкой)</a:t>
            </a:r>
            <a:endParaRPr sz="13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8" name="Google Shape;1058;p82"/>
          <p:cNvSpPr txBox="1"/>
          <p:nvPr/>
        </p:nvSpPr>
        <p:spPr>
          <a:xfrm>
            <a:off x="2004325" y="3046138"/>
            <a:ext cx="93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Т2 TRA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9" name="Google Shape;1059;p82"/>
          <p:cNvSpPr txBox="1"/>
          <p:nvPr/>
        </p:nvSpPr>
        <p:spPr>
          <a:xfrm>
            <a:off x="5118050" y="3050975"/>
            <a:ext cx="114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Т1 TRA FS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0" name="Google Shape;1060;p82"/>
          <p:cNvSpPr txBox="1"/>
          <p:nvPr/>
        </p:nvSpPr>
        <p:spPr>
          <a:xfrm>
            <a:off x="7942050" y="3047588"/>
            <a:ext cx="106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Т1 TRA+G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1" name="Google Shape;1061;p82"/>
          <p:cNvSpPr/>
          <p:nvPr/>
        </p:nvSpPr>
        <p:spPr>
          <a:xfrm>
            <a:off x="3669800" y="4638125"/>
            <a:ext cx="5431800" cy="460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По результатам гистологического исследования новообразование, вызвавшее перекрут -доброкачественная муцинозная цистаденома 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83"/>
          <p:cNvSpPr/>
          <p:nvPr/>
        </p:nvSpPr>
        <p:spPr>
          <a:xfrm>
            <a:off x="516900" y="898775"/>
            <a:ext cx="8146800" cy="398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83"/>
          <p:cNvSpPr/>
          <p:nvPr/>
        </p:nvSpPr>
        <p:spPr>
          <a:xfrm>
            <a:off x="43125" y="510048"/>
            <a:ext cx="1084200" cy="1111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83"/>
          <p:cNvSpPr txBox="1">
            <a:spLocks noGrp="1"/>
          </p:cNvSpPr>
          <p:nvPr>
            <p:ph type="subTitle" idx="1"/>
          </p:nvPr>
        </p:nvSpPr>
        <p:spPr>
          <a:xfrm>
            <a:off x="503525" y="898775"/>
            <a:ext cx="8107200" cy="3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Симптомы пельвиоперитонита неспецифичны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Наличие свободной жидкости и воспаление параметральной клетчатки могут возникать при затяжном течении перекрута придатков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Важно правильно интерпретировать вышеописанные состояния  для ранней постановки диагноза и сохранения яичника </a:t>
            </a:r>
            <a:endParaRPr sz="2100"/>
          </a:p>
        </p:txBody>
      </p:sp>
      <p:grpSp>
        <p:nvGrpSpPr>
          <p:cNvPr id="1069" name="Google Shape;1069;p83"/>
          <p:cNvGrpSpPr/>
          <p:nvPr/>
        </p:nvGrpSpPr>
        <p:grpSpPr>
          <a:xfrm>
            <a:off x="309776" y="704410"/>
            <a:ext cx="550901" cy="723079"/>
            <a:chOff x="652425" y="1781350"/>
            <a:chExt cx="528950" cy="694400"/>
          </a:xfrm>
        </p:grpSpPr>
        <p:sp>
          <p:nvSpPr>
            <p:cNvPr id="1070" name="Google Shape;1070;p83"/>
            <p:cNvSpPr/>
            <p:nvPr/>
          </p:nvSpPr>
          <p:spPr>
            <a:xfrm>
              <a:off x="652425" y="1781350"/>
              <a:ext cx="528950" cy="694400"/>
            </a:xfrm>
            <a:custGeom>
              <a:avLst/>
              <a:gdLst/>
              <a:ahLst/>
              <a:cxnLst/>
              <a:rect l="l" t="t" r="r" b="b"/>
              <a:pathLst>
                <a:path w="21158" h="27776" extrusionOk="0">
                  <a:moveTo>
                    <a:pt x="15461" y="1628"/>
                  </a:moveTo>
                  <a:cubicBezTo>
                    <a:pt x="15922" y="1628"/>
                    <a:pt x="16275" y="2008"/>
                    <a:pt x="16275" y="2442"/>
                  </a:cubicBezTo>
                  <a:lnTo>
                    <a:pt x="16275" y="6592"/>
                  </a:lnTo>
                  <a:lnTo>
                    <a:pt x="4883" y="6592"/>
                  </a:lnTo>
                  <a:lnTo>
                    <a:pt x="4883" y="2442"/>
                  </a:lnTo>
                  <a:cubicBezTo>
                    <a:pt x="4883" y="2008"/>
                    <a:pt x="5263" y="1628"/>
                    <a:pt x="5697" y="1628"/>
                  </a:cubicBezTo>
                  <a:close/>
                  <a:moveTo>
                    <a:pt x="3256" y="8219"/>
                  </a:moveTo>
                  <a:lnTo>
                    <a:pt x="3256" y="10633"/>
                  </a:lnTo>
                  <a:cubicBezTo>
                    <a:pt x="3256" y="10931"/>
                    <a:pt x="3256" y="11176"/>
                    <a:pt x="3310" y="11447"/>
                  </a:cubicBezTo>
                  <a:lnTo>
                    <a:pt x="3256" y="11447"/>
                  </a:lnTo>
                  <a:lnTo>
                    <a:pt x="3256" y="11474"/>
                  </a:lnTo>
                  <a:cubicBezTo>
                    <a:pt x="2388" y="11474"/>
                    <a:pt x="1628" y="10714"/>
                    <a:pt x="1628" y="9846"/>
                  </a:cubicBezTo>
                  <a:cubicBezTo>
                    <a:pt x="1628" y="8951"/>
                    <a:pt x="2388" y="8219"/>
                    <a:pt x="3256" y="8219"/>
                  </a:cubicBezTo>
                  <a:close/>
                  <a:moveTo>
                    <a:pt x="16275" y="8219"/>
                  </a:moveTo>
                  <a:lnTo>
                    <a:pt x="16275" y="10660"/>
                  </a:lnTo>
                  <a:cubicBezTo>
                    <a:pt x="16275" y="10931"/>
                    <a:pt x="16248" y="11203"/>
                    <a:pt x="16221" y="11474"/>
                  </a:cubicBezTo>
                  <a:lnTo>
                    <a:pt x="4964" y="11474"/>
                  </a:lnTo>
                  <a:cubicBezTo>
                    <a:pt x="4937" y="11203"/>
                    <a:pt x="4883" y="10931"/>
                    <a:pt x="4883" y="10660"/>
                  </a:cubicBezTo>
                  <a:lnTo>
                    <a:pt x="4883" y="8219"/>
                  </a:lnTo>
                  <a:close/>
                  <a:moveTo>
                    <a:pt x="17902" y="8219"/>
                  </a:moveTo>
                  <a:cubicBezTo>
                    <a:pt x="18825" y="8219"/>
                    <a:pt x="19530" y="8924"/>
                    <a:pt x="19530" y="9846"/>
                  </a:cubicBezTo>
                  <a:cubicBezTo>
                    <a:pt x="19530" y="10714"/>
                    <a:pt x="18798" y="11474"/>
                    <a:pt x="17902" y="11474"/>
                  </a:cubicBezTo>
                  <a:lnTo>
                    <a:pt x="17875" y="11474"/>
                  </a:lnTo>
                  <a:cubicBezTo>
                    <a:pt x="17902" y="11203"/>
                    <a:pt x="17902" y="10931"/>
                    <a:pt x="17902" y="10660"/>
                  </a:cubicBezTo>
                  <a:lnTo>
                    <a:pt x="17902" y="8219"/>
                  </a:lnTo>
                  <a:close/>
                  <a:moveTo>
                    <a:pt x="15733" y="13101"/>
                  </a:moveTo>
                  <a:cubicBezTo>
                    <a:pt x="14837" y="15054"/>
                    <a:pt x="12857" y="16410"/>
                    <a:pt x="10579" y="16410"/>
                  </a:cubicBezTo>
                  <a:cubicBezTo>
                    <a:pt x="8328" y="16410"/>
                    <a:pt x="6348" y="15027"/>
                    <a:pt x="5425" y="13101"/>
                  </a:cubicBezTo>
                  <a:close/>
                  <a:moveTo>
                    <a:pt x="12206" y="17848"/>
                  </a:moveTo>
                  <a:lnTo>
                    <a:pt x="12206" y="19638"/>
                  </a:lnTo>
                  <a:cubicBezTo>
                    <a:pt x="12206" y="20506"/>
                    <a:pt x="11474" y="21266"/>
                    <a:pt x="10579" y="21266"/>
                  </a:cubicBezTo>
                  <a:cubicBezTo>
                    <a:pt x="9711" y="21266"/>
                    <a:pt x="8952" y="20506"/>
                    <a:pt x="8952" y="19638"/>
                  </a:cubicBezTo>
                  <a:lnTo>
                    <a:pt x="8952" y="17848"/>
                  </a:lnTo>
                  <a:cubicBezTo>
                    <a:pt x="9467" y="17984"/>
                    <a:pt x="10037" y="18011"/>
                    <a:pt x="10579" y="18011"/>
                  </a:cubicBezTo>
                  <a:cubicBezTo>
                    <a:pt x="11121" y="18011"/>
                    <a:pt x="11718" y="17929"/>
                    <a:pt x="12206" y="17848"/>
                  </a:cubicBezTo>
                  <a:close/>
                  <a:moveTo>
                    <a:pt x="7053" y="20289"/>
                  </a:moveTo>
                  <a:lnTo>
                    <a:pt x="8789" y="24575"/>
                  </a:lnTo>
                  <a:lnTo>
                    <a:pt x="8789" y="24575"/>
                  </a:lnTo>
                  <a:lnTo>
                    <a:pt x="5371" y="21998"/>
                  </a:lnTo>
                  <a:lnTo>
                    <a:pt x="7053" y="20289"/>
                  </a:lnTo>
                  <a:close/>
                  <a:moveTo>
                    <a:pt x="14159" y="20289"/>
                  </a:moveTo>
                  <a:lnTo>
                    <a:pt x="15868" y="21998"/>
                  </a:lnTo>
                  <a:lnTo>
                    <a:pt x="12451" y="24575"/>
                  </a:lnTo>
                  <a:lnTo>
                    <a:pt x="14159" y="20289"/>
                  </a:lnTo>
                  <a:close/>
                  <a:moveTo>
                    <a:pt x="11366" y="22812"/>
                  </a:moveTo>
                  <a:lnTo>
                    <a:pt x="10579" y="24792"/>
                  </a:lnTo>
                  <a:lnTo>
                    <a:pt x="9820" y="22812"/>
                  </a:lnTo>
                  <a:lnTo>
                    <a:pt x="9820" y="22812"/>
                  </a:lnTo>
                  <a:cubicBezTo>
                    <a:pt x="10037" y="22893"/>
                    <a:pt x="10308" y="22920"/>
                    <a:pt x="10579" y="22920"/>
                  </a:cubicBezTo>
                  <a:cubicBezTo>
                    <a:pt x="10850" y="22920"/>
                    <a:pt x="11121" y="22893"/>
                    <a:pt x="11366" y="22812"/>
                  </a:cubicBezTo>
                  <a:close/>
                  <a:moveTo>
                    <a:pt x="16492" y="20289"/>
                  </a:moveTo>
                  <a:lnTo>
                    <a:pt x="17685" y="20588"/>
                  </a:lnTo>
                  <a:cubicBezTo>
                    <a:pt x="18798" y="20886"/>
                    <a:pt x="19530" y="21862"/>
                    <a:pt x="19530" y="23002"/>
                  </a:cubicBezTo>
                  <a:lnTo>
                    <a:pt x="19530" y="26148"/>
                  </a:lnTo>
                  <a:lnTo>
                    <a:pt x="13020" y="26148"/>
                  </a:lnTo>
                  <a:lnTo>
                    <a:pt x="17577" y="22730"/>
                  </a:lnTo>
                  <a:cubicBezTo>
                    <a:pt x="17767" y="22595"/>
                    <a:pt x="17875" y="22351"/>
                    <a:pt x="17902" y="22106"/>
                  </a:cubicBezTo>
                  <a:cubicBezTo>
                    <a:pt x="17902" y="21862"/>
                    <a:pt x="17848" y="21645"/>
                    <a:pt x="17685" y="21455"/>
                  </a:cubicBezTo>
                  <a:lnTo>
                    <a:pt x="16492" y="20289"/>
                  </a:lnTo>
                  <a:close/>
                  <a:moveTo>
                    <a:pt x="4693" y="20316"/>
                  </a:moveTo>
                  <a:lnTo>
                    <a:pt x="3500" y="21510"/>
                  </a:lnTo>
                  <a:cubicBezTo>
                    <a:pt x="3337" y="21672"/>
                    <a:pt x="3256" y="21917"/>
                    <a:pt x="3256" y="22134"/>
                  </a:cubicBezTo>
                  <a:cubicBezTo>
                    <a:pt x="3256" y="22378"/>
                    <a:pt x="3391" y="22595"/>
                    <a:pt x="3608" y="22757"/>
                  </a:cubicBezTo>
                  <a:lnTo>
                    <a:pt x="8138" y="26175"/>
                  </a:lnTo>
                  <a:lnTo>
                    <a:pt x="1628" y="26175"/>
                  </a:lnTo>
                  <a:lnTo>
                    <a:pt x="1628" y="23002"/>
                  </a:lnTo>
                  <a:cubicBezTo>
                    <a:pt x="1628" y="21862"/>
                    <a:pt x="2388" y="20886"/>
                    <a:pt x="3500" y="20615"/>
                  </a:cubicBezTo>
                  <a:lnTo>
                    <a:pt x="4693" y="20316"/>
                  </a:lnTo>
                  <a:close/>
                  <a:moveTo>
                    <a:pt x="5697" y="1"/>
                  </a:moveTo>
                  <a:cubicBezTo>
                    <a:pt x="4341" y="1"/>
                    <a:pt x="3256" y="1085"/>
                    <a:pt x="3256" y="2442"/>
                  </a:cubicBezTo>
                  <a:lnTo>
                    <a:pt x="3256" y="6592"/>
                  </a:lnTo>
                  <a:cubicBezTo>
                    <a:pt x="1465" y="6592"/>
                    <a:pt x="1" y="8029"/>
                    <a:pt x="1" y="9846"/>
                  </a:cubicBezTo>
                  <a:cubicBezTo>
                    <a:pt x="1" y="11637"/>
                    <a:pt x="1465" y="13101"/>
                    <a:pt x="3256" y="13101"/>
                  </a:cubicBezTo>
                  <a:lnTo>
                    <a:pt x="3662" y="13101"/>
                  </a:lnTo>
                  <a:cubicBezTo>
                    <a:pt x="4313" y="14919"/>
                    <a:pt x="5642" y="16410"/>
                    <a:pt x="7324" y="17251"/>
                  </a:cubicBezTo>
                  <a:lnTo>
                    <a:pt x="7324" y="18011"/>
                  </a:lnTo>
                  <a:lnTo>
                    <a:pt x="3093" y="19069"/>
                  </a:lnTo>
                  <a:cubicBezTo>
                    <a:pt x="1276" y="19503"/>
                    <a:pt x="1" y="21130"/>
                    <a:pt x="1" y="23002"/>
                  </a:cubicBezTo>
                  <a:lnTo>
                    <a:pt x="1" y="26962"/>
                  </a:lnTo>
                  <a:cubicBezTo>
                    <a:pt x="1" y="27396"/>
                    <a:pt x="380" y="27775"/>
                    <a:pt x="814" y="27775"/>
                  </a:cubicBezTo>
                  <a:lnTo>
                    <a:pt x="20344" y="27775"/>
                  </a:lnTo>
                  <a:cubicBezTo>
                    <a:pt x="20805" y="27775"/>
                    <a:pt x="21157" y="27396"/>
                    <a:pt x="21157" y="26962"/>
                  </a:cubicBezTo>
                  <a:lnTo>
                    <a:pt x="21157" y="23002"/>
                  </a:lnTo>
                  <a:cubicBezTo>
                    <a:pt x="21157" y="21130"/>
                    <a:pt x="19910" y="19503"/>
                    <a:pt x="18092" y="19069"/>
                  </a:cubicBezTo>
                  <a:lnTo>
                    <a:pt x="13834" y="18011"/>
                  </a:lnTo>
                  <a:lnTo>
                    <a:pt x="13834" y="17251"/>
                  </a:lnTo>
                  <a:cubicBezTo>
                    <a:pt x="15543" y="16383"/>
                    <a:pt x="16872" y="14892"/>
                    <a:pt x="17496" y="13101"/>
                  </a:cubicBezTo>
                  <a:lnTo>
                    <a:pt x="17902" y="13101"/>
                  </a:lnTo>
                  <a:cubicBezTo>
                    <a:pt x="19720" y="13101"/>
                    <a:pt x="21157" y="11637"/>
                    <a:pt x="21157" y="9846"/>
                  </a:cubicBezTo>
                  <a:cubicBezTo>
                    <a:pt x="21157" y="8029"/>
                    <a:pt x="19720" y="6592"/>
                    <a:pt x="17902" y="6592"/>
                  </a:cubicBezTo>
                  <a:lnTo>
                    <a:pt x="17902" y="2442"/>
                  </a:lnTo>
                  <a:cubicBezTo>
                    <a:pt x="17902" y="1085"/>
                    <a:pt x="16817" y="1"/>
                    <a:pt x="15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3"/>
            <p:cNvSpPr/>
            <p:nvPr/>
          </p:nvSpPr>
          <p:spPr>
            <a:xfrm>
              <a:off x="855850" y="1822025"/>
              <a:ext cx="122100" cy="124125"/>
            </a:xfrm>
            <a:custGeom>
              <a:avLst/>
              <a:gdLst/>
              <a:ahLst/>
              <a:cxnLst/>
              <a:rect l="l" t="t" r="r" b="b"/>
              <a:pathLst>
                <a:path w="4884" h="4965" extrusionOk="0">
                  <a:moveTo>
                    <a:pt x="2442" y="1"/>
                  </a:moveTo>
                  <a:cubicBezTo>
                    <a:pt x="2008" y="1"/>
                    <a:pt x="1628" y="381"/>
                    <a:pt x="1628" y="815"/>
                  </a:cubicBezTo>
                  <a:lnTo>
                    <a:pt x="1628" y="1710"/>
                  </a:lnTo>
                  <a:lnTo>
                    <a:pt x="815" y="1710"/>
                  </a:lnTo>
                  <a:cubicBezTo>
                    <a:pt x="381" y="1710"/>
                    <a:pt x="1" y="2062"/>
                    <a:pt x="1" y="2523"/>
                  </a:cubicBezTo>
                  <a:cubicBezTo>
                    <a:pt x="1" y="2957"/>
                    <a:pt x="381" y="3337"/>
                    <a:pt x="815" y="3337"/>
                  </a:cubicBezTo>
                  <a:lnTo>
                    <a:pt x="1628" y="3337"/>
                  </a:lnTo>
                  <a:lnTo>
                    <a:pt x="1628" y="4151"/>
                  </a:lnTo>
                  <a:cubicBezTo>
                    <a:pt x="1628" y="4585"/>
                    <a:pt x="2008" y="4965"/>
                    <a:pt x="2442" y="4965"/>
                  </a:cubicBezTo>
                  <a:cubicBezTo>
                    <a:pt x="2903" y="4965"/>
                    <a:pt x="3256" y="4585"/>
                    <a:pt x="3256" y="4151"/>
                  </a:cubicBezTo>
                  <a:lnTo>
                    <a:pt x="3256" y="3337"/>
                  </a:lnTo>
                  <a:lnTo>
                    <a:pt x="4069" y="3337"/>
                  </a:lnTo>
                  <a:cubicBezTo>
                    <a:pt x="4531" y="3337"/>
                    <a:pt x="4883" y="2957"/>
                    <a:pt x="4883" y="2523"/>
                  </a:cubicBezTo>
                  <a:cubicBezTo>
                    <a:pt x="4883" y="2062"/>
                    <a:pt x="4531" y="1710"/>
                    <a:pt x="4069" y="1710"/>
                  </a:cubicBezTo>
                  <a:lnTo>
                    <a:pt x="3256" y="1710"/>
                  </a:lnTo>
                  <a:lnTo>
                    <a:pt x="3256" y="815"/>
                  </a:lnTo>
                  <a:cubicBezTo>
                    <a:pt x="3256" y="381"/>
                    <a:pt x="2903" y="1"/>
                    <a:pt x="2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72" name="Google Shape;1072;p83"/>
          <p:cNvCxnSpPr/>
          <p:nvPr/>
        </p:nvCxnSpPr>
        <p:spPr>
          <a:xfrm>
            <a:off x="4572000" y="1443119"/>
            <a:ext cx="0" cy="398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3" name="Google Shape;1073;p83"/>
          <p:cNvCxnSpPr/>
          <p:nvPr/>
        </p:nvCxnSpPr>
        <p:spPr>
          <a:xfrm>
            <a:off x="4590300" y="3074194"/>
            <a:ext cx="0" cy="398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4" name="Google Shape;1074;p83"/>
          <p:cNvSpPr txBox="1">
            <a:spLocks noGrp="1"/>
          </p:cNvSpPr>
          <p:nvPr>
            <p:ph type="title" idx="4294967295"/>
          </p:nvPr>
        </p:nvSpPr>
        <p:spPr>
          <a:xfrm>
            <a:off x="476550" y="99250"/>
            <a:ext cx="819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ubik"/>
                <a:ea typeface="Rubik"/>
                <a:cs typeface="Rubik"/>
                <a:sym typeface="Rubik"/>
              </a:rPr>
              <a:t>Компьютерная томография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4"/>
          <p:cNvSpPr/>
          <p:nvPr/>
        </p:nvSpPr>
        <p:spPr>
          <a:xfrm>
            <a:off x="54575" y="2968325"/>
            <a:ext cx="2679600" cy="21306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Определяется объемное образование правого яичника(отмечено RO), неправильной формы, с четким ровным контуром, гиперинтенсивного сигнала по Т2, (структурно напоминающее кисту), смещенное к центру. По периферии вышеописанного образования отмечается отечная строма яичника (отмечено *)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80" name="Google Shape;1080;p84"/>
          <p:cNvSpPr txBox="1">
            <a:spLocks noGrp="1"/>
          </p:cNvSpPr>
          <p:nvPr>
            <p:ph type="title"/>
          </p:nvPr>
        </p:nvSpPr>
        <p:spPr>
          <a:xfrm>
            <a:off x="-16950" y="-63725"/>
            <a:ext cx="91779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МР ВИ в различных плоскостях и режимах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81" name="Google Shape;1081;p84"/>
          <p:cNvSpPr txBox="1"/>
          <p:nvPr/>
        </p:nvSpPr>
        <p:spPr>
          <a:xfrm>
            <a:off x="502950" y="1161625"/>
            <a:ext cx="18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Твузи В режим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2" name="Google Shape;1082;p84"/>
          <p:cNvSpPr/>
          <p:nvPr/>
        </p:nvSpPr>
        <p:spPr>
          <a:xfrm>
            <a:off x="151050" y="487450"/>
            <a:ext cx="8841900" cy="625800"/>
          </a:xfrm>
          <a:prstGeom prst="rect">
            <a:avLst/>
          </a:prstGeom>
          <a:gradFill>
            <a:gsLst>
              <a:gs pos="0">
                <a:srgbClr val="383370"/>
              </a:gs>
              <a:gs pos="100000">
                <a:srgbClr val="0C0B1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C2E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Rubik"/>
                <a:ea typeface="Rubik"/>
                <a:cs typeface="Rubik"/>
                <a:sym typeface="Rubik"/>
              </a:rPr>
              <a:t>Инфаркт доброкачественного образования правого яичника вследствие его перекрута с воспалением параметральной клетчатки  у женщины 50 лет, обратившейся с жалобами на острую боль в животе</a:t>
            </a:r>
            <a:endParaRPr b="1">
              <a:solidFill>
                <a:srgbClr val="F2F2F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83" name="Google Shape;1083;p84"/>
          <p:cNvSpPr/>
          <p:nvPr/>
        </p:nvSpPr>
        <p:spPr>
          <a:xfrm>
            <a:off x="2783763" y="2968250"/>
            <a:ext cx="4324200" cy="21306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2">
                    <a:lumMod val="1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Определяется гиперинтенсивный сигнал по Т1 от “ободка” вышеописанного образование, что соответствует кровоизлиянию(наконечник стрелы).  Отмечается уплотнение и тяжистость параметральной клетчатки, прилегающей к вышеописанному образованию(отмечено стрелкой).  Для сравнения: частично визуализируется простая киста левого яичника (LO) , с четким ровным контуром, тонкой стенкой, без признаков уплотнения прилежащей к ней жировой клетчатки    </a:t>
            </a:r>
            <a:endParaRPr sz="1200" dirty="0">
              <a:solidFill>
                <a:schemeClr val="tx2">
                  <a:lumMod val="10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84" name="Google Shape;1084;p84"/>
          <p:cNvSpPr/>
          <p:nvPr/>
        </p:nvSpPr>
        <p:spPr>
          <a:xfrm>
            <a:off x="7157550" y="2968250"/>
            <a:ext cx="1918500" cy="21306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Отмечается перекрученная отекшая ножка яичника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(прерывистая стрелка), и свободная жидкость в области дугласового пространства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85" name="Google Shape;108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13" y="1148863"/>
            <a:ext cx="1878325" cy="178384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6" name="Google Shape;108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762" y="1161637"/>
            <a:ext cx="1878300" cy="177206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7" name="Google Shape;1087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7650" y="1148850"/>
            <a:ext cx="1878300" cy="178381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8" name="Google Shape;1088;p84"/>
          <p:cNvSpPr txBox="1"/>
          <p:nvPr/>
        </p:nvSpPr>
        <p:spPr>
          <a:xfrm>
            <a:off x="455225" y="2532513"/>
            <a:ext cx="116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Т2 TRA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89" name="Google Shape;1089;p84"/>
          <p:cNvSpPr txBox="1"/>
          <p:nvPr/>
        </p:nvSpPr>
        <p:spPr>
          <a:xfrm>
            <a:off x="4016763" y="2637525"/>
            <a:ext cx="116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Т1 TRA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90" name="Google Shape;1090;p84"/>
          <p:cNvSpPr txBox="1"/>
          <p:nvPr/>
        </p:nvSpPr>
        <p:spPr>
          <a:xfrm>
            <a:off x="7177650" y="1152525"/>
            <a:ext cx="8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T2 SAG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9"/>
          <p:cNvSpPr/>
          <p:nvPr/>
        </p:nvSpPr>
        <p:spPr>
          <a:xfrm>
            <a:off x="93450" y="3537350"/>
            <a:ext cx="4476300" cy="15168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Определяется увеличенный в объеме левый яичник, его строма неоднородной структуры за счет изо-гиперинтенсивного сигнала в центральной части -отек (отмечено *), которая смещает фолликулы к периферии яичника (наконечники). Визуализируется отечная утолщенная перекрученная ножка (пунктирная стрелка)</a:t>
            </a:r>
            <a:endParaRPr/>
          </a:p>
        </p:txBody>
      </p:sp>
      <p:sp>
        <p:nvSpPr>
          <p:cNvPr id="858" name="Google Shape;858;p69"/>
          <p:cNvSpPr/>
          <p:nvPr/>
        </p:nvSpPr>
        <p:spPr>
          <a:xfrm>
            <a:off x="4649775" y="3537350"/>
            <a:ext cx="4407000" cy="15168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ubik"/>
                <a:ea typeface="Rubik"/>
                <a:cs typeface="Rubik"/>
                <a:sym typeface="Rubik"/>
              </a:rPr>
              <a:t>Визуализируется  утолщенная перекрученная ножка - симптом водоворота. Левый яичник без изменений </a:t>
            </a:r>
            <a:endParaRPr sz="13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9" name="Google Shape;859;p69"/>
          <p:cNvSpPr txBox="1">
            <a:spLocks noGrp="1"/>
          </p:cNvSpPr>
          <p:nvPr>
            <p:ph type="title"/>
          </p:nvPr>
        </p:nvSpPr>
        <p:spPr>
          <a:xfrm>
            <a:off x="-16950" y="-125050"/>
            <a:ext cx="91779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ubik"/>
                <a:ea typeface="Rubik"/>
                <a:cs typeface="Rubik"/>
                <a:sym typeface="Rubik"/>
              </a:rPr>
              <a:t> Т2 МР ВИ в сагиттальной и корональной плоскости Продолжение</a:t>
            </a:r>
            <a:endParaRPr sz="26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69"/>
          <p:cNvSpPr/>
          <p:nvPr/>
        </p:nvSpPr>
        <p:spPr>
          <a:xfrm>
            <a:off x="975150" y="726025"/>
            <a:ext cx="7086900" cy="435600"/>
          </a:xfrm>
          <a:prstGeom prst="rect">
            <a:avLst/>
          </a:prstGeom>
          <a:gradFill>
            <a:gsLst>
              <a:gs pos="0">
                <a:srgbClr val="383370"/>
              </a:gs>
              <a:gs pos="100000">
                <a:srgbClr val="0C0B1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C2E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Rubik"/>
                <a:ea typeface="Rubik"/>
                <a:cs typeface="Rubik"/>
                <a:sym typeface="Rubik"/>
              </a:rPr>
              <a:t>Перекрут правого яичника у женщины 36 лет, поступившая с болью внизу живота и рвотой</a:t>
            </a:r>
            <a:endParaRPr b="1">
              <a:solidFill>
                <a:srgbClr val="F2F2F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61" name="Google Shape;86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525" y="1213775"/>
            <a:ext cx="2675900" cy="22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950" y="1239275"/>
            <a:ext cx="2422380" cy="22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69"/>
          <p:cNvSpPr txBox="1"/>
          <p:nvPr/>
        </p:nvSpPr>
        <p:spPr>
          <a:xfrm>
            <a:off x="1051525" y="3016625"/>
            <a:ext cx="72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SAG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4" name="Google Shape;864;p69"/>
          <p:cNvSpPr txBox="1"/>
          <p:nvPr/>
        </p:nvSpPr>
        <p:spPr>
          <a:xfrm>
            <a:off x="5587950" y="3042125"/>
            <a:ext cx="72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COR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0"/>
          <p:cNvSpPr/>
          <p:nvPr/>
        </p:nvSpPr>
        <p:spPr>
          <a:xfrm>
            <a:off x="260750" y="3583375"/>
            <a:ext cx="8631900" cy="993000"/>
          </a:xfrm>
          <a:prstGeom prst="rect">
            <a:avLst/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Определяется увеличенный в объеме правый яичник, смещенный к срединной линии, его отечная строма оттесняет фолликулы по периферии. Структура стромы не однородна, за счет кистозного образования, расположенного по передней поверхности яичника, с четким ровным контуром, гетерогенной структуры, гиперинтенсивного сигнала по T1 с жироподавлением - геморрагическая киста (указано стрелкой) </a:t>
            </a:r>
            <a:endParaRPr sz="1300"/>
          </a:p>
        </p:txBody>
      </p:sp>
      <p:sp>
        <p:nvSpPr>
          <p:cNvPr id="870" name="Google Shape;870;p70"/>
          <p:cNvSpPr txBox="1">
            <a:spLocks noGrp="1"/>
          </p:cNvSpPr>
          <p:nvPr>
            <p:ph type="title"/>
          </p:nvPr>
        </p:nvSpPr>
        <p:spPr>
          <a:xfrm>
            <a:off x="-163500" y="-136625"/>
            <a:ext cx="9471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ubik"/>
                <a:ea typeface="Rubik"/>
                <a:cs typeface="Rubik"/>
                <a:sym typeface="Rubik"/>
              </a:rPr>
              <a:t>МР ВИ в аксиальной плоскости в различных режимах. Продолжение</a:t>
            </a:r>
            <a:endParaRPr sz="27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70"/>
          <p:cNvSpPr txBox="1"/>
          <p:nvPr/>
        </p:nvSpPr>
        <p:spPr>
          <a:xfrm>
            <a:off x="502950" y="1161625"/>
            <a:ext cx="18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Твузи В режим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2" name="Google Shape;872;p70"/>
          <p:cNvSpPr/>
          <p:nvPr/>
        </p:nvSpPr>
        <p:spPr>
          <a:xfrm>
            <a:off x="1218200" y="784550"/>
            <a:ext cx="6717000" cy="435600"/>
          </a:xfrm>
          <a:prstGeom prst="rect">
            <a:avLst/>
          </a:prstGeom>
          <a:gradFill>
            <a:gsLst>
              <a:gs pos="0">
                <a:srgbClr val="383370"/>
              </a:gs>
              <a:gs pos="100000">
                <a:srgbClr val="0C0B1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C2E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Rubik"/>
                <a:ea typeface="Rubik"/>
                <a:cs typeface="Rubik"/>
                <a:sym typeface="Rubik"/>
              </a:rPr>
              <a:t>Перекрут правого яичника у женщины 36 лет, поступившая с болью внизу живота и рвотой</a:t>
            </a:r>
            <a:endParaRPr b="1">
              <a:solidFill>
                <a:srgbClr val="F2F2F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73" name="Google Shape;87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988" y="1277225"/>
            <a:ext cx="2349920" cy="22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7795" y="1277225"/>
            <a:ext cx="2330969" cy="22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0"/>
          <p:cNvSpPr txBox="1"/>
          <p:nvPr/>
        </p:nvSpPr>
        <p:spPr>
          <a:xfrm>
            <a:off x="1122000" y="1277225"/>
            <a:ext cx="90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Т2 TRA 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6" name="Google Shape;876;p70"/>
          <p:cNvSpPr txBox="1"/>
          <p:nvPr/>
        </p:nvSpPr>
        <p:spPr>
          <a:xfrm>
            <a:off x="5687800" y="1277225"/>
            <a:ext cx="117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T1 FS TRA</a:t>
            </a:r>
            <a:endParaRPr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7" name="Google Shape;877;p70"/>
          <p:cNvSpPr/>
          <p:nvPr/>
        </p:nvSpPr>
        <p:spPr>
          <a:xfrm>
            <a:off x="256050" y="4710075"/>
            <a:ext cx="8631900" cy="314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EF4F6"/>
              </a:gs>
              <a:gs pos="100000">
                <a:srgbClr val="7CCED5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Геморрагическая киста является причиной перекрута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1"/>
          <p:cNvSpPr/>
          <p:nvPr/>
        </p:nvSpPr>
        <p:spPr>
          <a:xfrm>
            <a:off x="876063" y="738100"/>
            <a:ext cx="1028400" cy="103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71"/>
          <p:cNvSpPr/>
          <p:nvPr/>
        </p:nvSpPr>
        <p:spPr>
          <a:xfrm>
            <a:off x="7259488" y="738100"/>
            <a:ext cx="1028400" cy="103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71"/>
          <p:cNvGrpSpPr/>
          <p:nvPr/>
        </p:nvGrpSpPr>
        <p:grpSpPr>
          <a:xfrm>
            <a:off x="1213200" y="1078091"/>
            <a:ext cx="354136" cy="353210"/>
            <a:chOff x="-24709875" y="1970225"/>
            <a:chExt cx="296175" cy="295400"/>
          </a:xfrm>
        </p:grpSpPr>
        <p:sp>
          <p:nvSpPr>
            <p:cNvPr id="885" name="Google Shape;885;p71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1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71"/>
          <p:cNvGrpSpPr/>
          <p:nvPr/>
        </p:nvGrpSpPr>
        <p:grpSpPr>
          <a:xfrm>
            <a:off x="7596625" y="1078091"/>
            <a:ext cx="354136" cy="353210"/>
            <a:chOff x="-24709875" y="1970225"/>
            <a:chExt cx="296175" cy="295400"/>
          </a:xfrm>
        </p:grpSpPr>
        <p:sp>
          <p:nvSpPr>
            <p:cNvPr id="888" name="Google Shape;888;p71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1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71"/>
          <p:cNvSpPr txBox="1"/>
          <p:nvPr/>
        </p:nvSpPr>
        <p:spPr>
          <a:xfrm>
            <a:off x="41438" y="2088650"/>
            <a:ext cx="32823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ubik"/>
                <a:ea typeface="Rubik"/>
                <a:cs typeface="Rubik"/>
                <a:sym typeface="Rubik"/>
              </a:rPr>
              <a:t> Сосудистая ножка состоит из:</a:t>
            </a:r>
            <a:endParaRPr sz="15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связка, поддерживающая яичник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артерия и вена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часто маточная труба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1" name="Google Shape;891;p71"/>
          <p:cNvSpPr/>
          <p:nvPr/>
        </p:nvSpPr>
        <p:spPr>
          <a:xfrm>
            <a:off x="4067775" y="738100"/>
            <a:ext cx="1028400" cy="103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2" name="Google Shape;892;p71"/>
          <p:cNvGrpSpPr/>
          <p:nvPr/>
        </p:nvGrpSpPr>
        <p:grpSpPr>
          <a:xfrm>
            <a:off x="4404912" y="1078091"/>
            <a:ext cx="354136" cy="353210"/>
            <a:chOff x="-24709875" y="1970225"/>
            <a:chExt cx="296175" cy="295400"/>
          </a:xfrm>
        </p:grpSpPr>
        <p:sp>
          <p:nvSpPr>
            <p:cNvPr id="893" name="Google Shape;893;p71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1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71"/>
          <p:cNvSpPr txBox="1"/>
          <p:nvPr/>
        </p:nvSpPr>
        <p:spPr>
          <a:xfrm>
            <a:off x="41438" y="3692650"/>
            <a:ext cx="3040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Визуализируется как структура трубчатой формы, прилегающая к матке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6" name="Google Shape;896;p71"/>
          <p:cNvSpPr txBox="1"/>
          <p:nvPr/>
        </p:nvSpPr>
        <p:spPr>
          <a:xfrm>
            <a:off x="3381213" y="2056750"/>
            <a:ext cx="290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При ультразвуковой диагностике можно выявить: 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7" name="Google Shape;897;p71"/>
          <p:cNvSpPr txBox="1"/>
          <p:nvPr/>
        </p:nvSpPr>
        <p:spPr>
          <a:xfrm>
            <a:off x="3298250" y="2556525"/>
            <a:ext cx="3674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симптом “водоворота”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 (извитые гипоэхогенные сосуды с/без доплеровским сигналом)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симптом “мишени” (концентрические чередующиеся гипо- и гиперэхогенные полосы) при перпендикулярно расположенной сосудистой ножке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8" name="Google Shape;898;p71"/>
          <p:cNvSpPr txBox="1"/>
          <p:nvPr/>
        </p:nvSpPr>
        <p:spPr>
          <a:xfrm>
            <a:off x="6474538" y="2088650"/>
            <a:ext cx="259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Данные признаки встречаются больше чем в 90% случаев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9" name="Google Shape;899;p71"/>
          <p:cNvSpPr txBox="1">
            <a:spLocks noGrp="1"/>
          </p:cNvSpPr>
          <p:nvPr>
            <p:ph type="title" idx="4294967295"/>
          </p:nvPr>
        </p:nvSpPr>
        <p:spPr>
          <a:xfrm>
            <a:off x="-51900" y="0"/>
            <a:ext cx="91959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Ультразвуковое исследование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72"/>
          <p:cNvSpPr txBox="1">
            <a:spLocks noGrp="1"/>
          </p:cNvSpPr>
          <p:nvPr>
            <p:ph type="subTitle" idx="2"/>
          </p:nvPr>
        </p:nvSpPr>
        <p:spPr>
          <a:xfrm>
            <a:off x="89150" y="1332788"/>
            <a:ext cx="3785700" cy="15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Изолированный перекрут маточной трубы встречается редко. На УЗИ визуализируется отечная расширенная труба, смещенная к ипсилатеральному яичнику, с суженными концами с двух сторон ( симптом “клюва”) </a:t>
            </a:r>
            <a:endParaRPr/>
          </a:p>
        </p:txBody>
      </p:sp>
      <p:sp>
        <p:nvSpPr>
          <p:cNvPr id="905" name="Google Shape;905;p72"/>
          <p:cNvSpPr txBox="1">
            <a:spLocks noGrp="1"/>
          </p:cNvSpPr>
          <p:nvPr>
            <p:ph type="subTitle" idx="4"/>
          </p:nvPr>
        </p:nvSpPr>
        <p:spPr>
          <a:xfrm>
            <a:off x="5265475" y="1369150"/>
            <a:ext cx="3519600" cy="14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Метод допплерографии используют для оценки сосудистого кровотока. Снижение или отсутствие кровотока в яичнике свидетельствует о перекруте</a:t>
            </a:r>
            <a:endParaRPr/>
          </a:p>
        </p:txBody>
      </p:sp>
      <p:sp>
        <p:nvSpPr>
          <p:cNvPr id="906" name="Google Shape;906;p72"/>
          <p:cNvSpPr txBox="1">
            <a:spLocks noGrp="1"/>
          </p:cNvSpPr>
          <p:nvPr>
            <p:ph type="subTitle" idx="6"/>
          </p:nvPr>
        </p:nvSpPr>
        <p:spPr>
          <a:xfrm>
            <a:off x="94150" y="3575475"/>
            <a:ext cx="3785700" cy="13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Нарушение венозного оттока наступает раньше, чем нарушение артериального кровотока. Это ранний признак перекрута, который  выявляется в 100% случаев   </a:t>
            </a:r>
            <a:endParaRPr/>
          </a:p>
        </p:txBody>
      </p:sp>
      <p:sp>
        <p:nvSpPr>
          <p:cNvPr id="907" name="Google Shape;907;p72"/>
          <p:cNvSpPr txBox="1">
            <a:spLocks noGrp="1"/>
          </p:cNvSpPr>
          <p:nvPr>
            <p:ph type="subTitle" idx="8"/>
          </p:nvPr>
        </p:nvSpPr>
        <p:spPr>
          <a:xfrm>
            <a:off x="5087175" y="3442750"/>
            <a:ext cx="3519600" cy="14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Сопротивление артериального кровотока предшествует его отсутствию. Однако, необходимо учитывать возможные изменения кровотока, связанные с менструальным циклом </a:t>
            </a:r>
            <a:endParaRPr/>
          </a:p>
        </p:txBody>
      </p:sp>
      <p:sp>
        <p:nvSpPr>
          <p:cNvPr id="908" name="Google Shape;908;p72"/>
          <p:cNvSpPr txBox="1">
            <a:spLocks noGrp="1"/>
          </p:cNvSpPr>
          <p:nvPr>
            <p:ph type="title"/>
          </p:nvPr>
        </p:nvSpPr>
        <p:spPr>
          <a:xfrm>
            <a:off x="-51900" y="0"/>
            <a:ext cx="91959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Ультразвуковое исследование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09" name="Google Shape;909;p72"/>
          <p:cNvSpPr/>
          <p:nvPr/>
        </p:nvSpPr>
        <p:spPr>
          <a:xfrm>
            <a:off x="1739744" y="767650"/>
            <a:ext cx="484500" cy="48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" name="Google Shape;910;p72"/>
          <p:cNvGrpSpPr/>
          <p:nvPr/>
        </p:nvGrpSpPr>
        <p:grpSpPr>
          <a:xfrm>
            <a:off x="1850496" y="886830"/>
            <a:ext cx="268009" cy="246954"/>
            <a:chOff x="-24709875" y="1970225"/>
            <a:chExt cx="296175" cy="295400"/>
          </a:xfrm>
        </p:grpSpPr>
        <p:sp>
          <p:nvSpPr>
            <p:cNvPr id="911" name="Google Shape;911;p72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2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72"/>
          <p:cNvSpPr/>
          <p:nvPr/>
        </p:nvSpPr>
        <p:spPr>
          <a:xfrm>
            <a:off x="6653544" y="768350"/>
            <a:ext cx="484500" cy="48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72"/>
          <p:cNvGrpSpPr/>
          <p:nvPr/>
        </p:nvGrpSpPr>
        <p:grpSpPr>
          <a:xfrm>
            <a:off x="6764296" y="887530"/>
            <a:ext cx="268009" cy="246954"/>
            <a:chOff x="-24709875" y="1970225"/>
            <a:chExt cx="296175" cy="295400"/>
          </a:xfrm>
        </p:grpSpPr>
        <p:sp>
          <p:nvSpPr>
            <p:cNvPr id="915" name="Google Shape;915;p72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2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" name="Google Shape;917;p72"/>
          <p:cNvSpPr/>
          <p:nvPr/>
        </p:nvSpPr>
        <p:spPr>
          <a:xfrm>
            <a:off x="1742244" y="2896850"/>
            <a:ext cx="484500" cy="48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" name="Google Shape;918;p72"/>
          <p:cNvGrpSpPr/>
          <p:nvPr/>
        </p:nvGrpSpPr>
        <p:grpSpPr>
          <a:xfrm>
            <a:off x="1852996" y="3016030"/>
            <a:ext cx="268009" cy="246954"/>
            <a:chOff x="-24709875" y="1970225"/>
            <a:chExt cx="296175" cy="295400"/>
          </a:xfrm>
        </p:grpSpPr>
        <p:sp>
          <p:nvSpPr>
            <p:cNvPr id="919" name="Google Shape;919;p72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2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72"/>
          <p:cNvSpPr/>
          <p:nvPr/>
        </p:nvSpPr>
        <p:spPr>
          <a:xfrm>
            <a:off x="6653544" y="2868688"/>
            <a:ext cx="484500" cy="483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2" name="Google Shape;922;p72"/>
          <p:cNvGrpSpPr/>
          <p:nvPr/>
        </p:nvGrpSpPr>
        <p:grpSpPr>
          <a:xfrm>
            <a:off x="6764296" y="2987867"/>
            <a:ext cx="268009" cy="246954"/>
            <a:chOff x="-24709875" y="1970225"/>
            <a:chExt cx="296175" cy="295400"/>
          </a:xfrm>
        </p:grpSpPr>
        <p:sp>
          <p:nvSpPr>
            <p:cNvPr id="923" name="Google Shape;923;p72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2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2"/>
          <p:cNvSpPr txBox="1"/>
          <p:nvPr/>
        </p:nvSpPr>
        <p:spPr>
          <a:xfrm>
            <a:off x="-1467625" y="336025"/>
            <a:ext cx="2015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26" name="Google Shape;926;p72"/>
          <p:cNvSpPr txBox="1"/>
          <p:nvPr/>
        </p:nvSpPr>
        <p:spPr>
          <a:xfrm>
            <a:off x="-1467625" y="114600"/>
            <a:ext cx="165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73"/>
          <p:cNvSpPr/>
          <p:nvPr/>
        </p:nvSpPr>
        <p:spPr>
          <a:xfrm>
            <a:off x="769550" y="1390188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3"/>
          <p:cNvSpPr/>
          <p:nvPr/>
        </p:nvSpPr>
        <p:spPr>
          <a:xfrm>
            <a:off x="4966725" y="1976025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3"/>
          <p:cNvSpPr/>
          <p:nvPr/>
        </p:nvSpPr>
        <p:spPr>
          <a:xfrm>
            <a:off x="769550" y="2878313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3"/>
          <p:cNvSpPr/>
          <p:nvPr/>
        </p:nvSpPr>
        <p:spPr>
          <a:xfrm>
            <a:off x="4945575" y="3464150"/>
            <a:ext cx="875100" cy="87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3"/>
          <p:cNvSpPr txBox="1">
            <a:spLocks noGrp="1"/>
          </p:cNvSpPr>
          <p:nvPr>
            <p:ph type="title" idx="6"/>
          </p:nvPr>
        </p:nvSpPr>
        <p:spPr>
          <a:xfrm>
            <a:off x="-25950" y="321225"/>
            <a:ext cx="9195900" cy="4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Ультразвуковое исследование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6" name="Google Shape;936;p73"/>
          <p:cNvSpPr txBox="1"/>
          <p:nvPr/>
        </p:nvSpPr>
        <p:spPr>
          <a:xfrm>
            <a:off x="1663275" y="1081200"/>
            <a:ext cx="32823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Описано 13 случаев, в которых сравнивали результаты при хирургическом вмешательстве и результат допплерографии на предмет жизнеспособности </a:t>
            </a:r>
            <a:r>
              <a:rPr lang="en" dirty="0" smtClean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яичника</a:t>
            </a:r>
            <a:r>
              <a:rPr lang="en" sz="1500" dirty="0" smtClean="0">
                <a:latin typeface="Rubik"/>
                <a:ea typeface="Rubik"/>
                <a:cs typeface="Rubik"/>
                <a:sym typeface="Rubik"/>
              </a:rPr>
              <a:t> 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7" name="Google Shape;937;p73"/>
          <p:cNvSpPr txBox="1"/>
          <p:nvPr/>
        </p:nvSpPr>
        <p:spPr>
          <a:xfrm>
            <a:off x="1727325" y="2684825"/>
            <a:ext cx="3069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По результатам исследования выявлено присутствие венозного кровотока в жизнеспособных яичниках и его отсутствие в нежизнеспособных 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8" name="Google Shape;938;p73"/>
          <p:cNvSpPr txBox="1"/>
          <p:nvPr/>
        </p:nvSpPr>
        <p:spPr>
          <a:xfrm>
            <a:off x="5794200" y="1566975"/>
            <a:ext cx="34092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В некоторых нежизнеспособных яичниках определялся артериальный кровоток, что объясняется двойным артериальным кровоснабжением яичника (сохраняется кровоснабжение маточной артерией ) 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9" name="Google Shape;939;p73"/>
          <p:cNvSpPr txBox="1"/>
          <p:nvPr/>
        </p:nvSpPr>
        <p:spPr>
          <a:xfrm>
            <a:off x="5876550" y="3260175"/>
            <a:ext cx="30693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Свободная жидкость в области малого таза наблюдается при многих состояниях и не является специфичным признаком, соответственно, ее наличие необходимо сопоставлять с лабораторными исследованиями и результатами УЗИ 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940" name="Google Shape;940;p73"/>
          <p:cNvGrpSpPr/>
          <p:nvPr/>
        </p:nvGrpSpPr>
        <p:grpSpPr>
          <a:xfrm>
            <a:off x="1030037" y="1622816"/>
            <a:ext cx="354136" cy="353210"/>
            <a:chOff x="-24709875" y="1970225"/>
            <a:chExt cx="296175" cy="295400"/>
          </a:xfrm>
        </p:grpSpPr>
        <p:sp>
          <p:nvSpPr>
            <p:cNvPr id="941" name="Google Shape;941;p73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3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73"/>
          <p:cNvGrpSpPr/>
          <p:nvPr/>
        </p:nvGrpSpPr>
        <p:grpSpPr>
          <a:xfrm>
            <a:off x="1030037" y="3139266"/>
            <a:ext cx="354136" cy="353210"/>
            <a:chOff x="-24709875" y="1970225"/>
            <a:chExt cx="296175" cy="295400"/>
          </a:xfrm>
        </p:grpSpPr>
        <p:sp>
          <p:nvSpPr>
            <p:cNvPr id="944" name="Google Shape;944;p73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3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73"/>
          <p:cNvGrpSpPr/>
          <p:nvPr/>
        </p:nvGrpSpPr>
        <p:grpSpPr>
          <a:xfrm>
            <a:off x="5206062" y="2236966"/>
            <a:ext cx="354136" cy="353210"/>
            <a:chOff x="-24709875" y="1970225"/>
            <a:chExt cx="296175" cy="295400"/>
          </a:xfrm>
        </p:grpSpPr>
        <p:sp>
          <p:nvSpPr>
            <p:cNvPr id="947" name="Google Shape;947;p73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3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73"/>
          <p:cNvGrpSpPr/>
          <p:nvPr/>
        </p:nvGrpSpPr>
        <p:grpSpPr>
          <a:xfrm>
            <a:off x="5206062" y="3725091"/>
            <a:ext cx="354136" cy="353210"/>
            <a:chOff x="-24709875" y="1970225"/>
            <a:chExt cx="296175" cy="295400"/>
          </a:xfrm>
        </p:grpSpPr>
        <p:sp>
          <p:nvSpPr>
            <p:cNvPr id="950" name="Google Shape;950;p73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3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74"/>
          <p:cNvSpPr txBox="1"/>
          <p:nvPr/>
        </p:nvSpPr>
        <p:spPr>
          <a:xfrm>
            <a:off x="3544325" y="1425375"/>
            <a:ext cx="5443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Компьютерная </a:t>
            </a:r>
            <a:endParaRPr sz="5200" b="1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</a:rPr>
              <a:t>томография</a:t>
            </a:r>
            <a:endParaRPr sz="5200" b="1">
              <a:solidFill>
                <a:schemeClr val="accent5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75"/>
          <p:cNvSpPr txBox="1">
            <a:spLocks noGrp="1"/>
          </p:cNvSpPr>
          <p:nvPr>
            <p:ph type="title"/>
          </p:nvPr>
        </p:nvSpPr>
        <p:spPr>
          <a:xfrm>
            <a:off x="476550" y="99250"/>
            <a:ext cx="819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ubik"/>
                <a:ea typeface="Rubik"/>
                <a:cs typeface="Rubik"/>
                <a:sym typeface="Rubik"/>
              </a:rPr>
              <a:t>Компьютерная томография</a:t>
            </a:r>
            <a:endParaRPr sz="3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962" name="Google Shape;962;p75"/>
          <p:cNvSpPr/>
          <p:nvPr/>
        </p:nvSpPr>
        <p:spPr>
          <a:xfrm>
            <a:off x="2229963" y="957888"/>
            <a:ext cx="1029300" cy="10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75"/>
          <p:cNvSpPr/>
          <p:nvPr/>
        </p:nvSpPr>
        <p:spPr>
          <a:xfrm>
            <a:off x="5884725" y="957888"/>
            <a:ext cx="1029300" cy="10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4" name="Google Shape;964;p75"/>
          <p:cNvGrpSpPr/>
          <p:nvPr/>
        </p:nvGrpSpPr>
        <p:grpSpPr>
          <a:xfrm>
            <a:off x="6114270" y="1206629"/>
            <a:ext cx="570226" cy="531834"/>
            <a:chOff x="1669850" y="3352325"/>
            <a:chExt cx="397675" cy="370900"/>
          </a:xfrm>
        </p:grpSpPr>
        <p:sp>
          <p:nvSpPr>
            <p:cNvPr id="965" name="Google Shape;965;p75"/>
            <p:cNvSpPr/>
            <p:nvPr/>
          </p:nvSpPr>
          <p:spPr>
            <a:xfrm>
              <a:off x="1739800" y="3352325"/>
              <a:ext cx="251825" cy="217625"/>
            </a:xfrm>
            <a:custGeom>
              <a:avLst/>
              <a:gdLst/>
              <a:ahLst/>
              <a:cxnLst/>
              <a:rect l="l" t="t" r="r" b="b"/>
              <a:pathLst>
                <a:path w="10073" h="8705" extrusionOk="0">
                  <a:moveTo>
                    <a:pt x="7144" y="965"/>
                  </a:moveTo>
                  <a:cubicBezTo>
                    <a:pt x="8049" y="965"/>
                    <a:pt x="8751" y="1596"/>
                    <a:pt x="8942" y="2608"/>
                  </a:cubicBezTo>
                  <a:cubicBezTo>
                    <a:pt x="9239" y="4251"/>
                    <a:pt x="8203" y="6454"/>
                    <a:pt x="5155" y="7716"/>
                  </a:cubicBezTo>
                  <a:cubicBezTo>
                    <a:pt x="2084" y="6489"/>
                    <a:pt x="1024" y="4263"/>
                    <a:pt x="1345" y="2632"/>
                  </a:cubicBezTo>
                  <a:cubicBezTo>
                    <a:pt x="1548" y="1584"/>
                    <a:pt x="2238" y="965"/>
                    <a:pt x="3143" y="965"/>
                  </a:cubicBezTo>
                  <a:cubicBezTo>
                    <a:pt x="3679" y="965"/>
                    <a:pt x="4262" y="1179"/>
                    <a:pt x="4870" y="1632"/>
                  </a:cubicBezTo>
                  <a:cubicBezTo>
                    <a:pt x="4959" y="1697"/>
                    <a:pt x="5060" y="1730"/>
                    <a:pt x="5161" y="1730"/>
                  </a:cubicBezTo>
                  <a:cubicBezTo>
                    <a:pt x="5263" y="1730"/>
                    <a:pt x="5364" y="1697"/>
                    <a:pt x="5453" y="1632"/>
                  </a:cubicBezTo>
                  <a:cubicBezTo>
                    <a:pt x="6013" y="1215"/>
                    <a:pt x="6608" y="965"/>
                    <a:pt x="7144" y="965"/>
                  </a:cubicBezTo>
                  <a:close/>
                  <a:moveTo>
                    <a:pt x="3131" y="1"/>
                  </a:moveTo>
                  <a:cubicBezTo>
                    <a:pt x="1738" y="1"/>
                    <a:pt x="667" y="953"/>
                    <a:pt x="393" y="2453"/>
                  </a:cubicBezTo>
                  <a:cubicBezTo>
                    <a:pt x="0" y="4489"/>
                    <a:pt x="1238" y="7216"/>
                    <a:pt x="4858" y="8656"/>
                  </a:cubicBezTo>
                  <a:cubicBezTo>
                    <a:pt x="4989" y="8704"/>
                    <a:pt x="5096" y="8704"/>
                    <a:pt x="5167" y="8704"/>
                  </a:cubicBezTo>
                  <a:cubicBezTo>
                    <a:pt x="5239" y="8704"/>
                    <a:pt x="5346" y="8704"/>
                    <a:pt x="5477" y="8656"/>
                  </a:cubicBezTo>
                  <a:cubicBezTo>
                    <a:pt x="7084" y="7978"/>
                    <a:pt x="8382" y="6990"/>
                    <a:pt x="9120" y="5799"/>
                  </a:cubicBezTo>
                  <a:cubicBezTo>
                    <a:pt x="9823" y="4727"/>
                    <a:pt x="10073" y="3525"/>
                    <a:pt x="9870" y="2418"/>
                  </a:cubicBezTo>
                  <a:cubicBezTo>
                    <a:pt x="9585" y="953"/>
                    <a:pt x="8501" y="1"/>
                    <a:pt x="7132" y="1"/>
                  </a:cubicBezTo>
                  <a:cubicBezTo>
                    <a:pt x="6477" y="1"/>
                    <a:pt x="5810" y="203"/>
                    <a:pt x="5132" y="655"/>
                  </a:cubicBezTo>
                  <a:cubicBezTo>
                    <a:pt x="4453" y="239"/>
                    <a:pt x="3798" y="1"/>
                    <a:pt x="3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5"/>
            <p:cNvSpPr/>
            <p:nvPr/>
          </p:nvSpPr>
          <p:spPr>
            <a:xfrm>
              <a:off x="1669850" y="3481225"/>
              <a:ext cx="173850" cy="242000"/>
            </a:xfrm>
            <a:custGeom>
              <a:avLst/>
              <a:gdLst/>
              <a:ahLst/>
              <a:cxnLst/>
              <a:rect l="l" t="t" r="r" b="b"/>
              <a:pathLst>
                <a:path w="6954" h="9680" extrusionOk="0">
                  <a:moveTo>
                    <a:pt x="1107" y="0"/>
                  </a:moveTo>
                  <a:cubicBezTo>
                    <a:pt x="512" y="0"/>
                    <a:pt x="0" y="512"/>
                    <a:pt x="0" y="1107"/>
                  </a:cubicBezTo>
                  <a:lnTo>
                    <a:pt x="0" y="4632"/>
                  </a:lnTo>
                  <a:cubicBezTo>
                    <a:pt x="0" y="4965"/>
                    <a:pt x="131" y="5286"/>
                    <a:pt x="357" y="5513"/>
                  </a:cubicBezTo>
                  <a:lnTo>
                    <a:pt x="3072" y="8334"/>
                  </a:lnTo>
                  <a:lnTo>
                    <a:pt x="3036" y="9168"/>
                  </a:lnTo>
                  <a:cubicBezTo>
                    <a:pt x="3036" y="9430"/>
                    <a:pt x="3227" y="9656"/>
                    <a:pt x="3512" y="9680"/>
                  </a:cubicBezTo>
                  <a:lnTo>
                    <a:pt x="3524" y="9680"/>
                  </a:lnTo>
                  <a:cubicBezTo>
                    <a:pt x="3786" y="9680"/>
                    <a:pt x="4001" y="9465"/>
                    <a:pt x="4001" y="9204"/>
                  </a:cubicBezTo>
                  <a:lnTo>
                    <a:pt x="4048" y="8156"/>
                  </a:lnTo>
                  <a:cubicBezTo>
                    <a:pt x="4060" y="8025"/>
                    <a:pt x="4024" y="7906"/>
                    <a:pt x="3917" y="7799"/>
                  </a:cubicBezTo>
                  <a:lnTo>
                    <a:pt x="1060" y="4834"/>
                  </a:lnTo>
                  <a:cubicBezTo>
                    <a:pt x="1012" y="4798"/>
                    <a:pt x="988" y="4703"/>
                    <a:pt x="988" y="4643"/>
                  </a:cubicBezTo>
                  <a:lnTo>
                    <a:pt x="988" y="1119"/>
                  </a:lnTo>
                  <a:cubicBezTo>
                    <a:pt x="988" y="1060"/>
                    <a:pt x="1048" y="988"/>
                    <a:pt x="1119" y="988"/>
                  </a:cubicBezTo>
                  <a:lnTo>
                    <a:pt x="1131" y="988"/>
                  </a:lnTo>
                  <a:cubicBezTo>
                    <a:pt x="1250" y="988"/>
                    <a:pt x="1298" y="1060"/>
                    <a:pt x="1298" y="1131"/>
                  </a:cubicBezTo>
                  <a:cubicBezTo>
                    <a:pt x="1310" y="2119"/>
                    <a:pt x="1345" y="3905"/>
                    <a:pt x="1345" y="3905"/>
                  </a:cubicBezTo>
                  <a:cubicBezTo>
                    <a:pt x="1345" y="4024"/>
                    <a:pt x="1369" y="4108"/>
                    <a:pt x="1441" y="4203"/>
                  </a:cubicBezTo>
                  <a:lnTo>
                    <a:pt x="2739" y="5882"/>
                  </a:lnTo>
                  <a:cubicBezTo>
                    <a:pt x="2842" y="5996"/>
                    <a:pt x="2991" y="6065"/>
                    <a:pt x="3146" y="6065"/>
                  </a:cubicBezTo>
                  <a:cubicBezTo>
                    <a:pt x="3169" y="6065"/>
                    <a:pt x="3192" y="6063"/>
                    <a:pt x="3215" y="6060"/>
                  </a:cubicBezTo>
                  <a:lnTo>
                    <a:pt x="4227" y="5894"/>
                  </a:lnTo>
                  <a:cubicBezTo>
                    <a:pt x="4382" y="5882"/>
                    <a:pt x="4524" y="5775"/>
                    <a:pt x="4584" y="5644"/>
                  </a:cubicBezTo>
                  <a:cubicBezTo>
                    <a:pt x="4644" y="5513"/>
                    <a:pt x="4644" y="5334"/>
                    <a:pt x="4572" y="5179"/>
                  </a:cubicBezTo>
                  <a:lnTo>
                    <a:pt x="3691" y="3584"/>
                  </a:lnTo>
                  <a:cubicBezTo>
                    <a:pt x="3643" y="3524"/>
                    <a:pt x="3691" y="3441"/>
                    <a:pt x="3739" y="3405"/>
                  </a:cubicBezTo>
                  <a:cubicBezTo>
                    <a:pt x="3762" y="3396"/>
                    <a:pt x="3788" y="3390"/>
                    <a:pt x="3815" y="3390"/>
                  </a:cubicBezTo>
                  <a:cubicBezTo>
                    <a:pt x="3857" y="3390"/>
                    <a:pt x="3900" y="3404"/>
                    <a:pt x="3929" y="3441"/>
                  </a:cubicBezTo>
                  <a:lnTo>
                    <a:pt x="5727" y="5822"/>
                  </a:lnTo>
                  <a:cubicBezTo>
                    <a:pt x="5775" y="5882"/>
                    <a:pt x="5787" y="5941"/>
                    <a:pt x="5810" y="6001"/>
                  </a:cubicBezTo>
                  <a:lnTo>
                    <a:pt x="5953" y="9144"/>
                  </a:lnTo>
                  <a:cubicBezTo>
                    <a:pt x="5953" y="9411"/>
                    <a:pt x="6179" y="9621"/>
                    <a:pt x="6443" y="9621"/>
                  </a:cubicBezTo>
                  <a:cubicBezTo>
                    <a:pt x="6451" y="9621"/>
                    <a:pt x="6458" y="9621"/>
                    <a:pt x="6465" y="9620"/>
                  </a:cubicBezTo>
                  <a:cubicBezTo>
                    <a:pt x="6739" y="9620"/>
                    <a:pt x="6953" y="9394"/>
                    <a:pt x="6941" y="9108"/>
                  </a:cubicBezTo>
                  <a:lnTo>
                    <a:pt x="6763" y="5953"/>
                  </a:lnTo>
                  <a:lnTo>
                    <a:pt x="6763" y="5929"/>
                  </a:lnTo>
                  <a:cubicBezTo>
                    <a:pt x="6727" y="5691"/>
                    <a:pt x="6644" y="5453"/>
                    <a:pt x="6477" y="5239"/>
                  </a:cubicBezTo>
                  <a:lnTo>
                    <a:pt x="4679" y="2857"/>
                  </a:lnTo>
                  <a:cubicBezTo>
                    <a:pt x="4466" y="2578"/>
                    <a:pt x="4130" y="2426"/>
                    <a:pt x="3793" y="2426"/>
                  </a:cubicBezTo>
                  <a:cubicBezTo>
                    <a:pt x="3583" y="2426"/>
                    <a:pt x="3373" y="2484"/>
                    <a:pt x="3191" y="2607"/>
                  </a:cubicBezTo>
                  <a:cubicBezTo>
                    <a:pt x="2715" y="2929"/>
                    <a:pt x="2536" y="3572"/>
                    <a:pt x="2810" y="4084"/>
                  </a:cubicBezTo>
                  <a:lnTo>
                    <a:pt x="3346" y="5060"/>
                  </a:lnTo>
                  <a:lnTo>
                    <a:pt x="3322" y="5060"/>
                  </a:lnTo>
                  <a:lnTo>
                    <a:pt x="2298" y="3739"/>
                  </a:lnTo>
                  <a:cubicBezTo>
                    <a:pt x="2274" y="3274"/>
                    <a:pt x="2262" y="1941"/>
                    <a:pt x="2250" y="1107"/>
                  </a:cubicBezTo>
                  <a:cubicBezTo>
                    <a:pt x="2215" y="464"/>
                    <a:pt x="1726" y="0"/>
                    <a:pt x="1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5"/>
            <p:cNvSpPr/>
            <p:nvPr/>
          </p:nvSpPr>
          <p:spPr>
            <a:xfrm>
              <a:off x="1894575" y="3480925"/>
              <a:ext cx="172950" cy="241425"/>
            </a:xfrm>
            <a:custGeom>
              <a:avLst/>
              <a:gdLst/>
              <a:ahLst/>
              <a:cxnLst/>
              <a:rect l="l" t="t" r="r" b="b"/>
              <a:pathLst>
                <a:path w="6918" h="9657" extrusionOk="0">
                  <a:moveTo>
                    <a:pt x="5811" y="0"/>
                  </a:moveTo>
                  <a:cubicBezTo>
                    <a:pt x="5191" y="0"/>
                    <a:pt x="4703" y="488"/>
                    <a:pt x="4679" y="1119"/>
                  </a:cubicBezTo>
                  <a:cubicBezTo>
                    <a:pt x="4656" y="1917"/>
                    <a:pt x="4644" y="3274"/>
                    <a:pt x="4632" y="3727"/>
                  </a:cubicBezTo>
                  <a:lnTo>
                    <a:pt x="3608" y="5048"/>
                  </a:lnTo>
                  <a:lnTo>
                    <a:pt x="3572" y="5048"/>
                  </a:lnTo>
                  <a:lnTo>
                    <a:pt x="4108" y="4084"/>
                  </a:lnTo>
                  <a:cubicBezTo>
                    <a:pt x="4394" y="3560"/>
                    <a:pt x="4227" y="2929"/>
                    <a:pt x="3739" y="2608"/>
                  </a:cubicBezTo>
                  <a:cubicBezTo>
                    <a:pt x="3555" y="2482"/>
                    <a:pt x="3348" y="2424"/>
                    <a:pt x="3142" y="2424"/>
                  </a:cubicBezTo>
                  <a:cubicBezTo>
                    <a:pt x="2801" y="2424"/>
                    <a:pt x="2466" y="2583"/>
                    <a:pt x="2251" y="2858"/>
                  </a:cubicBezTo>
                  <a:lnTo>
                    <a:pt x="429" y="5239"/>
                  </a:lnTo>
                  <a:cubicBezTo>
                    <a:pt x="274" y="5453"/>
                    <a:pt x="191" y="5667"/>
                    <a:pt x="155" y="5929"/>
                  </a:cubicBezTo>
                  <a:lnTo>
                    <a:pt x="155" y="5953"/>
                  </a:lnTo>
                  <a:lnTo>
                    <a:pt x="0" y="9120"/>
                  </a:lnTo>
                  <a:cubicBezTo>
                    <a:pt x="0" y="9382"/>
                    <a:pt x="191" y="9620"/>
                    <a:pt x="477" y="9632"/>
                  </a:cubicBezTo>
                  <a:cubicBezTo>
                    <a:pt x="762" y="9632"/>
                    <a:pt x="965" y="9442"/>
                    <a:pt x="989" y="9156"/>
                  </a:cubicBezTo>
                  <a:lnTo>
                    <a:pt x="1131" y="6013"/>
                  </a:lnTo>
                  <a:cubicBezTo>
                    <a:pt x="1143" y="5953"/>
                    <a:pt x="1167" y="5894"/>
                    <a:pt x="1203" y="5834"/>
                  </a:cubicBezTo>
                  <a:lnTo>
                    <a:pt x="3024" y="3441"/>
                  </a:lnTo>
                  <a:cubicBezTo>
                    <a:pt x="3054" y="3405"/>
                    <a:pt x="3096" y="3390"/>
                    <a:pt x="3139" y="3390"/>
                  </a:cubicBezTo>
                  <a:cubicBezTo>
                    <a:pt x="3165" y="3390"/>
                    <a:pt x="3192" y="3396"/>
                    <a:pt x="3215" y="3405"/>
                  </a:cubicBezTo>
                  <a:cubicBezTo>
                    <a:pt x="3263" y="3441"/>
                    <a:pt x="3286" y="3524"/>
                    <a:pt x="3263" y="3584"/>
                  </a:cubicBezTo>
                  <a:lnTo>
                    <a:pt x="2382" y="5167"/>
                  </a:lnTo>
                  <a:cubicBezTo>
                    <a:pt x="2310" y="5310"/>
                    <a:pt x="2310" y="5477"/>
                    <a:pt x="2370" y="5632"/>
                  </a:cubicBezTo>
                  <a:cubicBezTo>
                    <a:pt x="2429" y="5775"/>
                    <a:pt x="2560" y="5870"/>
                    <a:pt x="2727" y="5906"/>
                  </a:cubicBezTo>
                  <a:lnTo>
                    <a:pt x="3739" y="6072"/>
                  </a:lnTo>
                  <a:cubicBezTo>
                    <a:pt x="3769" y="6078"/>
                    <a:pt x="3800" y="6081"/>
                    <a:pt x="3830" y="6081"/>
                  </a:cubicBezTo>
                  <a:cubicBezTo>
                    <a:pt x="3977" y="6081"/>
                    <a:pt x="4116" y="6012"/>
                    <a:pt x="4215" y="5894"/>
                  </a:cubicBezTo>
                  <a:lnTo>
                    <a:pt x="5513" y="4215"/>
                  </a:lnTo>
                  <a:cubicBezTo>
                    <a:pt x="5572" y="4143"/>
                    <a:pt x="5608" y="4024"/>
                    <a:pt x="5608" y="3917"/>
                  </a:cubicBezTo>
                  <a:cubicBezTo>
                    <a:pt x="5608" y="3917"/>
                    <a:pt x="5644" y="2131"/>
                    <a:pt x="5656" y="1167"/>
                  </a:cubicBezTo>
                  <a:cubicBezTo>
                    <a:pt x="5656" y="1084"/>
                    <a:pt x="5703" y="1000"/>
                    <a:pt x="5834" y="1000"/>
                  </a:cubicBezTo>
                  <a:cubicBezTo>
                    <a:pt x="5894" y="1000"/>
                    <a:pt x="5965" y="1060"/>
                    <a:pt x="5965" y="1131"/>
                  </a:cubicBezTo>
                  <a:lnTo>
                    <a:pt x="5965" y="4620"/>
                  </a:lnTo>
                  <a:cubicBezTo>
                    <a:pt x="5965" y="4691"/>
                    <a:pt x="5942" y="4763"/>
                    <a:pt x="5870" y="4822"/>
                  </a:cubicBezTo>
                  <a:lnTo>
                    <a:pt x="2989" y="7787"/>
                  </a:lnTo>
                  <a:cubicBezTo>
                    <a:pt x="2917" y="7894"/>
                    <a:pt x="2858" y="8013"/>
                    <a:pt x="2858" y="8144"/>
                  </a:cubicBezTo>
                  <a:lnTo>
                    <a:pt x="2905" y="9180"/>
                  </a:lnTo>
                  <a:cubicBezTo>
                    <a:pt x="2917" y="9442"/>
                    <a:pt x="3132" y="9656"/>
                    <a:pt x="3394" y="9656"/>
                  </a:cubicBezTo>
                  <a:lnTo>
                    <a:pt x="3405" y="9656"/>
                  </a:lnTo>
                  <a:cubicBezTo>
                    <a:pt x="3691" y="9656"/>
                    <a:pt x="3906" y="9442"/>
                    <a:pt x="3882" y="9156"/>
                  </a:cubicBezTo>
                  <a:lnTo>
                    <a:pt x="3846" y="8334"/>
                  </a:lnTo>
                  <a:lnTo>
                    <a:pt x="6549" y="5513"/>
                  </a:lnTo>
                  <a:cubicBezTo>
                    <a:pt x="6787" y="5286"/>
                    <a:pt x="6918" y="4953"/>
                    <a:pt x="6918" y="4620"/>
                  </a:cubicBezTo>
                  <a:lnTo>
                    <a:pt x="6918" y="1084"/>
                  </a:lnTo>
                  <a:cubicBezTo>
                    <a:pt x="6918" y="488"/>
                    <a:pt x="6418" y="0"/>
                    <a:pt x="5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75"/>
          <p:cNvSpPr/>
          <p:nvPr/>
        </p:nvSpPr>
        <p:spPr>
          <a:xfrm>
            <a:off x="2482761" y="1227763"/>
            <a:ext cx="523732" cy="489569"/>
          </a:xfrm>
          <a:custGeom>
            <a:avLst/>
            <a:gdLst/>
            <a:ahLst/>
            <a:cxnLst/>
            <a:rect l="l" t="t" r="r" b="b"/>
            <a:pathLst>
              <a:path w="14610" h="13657" extrusionOk="0">
                <a:moveTo>
                  <a:pt x="5858" y="977"/>
                </a:moveTo>
                <a:cubicBezTo>
                  <a:pt x="6441" y="977"/>
                  <a:pt x="7096" y="1239"/>
                  <a:pt x="7763" y="1727"/>
                </a:cubicBezTo>
                <a:cubicBezTo>
                  <a:pt x="7852" y="1792"/>
                  <a:pt x="7954" y="1825"/>
                  <a:pt x="8055" y="1825"/>
                </a:cubicBezTo>
                <a:cubicBezTo>
                  <a:pt x="8156" y="1825"/>
                  <a:pt x="8257" y="1792"/>
                  <a:pt x="8346" y="1727"/>
                </a:cubicBezTo>
                <a:cubicBezTo>
                  <a:pt x="9001" y="1251"/>
                  <a:pt x="9644" y="1000"/>
                  <a:pt x="10228" y="1000"/>
                </a:cubicBezTo>
                <a:cubicBezTo>
                  <a:pt x="11240" y="1000"/>
                  <a:pt x="12014" y="1715"/>
                  <a:pt x="12228" y="2846"/>
                </a:cubicBezTo>
                <a:cubicBezTo>
                  <a:pt x="12383" y="3644"/>
                  <a:pt x="12228" y="4549"/>
                  <a:pt x="11775" y="5382"/>
                </a:cubicBezTo>
                <a:cubicBezTo>
                  <a:pt x="11073" y="6215"/>
                  <a:pt x="10144" y="7335"/>
                  <a:pt x="9847" y="7704"/>
                </a:cubicBezTo>
                <a:lnTo>
                  <a:pt x="7561" y="8263"/>
                </a:lnTo>
                <a:lnTo>
                  <a:pt x="7334" y="8001"/>
                </a:lnTo>
                <a:lnTo>
                  <a:pt x="8882" y="7370"/>
                </a:lnTo>
                <a:cubicBezTo>
                  <a:pt x="9525" y="7108"/>
                  <a:pt x="9835" y="6394"/>
                  <a:pt x="9632" y="5739"/>
                </a:cubicBezTo>
                <a:cubicBezTo>
                  <a:pt x="9454" y="5186"/>
                  <a:pt x="8940" y="4837"/>
                  <a:pt x="8389" y="4837"/>
                </a:cubicBezTo>
                <a:cubicBezTo>
                  <a:pt x="8276" y="4837"/>
                  <a:pt x="8162" y="4852"/>
                  <a:pt x="8049" y="4882"/>
                </a:cubicBezTo>
                <a:lnTo>
                  <a:pt x="4525" y="5775"/>
                </a:lnTo>
                <a:cubicBezTo>
                  <a:pt x="3917" y="4834"/>
                  <a:pt x="3679" y="3775"/>
                  <a:pt x="3858" y="2846"/>
                </a:cubicBezTo>
                <a:cubicBezTo>
                  <a:pt x="4096" y="1691"/>
                  <a:pt x="4870" y="977"/>
                  <a:pt x="5858" y="977"/>
                </a:cubicBezTo>
                <a:close/>
                <a:moveTo>
                  <a:pt x="13125" y="5486"/>
                </a:moveTo>
                <a:cubicBezTo>
                  <a:pt x="13192" y="5486"/>
                  <a:pt x="13274" y="5509"/>
                  <a:pt x="13323" y="5549"/>
                </a:cubicBezTo>
                <a:lnTo>
                  <a:pt x="13347" y="5584"/>
                </a:lnTo>
                <a:cubicBezTo>
                  <a:pt x="13514" y="5727"/>
                  <a:pt x="13538" y="5942"/>
                  <a:pt x="13419" y="6073"/>
                </a:cubicBezTo>
                <a:lnTo>
                  <a:pt x="10513" y="9668"/>
                </a:lnTo>
                <a:cubicBezTo>
                  <a:pt x="10418" y="9787"/>
                  <a:pt x="10299" y="9871"/>
                  <a:pt x="10144" y="9883"/>
                </a:cubicBezTo>
                <a:lnTo>
                  <a:pt x="4763" y="10561"/>
                </a:lnTo>
                <a:cubicBezTo>
                  <a:pt x="4632" y="10585"/>
                  <a:pt x="4525" y="10668"/>
                  <a:pt x="4429" y="10764"/>
                </a:cubicBezTo>
                <a:lnTo>
                  <a:pt x="3179" y="12407"/>
                </a:lnTo>
                <a:lnTo>
                  <a:pt x="1191" y="10430"/>
                </a:lnTo>
                <a:lnTo>
                  <a:pt x="4179" y="6966"/>
                </a:lnTo>
                <a:cubicBezTo>
                  <a:pt x="4251" y="6894"/>
                  <a:pt x="4370" y="6835"/>
                  <a:pt x="4489" y="6799"/>
                </a:cubicBezTo>
                <a:lnTo>
                  <a:pt x="8311" y="5846"/>
                </a:lnTo>
                <a:cubicBezTo>
                  <a:pt x="8342" y="5838"/>
                  <a:pt x="8373" y="5834"/>
                  <a:pt x="8403" y="5834"/>
                </a:cubicBezTo>
                <a:cubicBezTo>
                  <a:pt x="8548" y="5834"/>
                  <a:pt x="8676" y="5923"/>
                  <a:pt x="8716" y="6061"/>
                </a:cubicBezTo>
                <a:cubicBezTo>
                  <a:pt x="8763" y="6227"/>
                  <a:pt x="8692" y="6406"/>
                  <a:pt x="8525" y="6477"/>
                </a:cubicBezTo>
                <a:lnTo>
                  <a:pt x="6334" y="7370"/>
                </a:lnTo>
                <a:cubicBezTo>
                  <a:pt x="6191" y="7418"/>
                  <a:pt x="6084" y="7549"/>
                  <a:pt x="6037" y="7704"/>
                </a:cubicBezTo>
                <a:cubicBezTo>
                  <a:pt x="6013" y="7870"/>
                  <a:pt x="6037" y="8037"/>
                  <a:pt x="6156" y="8144"/>
                </a:cubicBezTo>
                <a:lnTo>
                  <a:pt x="7049" y="9121"/>
                </a:lnTo>
                <a:cubicBezTo>
                  <a:pt x="7145" y="9226"/>
                  <a:pt x="7280" y="9286"/>
                  <a:pt x="7422" y="9286"/>
                </a:cubicBezTo>
                <a:cubicBezTo>
                  <a:pt x="7456" y="9286"/>
                  <a:pt x="7491" y="9282"/>
                  <a:pt x="7525" y="9275"/>
                </a:cubicBezTo>
                <a:lnTo>
                  <a:pt x="10251" y="8620"/>
                </a:lnTo>
                <a:cubicBezTo>
                  <a:pt x="10359" y="8597"/>
                  <a:pt x="10442" y="8537"/>
                  <a:pt x="10501" y="8454"/>
                </a:cubicBezTo>
                <a:cubicBezTo>
                  <a:pt x="10501" y="8454"/>
                  <a:pt x="11704" y="6989"/>
                  <a:pt x="12561" y="5965"/>
                </a:cubicBezTo>
                <a:cubicBezTo>
                  <a:pt x="12561" y="5965"/>
                  <a:pt x="12561" y="5953"/>
                  <a:pt x="12573" y="5953"/>
                </a:cubicBezTo>
                <a:cubicBezTo>
                  <a:pt x="12668" y="5834"/>
                  <a:pt x="12752" y="5727"/>
                  <a:pt x="12847" y="5620"/>
                </a:cubicBezTo>
                <a:cubicBezTo>
                  <a:pt x="12895" y="5549"/>
                  <a:pt x="12990" y="5501"/>
                  <a:pt x="13085" y="5489"/>
                </a:cubicBezTo>
                <a:cubicBezTo>
                  <a:pt x="13097" y="5487"/>
                  <a:pt x="13111" y="5486"/>
                  <a:pt x="13125" y="5486"/>
                </a:cubicBezTo>
                <a:close/>
                <a:moveTo>
                  <a:pt x="5858" y="0"/>
                </a:moveTo>
                <a:cubicBezTo>
                  <a:pt x="4394" y="0"/>
                  <a:pt x="3227" y="1036"/>
                  <a:pt x="2917" y="2644"/>
                </a:cubicBezTo>
                <a:cubicBezTo>
                  <a:pt x="2691" y="3798"/>
                  <a:pt x="2965" y="5049"/>
                  <a:pt x="3632" y="6156"/>
                </a:cubicBezTo>
                <a:cubicBezTo>
                  <a:pt x="3584" y="6204"/>
                  <a:pt x="3536" y="6239"/>
                  <a:pt x="3501" y="6275"/>
                </a:cubicBezTo>
                <a:cubicBezTo>
                  <a:pt x="3477" y="6299"/>
                  <a:pt x="3465" y="6299"/>
                  <a:pt x="3465" y="6311"/>
                </a:cubicBezTo>
                <a:lnTo>
                  <a:pt x="167" y="10133"/>
                </a:lnTo>
                <a:cubicBezTo>
                  <a:pt x="0" y="10323"/>
                  <a:pt x="12" y="10621"/>
                  <a:pt x="191" y="10799"/>
                </a:cubicBezTo>
                <a:lnTo>
                  <a:pt x="2905" y="13514"/>
                </a:lnTo>
                <a:cubicBezTo>
                  <a:pt x="2977" y="13621"/>
                  <a:pt x="3108" y="13657"/>
                  <a:pt x="3239" y="13657"/>
                </a:cubicBezTo>
                <a:lnTo>
                  <a:pt x="3274" y="13657"/>
                </a:lnTo>
                <a:cubicBezTo>
                  <a:pt x="3417" y="13645"/>
                  <a:pt x="3560" y="13585"/>
                  <a:pt x="3632" y="13466"/>
                </a:cubicBezTo>
                <a:lnTo>
                  <a:pt x="5084" y="11514"/>
                </a:lnTo>
                <a:lnTo>
                  <a:pt x="10263" y="10859"/>
                </a:lnTo>
                <a:cubicBezTo>
                  <a:pt x="10656" y="10823"/>
                  <a:pt x="11013" y="10621"/>
                  <a:pt x="11275" y="10311"/>
                </a:cubicBezTo>
                <a:lnTo>
                  <a:pt x="14181" y="6668"/>
                </a:lnTo>
                <a:cubicBezTo>
                  <a:pt x="14609" y="6120"/>
                  <a:pt x="14526" y="5311"/>
                  <a:pt x="13990" y="4870"/>
                </a:cubicBezTo>
                <a:cubicBezTo>
                  <a:pt x="13990" y="4846"/>
                  <a:pt x="13966" y="4846"/>
                  <a:pt x="13954" y="4834"/>
                </a:cubicBezTo>
                <a:cubicBezTo>
                  <a:pt x="13716" y="4644"/>
                  <a:pt x="13442" y="4537"/>
                  <a:pt x="13121" y="4537"/>
                </a:cubicBezTo>
                <a:cubicBezTo>
                  <a:pt x="13276" y="3894"/>
                  <a:pt x="13288" y="3263"/>
                  <a:pt x="13168" y="2644"/>
                </a:cubicBezTo>
                <a:cubicBezTo>
                  <a:pt x="12847" y="1060"/>
                  <a:pt x="11692" y="12"/>
                  <a:pt x="10216" y="12"/>
                </a:cubicBezTo>
                <a:cubicBezTo>
                  <a:pt x="9525" y="12"/>
                  <a:pt x="8775" y="250"/>
                  <a:pt x="8049" y="727"/>
                </a:cubicBezTo>
                <a:cubicBezTo>
                  <a:pt x="7311" y="238"/>
                  <a:pt x="6572" y="0"/>
                  <a:pt x="58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75"/>
          <p:cNvSpPr txBox="1"/>
          <p:nvPr/>
        </p:nvSpPr>
        <p:spPr>
          <a:xfrm>
            <a:off x="665225" y="2379725"/>
            <a:ext cx="3607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ubik"/>
                <a:ea typeface="Rubik"/>
                <a:cs typeface="Rubik"/>
                <a:sym typeface="Rubik"/>
              </a:rPr>
              <a:t>Несмотря на то, что КТ не является методом выбора у пациентов с жалобами на боль в животе и рвоту, именно рентгенолог может первым заподозрить перекрут придатков матки</a:t>
            </a:r>
            <a:endParaRPr sz="1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70" name="Google Shape;970;p75"/>
          <p:cNvSpPr txBox="1"/>
          <p:nvPr/>
        </p:nvSpPr>
        <p:spPr>
          <a:xfrm>
            <a:off x="5088625" y="2379725"/>
            <a:ext cx="3401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ubik"/>
                <a:ea typeface="Rubik"/>
                <a:cs typeface="Rubik"/>
                <a:sym typeface="Rubik"/>
              </a:rPr>
              <a:t>На компьютерной томографии  нет четкой дифференцировки анатомических структур.</a:t>
            </a:r>
            <a:endParaRPr sz="16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ubik"/>
                <a:ea typeface="Rubik"/>
                <a:cs typeface="Rubik"/>
                <a:sym typeface="Rubik"/>
              </a:rPr>
              <a:t> Это затрудняет визуализацию, точность исследования составляет около 42%</a:t>
            </a:r>
            <a:endParaRPr sz="16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6"/>
          <p:cNvSpPr/>
          <p:nvPr/>
        </p:nvSpPr>
        <p:spPr>
          <a:xfrm>
            <a:off x="5073875" y="1528453"/>
            <a:ext cx="909577" cy="1151038"/>
          </a:xfrm>
          <a:custGeom>
            <a:avLst/>
            <a:gdLst/>
            <a:ahLst/>
            <a:cxnLst/>
            <a:rect l="l" t="t" r="r" b="b"/>
            <a:pathLst>
              <a:path w="67264" h="72678" extrusionOk="0">
                <a:moveTo>
                  <a:pt x="1" y="0"/>
                </a:moveTo>
                <a:lnTo>
                  <a:pt x="1" y="12233"/>
                </a:lnTo>
                <a:lnTo>
                  <a:pt x="30566" y="12233"/>
                </a:lnTo>
                <a:cubicBezTo>
                  <a:pt x="44070" y="12233"/>
                  <a:pt x="55031" y="23193"/>
                  <a:pt x="55031" y="36698"/>
                </a:cubicBezTo>
                <a:cubicBezTo>
                  <a:pt x="55031" y="48343"/>
                  <a:pt x="46778" y="58423"/>
                  <a:pt x="35361" y="60706"/>
                </a:cubicBezTo>
                <a:lnTo>
                  <a:pt x="37742" y="72678"/>
                </a:lnTo>
                <a:cubicBezTo>
                  <a:pt x="54868" y="69285"/>
                  <a:pt x="67263" y="54149"/>
                  <a:pt x="67263" y="36698"/>
                </a:cubicBezTo>
                <a:cubicBezTo>
                  <a:pt x="67263" y="16473"/>
                  <a:pt x="50790" y="0"/>
                  <a:pt x="30566" y="0"/>
                </a:cubicBezTo>
                <a:close/>
              </a:path>
            </a:pathLst>
          </a:custGeom>
          <a:solidFill>
            <a:srgbClr val="4F5B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76"/>
          <p:cNvSpPr/>
          <p:nvPr/>
        </p:nvSpPr>
        <p:spPr>
          <a:xfrm>
            <a:off x="3925791" y="1334725"/>
            <a:ext cx="1292440" cy="3306363"/>
          </a:xfrm>
          <a:custGeom>
            <a:avLst/>
            <a:gdLst/>
            <a:ahLst/>
            <a:cxnLst/>
            <a:rect l="l" t="t" r="r" b="b"/>
            <a:pathLst>
              <a:path w="95577" h="208768" extrusionOk="0">
                <a:moveTo>
                  <a:pt x="47789" y="0"/>
                </a:moveTo>
                <a:cubicBezTo>
                  <a:pt x="33142" y="0"/>
                  <a:pt x="16930" y="6263"/>
                  <a:pt x="7079" y="13407"/>
                </a:cubicBezTo>
                <a:lnTo>
                  <a:pt x="2871" y="16473"/>
                </a:lnTo>
                <a:lnTo>
                  <a:pt x="26520" y="62891"/>
                </a:lnTo>
                <a:cubicBezTo>
                  <a:pt x="28445" y="66708"/>
                  <a:pt x="29424" y="70981"/>
                  <a:pt x="29424" y="75254"/>
                </a:cubicBezTo>
                <a:lnTo>
                  <a:pt x="29424" y="76657"/>
                </a:lnTo>
                <a:cubicBezTo>
                  <a:pt x="29424" y="84061"/>
                  <a:pt x="25966" y="91564"/>
                  <a:pt x="19703" y="97794"/>
                </a:cubicBezTo>
                <a:cubicBezTo>
                  <a:pt x="1501" y="115801"/>
                  <a:pt x="0" y="147246"/>
                  <a:pt x="16115" y="167373"/>
                </a:cubicBezTo>
                <a:cubicBezTo>
                  <a:pt x="24694" y="178072"/>
                  <a:pt x="29424" y="190630"/>
                  <a:pt x="29424" y="202667"/>
                </a:cubicBezTo>
                <a:lnTo>
                  <a:pt x="29424" y="208767"/>
                </a:lnTo>
                <a:lnTo>
                  <a:pt x="41656" y="208767"/>
                </a:lnTo>
                <a:lnTo>
                  <a:pt x="47789" y="204298"/>
                </a:lnTo>
                <a:lnTo>
                  <a:pt x="53073" y="208767"/>
                </a:lnTo>
                <a:lnTo>
                  <a:pt x="66121" y="208767"/>
                </a:lnTo>
                <a:lnTo>
                  <a:pt x="66121" y="202667"/>
                </a:lnTo>
                <a:cubicBezTo>
                  <a:pt x="66121" y="190630"/>
                  <a:pt x="70851" y="178072"/>
                  <a:pt x="79462" y="167373"/>
                </a:cubicBezTo>
                <a:cubicBezTo>
                  <a:pt x="95577" y="147213"/>
                  <a:pt x="94044" y="115768"/>
                  <a:pt x="75874" y="97794"/>
                </a:cubicBezTo>
                <a:cubicBezTo>
                  <a:pt x="69579" y="91564"/>
                  <a:pt x="66121" y="84061"/>
                  <a:pt x="66154" y="76657"/>
                </a:cubicBezTo>
                <a:lnTo>
                  <a:pt x="66154" y="75254"/>
                </a:lnTo>
                <a:cubicBezTo>
                  <a:pt x="66154" y="70981"/>
                  <a:pt x="67132" y="66708"/>
                  <a:pt x="69057" y="62891"/>
                </a:cubicBezTo>
                <a:lnTo>
                  <a:pt x="92706" y="16473"/>
                </a:lnTo>
                <a:lnTo>
                  <a:pt x="88498" y="13407"/>
                </a:lnTo>
                <a:cubicBezTo>
                  <a:pt x="87748" y="12852"/>
                  <a:pt x="69774" y="0"/>
                  <a:pt x="477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76"/>
          <p:cNvSpPr/>
          <p:nvPr/>
        </p:nvSpPr>
        <p:spPr>
          <a:xfrm>
            <a:off x="4571949" y="1334725"/>
            <a:ext cx="646227" cy="3306363"/>
          </a:xfrm>
          <a:custGeom>
            <a:avLst/>
            <a:gdLst/>
            <a:ahLst/>
            <a:cxnLst/>
            <a:rect l="l" t="t" r="r" b="b"/>
            <a:pathLst>
              <a:path w="47789" h="208768" extrusionOk="0">
                <a:moveTo>
                  <a:pt x="1" y="0"/>
                </a:moveTo>
                <a:lnTo>
                  <a:pt x="1" y="204298"/>
                </a:lnTo>
                <a:lnTo>
                  <a:pt x="5318" y="208767"/>
                </a:lnTo>
                <a:lnTo>
                  <a:pt x="18366" y="208767"/>
                </a:lnTo>
                <a:lnTo>
                  <a:pt x="18366" y="202667"/>
                </a:lnTo>
                <a:cubicBezTo>
                  <a:pt x="18366" y="190630"/>
                  <a:pt x="23063" y="178072"/>
                  <a:pt x="31674" y="167373"/>
                </a:cubicBezTo>
                <a:cubicBezTo>
                  <a:pt x="47789" y="147213"/>
                  <a:pt x="46256" y="115768"/>
                  <a:pt x="28086" y="97794"/>
                </a:cubicBezTo>
                <a:cubicBezTo>
                  <a:pt x="21823" y="91564"/>
                  <a:pt x="18366" y="84061"/>
                  <a:pt x="18366" y="76657"/>
                </a:cubicBezTo>
                <a:lnTo>
                  <a:pt x="18366" y="75254"/>
                </a:lnTo>
                <a:cubicBezTo>
                  <a:pt x="18366" y="70981"/>
                  <a:pt x="19344" y="66708"/>
                  <a:pt x="21269" y="62891"/>
                </a:cubicBezTo>
                <a:lnTo>
                  <a:pt x="44918" y="16473"/>
                </a:lnTo>
                <a:lnTo>
                  <a:pt x="40710" y="13407"/>
                </a:lnTo>
                <a:cubicBezTo>
                  <a:pt x="39960" y="12852"/>
                  <a:pt x="21986" y="0"/>
                  <a:pt x="1" y="0"/>
                </a:cubicBezTo>
                <a:close/>
              </a:path>
            </a:pathLst>
          </a:custGeom>
          <a:solidFill>
            <a:srgbClr val="4F5B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76"/>
          <p:cNvSpPr/>
          <p:nvPr/>
        </p:nvSpPr>
        <p:spPr>
          <a:xfrm>
            <a:off x="3160550" y="1528453"/>
            <a:ext cx="909997" cy="1151038"/>
          </a:xfrm>
          <a:custGeom>
            <a:avLst/>
            <a:gdLst/>
            <a:ahLst/>
            <a:cxnLst/>
            <a:rect l="l" t="t" r="r" b="b"/>
            <a:pathLst>
              <a:path w="67295" h="72678" extrusionOk="0">
                <a:moveTo>
                  <a:pt x="36697" y="0"/>
                </a:moveTo>
                <a:cubicBezTo>
                  <a:pt x="16473" y="0"/>
                  <a:pt x="0" y="16473"/>
                  <a:pt x="0" y="36698"/>
                </a:cubicBezTo>
                <a:cubicBezTo>
                  <a:pt x="0" y="54149"/>
                  <a:pt x="12396" y="69285"/>
                  <a:pt x="29521" y="72678"/>
                </a:cubicBezTo>
                <a:lnTo>
                  <a:pt x="31902" y="60706"/>
                </a:lnTo>
                <a:cubicBezTo>
                  <a:pt x="20485" y="58423"/>
                  <a:pt x="12232" y="48343"/>
                  <a:pt x="12232" y="36698"/>
                </a:cubicBezTo>
                <a:cubicBezTo>
                  <a:pt x="12232" y="23193"/>
                  <a:pt x="23193" y="12233"/>
                  <a:pt x="36697" y="12233"/>
                </a:cubicBezTo>
                <a:lnTo>
                  <a:pt x="67295" y="12233"/>
                </a:lnTo>
                <a:lnTo>
                  <a:pt x="672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76"/>
          <p:cNvSpPr/>
          <p:nvPr/>
        </p:nvSpPr>
        <p:spPr>
          <a:xfrm>
            <a:off x="3491336" y="2303396"/>
            <a:ext cx="661669" cy="581205"/>
          </a:xfrm>
          <a:custGeom>
            <a:avLst/>
            <a:gdLst/>
            <a:ahLst/>
            <a:cxnLst/>
            <a:rect l="l" t="t" r="r" b="b"/>
            <a:pathLst>
              <a:path w="48931" h="36698" extrusionOk="0">
                <a:moveTo>
                  <a:pt x="24466" y="0"/>
                </a:moveTo>
                <a:cubicBezTo>
                  <a:pt x="10733" y="0"/>
                  <a:pt x="1" y="8057"/>
                  <a:pt x="1" y="18365"/>
                </a:cubicBezTo>
                <a:cubicBezTo>
                  <a:pt x="1" y="28640"/>
                  <a:pt x="10733" y="36698"/>
                  <a:pt x="24466" y="36698"/>
                </a:cubicBezTo>
                <a:cubicBezTo>
                  <a:pt x="38199" y="36698"/>
                  <a:pt x="48931" y="28640"/>
                  <a:pt x="48931" y="18365"/>
                </a:cubicBezTo>
                <a:cubicBezTo>
                  <a:pt x="48931" y="8057"/>
                  <a:pt x="38199" y="0"/>
                  <a:pt x="24466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76"/>
          <p:cNvSpPr/>
          <p:nvPr/>
        </p:nvSpPr>
        <p:spPr>
          <a:xfrm>
            <a:off x="4990962" y="2303396"/>
            <a:ext cx="661669" cy="581205"/>
          </a:xfrm>
          <a:custGeom>
            <a:avLst/>
            <a:gdLst/>
            <a:ahLst/>
            <a:cxnLst/>
            <a:rect l="l" t="t" r="r" b="b"/>
            <a:pathLst>
              <a:path w="48931" h="36698" extrusionOk="0">
                <a:moveTo>
                  <a:pt x="24465" y="0"/>
                </a:moveTo>
                <a:cubicBezTo>
                  <a:pt x="10732" y="0"/>
                  <a:pt x="0" y="8057"/>
                  <a:pt x="0" y="18365"/>
                </a:cubicBezTo>
                <a:cubicBezTo>
                  <a:pt x="0" y="28640"/>
                  <a:pt x="10732" y="36698"/>
                  <a:pt x="24465" y="36698"/>
                </a:cubicBezTo>
                <a:cubicBezTo>
                  <a:pt x="38198" y="36698"/>
                  <a:pt x="48930" y="28640"/>
                  <a:pt x="48930" y="18365"/>
                </a:cubicBezTo>
                <a:cubicBezTo>
                  <a:pt x="48930" y="8057"/>
                  <a:pt x="38198" y="0"/>
                  <a:pt x="24465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76"/>
          <p:cNvSpPr txBox="1">
            <a:spLocks noGrp="1"/>
          </p:cNvSpPr>
          <p:nvPr>
            <p:ph type="title"/>
          </p:nvPr>
        </p:nvSpPr>
        <p:spPr>
          <a:xfrm>
            <a:off x="476550" y="99250"/>
            <a:ext cx="819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ubik"/>
                <a:ea typeface="Rubik"/>
                <a:cs typeface="Rubik"/>
                <a:sym typeface="Rubik"/>
              </a:rPr>
              <a:t>Компьютерная томография</a:t>
            </a:r>
            <a:endParaRPr sz="3800"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982" name="Google Shape;982;p76"/>
          <p:cNvSpPr txBox="1"/>
          <p:nvPr/>
        </p:nvSpPr>
        <p:spPr>
          <a:xfrm>
            <a:off x="260475" y="1334725"/>
            <a:ext cx="2811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Чаще визуализируют объемное образование в области малого таза, смещенное к срединной линии, расположенное над телом матки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3" name="Google Shape;983;p76"/>
          <p:cNvSpPr txBox="1"/>
          <p:nvPr/>
        </p:nvSpPr>
        <p:spPr>
          <a:xfrm>
            <a:off x="260475" y="3067225"/>
            <a:ext cx="2811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С помощью многоплоскостной реконструкции изображений можно оценить положение яичника и матки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4" name="Google Shape;984;p76"/>
          <p:cNvSpPr txBox="1"/>
          <p:nvPr/>
        </p:nvSpPr>
        <p:spPr>
          <a:xfrm>
            <a:off x="5884150" y="1442425"/>
            <a:ext cx="3339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Чувствительность метода возрастает с 28% до 79% при добавлении корональной реконструкции к стандартным аксиальным изображениям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5" name="Google Shape;985;p76"/>
          <p:cNvSpPr txBox="1"/>
          <p:nvPr/>
        </p:nvSpPr>
        <p:spPr>
          <a:xfrm>
            <a:off x="5884150" y="2959525"/>
            <a:ext cx="33393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Перекрученная ножка определяется как отечный мягкотканный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компонент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dirty="0" smtClean="0">
                <a:solidFill>
                  <a:schemeClr val="tx2">
                    <a:lumMod val="1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треугольной формы </a:t>
            </a:r>
            <a:r>
              <a:rPr lang="en" dirty="0">
                <a:solidFill>
                  <a:schemeClr val="tx2">
                    <a:lumMod val="1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у переднебокового края матки, между вовлеченным яичником и маткой   </a:t>
            </a:r>
            <a:endParaRPr dirty="0">
              <a:solidFill>
                <a:schemeClr val="tx2">
                  <a:lumMod val="10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nter for Health Statistics by Slidesgo">
  <a:themeElements>
    <a:clrScheme name="Simple Light">
      <a:dk1>
        <a:srgbClr val="211E42"/>
      </a:dk1>
      <a:lt1>
        <a:srgbClr val="FFFFFF"/>
      </a:lt1>
      <a:dk2>
        <a:srgbClr val="6D689C"/>
      </a:dk2>
      <a:lt2>
        <a:srgbClr val="D5D3EB"/>
      </a:lt2>
      <a:accent1>
        <a:srgbClr val="E4F8F9"/>
      </a:accent1>
      <a:accent2>
        <a:srgbClr val="C7EDF0"/>
      </a:accent2>
      <a:accent3>
        <a:srgbClr val="AAE3E8"/>
      </a:accent3>
      <a:accent4>
        <a:srgbClr val="24BBC4"/>
      </a:accent4>
      <a:accent5>
        <a:srgbClr val="0E868C"/>
      </a:accent5>
      <a:accent6>
        <a:srgbClr val="211E42"/>
      </a:accent6>
      <a:hlink>
        <a:srgbClr val="211E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2008</Words>
  <Application>Microsoft Office PowerPoint</Application>
  <PresentationFormat>Экран (16:9)</PresentationFormat>
  <Paragraphs>125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Palanquin Dark</vt:lpstr>
      <vt:lpstr>Arial</vt:lpstr>
      <vt:lpstr>Rubik</vt:lpstr>
      <vt:lpstr>Center for Health Statistics by Slidesgo</vt:lpstr>
      <vt:lpstr>Перекрут предатков матки:  обзор клинических случаев с помощью методов лучевой диагностики Часть 2</vt:lpstr>
      <vt:lpstr> Т2 МР ВИ в сагиттальной и корональной плоскости Продолжение </vt:lpstr>
      <vt:lpstr>МР ВИ в аксиальной плоскости в различных режимах. Продолжение </vt:lpstr>
      <vt:lpstr>Ультразвуковое исследование</vt:lpstr>
      <vt:lpstr>Ультразвуковое исследование</vt:lpstr>
      <vt:lpstr>Ультразвуковое исследование</vt:lpstr>
      <vt:lpstr>Презентация PowerPoint</vt:lpstr>
      <vt:lpstr>Компьютерная томография </vt:lpstr>
      <vt:lpstr>Компьютерная томография </vt:lpstr>
      <vt:lpstr>Аксиальный срез КТ в нативе</vt:lpstr>
      <vt:lpstr>Т2 ВИ в различных плоскостях. Продолжение</vt:lpstr>
      <vt:lpstr>Компьютерная томография</vt:lpstr>
      <vt:lpstr>Компьютерная томография</vt:lpstr>
      <vt:lpstr>Аксиальный срез КТ с контрастным усилением</vt:lpstr>
      <vt:lpstr>МР ВИ в аксиальной плоскости в различных режимах. Продолжение</vt:lpstr>
      <vt:lpstr>Компьютерная томография</vt:lpstr>
      <vt:lpstr>МР ВИ в различных плоскостях и режимах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Перекрут предатков матки:  обзор клинических случаев с помощью методов лучевой диагностики Часть 2</dc:title>
  <dc:creator>Анастасия</dc:creator>
  <cp:lastModifiedBy>Анастасия</cp:lastModifiedBy>
  <cp:revision>8</cp:revision>
  <dcterms:modified xsi:type="dcterms:W3CDTF">2022-06-16T12:58:26Z</dcterms:modified>
</cp:coreProperties>
</file>