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84"/>
  </p:notesMasterIdLst>
  <p:sldIdLst>
    <p:sldId id="257" r:id="rId2"/>
    <p:sldId id="290" r:id="rId3"/>
    <p:sldId id="258" r:id="rId4"/>
    <p:sldId id="291" r:id="rId5"/>
    <p:sldId id="278" r:id="rId6"/>
    <p:sldId id="289" r:id="rId7"/>
    <p:sldId id="279" r:id="rId8"/>
    <p:sldId id="282" r:id="rId9"/>
    <p:sldId id="280" r:id="rId10"/>
    <p:sldId id="281" r:id="rId11"/>
    <p:sldId id="283" r:id="rId12"/>
    <p:sldId id="284" r:id="rId13"/>
    <p:sldId id="299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292" r:id="rId22"/>
    <p:sldId id="293" r:id="rId23"/>
    <p:sldId id="296" r:id="rId24"/>
    <p:sldId id="297" r:id="rId25"/>
    <p:sldId id="294" r:id="rId26"/>
    <p:sldId id="298" r:id="rId27"/>
    <p:sldId id="301" r:id="rId28"/>
    <p:sldId id="315" r:id="rId29"/>
    <p:sldId id="316" r:id="rId30"/>
    <p:sldId id="317" r:id="rId31"/>
    <p:sldId id="318" r:id="rId32"/>
    <p:sldId id="319" r:id="rId33"/>
    <p:sldId id="320" r:id="rId34"/>
    <p:sldId id="302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04" r:id="rId50"/>
    <p:sldId id="336" r:id="rId51"/>
    <p:sldId id="337" r:id="rId52"/>
    <p:sldId id="338" r:id="rId53"/>
    <p:sldId id="340" r:id="rId54"/>
    <p:sldId id="341" r:id="rId55"/>
    <p:sldId id="342" r:id="rId56"/>
    <p:sldId id="343" r:id="rId57"/>
    <p:sldId id="344" r:id="rId58"/>
    <p:sldId id="305" r:id="rId59"/>
    <p:sldId id="285" r:id="rId60"/>
    <p:sldId id="353" r:id="rId61"/>
    <p:sldId id="306" r:id="rId62"/>
    <p:sldId id="307" r:id="rId63"/>
    <p:sldId id="259" r:id="rId64"/>
    <p:sldId id="260" r:id="rId65"/>
    <p:sldId id="261" r:id="rId66"/>
    <p:sldId id="263" r:id="rId67"/>
    <p:sldId id="359" r:id="rId68"/>
    <p:sldId id="345" r:id="rId69"/>
    <p:sldId id="346" r:id="rId70"/>
    <p:sldId id="360" r:id="rId71"/>
    <p:sldId id="349" r:id="rId72"/>
    <p:sldId id="347" r:id="rId73"/>
    <p:sldId id="351" r:id="rId74"/>
    <p:sldId id="348" r:id="rId75"/>
    <p:sldId id="352" r:id="rId76"/>
    <p:sldId id="354" r:id="rId77"/>
    <p:sldId id="357" r:id="rId78"/>
    <p:sldId id="358" r:id="rId79"/>
    <p:sldId id="355" r:id="rId80"/>
    <p:sldId id="356" r:id="rId81"/>
    <p:sldId id="361" r:id="rId82"/>
    <p:sldId id="288" r:id="rId8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5B910-1C6C-4E5B-A667-50A75739FC09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79C4-899A-41D4-934D-7094D9C94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87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2AF1-BE58-4F4C-A2EB-BBA22F52741C}" type="datetime1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4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37DE-256E-4585-B5FE-A7C98F637CB7}" type="datetime1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4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8AE01-FE6F-4B8B-AAE9-835DE448ABF7}" type="datetime1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25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BE28-DF70-4C00-939F-BE19D08DFDFD}" type="datetime1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0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4A26-62AA-4BD3-B3ED-EB65B7BC4D65}" type="datetime1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93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2655-0410-474D-8B8E-3B21FB2D2412}" type="datetime1">
              <a:rPr lang="ru-RU" smtClean="0"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6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B68B-D621-420C-A0FE-73A4620F1665}" type="datetime1">
              <a:rPr lang="ru-RU" smtClean="0"/>
              <a:t>16.10.2016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42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AED9-0613-4E2F-A534-C402B2DA7993}" type="datetime1">
              <a:rPr lang="ru-RU" smtClean="0"/>
              <a:t>16.10.2016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81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0139-7F41-4366-B5F4-A13F18743701}" type="datetime1">
              <a:rPr lang="ru-RU" smtClean="0"/>
              <a:t>16.10.2016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0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1BDA-E609-4044-A19F-E1958969353C}" type="datetime1">
              <a:rPr lang="ru-RU" smtClean="0"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8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8C74-751A-4120-A3DC-D85D6A55492F}" type="datetime1">
              <a:rPr lang="ru-RU" smtClean="0"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54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69E8A-64EB-4B98-87CC-F2B858672AA2}" type="datetime1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85E21-DA2C-434E-A946-A69B5852F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5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632848" cy="3744415"/>
          </a:xfrm>
        </p:spPr>
        <p:txBody>
          <a:bodyPr>
            <a:normAutofit/>
          </a:bodyPr>
          <a:lstStyle/>
          <a:p>
            <a:r>
              <a:rPr lang="ru-RU" b="1" dirty="0"/>
              <a:t>Диспансерное наблюдение и реабилитация детей с </a:t>
            </a:r>
            <a:r>
              <a:rPr lang="ru-RU" b="1" dirty="0" smtClean="0"/>
              <a:t>заболеваниями </a:t>
            </a:r>
            <a:r>
              <a:rPr lang="ru-RU" b="1" dirty="0"/>
              <a:t>органов </a:t>
            </a:r>
            <a:r>
              <a:rPr lang="ru-RU" b="1" dirty="0" smtClean="0"/>
              <a:t>ЖКТ, печени, ПЖЖ </a:t>
            </a:r>
            <a:r>
              <a:rPr lang="ru-RU" b="1" dirty="0"/>
              <a:t>в условиях детской поликлиники</a:t>
            </a:r>
            <a:r>
              <a:rPr lang="ru-RU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725144"/>
            <a:ext cx="8712968" cy="15121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К.м.н., доцент </a:t>
            </a:r>
            <a:r>
              <a:rPr lang="ru-RU" b="1" dirty="0" err="1" smtClean="0">
                <a:solidFill>
                  <a:srgbClr val="FF0000"/>
                </a:solidFill>
              </a:rPr>
              <a:t>Гордиец</a:t>
            </a:r>
            <a:r>
              <a:rPr lang="ru-RU" b="1" dirty="0" smtClean="0">
                <a:solidFill>
                  <a:srgbClr val="FF0000"/>
                </a:solidFill>
              </a:rPr>
              <a:t> Анастасия </a:t>
            </a:r>
            <a:r>
              <a:rPr lang="ru-RU" b="1" dirty="0">
                <a:solidFill>
                  <a:srgbClr val="FF000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икторовна,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КрасГМУ</a:t>
            </a:r>
            <a:r>
              <a:rPr lang="ru-RU" b="1" dirty="0" smtClean="0">
                <a:solidFill>
                  <a:srgbClr val="FF0000"/>
                </a:solidFill>
              </a:rPr>
              <a:t>, 2016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0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Основные задачи Школы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400"/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FF0000"/>
                </a:solidFill>
              </a:rPr>
              <a:t>повышение информированности</a:t>
            </a:r>
            <a:r>
              <a:rPr lang="ru-RU" sz="2400" b="1"/>
              <a:t> пациентов о заболевании, факторах риска его развития и осложнениях;</a:t>
            </a:r>
          </a:p>
          <a:p>
            <a:pPr>
              <a:lnSpc>
                <a:spcPct val="80000"/>
              </a:lnSpc>
            </a:pPr>
            <a:r>
              <a:rPr lang="ru-RU" sz="2400" b="1"/>
              <a:t>обучение пациентов </a:t>
            </a:r>
            <a:r>
              <a:rPr lang="ru-RU" sz="2400" b="1">
                <a:solidFill>
                  <a:srgbClr val="FF0000"/>
                </a:solidFill>
              </a:rPr>
              <a:t>методам снижения неблагоприятного влияния на здоровье поведенческих факторов риска (</a:t>
            </a:r>
            <a:r>
              <a:rPr lang="ru-RU" sz="2400" b="1"/>
              <a:t>вредные привычки, питание, двигательная активность, контроль стресса);</a:t>
            </a:r>
          </a:p>
          <a:p>
            <a:pPr>
              <a:lnSpc>
                <a:spcPct val="80000"/>
              </a:lnSpc>
            </a:pPr>
            <a:r>
              <a:rPr lang="ru-RU" sz="2400" b="1"/>
              <a:t>обучение пациентов </a:t>
            </a:r>
            <a:r>
              <a:rPr lang="ru-RU" sz="2400" b="1">
                <a:solidFill>
                  <a:srgbClr val="FF0000"/>
                </a:solidFill>
              </a:rPr>
              <a:t>методам самоконтроля</a:t>
            </a:r>
            <a:r>
              <a:rPr lang="ru-RU" sz="2400" b="1"/>
              <a:t> и самопомощи, первой доврачебной помощи при обострениях;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FF0000"/>
                </a:solidFill>
              </a:rPr>
              <a:t>повышение мотивации</a:t>
            </a:r>
            <a:r>
              <a:rPr lang="ru-RU" sz="2400" b="1"/>
              <a:t> у пациентов к оздоровлению, приверженности к лечению и выполнению рекомендаций врача.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6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План Д-наблюдения (1)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Поиск на официальном сайте Минздрава РФ протокола по данному заболеванию</a:t>
            </a:r>
          </a:p>
          <a:p>
            <a:pPr>
              <a:lnSpc>
                <a:spcPct val="90000"/>
              </a:lnSpc>
            </a:pPr>
            <a:r>
              <a:rPr lang="ru-RU"/>
              <a:t>Согласно протоколу оформляется план Д-наблюдения</a:t>
            </a:r>
          </a:p>
          <a:p>
            <a:pPr>
              <a:lnSpc>
                <a:spcPct val="90000"/>
              </a:lnSpc>
            </a:pPr>
            <a:r>
              <a:rPr lang="ru-RU"/>
              <a:t>Сроки наблюдения</a:t>
            </a:r>
          </a:p>
          <a:p>
            <a:pPr>
              <a:lnSpc>
                <a:spcPct val="90000"/>
              </a:lnSpc>
            </a:pPr>
            <a:r>
              <a:rPr lang="ru-RU">
                <a:latin typeface="Bell MT" pitchFamily="18" charset="0"/>
              </a:rPr>
              <a:t>Частота осмотров </a:t>
            </a:r>
            <a:r>
              <a:rPr lang="ru-RU" b="1">
                <a:latin typeface="Bell MT" pitchFamily="18" charset="0"/>
              </a:rPr>
              <a:t>педиатром</a:t>
            </a:r>
            <a:r>
              <a:rPr lang="ru-RU">
                <a:latin typeface="Bell MT" pitchFamily="18" charset="0"/>
              </a:rPr>
              <a:t> после выписки из стационара</a:t>
            </a:r>
          </a:p>
          <a:p>
            <a:pPr>
              <a:lnSpc>
                <a:spcPct val="90000"/>
              </a:lnSpc>
            </a:pPr>
            <a:r>
              <a:rPr lang="ru-RU">
                <a:latin typeface="Bell MT" pitchFamily="18" charset="0"/>
              </a:rPr>
              <a:t>Осмотры специалистов</a:t>
            </a:r>
          </a:p>
          <a:p>
            <a:pPr>
              <a:lnSpc>
                <a:spcPct val="90000"/>
              </a:lnSpc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03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План Д-наблюдения (2)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Методы обследования</a:t>
            </a:r>
          </a:p>
          <a:p>
            <a:r>
              <a:rPr lang="ru-RU"/>
              <a:t>Постоянная терапия или противорецидивное лечение</a:t>
            </a:r>
          </a:p>
          <a:p>
            <a:r>
              <a:rPr lang="ru-RU"/>
              <a:t>Необходимые госпитализации (школы здоровья)</a:t>
            </a:r>
          </a:p>
          <a:p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Bell MT" pitchFamily="18" charset="0"/>
              </a:rPr>
              <a:t>Санаторно-курортное лечение</a:t>
            </a:r>
          </a:p>
          <a:p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Bell MT" pitchFamily="18" charset="0"/>
              </a:rPr>
              <a:t>Образование, в т.ч. физ. культура</a:t>
            </a:r>
          </a:p>
          <a:p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Bell MT" pitchFamily="18" charset="0"/>
              </a:rPr>
              <a:t>Проф. прививки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556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Стандарт специализированной медицинской помощи детям при гастрите и дуодените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Приложение </a:t>
            </a:r>
            <a:br>
              <a:rPr lang="ru-RU" dirty="0"/>
            </a:br>
            <a:r>
              <a:rPr lang="ru-RU" dirty="0"/>
              <a:t>к приказу Министерства здравоохранения Российской Федерации</a:t>
            </a:r>
            <a:br>
              <a:rPr lang="ru-RU" dirty="0"/>
            </a:br>
            <a:r>
              <a:rPr lang="ru-RU" dirty="0"/>
              <a:t>от 28 декабря 2012 г. № 1598н 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Категория возрастная:</a:t>
            </a:r>
            <a:r>
              <a:rPr lang="ru-RU" dirty="0"/>
              <a:t> дети</a:t>
            </a:r>
            <a:br>
              <a:rPr lang="ru-RU" dirty="0"/>
            </a:br>
            <a:r>
              <a:rPr lang="ru-RU" b="1" dirty="0"/>
              <a:t>Пол: </a:t>
            </a:r>
            <a:r>
              <a:rPr lang="ru-RU" dirty="0"/>
              <a:t>любой</a:t>
            </a:r>
            <a:br>
              <a:rPr lang="ru-RU" dirty="0"/>
            </a:br>
            <a:r>
              <a:rPr lang="ru-RU" b="1" dirty="0"/>
              <a:t>Фаза:</a:t>
            </a:r>
            <a:r>
              <a:rPr lang="ru-RU" dirty="0"/>
              <a:t> обострение</a:t>
            </a:r>
            <a:br>
              <a:rPr lang="ru-RU" dirty="0"/>
            </a:br>
            <a:r>
              <a:rPr lang="ru-RU" b="1" dirty="0"/>
              <a:t>Стадия:</a:t>
            </a:r>
            <a:r>
              <a:rPr lang="ru-RU" dirty="0"/>
              <a:t> любая</a:t>
            </a:r>
            <a:br>
              <a:rPr lang="ru-RU" dirty="0"/>
            </a:br>
            <a:r>
              <a:rPr lang="ru-RU" b="1" dirty="0"/>
              <a:t>Осложнения:</a:t>
            </a:r>
            <a:r>
              <a:rPr lang="ru-RU" dirty="0"/>
              <a:t> без осложнений</a:t>
            </a:r>
            <a:br>
              <a:rPr lang="ru-RU" dirty="0"/>
            </a:br>
            <a:r>
              <a:rPr lang="ru-RU" b="1" dirty="0"/>
              <a:t>Вид медицинской помощи:</a:t>
            </a:r>
            <a:r>
              <a:rPr lang="ru-RU" dirty="0"/>
              <a:t> специализированная медицинская помощь</a:t>
            </a:r>
            <a:br>
              <a:rPr lang="ru-RU" dirty="0"/>
            </a:br>
            <a:r>
              <a:rPr lang="ru-RU" b="1" dirty="0"/>
              <a:t>Условия оказания медицинской помощи:</a:t>
            </a:r>
            <a:r>
              <a:rPr lang="ru-RU" dirty="0"/>
              <a:t> стационарно</a:t>
            </a:r>
            <a:br>
              <a:rPr lang="ru-RU" dirty="0"/>
            </a:br>
            <a:r>
              <a:rPr lang="ru-RU" b="1" dirty="0"/>
              <a:t>Форма оказания медицинской помощи:</a:t>
            </a:r>
            <a:r>
              <a:rPr lang="ru-RU" dirty="0"/>
              <a:t> плановая</a:t>
            </a:r>
            <a:br>
              <a:rPr lang="ru-RU" dirty="0"/>
            </a:br>
            <a:r>
              <a:rPr lang="ru-RU" b="1" dirty="0"/>
              <a:t>Средние сроки лечения (количество дней):</a:t>
            </a:r>
            <a:r>
              <a:rPr lang="ru-RU" dirty="0"/>
              <a:t> 14</a:t>
            </a:r>
            <a:r>
              <a:rPr lang="ru-RU" b="1" dirty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00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Принципы диспансеризации детей с хроническими гастритами и гастродуоденитами: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229600" cy="3886200"/>
          </a:xfrm>
        </p:spPr>
        <p:txBody>
          <a:bodyPr/>
          <a:lstStyle/>
          <a:p>
            <a:r>
              <a:rPr lang="ru-RU"/>
              <a:t>В течение 1-го года после взятия на учет больные наблюдаются уч. педиатром каждые 3 мес., затем 2 раза в год (осенью и весной).</a:t>
            </a:r>
          </a:p>
          <a:p>
            <a:r>
              <a:rPr lang="ru-RU"/>
              <a:t>ЛОР и стоматологом 2 раза в год, др. специалистами - по показаниям.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Методы обследования: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ЭФГДС 1 раз в год,</a:t>
            </a:r>
          </a:p>
          <a:p>
            <a:r>
              <a:rPr lang="ru-RU"/>
              <a:t>Исследование желудочной секреции 1 раз в год,</a:t>
            </a:r>
          </a:p>
          <a:p>
            <a:r>
              <a:rPr lang="ru-RU"/>
              <a:t>Анализы крови, мочи, кала на я/гл, копрограмма 1 раз в год, др. исследования по показаниям.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51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Противорецидивное лечение: 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Проводится 2 раза в год (весной и осенью) в течение 2-3 нед. и включает щадящий режим, диету, заместительную ферментотерапию и антацидные средства, витамины, стимулирующие средства, минеральные воды, физиотерапию.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5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20713"/>
            <a:ext cx="8229600" cy="6237287"/>
          </a:xfrm>
        </p:spPr>
        <p:txBody>
          <a:bodyPr/>
          <a:lstStyle/>
          <a:p>
            <a:r>
              <a:rPr lang="ru-RU" sz="2800"/>
              <a:t>Режим питания с учетом состава желудочного сока: стол №1-при повышенной кислотности, стол №2- при пониженной кислотности.</a:t>
            </a:r>
          </a:p>
          <a:p>
            <a:r>
              <a:rPr lang="ru-RU" sz="2800"/>
              <a:t>Питье минеральных вод курсами до 2 мес. из расчета 3мл минеральной воды на 1 кг массы больного на прием. При повышенной кислотности минеральная вода дается через 60-70 мин после еды, при пониженной- за 30-40 мин до еды. Курс лечения минеральными водами (Миргородская, Ижевская, Березовская, Арзни, Ессентуки №17) проводится 2-3 раза в год.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8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При пониженной кислотности обязательны: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Заместительная терапия: натуральный желудочный сок, бетацид, ацидин-пепсин, абомин, пепсидил, мексаза, панзинорм в течение 3-4нед 2-3 раза в год;</a:t>
            </a:r>
          </a:p>
          <a:p>
            <a:pPr>
              <a:lnSpc>
                <a:spcPct val="80000"/>
              </a:lnSpc>
            </a:pPr>
            <a:r>
              <a:rPr lang="ru-RU" sz="2800"/>
              <a:t>Стимулирующая терапия – пентоксил в течение 10 дней;</a:t>
            </a:r>
          </a:p>
          <a:p>
            <a:pPr>
              <a:lnSpc>
                <a:spcPct val="80000"/>
              </a:lnSpc>
            </a:pPr>
            <a:r>
              <a:rPr lang="ru-RU" sz="2800"/>
              <a:t>Физиотерапевтическое лечение проводят курсами 2 раза в год, весной и осенью: хвойные ванны (температура 37,0-37,5 гр) на курс 10 ванн, парафиновые аппликации на область эпигастрия на курс 10 процедур, кислородные коктейли 1 раз в день в течение 2 недель.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3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 повышенной кислотности: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Антацидные средства: альмагель, фосфолюгель в течение 2-6нед 2 раза в год (весной и осенью);</a:t>
            </a:r>
          </a:p>
          <a:p>
            <a:pPr>
              <a:lnSpc>
                <a:spcPct val="90000"/>
              </a:lnSpc>
            </a:pPr>
            <a:r>
              <a:rPr lang="ru-RU" sz="2800"/>
              <a:t>Физиотерапевтическое лечение: индуктотермия на эпигастральную область 10-12 процедур, гальванический воротник по Щербаку 10-15 процедур, парафиновые аппликации на эпигастральную область и спину 10 процедур 1-2 раза в год.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94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362950" cy="62372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err="1">
                <a:solidFill>
                  <a:srgbClr val="FF0000"/>
                </a:solidFill>
                <a:latin typeface="Baskerville Old Face" pitchFamily="18" charset="0"/>
              </a:rPr>
              <a:t>Гастродуоденальная</a:t>
            </a:r>
            <a:r>
              <a:rPr lang="ru-RU" dirty="0">
                <a:solidFill>
                  <a:srgbClr val="FF0000"/>
                </a:solidFill>
                <a:latin typeface="Baskerville Old Face" pitchFamily="18" charset="0"/>
              </a:rPr>
              <a:t> патология занимает важное место в структуре заболеваний детского возраста. Заболевания органов пищеварения у детей, также как и у взрослых, как правило, имеют сочетанный характер. Это обусловливает необходимость комплексной терапии с использованием разнонаправленных реабилитационных методов. </a:t>
            </a:r>
            <a:r>
              <a:rPr lang="ru-RU" dirty="0"/>
              <a:t>Основным принципом диспансеризации детей с заболеваниями органов пищеварения является длительное наблюдение в условиях поликлиники.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solidFill>
                <a:schemeClr val="bg2"/>
              </a:solidFill>
              <a:latin typeface="Baskerville Old Face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154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8229600" cy="8497888"/>
          </a:xfrm>
        </p:spPr>
        <p:txBody>
          <a:bodyPr/>
          <a:lstStyle/>
          <a:p>
            <a:r>
              <a:rPr lang="ru-RU"/>
              <a:t>Занятия физкультурой в течение 1 года после обострения в спецгруппе, далее в подготовительной группе постоянно. </a:t>
            </a:r>
          </a:p>
          <a:p>
            <a:r>
              <a:rPr lang="ru-RU"/>
              <a:t>Снятие с диспансерного учета через 3 года после последнего обострения. </a:t>
            </a:r>
          </a:p>
          <a:p>
            <a:r>
              <a:rPr lang="ru-RU"/>
              <a:t>Группа здоровья </a:t>
            </a:r>
            <a:r>
              <a:rPr lang="en-US"/>
              <a:t>III-V.</a:t>
            </a: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2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Язвенная болезнь</a:t>
            </a:r>
            <a:r>
              <a:rPr lang="ru-RU" sz="3600"/>
              <a:t> -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</a:t>
            </a:r>
            <a:r>
              <a:rPr lang="ru-RU">
                <a:latin typeface="Bell MT" pitchFamily="18" charset="0"/>
              </a:rPr>
              <a:t>хроническое рецидивирующее заболевание, характеризующееся формированием язвенного дефекта в желудке или ДПК, обусловленное нарушением равновесия между местными факторами защиты и агрессии, склонное к прогрессированию и вовлечению в процесс других органов пищеварения.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54936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7386638" cy="4497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Впервые установленная ЯБ у детей является показанием для лечения в стационаре.</a:t>
            </a:r>
          </a:p>
          <a:p>
            <a:pPr>
              <a:lnSpc>
                <a:spcPct val="90000"/>
              </a:lnSpc>
            </a:pPr>
            <a:r>
              <a:rPr lang="ru-RU"/>
              <a:t>Клиника ЯБ: выраженность и мойнингамовский ритм болей, наличие ночных и голодных болей.</a:t>
            </a:r>
          </a:p>
          <a:p>
            <a:pPr>
              <a:lnSpc>
                <a:spcPct val="90000"/>
              </a:lnSpc>
            </a:pPr>
            <a:r>
              <a:rPr lang="ru-RU"/>
              <a:t>В клинике выделяют з фазы ЯБ: обострение, неполная ремиссия, ремиссия.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/>
              <a:t>Стандарт первичной специализированной медико-санитарной помощи детям при язве желудка и двенадцатиперстной кишки (обострение)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b="1" dirty="0"/>
              <a:t>Приложение </a:t>
            </a:r>
            <a:r>
              <a:rPr lang="ru-RU" sz="2400" b="1" dirty="0" smtClean="0"/>
              <a:t>к </a:t>
            </a:r>
            <a:r>
              <a:rPr lang="ru-RU" sz="2400" b="1" dirty="0"/>
              <a:t>приказу Минздрава России </a:t>
            </a:r>
            <a:r>
              <a:rPr lang="ru-RU" sz="2400" b="1" dirty="0" smtClean="0"/>
              <a:t>от </a:t>
            </a:r>
            <a:r>
              <a:rPr lang="ru-RU" sz="2400" b="1" dirty="0"/>
              <a:t>7 ноября 2012 г. № </a:t>
            </a:r>
            <a:r>
              <a:rPr lang="ru-RU" sz="2400" b="1" dirty="0" smtClean="0"/>
              <a:t>659н</a:t>
            </a:r>
          </a:p>
          <a:p>
            <a:pPr marL="0" indent="0">
              <a:buNone/>
            </a:pPr>
            <a:r>
              <a:rPr lang="ru-RU" sz="2400" dirty="0"/>
              <a:t>Категория возрастная: дети </a:t>
            </a:r>
          </a:p>
          <a:p>
            <a:pPr marL="0" indent="0">
              <a:buNone/>
            </a:pPr>
            <a:r>
              <a:rPr lang="ru-RU" sz="2400" dirty="0"/>
              <a:t>Пол: любой </a:t>
            </a:r>
          </a:p>
          <a:p>
            <a:pPr marL="0" indent="0">
              <a:buNone/>
            </a:pPr>
            <a:r>
              <a:rPr lang="ru-RU" sz="2400" dirty="0"/>
              <a:t>Фаза: обострение </a:t>
            </a:r>
          </a:p>
          <a:p>
            <a:pPr marL="0" indent="0">
              <a:buNone/>
            </a:pPr>
            <a:r>
              <a:rPr lang="ru-RU" sz="2400" dirty="0"/>
              <a:t>Стадия: любая </a:t>
            </a:r>
          </a:p>
          <a:p>
            <a:pPr marL="0" indent="0">
              <a:buNone/>
            </a:pPr>
            <a:r>
              <a:rPr lang="ru-RU" sz="2400" dirty="0"/>
              <a:t>Осложнения: без осложнений </a:t>
            </a:r>
          </a:p>
          <a:p>
            <a:pPr marL="0" indent="0">
              <a:buNone/>
            </a:pPr>
            <a:r>
              <a:rPr lang="ru-RU" sz="2400" dirty="0"/>
              <a:t>Вид медицинской помощи: первичная медико-санитарная помощь </a:t>
            </a:r>
          </a:p>
          <a:p>
            <a:pPr marL="0" indent="0">
              <a:buNone/>
            </a:pPr>
            <a:r>
              <a:rPr lang="ru-RU" sz="2400" dirty="0"/>
              <a:t>Условие оказания: амбулаторно </a:t>
            </a:r>
          </a:p>
          <a:p>
            <a:pPr marL="0" indent="0">
              <a:buNone/>
            </a:pPr>
            <a:r>
              <a:rPr lang="ru-RU" sz="2400" dirty="0"/>
              <a:t>Форма оказания медицинской помощи: плановая </a:t>
            </a:r>
          </a:p>
          <a:p>
            <a:pPr marL="0" indent="0">
              <a:buNone/>
            </a:pPr>
            <a:r>
              <a:rPr lang="ru-RU" sz="2400" dirty="0"/>
              <a:t>Средние сроки лечения (количество дней): 21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Код </a:t>
            </a:r>
            <a:r>
              <a:rPr lang="ru-RU" sz="2400" dirty="0"/>
              <a:t>по МКБ X*(1) 	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К25 </a:t>
            </a:r>
            <a:r>
              <a:rPr lang="ru-RU" sz="2400" dirty="0"/>
              <a:t>	Язва желудка 	</a:t>
            </a:r>
          </a:p>
          <a:p>
            <a:pPr marL="0" indent="0">
              <a:buNone/>
            </a:pPr>
            <a:r>
              <a:rPr lang="ru-RU" sz="2400" dirty="0" smtClean="0"/>
              <a:t>К26 </a:t>
            </a:r>
            <a:r>
              <a:rPr lang="ru-RU" sz="2400" dirty="0"/>
              <a:t>	Язва двенадцатиперстной кишки 	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011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/>
              <a:t>Приложение </a:t>
            </a:r>
            <a:r>
              <a:rPr lang="ru-RU" b="1" dirty="0" smtClean="0"/>
              <a:t>к </a:t>
            </a:r>
            <a:r>
              <a:rPr lang="ru-RU" b="1" dirty="0"/>
              <a:t>приказу Минздрава России </a:t>
            </a:r>
            <a:r>
              <a:rPr lang="ru-RU" b="1" dirty="0" smtClean="0"/>
              <a:t>от </a:t>
            </a:r>
            <a:r>
              <a:rPr lang="ru-RU" b="1" dirty="0"/>
              <a:t>7 ноября 2012 г. № 662н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Стандарт первичной медико-санитарной помощи детям при язве желудка и двенадцатиперстной кишки (ремиссия)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Категория возрастная: дети </a:t>
            </a:r>
          </a:p>
          <a:p>
            <a:pPr marL="0" indent="0">
              <a:buNone/>
            </a:pPr>
            <a:r>
              <a:rPr lang="ru-RU" dirty="0"/>
              <a:t>Пол: любой </a:t>
            </a:r>
          </a:p>
          <a:p>
            <a:pPr marL="0" indent="0">
              <a:buNone/>
            </a:pPr>
            <a:r>
              <a:rPr lang="ru-RU" dirty="0"/>
              <a:t>Фаза: ремиссия </a:t>
            </a:r>
          </a:p>
          <a:p>
            <a:pPr marL="0" indent="0">
              <a:buNone/>
            </a:pPr>
            <a:r>
              <a:rPr lang="ru-RU" dirty="0"/>
              <a:t>Стадия: любая </a:t>
            </a:r>
          </a:p>
          <a:p>
            <a:pPr marL="0" indent="0">
              <a:buNone/>
            </a:pPr>
            <a:r>
              <a:rPr lang="ru-RU" dirty="0"/>
              <a:t>Осложнение: без осложнений </a:t>
            </a:r>
          </a:p>
          <a:p>
            <a:pPr marL="0" indent="0">
              <a:buNone/>
            </a:pPr>
            <a:r>
              <a:rPr lang="ru-RU" dirty="0"/>
              <a:t>Вид медицинской помощи: первичная медико-санитарная помощь </a:t>
            </a:r>
          </a:p>
          <a:p>
            <a:pPr marL="0" indent="0">
              <a:buNone/>
            </a:pPr>
            <a:r>
              <a:rPr lang="ru-RU" dirty="0"/>
              <a:t>Условие оказания: амбулаторно </a:t>
            </a:r>
          </a:p>
          <a:p>
            <a:pPr marL="0" indent="0">
              <a:buNone/>
            </a:pPr>
            <a:r>
              <a:rPr lang="ru-RU" dirty="0"/>
              <a:t>Форма оказания медицинской помощи: плановая </a:t>
            </a:r>
          </a:p>
          <a:p>
            <a:pPr marL="0" indent="0">
              <a:buNone/>
            </a:pPr>
            <a:r>
              <a:rPr lang="ru-RU" dirty="0"/>
              <a:t>Средние сроки лечения (количество дней): 42 </a:t>
            </a:r>
          </a:p>
          <a:p>
            <a:pPr marL="0" indent="0">
              <a:buNone/>
            </a:pPr>
            <a:r>
              <a:rPr lang="ru-RU" dirty="0"/>
              <a:t>Код по МКБ X *(1) </a:t>
            </a:r>
          </a:p>
          <a:p>
            <a:pPr marL="0" indent="0">
              <a:buNone/>
            </a:pPr>
            <a:r>
              <a:rPr lang="ru-RU" dirty="0"/>
              <a:t>Нозологические единицы </a:t>
            </a:r>
          </a:p>
          <a:p>
            <a:pPr marL="0" indent="0">
              <a:buNone/>
            </a:pPr>
            <a:r>
              <a:rPr lang="ru-RU" dirty="0"/>
              <a:t>К25 Язва желудка </a:t>
            </a:r>
          </a:p>
          <a:p>
            <a:pPr marL="0" indent="0">
              <a:buNone/>
            </a:pPr>
            <a:r>
              <a:rPr lang="ru-RU" dirty="0"/>
              <a:t>К26 Язва двенадцатиперстной кишки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569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20713"/>
            <a:ext cx="8229600" cy="1008062"/>
          </a:xfrm>
        </p:spPr>
        <p:txBody>
          <a:bodyPr/>
          <a:lstStyle/>
          <a:p>
            <a:r>
              <a:rPr lang="ru-RU" sz="34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Диспансерное наблюдение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878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>
                <a:latin typeface="Bell MT" pitchFamily="18" charset="0"/>
              </a:rPr>
              <a:t>Частота осмотров </a:t>
            </a:r>
            <a:r>
              <a:rPr lang="ru-RU" b="1" dirty="0">
                <a:latin typeface="Bell MT" pitchFamily="18" charset="0"/>
              </a:rPr>
              <a:t>педиатром</a:t>
            </a:r>
            <a:r>
              <a:rPr lang="ru-RU" dirty="0">
                <a:latin typeface="Bell MT" pitchFamily="18" charset="0"/>
              </a:rPr>
              <a:t> после выписки из стационара:</a:t>
            </a:r>
          </a:p>
          <a:p>
            <a:r>
              <a:rPr lang="ru-RU" dirty="0">
                <a:latin typeface="Bell MT" pitchFamily="18" charset="0"/>
              </a:rPr>
              <a:t>Каждые 3 месяца в течение 1-го года,</a:t>
            </a:r>
          </a:p>
          <a:p>
            <a:r>
              <a:rPr lang="ru-RU" dirty="0">
                <a:latin typeface="Bell MT" pitchFamily="18" charset="0"/>
              </a:rPr>
              <a:t>Далее 2 раза в год.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latin typeface="Bell MT" pitchFamily="18" charset="0"/>
              </a:rPr>
              <a:t>Гастроэнтерологом </a:t>
            </a:r>
            <a:r>
              <a:rPr lang="ru-RU" dirty="0">
                <a:latin typeface="Bell MT" pitchFamily="18" charset="0"/>
              </a:rPr>
              <a:t>1 раз в год, </a:t>
            </a:r>
            <a:r>
              <a:rPr lang="ru-RU" b="1" dirty="0">
                <a:latin typeface="Bell MT" pitchFamily="18" charset="0"/>
              </a:rPr>
              <a:t>стоматологом</a:t>
            </a:r>
            <a:r>
              <a:rPr lang="ru-RU" dirty="0">
                <a:latin typeface="Bell MT" pitchFamily="18" charset="0"/>
              </a:rPr>
              <a:t> и </a:t>
            </a:r>
            <a:r>
              <a:rPr lang="ru-RU" b="1" dirty="0">
                <a:latin typeface="Bell MT" pitchFamily="18" charset="0"/>
              </a:rPr>
              <a:t>ЛОР</a:t>
            </a:r>
            <a:r>
              <a:rPr lang="en-US" b="1" dirty="0">
                <a:latin typeface="Bell MT" pitchFamily="18" charset="0"/>
              </a:rPr>
              <a:t> </a:t>
            </a:r>
            <a:r>
              <a:rPr lang="ru-RU" b="1" dirty="0">
                <a:latin typeface="Bell MT" pitchFamily="18" charset="0"/>
              </a:rPr>
              <a:t>-</a:t>
            </a:r>
            <a:r>
              <a:rPr lang="en-US" b="1" dirty="0">
                <a:latin typeface="Bell MT" pitchFamily="18" charset="0"/>
              </a:rPr>
              <a:t> </a:t>
            </a:r>
            <a:r>
              <a:rPr lang="ru-RU" b="1" dirty="0">
                <a:latin typeface="Bell MT" pitchFamily="18" charset="0"/>
              </a:rPr>
              <a:t>врачом</a:t>
            </a:r>
            <a:r>
              <a:rPr lang="ru-RU" dirty="0">
                <a:latin typeface="Bell MT" pitchFamily="18" charset="0"/>
              </a:rPr>
              <a:t> 2 раза в год, др. специалистами -  по показаниям.</a:t>
            </a:r>
            <a:endParaRPr lang="ru-RU" b="1" dirty="0">
              <a:latin typeface="Bell MT" pitchFamily="18" charset="0"/>
            </a:endParaRPr>
          </a:p>
          <a:p>
            <a:pPr>
              <a:buFont typeface="Wingdings" pitchFamily="2" charset="2"/>
              <a:buNone/>
            </a:pPr>
            <a:endParaRPr lang="ru-RU" b="1" dirty="0">
              <a:latin typeface="Bell MT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97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Методы обследования: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600"/>
              <a:t>ЭФГДС 2 раза в год;</a:t>
            </a:r>
          </a:p>
          <a:p>
            <a:pPr>
              <a:lnSpc>
                <a:spcPct val="90000"/>
              </a:lnSpc>
            </a:pPr>
            <a:r>
              <a:rPr lang="ru-RU" sz="2600"/>
              <a:t>Исследование желудочной секреции 1 раз в год;</a:t>
            </a:r>
          </a:p>
          <a:p>
            <a:pPr>
              <a:lnSpc>
                <a:spcPct val="90000"/>
              </a:lnSpc>
            </a:pPr>
            <a:r>
              <a:rPr lang="ru-RU" sz="2600"/>
              <a:t>Рентгенологическое обследование желудка через 6 мес после обострения для контроля эффективности лечения и при постановке диагноза (при невозможности проведения ЭФГДС);</a:t>
            </a:r>
          </a:p>
          <a:p>
            <a:pPr>
              <a:lnSpc>
                <a:spcPct val="90000"/>
              </a:lnSpc>
            </a:pPr>
            <a:r>
              <a:rPr lang="ru-RU" sz="2600"/>
              <a:t>Анализы крови, мочи, кала на я/гл и скрытую кровь, копрограмма 2 раза в год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8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63697"/>
            <a:ext cx="8252131" cy="381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Приложение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 приказу Министерства здравоохранения Российской Федерации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 ________________  № ____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Стандарт специализированной медицинской помощи детям при язвенном (хроническом)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илеоколите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(неспецифическом язвенном колите)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Категория возрастная: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дети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любой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Фаза: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любая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Стадия: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все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Осложнения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вне зависимости от осложнений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 медицинской помощи: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специализированная медицинская помощь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Условия оказания медицинской помощи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стационарно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Форма оказания медицинской помощи: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плановая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Средние сроки лечения (количество дней):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21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69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Диспансерное наблюдение за детьми с хроническим колитом, энтероколитом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784"/>
            <a:ext cx="8229600" cy="50405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ХНК – </a:t>
            </a:r>
            <a:r>
              <a:rPr lang="ru-RU" sz="2400" dirty="0" err="1"/>
              <a:t>полиэтиологичное</a:t>
            </a:r>
            <a:r>
              <a:rPr lang="ru-RU" sz="2400" dirty="0"/>
              <a:t> заболевание, проявляющееся воспалительно-дистрофическими изменениями слизистой толстой кишки и нарушениями ее функции. Основными проявлениями являются боли в животе и нарушения стула.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На клинику ХНК влияет локализация процесса- тотальный колит, левосторонний или правосторонний колит, </a:t>
            </a:r>
            <a:r>
              <a:rPr lang="ru-RU" sz="2400" dirty="0" err="1"/>
              <a:t>сигмоидит</a:t>
            </a:r>
            <a:r>
              <a:rPr lang="ru-RU" sz="2400" dirty="0"/>
              <a:t>; а также к этой группе </a:t>
            </a:r>
            <a:r>
              <a:rPr lang="ru-RU" sz="2400" dirty="0" err="1"/>
              <a:t>м.б</a:t>
            </a:r>
            <a:r>
              <a:rPr lang="ru-RU" sz="2400" dirty="0"/>
              <a:t>. отнесены болезни </a:t>
            </a:r>
            <a:r>
              <a:rPr lang="ru-RU" sz="2400" dirty="0" err="1"/>
              <a:t>мальабсорбции</a:t>
            </a:r>
            <a:r>
              <a:rPr lang="ru-RU" sz="2400" dirty="0"/>
              <a:t> и </a:t>
            </a:r>
            <a:r>
              <a:rPr lang="ru-RU" sz="2400" dirty="0" err="1"/>
              <a:t>мальдигестии</a:t>
            </a:r>
            <a:r>
              <a:rPr lang="ru-RU" sz="2400" dirty="0"/>
              <a:t> (</a:t>
            </a:r>
            <a:r>
              <a:rPr lang="ru-RU" sz="2400" dirty="0" err="1"/>
              <a:t>лактазная</a:t>
            </a:r>
            <a:r>
              <a:rPr lang="ru-RU" sz="2400" dirty="0"/>
              <a:t> недостаточность, </a:t>
            </a:r>
            <a:r>
              <a:rPr lang="ru-RU" sz="2400" dirty="0" err="1"/>
              <a:t>муковисцидоз</a:t>
            </a:r>
            <a:r>
              <a:rPr lang="ru-RU" sz="2400" dirty="0"/>
              <a:t>, </a:t>
            </a:r>
            <a:r>
              <a:rPr lang="ru-RU" sz="2400" dirty="0" err="1"/>
              <a:t>целиакия</a:t>
            </a:r>
            <a:r>
              <a:rPr lang="ru-RU" sz="2400" dirty="0"/>
              <a:t>, пищевая аллергия); синдром раздраженной кишки на фоне общей вегетативной дисфункции.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6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7386638" cy="66690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Частота наблюдения педиатром 1 раз в 3мес в течение первого года после обострения, в последующем 1раз в 12 мес.;</a:t>
            </a:r>
          </a:p>
          <a:p>
            <a:pPr>
              <a:lnSpc>
                <a:spcPct val="80000"/>
              </a:lnSpc>
            </a:pPr>
            <a:r>
              <a:rPr lang="ru-RU" sz="2800"/>
              <a:t>Гастроэнтерологом, ЛОР и стоматологом 1 раз в год, др. специалистами- по показаниям;</a:t>
            </a:r>
          </a:p>
          <a:p>
            <a:pPr>
              <a:lnSpc>
                <a:spcPct val="80000"/>
              </a:lnSpc>
            </a:pPr>
            <a:r>
              <a:rPr lang="ru-RU" sz="2800"/>
              <a:t>Методы обследования: анализы крови, мочи, кала на скрытую кровь, копрограмма 1 раз в 3мес в течение года после обострения, далее 1 раз в 6мес; анализы кала на я/гл, лямблии, дисбактериоз 1 раз в 6мес. </a:t>
            </a:r>
          </a:p>
          <a:p>
            <a:pPr>
              <a:lnSpc>
                <a:spcPct val="80000"/>
              </a:lnSpc>
            </a:pPr>
            <a:r>
              <a:rPr lang="ru-RU" sz="2800"/>
              <a:t>Рентгенологическое исследование кишечника, ректороманоскопия проводится при постановке диагноза, затем по показаниям.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План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 smtClean="0"/>
              <a:t>План </a:t>
            </a:r>
            <a:r>
              <a:rPr lang="ru-RU" dirty="0" smtClean="0"/>
              <a:t>наблюдения ребенка с хроническим </a:t>
            </a:r>
            <a:r>
              <a:rPr lang="ru-RU" dirty="0" smtClean="0"/>
              <a:t>гастритом, дуоденитом.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/>
              <a:t>План наблюдения ребенка </a:t>
            </a:r>
            <a:r>
              <a:rPr lang="ru-RU" dirty="0" smtClean="0"/>
              <a:t>с язвенной болезнью.</a:t>
            </a:r>
          </a:p>
          <a:p>
            <a:pPr marL="0" indent="0">
              <a:buNone/>
            </a:pPr>
            <a:r>
              <a:rPr lang="ru-RU" dirty="0" smtClean="0"/>
              <a:t>3. План наблюдения с ДЖВП.</a:t>
            </a:r>
          </a:p>
          <a:p>
            <a:pPr marL="0" indent="0">
              <a:buNone/>
            </a:pPr>
            <a:r>
              <a:rPr lang="ru-RU" dirty="0" smtClean="0"/>
              <a:t>4. </a:t>
            </a:r>
            <a:r>
              <a:rPr lang="ru-RU" dirty="0"/>
              <a:t>План наблюдения ребенка с хроническим </a:t>
            </a:r>
            <a:r>
              <a:rPr lang="ru-RU" dirty="0" err="1" smtClean="0"/>
              <a:t>холецистохолангитом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dirty="0"/>
              <a:t>План наблюдения ребенка с хроническим </a:t>
            </a:r>
            <a:r>
              <a:rPr lang="ru-RU" dirty="0" smtClean="0"/>
              <a:t>панкреатитом.</a:t>
            </a:r>
          </a:p>
          <a:p>
            <a:pPr marL="0" indent="0">
              <a:buNone/>
            </a:pPr>
            <a:r>
              <a:rPr lang="ru-RU" dirty="0" smtClean="0"/>
              <a:t>6. </a:t>
            </a:r>
            <a:r>
              <a:rPr lang="ru-RU" dirty="0"/>
              <a:t>План наблюдения с </a:t>
            </a:r>
            <a:r>
              <a:rPr lang="ru-RU" dirty="0" smtClean="0"/>
              <a:t>хроническим гепатитом.</a:t>
            </a:r>
          </a:p>
          <a:p>
            <a:pPr marL="0" indent="0">
              <a:buNone/>
            </a:pPr>
            <a:r>
              <a:rPr lang="ru-RU" dirty="0" smtClean="0"/>
              <a:t>7. План наблюдения с заболеваниями кишечника.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61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Противорецидивное лечение: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Проводят 2 раза в год в течение 1 мес. Больные должны получать диету №4. При болезнях нарушенного кишечного всасывания- элиминационные диеты и использование в рационе детей широкого арсенала адаптированных по монокомпонентам целебных питательных смесей. </a:t>
            </a:r>
          </a:p>
          <a:p>
            <a:pPr>
              <a:lnSpc>
                <a:spcPct val="90000"/>
              </a:lnSpc>
            </a:pPr>
            <a:r>
              <a:rPr lang="ru-RU" sz="2400"/>
              <a:t>Ферментотерапия: панкреатические ферменты (панцитрат, мезим-форте), комбинированные препараты (дигестал, фестал, энзистал). Комб. ферменты комбицин, панзинорм-форте и панкреофлэт особенно эффективны при синдроме раздраженной кишки.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4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Минеральные воды: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При склонности к диареи- Ессентуки №4, Березовская.</a:t>
            </a:r>
          </a:p>
          <a:p>
            <a:pPr>
              <a:lnSpc>
                <a:spcPct val="80000"/>
              </a:lnSpc>
            </a:pPr>
            <a:r>
              <a:rPr lang="ru-RU" sz="2800"/>
              <a:t>При склонности к запору- Ессентуки №17, Баталинская, Арзни, Славяновская 2-3 раза в год в течение 1мес.</a:t>
            </a:r>
          </a:p>
          <a:p>
            <a:pPr>
              <a:lnSpc>
                <a:spcPct val="80000"/>
              </a:lnSpc>
            </a:pPr>
            <a:r>
              <a:rPr lang="ru-RU" sz="2800"/>
              <a:t>При метеоризме рекомендуют отвары ромашки аптечной, мяты перечной, фенхеля, тмина.</a:t>
            </a:r>
          </a:p>
          <a:p>
            <a:pPr>
              <a:lnSpc>
                <a:spcPct val="80000"/>
              </a:lnSpc>
            </a:pPr>
            <a:r>
              <a:rPr lang="ru-RU" sz="2800"/>
              <a:t>При диарее назначают отвары из плодов черемухи, черники, ольховых шишек, корневища аира, гранатовых корок.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8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Физиотерапевтическое лечение: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598613"/>
            <a:ext cx="7386638" cy="52593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Парафиновые (45-50гр) или озокеритовые аппликации на область живота на 20-30 мин на курс 8-10 процедур,</a:t>
            </a:r>
          </a:p>
          <a:p>
            <a:pPr>
              <a:lnSpc>
                <a:spcPct val="80000"/>
              </a:lnSpc>
            </a:pPr>
            <a:r>
              <a:rPr lang="ru-RU" sz="2800"/>
              <a:t>Электрофорез витамином В1 и С по Вермелю 10 процедур; с новокаином, платифиллином, кальцием на область живота через день по 15 процедур.</a:t>
            </a:r>
          </a:p>
          <a:p>
            <a:pPr>
              <a:lnSpc>
                <a:spcPct val="80000"/>
              </a:lnSpc>
            </a:pPr>
            <a:r>
              <a:rPr lang="ru-RU" sz="2800"/>
              <a:t>В фазе ремиссии- кишечные промывания, субаквальные ванны, грязи.</a:t>
            </a:r>
          </a:p>
          <a:p>
            <a:pPr>
              <a:lnSpc>
                <a:spcPct val="80000"/>
              </a:lnSpc>
            </a:pPr>
            <a:r>
              <a:rPr lang="ru-RU" sz="2800"/>
              <a:t>При спастических болях- дротаверин, беллоид, брускопан, платифиллин, галидор.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6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Санаторно-курортное лечение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/>
              <a:t>Рекомендуется через 6 мес после обострения (Ессентуки, Железноводск)</a:t>
            </a:r>
          </a:p>
          <a:p>
            <a:pPr>
              <a:lnSpc>
                <a:spcPct val="90000"/>
              </a:lnSpc>
            </a:pPr>
            <a:r>
              <a:rPr lang="ru-RU"/>
              <a:t>Занятия физкультурой 6мес в спецгруппе, далее до 2 лет- в подготовительной группе.</a:t>
            </a:r>
          </a:p>
          <a:p>
            <a:pPr>
              <a:lnSpc>
                <a:spcPct val="90000"/>
              </a:lnSpc>
            </a:pPr>
            <a:r>
              <a:rPr lang="ru-RU"/>
              <a:t>Диспансерное наблюдение 5 лет после последнего обострения. Группа здоровья </a:t>
            </a:r>
            <a:r>
              <a:rPr lang="en-US"/>
              <a:t>III-IV</a:t>
            </a:r>
            <a:r>
              <a:rPr lang="ru-RU"/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Методы обследования: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600"/>
              <a:t>ЭФГДС 2 раза в год;</a:t>
            </a:r>
          </a:p>
          <a:p>
            <a:pPr>
              <a:lnSpc>
                <a:spcPct val="90000"/>
              </a:lnSpc>
            </a:pPr>
            <a:r>
              <a:rPr lang="ru-RU" sz="2600"/>
              <a:t>Исследование желудочной секреции 1 раз в год;</a:t>
            </a:r>
          </a:p>
          <a:p>
            <a:pPr>
              <a:lnSpc>
                <a:spcPct val="90000"/>
              </a:lnSpc>
            </a:pPr>
            <a:r>
              <a:rPr lang="ru-RU" sz="2600"/>
              <a:t>Рентгенологическое обследование желудка через 6 мес после обострения для контроля эффективности лечения и при постановке диагноза (при невозможности проведения ЭФГДС);</a:t>
            </a:r>
          </a:p>
          <a:p>
            <a:pPr>
              <a:lnSpc>
                <a:spcPct val="90000"/>
              </a:lnSpc>
            </a:pPr>
            <a:r>
              <a:rPr lang="ru-RU" sz="2600"/>
              <a:t>Анализы крови, мочи, кала на я/гл и скрытую кровь, копрограмма 2 раза в год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9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Дискинезии желчевыводящих путей -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2560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</a:t>
            </a:r>
            <a:r>
              <a:rPr lang="ru-RU">
                <a:latin typeface="Bell MT" pitchFamily="18" charset="0"/>
              </a:rPr>
              <a:t>представляют собой нарушения регуляции секреции желчи, моторики желчного пузыря и протоков, клинически проявляющиеся болями в правом подреберье, различными диспептическими расстройствами.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Bell MT" pitchFamily="18" charset="0"/>
              </a:rPr>
              <a:t>    Выделяют гипер- и гипомоторную дисфункции желчевыводящих путей.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5995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33375"/>
            <a:ext cx="8229600" cy="1100138"/>
          </a:xfrm>
        </p:spPr>
        <p:txBody>
          <a:bodyPr/>
          <a:lstStyle/>
          <a:p>
            <a:r>
              <a:rPr lang="ru-RU"/>
              <a:t>       </a:t>
            </a:r>
            <a:r>
              <a:rPr lang="ru-RU" b="1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Диспансеризация</a:t>
            </a:r>
            <a:r>
              <a:rPr lang="ru-RU"/>
              <a:t>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229600" cy="7920037"/>
          </a:xfrm>
        </p:spPr>
        <p:txBody>
          <a:bodyPr/>
          <a:lstStyle/>
          <a:p>
            <a:r>
              <a:rPr lang="ru-RU" dirty="0">
                <a:latin typeface="Bell MT" pitchFamily="18" charset="0"/>
              </a:rPr>
              <a:t>Частота наблюдения </a:t>
            </a:r>
            <a:r>
              <a:rPr lang="ru-RU" dirty="0" err="1">
                <a:latin typeface="Bell MT" pitchFamily="18" charset="0"/>
              </a:rPr>
              <a:t>уч.педиатром</a:t>
            </a:r>
            <a:r>
              <a:rPr lang="ru-RU" dirty="0">
                <a:latin typeface="Bell MT" pitchFamily="18" charset="0"/>
              </a:rPr>
              <a:t> 1раз в 3мес в течение первого года после обострения, далее 1 раз в 6мес в течение последующих лет.</a:t>
            </a:r>
          </a:p>
          <a:p>
            <a:r>
              <a:rPr lang="ru-RU" dirty="0">
                <a:latin typeface="Bell MT" pitchFamily="18" charset="0"/>
              </a:rPr>
              <a:t>ЛОР и стоматологом 2 раза в год. Другими специалистами – по показаниям.</a:t>
            </a:r>
          </a:p>
          <a:p>
            <a:r>
              <a:rPr lang="ru-RU" dirty="0">
                <a:latin typeface="Bell MT" pitchFamily="18" charset="0"/>
              </a:rPr>
              <a:t>Гастроэнтеролог </a:t>
            </a:r>
            <a:r>
              <a:rPr lang="ru-RU" dirty="0" smtClean="0">
                <a:latin typeface="Bell MT" pitchFamily="18" charset="0"/>
              </a:rPr>
              <a:t>консультирует </a:t>
            </a:r>
            <a:r>
              <a:rPr lang="ru-RU" dirty="0">
                <a:latin typeface="Bell MT" pitchFamily="18" charset="0"/>
              </a:rPr>
              <a:t>ребенка 2 раза в год в течение года после обострения, далее 1 раз в год.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44661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Методы обследования: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268413"/>
            <a:ext cx="7386638" cy="5589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УЗИ печени и желчевыводящих путей с определением функции желчного пузыря (или холецистография) 2 раза в год в течение первого года после обострения, далее 1 раз в год;</a:t>
            </a:r>
          </a:p>
          <a:p>
            <a:pPr>
              <a:lnSpc>
                <a:spcPct val="90000"/>
              </a:lnSpc>
            </a:pPr>
            <a:r>
              <a:rPr lang="ru-RU" sz="2800"/>
              <a:t>Дуоденальное зондирование 2 раза в год в течение года после обострения, далее 1 раз в год;</a:t>
            </a:r>
          </a:p>
          <a:p>
            <a:pPr>
              <a:lnSpc>
                <a:spcPct val="90000"/>
              </a:lnSpc>
            </a:pPr>
            <a:r>
              <a:rPr lang="ru-RU" sz="2800"/>
              <a:t>б/х исследование функции печени (билирубин и его фракции, трансаминазы, щелочная фосфатаза, холестерин) 1 раз в год.</a:t>
            </a:r>
          </a:p>
          <a:p>
            <a:pPr>
              <a:lnSpc>
                <a:spcPct val="90000"/>
              </a:lnSpc>
            </a:pPr>
            <a:r>
              <a:rPr lang="ru-RU" sz="2800"/>
              <a:t>Другие исследования по показаниям.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87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Противорецидивное лечение: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6 мес после обострения по 10-14 дней ежемесячно, затем 2 раза в год (весной и осенью) в течение 3-4 нед.</a:t>
            </a:r>
          </a:p>
          <a:p>
            <a:r>
              <a:rPr lang="ru-RU"/>
              <a:t>Больные получают диету №5 в течение 1-2 лет после обострения заболевания.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72278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/>
              <a:t>С учетом </a:t>
            </a:r>
            <a:r>
              <a:rPr lang="ru-RU" sz="2400" dirty="0" err="1"/>
              <a:t>дискинезий</a:t>
            </a:r>
            <a:r>
              <a:rPr lang="ru-RU" sz="2400" dirty="0"/>
              <a:t> назначаются:</a:t>
            </a:r>
          </a:p>
          <a:p>
            <a:pPr>
              <a:lnSpc>
                <a:spcPct val="90000"/>
              </a:lnSpc>
            </a:pPr>
            <a:r>
              <a:rPr lang="ru-RU" sz="2400" dirty="0" err="1"/>
              <a:t>Холелитики</a:t>
            </a:r>
            <a:r>
              <a:rPr lang="ru-RU" sz="2400" dirty="0"/>
              <a:t>, усиливающие желчеобразование (</a:t>
            </a:r>
            <a:r>
              <a:rPr lang="ru-RU" sz="2400" dirty="0" err="1"/>
              <a:t>хологол</a:t>
            </a:r>
            <a:r>
              <a:rPr lang="ru-RU" sz="2400" dirty="0"/>
              <a:t>, кукурузные рыльца, </a:t>
            </a:r>
            <a:r>
              <a:rPr lang="ru-RU" sz="2400" dirty="0" err="1"/>
              <a:t>холензим</a:t>
            </a:r>
            <a:r>
              <a:rPr lang="ru-RU" sz="2400" dirty="0"/>
              <a:t> и др.);</a:t>
            </a:r>
          </a:p>
          <a:p>
            <a:pPr>
              <a:lnSpc>
                <a:spcPct val="90000"/>
              </a:lnSpc>
            </a:pPr>
            <a:r>
              <a:rPr lang="ru-RU" sz="2400" dirty="0" err="1"/>
              <a:t>Холецистокинетики</a:t>
            </a:r>
            <a:r>
              <a:rPr lang="ru-RU" sz="2400" dirty="0"/>
              <a:t>, усиливающие опорожнение желчного пузыря (оливковое или подсолнечное масло, сорбит, ксилит, витаминный чай из шиповника, яичный желток, </a:t>
            </a:r>
            <a:r>
              <a:rPr lang="ru-RU" sz="2400" dirty="0" err="1"/>
              <a:t>преператы</a:t>
            </a:r>
            <a:r>
              <a:rPr lang="ru-RU" sz="2400" dirty="0"/>
              <a:t> барбариса, </a:t>
            </a:r>
            <a:r>
              <a:rPr lang="ru-RU" sz="2400" dirty="0" err="1"/>
              <a:t>флавин</a:t>
            </a:r>
            <a:r>
              <a:rPr lang="ru-RU" sz="2400" dirty="0"/>
              <a:t>, </a:t>
            </a:r>
            <a:r>
              <a:rPr lang="ru-RU" sz="2400" dirty="0" err="1"/>
              <a:t>карловарская</a:t>
            </a:r>
            <a:r>
              <a:rPr lang="ru-RU" sz="2400" dirty="0"/>
              <a:t> соль, </a:t>
            </a:r>
            <a:r>
              <a:rPr lang="ru-RU" sz="2400" dirty="0" err="1"/>
              <a:t>холосас</a:t>
            </a:r>
            <a:r>
              <a:rPr lang="ru-RU" sz="2400" dirty="0"/>
              <a:t>, сульфат магния).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Больным </a:t>
            </a:r>
            <a:r>
              <a:rPr lang="ru-RU" sz="2400" dirty="0" err="1"/>
              <a:t>прводят</a:t>
            </a:r>
            <a:r>
              <a:rPr lang="ru-RU" sz="2400" dirty="0"/>
              <a:t> </a:t>
            </a:r>
            <a:r>
              <a:rPr lang="ru-RU" sz="2400" dirty="0" err="1"/>
              <a:t>тюбажи</a:t>
            </a:r>
            <a:r>
              <a:rPr lang="ru-RU" sz="2400" dirty="0"/>
              <a:t> 1раз в неделю в течение 6-12мес после обострения болезни, </a:t>
            </a:r>
            <a:r>
              <a:rPr lang="ru-RU" sz="2400" b="1" dirty="0"/>
              <a:t>при гипотонических формах</a:t>
            </a:r>
            <a:r>
              <a:rPr lang="ru-RU" sz="2400" dirty="0"/>
              <a:t> с </a:t>
            </a:r>
            <a:r>
              <a:rPr lang="ru-RU" sz="2400" dirty="0" err="1"/>
              <a:t>минеоальной</a:t>
            </a:r>
            <a:r>
              <a:rPr lang="ru-RU" sz="2400" dirty="0"/>
              <a:t> водой Ессентуки №17, </a:t>
            </a:r>
            <a:r>
              <a:rPr lang="ru-RU" sz="2400" dirty="0" err="1"/>
              <a:t>Джемурк</a:t>
            </a:r>
            <a:r>
              <a:rPr lang="ru-RU" sz="2400" dirty="0"/>
              <a:t>, Арзни, отваром бессмертника, морковным соком. При гипертонических формах- с щелочными минеральными водами типа Смирновская, Славянская, отваром кукурузных рылец.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Показан курс витаминотерапии: тиамина бромид, рибофлавин в течение 3 </a:t>
            </a:r>
            <a:r>
              <a:rPr lang="ru-RU" sz="2400" dirty="0" err="1"/>
              <a:t>нед</a:t>
            </a:r>
            <a:r>
              <a:rPr lang="ru-RU" sz="2400" dirty="0"/>
              <a:t> 2 раза в год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2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/>
              <a:t>Диспансерному наблюдению подлежат дети, больные: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600"/>
              <a:t>Язвенной болезнью желудка и двенадцатиперстной кишки;</a:t>
            </a:r>
          </a:p>
          <a:p>
            <a:pPr>
              <a:lnSpc>
                <a:spcPct val="90000"/>
              </a:lnSpc>
            </a:pPr>
            <a:r>
              <a:rPr lang="ru-RU" sz="2600"/>
              <a:t>Хроническими гастритами и гастродуоденитами;</a:t>
            </a:r>
          </a:p>
          <a:p>
            <a:pPr>
              <a:lnSpc>
                <a:spcPct val="90000"/>
              </a:lnSpc>
            </a:pPr>
            <a:r>
              <a:rPr lang="ru-RU" sz="2600"/>
              <a:t>Хроническим колитом, энтероколитом;</a:t>
            </a:r>
          </a:p>
          <a:p>
            <a:pPr>
              <a:lnSpc>
                <a:spcPct val="90000"/>
              </a:lnSpc>
            </a:pPr>
            <a:r>
              <a:rPr lang="ru-RU" sz="2600"/>
              <a:t>Воспалительными заболеваниями желчевыводящих путей;</a:t>
            </a:r>
          </a:p>
          <a:p>
            <a:pPr>
              <a:lnSpc>
                <a:spcPct val="90000"/>
              </a:lnSpc>
            </a:pPr>
            <a:r>
              <a:rPr lang="ru-RU" sz="2600"/>
              <a:t>Хроническими холецистохолангитом, панкреатитом;</a:t>
            </a:r>
          </a:p>
          <a:p>
            <a:pPr>
              <a:lnSpc>
                <a:spcPct val="90000"/>
              </a:lnSpc>
            </a:pPr>
            <a:r>
              <a:rPr lang="ru-RU" sz="2600"/>
              <a:t>Хроническими гепатитами.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Санаторно-курортное лечение детей с заболеванием ЖВП: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229600" cy="40322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</a:t>
            </a:r>
            <a:r>
              <a:rPr lang="ru-RU" sz="3600" dirty="0">
                <a:latin typeface="Bell MT" pitchFamily="18" charset="0"/>
              </a:rPr>
              <a:t>осуществляется в местных санаториях, а также на курортах в Железноводске, Ессентуках, </a:t>
            </a:r>
            <a:r>
              <a:rPr lang="ru-RU" sz="3600" dirty="0" err="1">
                <a:latin typeface="Bell MT" pitchFamily="18" charset="0"/>
              </a:rPr>
              <a:t>Трусковце</a:t>
            </a:r>
            <a:r>
              <a:rPr lang="ru-RU" sz="3600" dirty="0">
                <a:latin typeface="Bell MT" pitchFamily="18" charset="0"/>
              </a:rPr>
              <a:t>, Пятигорске, оз. </a:t>
            </a:r>
            <a:r>
              <a:rPr lang="ru-RU" sz="3600" dirty="0" err="1">
                <a:latin typeface="Bell MT" pitchFamily="18" charset="0"/>
              </a:rPr>
              <a:t>Шира</a:t>
            </a:r>
            <a:r>
              <a:rPr lang="ru-RU" sz="3600" dirty="0">
                <a:latin typeface="Bell MT" pitchFamily="18" charset="0"/>
              </a:rPr>
              <a:t>, </a:t>
            </a:r>
            <a:r>
              <a:rPr lang="ru-RU" sz="3600" dirty="0" err="1">
                <a:latin typeface="Bell MT" pitchFamily="18" charset="0"/>
              </a:rPr>
              <a:t>Исти</a:t>
            </a:r>
            <a:r>
              <a:rPr lang="ru-RU" sz="3600" dirty="0">
                <a:latin typeface="Bell MT" pitchFamily="18" charset="0"/>
              </a:rPr>
              <a:t>-су, Миргороде, </a:t>
            </a:r>
            <a:r>
              <a:rPr lang="ru-RU" sz="3600" dirty="0" err="1">
                <a:latin typeface="Bell MT" pitchFamily="18" charset="0"/>
              </a:rPr>
              <a:t>Моршине</a:t>
            </a:r>
            <a:r>
              <a:rPr lang="ru-RU" sz="3600" dirty="0">
                <a:latin typeface="Bell MT" pitchFamily="18" charset="0"/>
              </a:rPr>
              <a:t> и др.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06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620713"/>
            <a:ext cx="8229600" cy="6237287"/>
          </a:xfrm>
        </p:spPr>
        <p:txBody>
          <a:bodyPr/>
          <a:lstStyle/>
          <a:p>
            <a:r>
              <a:rPr lang="ru-RU"/>
              <a:t>Занятия физкультурой проводят в специальной группе в течение 6 мес после обострения, в дальнейшем в подготовительной. В основную группу ребенок переводится после исчезновения клинических проявлений заболевания, но не ранее, чем через 2 года после обострения.</a:t>
            </a:r>
          </a:p>
          <a:p>
            <a:r>
              <a:rPr lang="ru-RU"/>
              <a:t>Больные с дискинезиями желчевыводящих путей находятся на диспансерном учете в течение 3 лет после обострения. Группа здоровья </a:t>
            </a:r>
            <a:r>
              <a:rPr lang="en-US"/>
              <a:t>II</a:t>
            </a:r>
            <a:r>
              <a:rPr lang="ru-RU"/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Хронический холецистохолангит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Характеризуется кратковременными болями, умеренной болезненностью при пальпации в правом подреберье, непостоянными диспептическими расстройствами, повышением температуры тела, признаками интоксикации.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28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229600" cy="6408737"/>
          </a:xfrm>
        </p:spPr>
        <p:txBody>
          <a:bodyPr/>
          <a:lstStyle/>
          <a:p>
            <a:r>
              <a:rPr lang="ru-RU"/>
              <a:t>Частота осмотров педиатром 1 раз в 3 мес в течение 1 года после обострения, далее 1 раз в 6 мес в течение последующих лет.</a:t>
            </a:r>
          </a:p>
          <a:p>
            <a:r>
              <a:rPr lang="ru-RU"/>
              <a:t>ЛОР и стоматологом 2 раза в год , другими специалистами по показаниям.</a:t>
            </a:r>
          </a:p>
          <a:p>
            <a:r>
              <a:rPr lang="ru-RU"/>
              <a:t>Гастроэнтеролог консультирует ребенка 2 раза в год в течение года после обострения, далее 1 раз в год.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Методы обследования: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УЗИ печени и желчевыводящих путей с определением функции желчного пузыря (холецистография по показаниям) 2 раза в год в течение 1-го года после обострения, затем 1 раз в год.</a:t>
            </a:r>
          </a:p>
          <a:p>
            <a:pPr>
              <a:lnSpc>
                <a:spcPct val="90000"/>
              </a:lnSpc>
            </a:pPr>
            <a:r>
              <a:rPr lang="ru-RU" sz="2400"/>
              <a:t>Исследование желудочной секреции и дуоденальное зондирование 1 раз в год (по показаниям).</a:t>
            </a:r>
          </a:p>
          <a:p>
            <a:pPr>
              <a:lnSpc>
                <a:spcPct val="90000"/>
              </a:lnSpc>
            </a:pPr>
            <a:r>
              <a:rPr lang="ru-RU" sz="2400"/>
              <a:t>Анализы крови, мочи, кала на я/гл, копрграмма 2 раза в год.</a:t>
            </a:r>
          </a:p>
          <a:p>
            <a:pPr>
              <a:lnSpc>
                <a:spcPct val="90000"/>
              </a:lnSpc>
            </a:pPr>
            <a:r>
              <a:rPr lang="ru-RU" sz="2400"/>
              <a:t>Б/х исследование функции печени (билирубин и его фракции, трансаминазы, щелочная фосфотаза, амилаза крови и мочи, холестерин) 1 раз в год.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11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Противорецидивное лечение: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/>
              <a:t>6 </a:t>
            </a:r>
            <a:r>
              <a:rPr lang="ru-RU" sz="2800" dirty="0" err="1" smtClean="0"/>
              <a:t>мес</a:t>
            </a:r>
            <a:r>
              <a:rPr lang="ru-RU" sz="2800" dirty="0" smtClean="0"/>
              <a:t> </a:t>
            </a:r>
            <a:r>
              <a:rPr lang="ru-RU" sz="2800" dirty="0"/>
              <a:t>обострения по 10-14 дней ежемесячно, далее 2 раза в год весной и осенью в течение 3-4нед.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Лечение включает режим, диету, </a:t>
            </a:r>
            <a:r>
              <a:rPr lang="ru-RU" sz="2800" dirty="0" err="1"/>
              <a:t>минаральные</a:t>
            </a:r>
            <a:r>
              <a:rPr lang="ru-RU" sz="2800" dirty="0"/>
              <a:t> воды, витамины, лечение </a:t>
            </a:r>
            <a:r>
              <a:rPr lang="ru-RU" sz="2800" dirty="0" err="1"/>
              <a:t>лямблиоза</a:t>
            </a:r>
            <a:r>
              <a:rPr lang="ru-RU" sz="2800" dirty="0"/>
              <a:t> и дисбактериоза, </a:t>
            </a:r>
            <a:r>
              <a:rPr lang="ru-RU" sz="2800" dirty="0" err="1"/>
              <a:t>тюбажи</a:t>
            </a:r>
            <a:r>
              <a:rPr lang="ru-RU" sz="2800" dirty="0"/>
              <a:t>, </a:t>
            </a:r>
            <a:r>
              <a:rPr lang="ru-RU" sz="2800" dirty="0" err="1"/>
              <a:t>физиолечение</a:t>
            </a:r>
            <a:r>
              <a:rPr lang="ru-RU" sz="2800" dirty="0"/>
              <a:t>, желчегонные средства, </a:t>
            </a:r>
            <a:r>
              <a:rPr lang="ru-RU" sz="2800" dirty="0" err="1"/>
              <a:t>холекинетики</a:t>
            </a:r>
            <a:r>
              <a:rPr lang="ru-RU" sz="2800" dirty="0"/>
              <a:t>, спазмолитики, ферментные препараты. Предпочтение отдают препаратам, содержащим растительные масла (</a:t>
            </a:r>
            <a:r>
              <a:rPr lang="ru-RU" sz="2800" dirty="0" err="1"/>
              <a:t>ровахол</a:t>
            </a:r>
            <a:r>
              <a:rPr lang="ru-RU" sz="2800" dirty="0"/>
              <a:t>, </a:t>
            </a:r>
            <a:r>
              <a:rPr lang="ru-RU" sz="2800" dirty="0" err="1"/>
              <a:t>роватин</a:t>
            </a:r>
            <a:r>
              <a:rPr lang="ru-RU" sz="2800" dirty="0"/>
              <a:t>, </a:t>
            </a:r>
            <a:r>
              <a:rPr lang="ru-RU" sz="2800" dirty="0" err="1"/>
              <a:t>энуатин</a:t>
            </a:r>
            <a:r>
              <a:rPr lang="ru-RU" sz="2800" dirty="0"/>
              <a:t>, </a:t>
            </a:r>
            <a:r>
              <a:rPr lang="ru-RU" sz="2800" dirty="0" err="1"/>
              <a:t>олиметин</a:t>
            </a:r>
            <a:r>
              <a:rPr lang="ru-RU" sz="2800" dirty="0"/>
              <a:t>).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0"/>
            <a:ext cx="8229600" cy="6524625"/>
          </a:xfrm>
        </p:spPr>
        <p:txBody>
          <a:bodyPr/>
          <a:lstStyle/>
          <a:p>
            <a:r>
              <a:rPr lang="ru-RU"/>
              <a:t>При сочетании заболеваний ЖВП с дисметаболическими нарушениями, что повышает вероятность билирубинового холелитиаза у детей, длительно назначаются литолитики (квестрал, гепатофальк планта). Литолитическую терапию следует сочетать с гепатопротекторами (силимарин), с папавериноподобными спазмолитиками (хелидонин, дротаверин) и мягкими желчегонными средствами (куркума, отвар кукурузных рылец, бессмертника).</a:t>
            </a:r>
          </a:p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Санаторно-курортное лечение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Не ранее, чем через 6мес после обострения (Ессентуки, Железноводск, Трускавец).</a:t>
            </a:r>
          </a:p>
          <a:p>
            <a:pPr>
              <a:buFont typeface="Wingdings" pitchFamily="2" charset="2"/>
              <a:buNone/>
            </a:pPr>
            <a:r>
              <a:rPr lang="ru-RU" sz="2800" b="1"/>
              <a:t>Занятия физкультурой</a:t>
            </a:r>
            <a:r>
              <a:rPr lang="ru-RU" sz="2800"/>
              <a:t> проводят в спецгруппе 6мес росле обострения, далее в подготовительной группе до 2 лет, через 2 года- в основной группе.</a:t>
            </a:r>
          </a:p>
          <a:p>
            <a:pPr>
              <a:buFont typeface="Wingdings" pitchFamily="2" charset="2"/>
              <a:buNone/>
            </a:pPr>
            <a:r>
              <a:rPr lang="ru-RU" sz="2800" b="1"/>
              <a:t>Диспансерное наблюдение</a:t>
            </a:r>
            <a:r>
              <a:rPr lang="ru-RU" sz="2800"/>
              <a:t> 3 года после обострения. </a:t>
            </a:r>
          </a:p>
          <a:p>
            <a:pPr>
              <a:buFont typeface="Wingdings" pitchFamily="2" charset="2"/>
              <a:buNone/>
            </a:pPr>
            <a:r>
              <a:rPr lang="ru-RU" sz="2800" b="1"/>
              <a:t>Группа здоровья</a:t>
            </a:r>
            <a:r>
              <a:rPr lang="ru-RU" sz="2800"/>
              <a:t> </a:t>
            </a:r>
            <a:r>
              <a:rPr lang="en-US" sz="2800"/>
              <a:t>III-IV.</a:t>
            </a:r>
            <a:endParaRPr lang="ru-RU" sz="28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Хронический панкреатит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Воспалительно-дегенеративное заболевание поджелудочной железы, хар-ся развитием фиброза паренхимы и функциональной недостаточности.</a:t>
            </a:r>
          </a:p>
          <a:p>
            <a:pPr>
              <a:lnSpc>
                <a:spcPct val="80000"/>
              </a:lnSpc>
            </a:pPr>
            <a:r>
              <a:rPr lang="ru-RU" sz="2800"/>
              <a:t>Частота осмотров педиатром 1 раз в 3 мес,</a:t>
            </a:r>
          </a:p>
          <a:p>
            <a:pPr>
              <a:lnSpc>
                <a:spcPct val="80000"/>
              </a:lnSpc>
            </a:pPr>
            <a:r>
              <a:rPr lang="ru-RU" sz="2800"/>
              <a:t>Гастроэнтерологом 1 раз в 6 мес;</a:t>
            </a:r>
          </a:p>
          <a:p>
            <a:pPr>
              <a:lnSpc>
                <a:spcPct val="80000"/>
              </a:lnSpc>
            </a:pPr>
            <a:r>
              <a:rPr lang="ru-RU" sz="2800"/>
              <a:t>Стоматологом и лор 2 раза в год.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Методы обследования:</a:t>
            </a:r>
          </a:p>
          <a:p>
            <a:pPr>
              <a:lnSpc>
                <a:spcPct val="80000"/>
              </a:lnSpc>
            </a:pPr>
            <a:r>
              <a:rPr lang="ru-RU" sz="2800"/>
              <a:t>Общие анализы крови и мочи, глюкоза крови, диастаза крови и мочи, копрограмма 1 раз в 6мес.</a:t>
            </a:r>
          </a:p>
          <a:p>
            <a:pPr>
              <a:lnSpc>
                <a:spcPct val="80000"/>
              </a:lnSpc>
            </a:pPr>
            <a:endParaRPr lang="ru-RU" sz="28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88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1410007"/>
            <a:ext cx="7852086" cy="473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Приложение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 приказу Министерства здравоохранения Российской Федерации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 ________________  № ____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Стандарт специализированной медицинской помощи детям при других хронических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панкреатитах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Категория возрастная: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дети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любой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Фаза: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любая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Стадия: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любая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Осложнения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вне зависимости от осложнений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Вид медицинской помощи: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специализированная медицинская помощь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Условия оказания медицинской помощи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стационарно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Форма оказания медицинской помощи: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плановая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Средние сроки лечения (количество дней):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21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Код по МКБ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Нозологические единицы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10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610600" cy="152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По данным Всероссийской диспансеризации за 2012 год, в ходе которой осмотрено 30400 тысяч детей, 32,1% детей признаны здоровыми (</a:t>
            </a:r>
            <a:r>
              <a:rPr lang="en-US" sz="2000"/>
              <a:t>I</a:t>
            </a:r>
            <a:r>
              <a:rPr lang="ru-RU" sz="2000"/>
              <a:t> группа здоровья), 51,7% имеют функциональные отклонения (</a:t>
            </a:r>
            <a:r>
              <a:rPr lang="en-US" sz="2000"/>
              <a:t>II</a:t>
            </a:r>
            <a:r>
              <a:rPr lang="ru-RU" sz="2000"/>
              <a:t> группа здоровья), 16,1 % - хронические заболевания (</a:t>
            </a:r>
            <a:r>
              <a:rPr lang="en-US" sz="2000"/>
              <a:t>III</a:t>
            </a:r>
            <a:r>
              <a:rPr lang="ru-RU" sz="2000"/>
              <a:t>-</a:t>
            </a:r>
            <a:r>
              <a:rPr lang="en-US" sz="2000"/>
              <a:t>IV</a:t>
            </a:r>
            <a:r>
              <a:rPr lang="ru-RU" sz="2000"/>
              <a:t>-</a:t>
            </a:r>
            <a:r>
              <a:rPr lang="en-US" sz="2000"/>
              <a:t>V</a:t>
            </a:r>
            <a:r>
              <a:rPr lang="ru-RU" sz="2000"/>
              <a:t> группы здоровья).</a:t>
            </a:r>
          </a:p>
        </p:txBody>
      </p:sp>
      <p:pic>
        <p:nvPicPr>
          <p:cNvPr id="68611" name="Picture 3" descr="a_graf0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422400"/>
            <a:ext cx="5562600" cy="495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52400" y="6324600"/>
            <a:ext cx="883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600" dirty="0" smtClean="0"/>
              <a:t>Распределение </a:t>
            </a:r>
            <a:r>
              <a:rPr lang="ru-RU" sz="1600" dirty="0"/>
              <a:t>детей по группам здоровья в городской и сельской местности</a:t>
            </a:r>
          </a:p>
        </p:txBody>
      </p:sp>
      <p:pic>
        <p:nvPicPr>
          <p:cNvPr id="68613" name="Picture 5" descr="a_graf01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5162550" cy="45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974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Противорецидивное лечение: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Проводится 2 нед каждого мес в течение 6 мес, далее 3 раза в год, весной, осенью и зимой, длительностью 1 мес.</a:t>
            </a:r>
          </a:p>
          <a:p>
            <a:pPr>
              <a:lnSpc>
                <a:spcPct val="90000"/>
              </a:lnSpc>
            </a:pPr>
            <a:r>
              <a:rPr lang="ru-RU"/>
              <a:t>Включает: диета №5 в течение 2 лет после обострения, ферментотерапию, желчегонные средства, витаминотерапию, минеральные воды, физиолечение.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ферментотерапия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Панкреатические энзимы, содержащие амилазу, липазу, трипсин животного происхождения (мезим-форте, пролипаза и др.).</a:t>
            </a:r>
          </a:p>
          <a:p>
            <a:pPr>
              <a:lnSpc>
                <a:spcPct val="90000"/>
              </a:lnSpc>
            </a:pPr>
            <a:r>
              <a:rPr lang="ru-RU"/>
              <a:t>Комбинированные препараты – дигестал, энзистал.</a:t>
            </a:r>
          </a:p>
          <a:p>
            <a:pPr>
              <a:lnSpc>
                <a:spcPct val="90000"/>
              </a:lnSpc>
            </a:pPr>
            <a:r>
              <a:rPr lang="ru-RU"/>
              <a:t>При обострении процесса используются антиферментные прапараты (антагозан, гордокс, пантрипин).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3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0"/>
            <a:ext cx="8226425" cy="6453188"/>
          </a:xfrm>
        </p:spPr>
        <p:txBody>
          <a:bodyPr/>
          <a:lstStyle/>
          <a:p>
            <a:r>
              <a:rPr lang="ru-RU"/>
              <a:t>Санаторное лечение показано через 6мес после обострения (Ессентуки).</a:t>
            </a:r>
          </a:p>
          <a:p>
            <a:r>
              <a:rPr lang="ru-RU"/>
              <a:t>Занятия физкультурой 2 года в спецгруппе, далее в подготовительной группе в течение 1 года, далее перевод в основную группу без участия в соревнованиях.</a:t>
            </a:r>
          </a:p>
          <a:p>
            <a:r>
              <a:rPr lang="ru-RU"/>
              <a:t>Диспансерное наблюдение до перевода во взрослую поликлинику.</a:t>
            </a:r>
          </a:p>
          <a:p>
            <a:r>
              <a:rPr lang="ru-RU"/>
              <a:t>Группа здоровья </a:t>
            </a:r>
            <a:r>
              <a:rPr lang="en-US"/>
              <a:t>III-IV</a:t>
            </a:r>
            <a:r>
              <a:rPr lang="ru-RU"/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2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1033632"/>
            <a:ext cx="8114722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Приложение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 приказу Министерства здравоохранения Российской Федерации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от 7 ноября 2012 г. № 669н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Стандарт специализированной медицинской помощи детям при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циррозе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печени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Категория возрастная: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дети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Пол: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любой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Фаза: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любая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Стадия: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любая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Осложнения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вне зависимости от осложнений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Вид медицинской помощи: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специализированная медицинская помощь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Условия оказания медицинской помощи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стационарно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Форма оказания медицинской помощи: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плановая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Средние сроки лечения (количество дней):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21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Код по МКБ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X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*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Нозологические единицы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4756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229600" cy="61912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</a:rPr>
              <a:t>Диспансерное наблюдение за детьми с хроническими гепатитами включает:</a:t>
            </a:r>
          </a:p>
          <a:p>
            <a:r>
              <a:rPr lang="ru-RU" dirty="0"/>
              <a:t>Осмотры педиатра 1 раз в 3 </a:t>
            </a:r>
            <a:r>
              <a:rPr lang="ru-RU" dirty="0" err="1"/>
              <a:t>мес</a:t>
            </a:r>
            <a:r>
              <a:rPr lang="ru-RU" dirty="0"/>
              <a:t> в течение первых 2х лет, далее 1 раз в 6 мес.</a:t>
            </a:r>
          </a:p>
          <a:p>
            <a:r>
              <a:rPr lang="ru-RU" dirty="0"/>
              <a:t>Гастроэнтеролог консультирует детей 1 раз в 6мес в течение 2 лет, далее 1 раз в год.</a:t>
            </a:r>
          </a:p>
          <a:p>
            <a:r>
              <a:rPr lang="ru-RU" dirty="0"/>
              <a:t>Стоматолог и ЛОР 2 раза в год.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Методы обследования: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/>
              <a:t>УЗИ печени и ЖВП 1 раз в 6мес в течение 2х лет, далее 1 раз в год;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Анализы крови, мочи, кал на я/</a:t>
            </a:r>
            <a:r>
              <a:rPr lang="ru-RU" sz="2800" dirty="0" err="1"/>
              <a:t>гл</a:t>
            </a:r>
            <a:r>
              <a:rPr lang="ru-RU" sz="2800" dirty="0"/>
              <a:t> 1 раз в 3 </a:t>
            </a:r>
            <a:r>
              <a:rPr lang="ru-RU" sz="2800" dirty="0" err="1"/>
              <a:t>мес</a:t>
            </a:r>
            <a:r>
              <a:rPr lang="ru-RU" sz="2800" dirty="0"/>
              <a:t> в течение 2х лет, далее 1 раз в 6мес;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Б/х исследование функции печени (уровень билирубина, активность </a:t>
            </a:r>
            <a:r>
              <a:rPr lang="ru-RU" sz="2800" dirty="0" err="1"/>
              <a:t>трансаминаз</a:t>
            </a:r>
            <a:r>
              <a:rPr lang="ru-RU" sz="2800" dirty="0"/>
              <a:t>, белок и белковые фракции, тимоловая проба, глюкоза крови, щелочная </a:t>
            </a:r>
            <a:r>
              <a:rPr lang="ru-RU" sz="2800" dirty="0" err="1"/>
              <a:t>фосфотаза</a:t>
            </a:r>
            <a:r>
              <a:rPr lang="ru-RU" sz="2800" dirty="0"/>
              <a:t>, </a:t>
            </a:r>
            <a:r>
              <a:rPr lang="en-US" sz="2800" dirty="0" err="1"/>
              <a:t>HBsAg</a:t>
            </a:r>
            <a:r>
              <a:rPr lang="ru-RU" sz="2800" dirty="0"/>
              <a:t>, маркерный спектр) 1 раз в 3 </a:t>
            </a:r>
            <a:r>
              <a:rPr lang="ru-RU" sz="2800" dirty="0" err="1"/>
              <a:t>мес</a:t>
            </a:r>
            <a:r>
              <a:rPr lang="ru-RU" sz="2800" dirty="0"/>
              <a:t> в течение 2 лет, далее 1 раз в 6мес;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Дуоденальное зондирование и другие методы по показаниям.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5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458788"/>
            <a:ext cx="8229600" cy="1371601"/>
          </a:xfrm>
        </p:spPr>
        <p:txBody>
          <a:bodyPr/>
          <a:lstStyle/>
          <a:p>
            <a:r>
              <a:rPr lang="ru-RU"/>
              <a:t>Противорецидивное лечение: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229600" cy="7129463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2400"/>
              <a:t>Месячными курсами 3 раза в год в течение 2 лет, далее 2 раза в год проводят по схеме: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Диета №5 в течение 3 лет непрерывно;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«слепые» зондирования 2 раза в неделю в сочетании с питьем отваром лекарственных трав (бессмертника, кукурузных рыльцев, трилистника, корня одуванчика, листьев мяты перечной, цветов ромашки или желчегонного чая) и лактобактерина или бификола;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Курсы интерферонотерапии длительностью до 6 мес;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Чередующиеся 2-недеьные курсы витаминов (С, А, В12, В5, В6 и др.);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Стимулирующая терапия, последовательно 2-недельные курсы пентоксила, бендазола, пантокрина, алоэ, женьшеня и т.д.);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2 раза в год курсы мин. Вод (Славяновская, Ессентуки);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Физиолечение, озокеритовые аппликации на область печени.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8229600" cy="63357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При хроническом агрессивном гепатите по показаниям проводят поддерживающие курсы глюкокортикоидной, иммунодепрессивной терапии, мембраностабилизаторов (демифосфон), гепатопротекторов (легалон, эссенциале). Интерферонотерапия проводится по рекомендациям из стационара.</a:t>
            </a:r>
          </a:p>
          <a:p>
            <a:pPr>
              <a:lnSpc>
                <a:spcPct val="80000"/>
              </a:lnSpc>
            </a:pPr>
            <a:r>
              <a:rPr lang="ru-RU" sz="2400"/>
              <a:t>Санаторное лечение через 6мес после обострения, при агрессивных формах- противопоказано.</a:t>
            </a:r>
          </a:p>
          <a:p>
            <a:pPr>
              <a:lnSpc>
                <a:spcPct val="80000"/>
              </a:lnSpc>
            </a:pPr>
            <a:r>
              <a:rPr lang="ru-RU" sz="2400"/>
              <a:t>Освобождение от занятий физкультурой рекомендуется на 1год после обострения, далее 2 года специальная группа, далее  подготовительная группа постоянно. При агрессивных формах -занятия физкультурой противопоказаны.</a:t>
            </a:r>
          </a:p>
          <a:p>
            <a:pPr>
              <a:lnSpc>
                <a:spcPct val="80000"/>
              </a:lnSpc>
            </a:pPr>
            <a:r>
              <a:rPr lang="ru-RU" sz="2400"/>
              <a:t>Инвалидность- при стойком необратимом нарушении функции печени сроком на 2 года.</a:t>
            </a:r>
          </a:p>
          <a:p>
            <a:pPr>
              <a:lnSpc>
                <a:spcPct val="80000"/>
              </a:lnSpc>
            </a:pPr>
            <a:r>
              <a:rPr lang="ru-RU" sz="2400"/>
              <a:t>Дисп. наблюдение до перевода во взрослую поликлинику. </a:t>
            </a:r>
          </a:p>
          <a:p>
            <a:pPr>
              <a:lnSpc>
                <a:spcPct val="80000"/>
              </a:lnSpc>
            </a:pPr>
            <a:r>
              <a:rPr lang="ru-RU" sz="2400"/>
              <a:t>Группа здоровья </a:t>
            </a:r>
            <a:r>
              <a:rPr lang="en-US" sz="2400"/>
              <a:t>III-V.</a:t>
            </a:r>
            <a:r>
              <a:rPr lang="ru-RU" sz="2400"/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0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682054"/>
            <a:ext cx="8827481" cy="669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Приложение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 приказу Министерства здравоохранения Российской Федерации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 ________________  № ____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Стандарт специализированной медицинской помощи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детям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болезни Крона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регионарном энтерите)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Категория возрастная: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дети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любой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Фаза: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любая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Стадия: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любая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Осложнения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без осложнений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Вид медицинской помощи: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специализированная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медицинская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помощь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Условия оказания медицинской помощи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стационарно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Форма оказания медицинской помощи: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плановая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Средние сроки лечения (количество дней):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499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1198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/>
              <a:t>Санаторно-курортное лечение</a:t>
            </a:r>
            <a:r>
              <a:rPr lang="ru-RU" sz="1600"/>
              <a:t> — один из этапов в комплексной терапии больного, оно имеет преемственный характер и тесно связано с предшествующими и последующими лечебно-профилактическими меро­приятиями, проведением диспансерного наблюдения. Основной задачей санаторного лечения является восстановление и компенсация нарушенных функций на основе нормализации и повышения   собственных   защитно - приспособительных   механизмов   организма.</a:t>
            </a:r>
            <a:endParaRPr lang="ru-RU" sz="1600" b="1"/>
          </a:p>
          <a:p>
            <a:pPr>
              <a:lnSpc>
                <a:spcPct val="80000"/>
              </a:lnSpc>
            </a:pPr>
            <a:r>
              <a:rPr lang="ru-RU" sz="1600" b="1"/>
              <a:t>Курортами</a:t>
            </a:r>
            <a:r>
              <a:rPr lang="ru-RU" sz="1600"/>
              <a:t> называют местности, обладающие природными лечебными факторами (залежами лечебных грязей, источниками минеральных вод, благоприятным климатом) и располагающие бальнеотехническими, гидротехническими сооружениями и рядом лечебно - профилактических учреждений.</a:t>
            </a:r>
            <a:endParaRPr lang="ru-RU" sz="1600" b="1"/>
          </a:p>
          <a:p>
            <a:pPr>
              <a:lnSpc>
                <a:spcPct val="80000"/>
              </a:lnSpc>
            </a:pPr>
            <a:r>
              <a:rPr lang="ru-RU" sz="1600" b="1"/>
              <a:t>Санаторий </a:t>
            </a:r>
            <a:r>
              <a:rPr lang="ru-RU" sz="1600"/>
              <a:t>— ведущее лечебно-профилактическое учреждение на курорте. Каждому санаторию установлен определенный медицинский профиль (специализация) в зависимости от природных лечебных факторов курорта и утвержденных для него медицинских показаний. Лече­ние больных в санатории осуществляется преимущественно природны­ми физическими факторами (климат, минеральные воды, лечебные грязи) в сочетании с физиотерапией, лечебной физкультурой, лечеб­ным питанием и психотерапией, при условии соблюдения установлен­ного общего санаторного и индивидуального режима, обеспечивающего полноценное лечение и отдых больных.</a:t>
            </a:r>
          </a:p>
          <a:p>
            <a:pPr>
              <a:lnSpc>
                <a:spcPct val="80000"/>
              </a:lnSpc>
            </a:pPr>
            <a:r>
              <a:rPr lang="ru-RU" sz="1600"/>
              <a:t>Наряду с санаториями, находящимися на курортах, существует сеть </a:t>
            </a:r>
            <a:r>
              <a:rPr lang="ru-RU" sz="1600" b="1"/>
              <a:t>местных (пригородных) санаториев</a:t>
            </a:r>
            <a:r>
              <a:rPr lang="ru-RU" sz="1600"/>
              <a:t>, организуемых преимущест­венно неподалеку от крупных городов о благоприятных ландшафтных, микроклиматических условиях. Эти санатории предназначены для больных, которым поездка на курорты по медицинским показаниям может быть вредна, а также для более тяжелых больных, в том числе и после пребывания в стационаре.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К сожалению, за последнее десятилетие в состоянии здоровья детей и подростков сформировались устойчивые негативные тенденции - рост распространенности факторов риска формирования нарушения здоровья и развития, увеличение заболеваемости и инвалидности.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/>
              <a:t>Решение проблемы сохранения и укрепления здоровья детей возможно только при организации постоянного контроля за состоянием их здоровья и развития, регулярном проведении комплексных лечебно-оздоровительных и реабилитационных мероприятий.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235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/>
          <a:lstStyle/>
          <a:p>
            <a:pPr lvl="0"/>
            <a:r>
              <a:rPr lang="ru-RU" sz="4800" dirty="0"/>
              <a:t>Стандарт санаторно- курортной помощи больным с заболеваниями органов пищеварения (Приказ №278 от 23.11.2004 года, Приказ №277 от 23.11.2004 года).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307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u="sng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itchFamily="18" charset="0"/>
              </a:rPr>
              <a:t>Санаторно-курортное лечение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   </a:t>
            </a:r>
            <a:r>
              <a:rPr lang="ru-RU">
                <a:latin typeface="Bell MT" pitchFamily="18" charset="0"/>
              </a:rPr>
              <a:t>целесообразно проводить в период ремиссии на 6 мес после обострения, используют воды низкой минерализации (славяновская, боржоми, ессентуки №4) в теплом виде за 1ч до еды 3 раза в день; радоновые и углекислые ванны, грязи на эпигастрий и воротниковую зону.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4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39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964612" cy="5256212"/>
          </a:xfrm>
        </p:spPr>
        <p:txBody>
          <a:bodyPr/>
          <a:lstStyle/>
          <a:p>
            <a:r>
              <a:rPr lang="ru-RU" sz="2800"/>
              <a:t>Освобождение от физкультуры показано на 6 мес после обострения, затем специальная группа или ЛФК.</a:t>
            </a:r>
          </a:p>
          <a:p>
            <a:r>
              <a:rPr lang="ru-RU" sz="2800"/>
              <a:t>Для школьников рекомендуется дополнительный выходной день в неделю, освобождение от переводных экзаменов на 2 мес после обострения.</a:t>
            </a:r>
          </a:p>
          <a:p>
            <a:r>
              <a:rPr lang="ru-RU" sz="2800"/>
              <a:t>Инвалидность при осложненном течении ЯБ оформляют на срок от 6мес до 2 лет.</a:t>
            </a:r>
          </a:p>
          <a:p>
            <a:r>
              <a:rPr lang="ru-RU" sz="2800"/>
              <a:t>Диспансерное наблюдение до перевода во взрослую поликлинику. Группа здоровья </a:t>
            </a:r>
            <a:r>
              <a:rPr lang="en-US" sz="2800"/>
              <a:t>III-IV.</a:t>
            </a:r>
            <a:endParaRPr lang="ru-RU" sz="28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93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fontAlgn="base"/>
            <a:r>
              <a:rPr lang="ru-RU" b="1" dirty="0"/>
              <a:t>Министерство здравоохранения Красноярского края имеет возможность направлять на санаторно-курортное лечение в санатории, находящиеся в ведении Министерства здравоохранения Российской Федерации:</a:t>
            </a:r>
            <a:endParaRPr lang="ru-RU" dirty="0"/>
          </a:p>
          <a:p>
            <a:pPr fontAlgn="base"/>
            <a:r>
              <a:rPr lang="ru-RU" b="1" dirty="0">
                <a:solidFill>
                  <a:srgbClr val="FF0000"/>
                </a:solidFill>
              </a:rPr>
              <a:t>Для детей с заболеваниями органов </a:t>
            </a:r>
            <a:r>
              <a:rPr lang="ru-RU" b="1" dirty="0" smtClean="0">
                <a:solidFill>
                  <a:srgbClr val="FF0000"/>
                </a:solidFill>
              </a:rPr>
              <a:t>ЖКТ </a:t>
            </a:r>
            <a:r>
              <a:rPr lang="ru-RU" b="1" dirty="0">
                <a:solidFill>
                  <a:srgbClr val="FF0000"/>
                </a:solidFill>
              </a:rPr>
              <a:t>(с 4 лет)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5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742739"/>
              </p:ext>
            </p:extLst>
          </p:nvPr>
        </p:nvGraphicFramePr>
        <p:xfrm>
          <a:off x="107504" y="0"/>
          <a:ext cx="8928992" cy="6923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593"/>
                <a:gridCol w="1572094"/>
                <a:gridCol w="5675305"/>
              </a:tblGrid>
              <a:tr h="39258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Название санатория: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70392" marB="7039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Адрес: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70392" marB="7039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Наличие отделений: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70392" marB="70392" anchor="b"/>
                </a:tc>
              </a:tr>
              <a:tr h="129920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«Детский дерматологический санаторий имени </a:t>
                      </a:r>
                      <a:r>
                        <a:rPr lang="ru-RU" sz="1100" dirty="0" err="1">
                          <a:effectLst/>
                        </a:rPr>
                        <a:t>Н.А.Семашко</a:t>
                      </a:r>
                      <a:r>
                        <a:rPr lang="ru-RU" sz="1100" dirty="0">
                          <a:effectLst/>
                        </a:rPr>
                        <a:t>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70392" marB="7039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354206, Краснодарский край, г. Сочи, пос. </a:t>
                      </a:r>
                      <a:r>
                        <a:rPr lang="ru-RU" sz="1100" dirty="0" err="1">
                          <a:effectLst/>
                        </a:rPr>
                        <a:t>Уч</a:t>
                      </a:r>
                      <a:r>
                        <a:rPr lang="ru-RU" sz="1100" dirty="0">
                          <a:effectLst/>
                        </a:rPr>
                        <a:t>-Дере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70392" marB="7039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1425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Для лечения детей;</a:t>
                      </a:r>
                    </a:p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Для лечения детей в сопровождении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70392" marB="70392" anchor="b"/>
                </a:tc>
              </a:tr>
              <a:tr h="92003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«Детский санаторий «Васильевское»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70392" marB="7039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143088, Московская область, Одинцовский район, п/о санатория им. Герцена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70392" marB="7039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Для лечения детей;</a:t>
                      </a:r>
                    </a:p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Для лечения детей в сопровождении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70392" marB="70392" anchor="b"/>
                </a:tc>
              </a:tr>
              <a:tr h="92003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«Детский санаторий «Озеро Шира»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70392" marB="7039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655220, Республика Хакасия, Ширинский район, пос. Жемчужный, ул. Санаторная, 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70392" marB="7039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Для лечения детей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70392" marB="70392" anchor="b"/>
                </a:tc>
              </a:tr>
              <a:tr h="61496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«Детский санаторий «Белокуриха»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70392" marB="7039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Алтайский край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70392" marB="7039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Для лечения детей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70392" marB="70392" anchor="b"/>
                </a:tc>
              </a:tr>
              <a:tr h="73743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«Санаторий «Горный воздух»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70392" marB="7039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357409, Ставропольский край, г. Железноводск, ул. Семашко,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70392" marB="7039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Для лечения детей в сопровождении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70392" marB="70392" anchor="b"/>
                </a:tc>
              </a:tr>
              <a:tr h="83734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«Санаторий имени М.И. Калинина»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70392" marB="7039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357600, Ставропольский край, г. Ессентуки, ул. Разумовского, д. 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70392" marB="7039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Для лечения детей в сопровождении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70392" marB="70392" anchor="b"/>
                </a:tc>
              </a:tr>
              <a:tr h="109176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"Детский санаторий "Восход"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70392" marB="7039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398020, </a:t>
                      </a:r>
                      <a:r>
                        <a:rPr lang="ru-RU" sz="1100" dirty="0" err="1">
                          <a:effectLst/>
                        </a:rPr>
                        <a:t>г.Липецк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  <a:r>
                        <a:rPr lang="ru-RU" sz="1100" dirty="0" err="1" smtClean="0">
                          <a:effectLst/>
                        </a:rPr>
                        <a:t>ул.Ленина</a:t>
                      </a:r>
                      <a:r>
                        <a:rPr lang="ru-RU" sz="1100" dirty="0">
                          <a:effectLst/>
                        </a:rPr>
                        <a:t>, 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70392" marB="7039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Для лечения детей;</a:t>
                      </a:r>
                    </a:p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Для лечения детей в сопровождении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70392" marB="70392" anchor="b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8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38621"/>
            <a:ext cx="3528392" cy="290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6063"/>
            <a:ext cx="3333750" cy="354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89654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5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67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685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Лечебные факторы </a:t>
            </a:r>
            <a:r>
              <a:rPr lang="ru-RU" b="1" dirty="0" smtClean="0">
                <a:solidFill>
                  <a:srgbClr val="FF0000"/>
                </a:solidFill>
              </a:rPr>
              <a:t>курорта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"Озеро </a:t>
            </a:r>
            <a:r>
              <a:rPr lang="ru-RU" b="1" dirty="0" err="1">
                <a:solidFill>
                  <a:srgbClr val="FF0000"/>
                </a:solidFill>
              </a:rPr>
              <a:t>Шира</a:t>
            </a:r>
            <a:r>
              <a:rPr lang="ru-RU" b="1" dirty="0" smtClean="0">
                <a:solidFill>
                  <a:srgbClr val="FF0000"/>
                </a:solidFill>
              </a:rPr>
              <a:t>"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 Основными лечебными факторами озера </a:t>
            </a:r>
            <a:r>
              <a:rPr lang="ru-RU" b="1" dirty="0" err="1"/>
              <a:t>Шира</a:t>
            </a:r>
            <a:r>
              <a:rPr lang="ru-RU" b="1" dirty="0"/>
              <a:t> являются минеральные воды самого озера, скважины, иловая грязь и степной климат. 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68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4"/>
            <a:ext cx="482453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5424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324528" cy="6768752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Сульфатная хлоридно-натриевая магниевая вода высокой минерализации (минерализация 17-21 мг/л.), слабощелочная, аналогичная Смирновской воде Кавказа, усиливает образование выделения мочи способствует удалению токсических веществ, стимулирует работу нервно-мышечной системы, желчного пузыря и сфинктеров </a:t>
            </a:r>
            <a:r>
              <a:rPr lang="ru-RU" dirty="0" err="1"/>
              <a:t>пилородуоденального</a:t>
            </a:r>
            <a:r>
              <a:rPr lang="ru-RU" dirty="0"/>
              <a:t> отдела. Уровень содержания микроэлементов магния и кальция превышает уровень таковых в воде Карловых Вар (Чехословакия). Озерная вода минерализация 6,1 мг./ л. Минеральная вода в курортной практике применяется в виде ванн, лечебных душей полостных орошений, компрессов, обтираний, ингаляций. </a:t>
            </a:r>
            <a:br>
              <a:rPr lang="ru-RU" dirty="0"/>
            </a:br>
            <a:endParaRPr lang="ru-RU" dirty="0"/>
          </a:p>
          <a:p>
            <a:r>
              <a:rPr lang="ru-RU" dirty="0"/>
              <a:t>   Одним из мощнейших природных лечебных факторов курорта «Озеро </a:t>
            </a:r>
            <a:r>
              <a:rPr lang="ru-RU" dirty="0" err="1"/>
              <a:t>Шира</a:t>
            </a:r>
            <a:r>
              <a:rPr lang="ru-RU" dirty="0"/>
              <a:t>» является иловая грязь, которая по своим физико-химическим свойствам не уступает лучшим мировым аналогам. В составе </a:t>
            </a:r>
            <a:r>
              <a:rPr lang="ru-RU" dirty="0" err="1"/>
              <a:t>ширинской</a:t>
            </a:r>
            <a:r>
              <a:rPr lang="ru-RU" dirty="0"/>
              <a:t> грязи преобладают соли сернокислого кальция, углекислого натрия, магния и железа. В коллоидной части превалируют сернокислое железо, окись алюминия и магния. Грязь отличается высокой влажностью и, следовательно, оптимальным объемным весом и пластичностью. Все это подтверждает ее высокие бальнеологические показатели. Применяется она в виде различных аппликаций, грязевых тампонов и </a:t>
            </a:r>
            <a:r>
              <a:rPr lang="ru-RU" dirty="0" err="1"/>
              <a:t>гальваногрязи</a:t>
            </a:r>
            <a:r>
              <a:rPr lang="ru-RU" dirty="0"/>
              <a:t>. Лечебная грязь озера, как и все иловые грязи, действует совокупностью своих физических и химических свойств, оказывая на организм разностороннее действие. Так, под влиянием тепла расширяются сосуды кожи, учащается пульс, повышается наружная и внутренняя температура тела. Механическое действие грязи на организм подобно действию массажа. Грязь воздействует на отдельные органы и системы организма, на физико-химические свойства крови, ее ферменты, влияют на обмен веществ и улучшает питание тканей. Одним из свойств грязевых процедур является их активизирующее влияние на кожу и слизистые оболочки, вследствие чего возникает ряд процессов, зависящих от возбуждения нервных окончаний в коже, слизистой оболочке и образования биологически активных веществ. Гормональное действие лечебной грязи обусловлено содержанием в ней гормонов типа фолликулинов. зависит от содержания Бактериологическое действие грязи зависит от содержания в ней гумусовых веществ, свободных кислот, бактериофагов, антибиотиков, биостимуляторов и т.д. Лечебно-иловая грязь добывается в летний период ручным способом на оз. Утичье-3. </a:t>
            </a:r>
            <a:br>
              <a:rPr lang="ru-RU" dirty="0"/>
            </a:br>
            <a:endParaRPr lang="ru-RU" dirty="0"/>
          </a:p>
          <a:p>
            <a:r>
              <a:rPr lang="ru-RU" dirty="0"/>
              <a:t>    Другим лечебным фактором оз. </a:t>
            </a:r>
            <a:r>
              <a:rPr lang="ru-RU" dirty="0" err="1"/>
              <a:t>Шира</a:t>
            </a:r>
            <a:r>
              <a:rPr lang="ru-RU" dirty="0"/>
              <a:t> и природы Хакасии, действующим на человека постоянно и не требующим проведения специальных процедур, является степной воздух, известный своей чистотой и высоким процентным содержанием полезных организму аэроионов. Подобная терапия эффективна при борьбе со стрессами, гипертонической болезнью, умственным и нервным переутомлением. Более того, </a:t>
            </a:r>
            <a:r>
              <a:rPr lang="ru-RU" dirty="0" err="1"/>
              <a:t>аэроионо</a:t>
            </a:r>
            <a:r>
              <a:rPr lang="ru-RU" dirty="0"/>
              <a:t>-терапия полезна при раннем старении организма.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720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1763713" y="0"/>
          <a:ext cx="7200900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Диаграмма" r:id="rId3" imgW="6734192" imgH="4962457" progId="MSGraph.Chart.8">
                  <p:embed followColorScheme="full"/>
                </p:oleObj>
              </mc:Choice>
              <mc:Fallback>
                <p:oleObj name="Диаграмма" r:id="rId3" imgW="6734192" imgH="49624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0"/>
                        <a:ext cx="7200900" cy="528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827088" y="188913"/>
            <a:ext cx="62658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/>
              <a:t>Основные причины смертности в</a:t>
            </a:r>
          </a:p>
          <a:p>
            <a:r>
              <a:rPr lang="ru-RU" sz="2800"/>
              <a:t>в Европейском регионе.</a:t>
            </a: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395288" y="1196975"/>
            <a:ext cx="2952750" cy="1944688"/>
          </a:xfrm>
          <a:prstGeom prst="wedgeRoundRectCallout">
            <a:avLst>
              <a:gd name="adj1" fmla="val 134407"/>
              <a:gd name="adj2" fmla="val -26083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1400" b="1"/>
              <a:t>Заболевания с основными детерминантами питания</a:t>
            </a:r>
          </a:p>
          <a:p>
            <a:pPr algn="ctr"/>
            <a:endParaRPr lang="ru-RU" sz="1400" b="1"/>
          </a:p>
          <a:p>
            <a:pPr>
              <a:buFontTx/>
              <a:buChar char="•"/>
            </a:pPr>
            <a:r>
              <a:rPr lang="ru-RU" sz="1200"/>
              <a:t>Сердечно-сосудистые заболевания 61%</a:t>
            </a:r>
          </a:p>
          <a:p>
            <a:pPr>
              <a:buFontTx/>
              <a:buChar char="•"/>
            </a:pPr>
            <a:r>
              <a:rPr lang="ru-RU" sz="1200"/>
              <a:t>Злокачественные опухоли 32%</a:t>
            </a:r>
          </a:p>
          <a:p>
            <a:pPr>
              <a:buFontTx/>
              <a:buChar char="•"/>
            </a:pPr>
            <a:r>
              <a:rPr lang="ru-RU" sz="1200"/>
              <a:t>Сахарный диабет 5%</a:t>
            </a:r>
          </a:p>
          <a:p>
            <a:pPr>
              <a:buFontTx/>
              <a:buChar char="•"/>
            </a:pPr>
            <a:r>
              <a:rPr lang="ru-RU" sz="1200"/>
              <a:t>Недостаточность питания 2%</a:t>
            </a:r>
          </a:p>
          <a:p>
            <a:pPr>
              <a:buFontTx/>
              <a:buChar char="•"/>
            </a:pPr>
            <a:r>
              <a:rPr lang="ru-RU" sz="1200"/>
              <a:t>Другие новообразования 0,2%</a:t>
            </a: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395288" y="3500438"/>
            <a:ext cx="4319587" cy="2952750"/>
          </a:xfrm>
          <a:prstGeom prst="wedgeRoundRectCallout">
            <a:avLst>
              <a:gd name="adj1" fmla="val 42356"/>
              <a:gd name="adj2" fmla="val -65486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1400" b="1"/>
              <a:t>Заболевания, с которыми так или иначе связано питание</a:t>
            </a:r>
          </a:p>
          <a:p>
            <a:pPr algn="ctr"/>
            <a:endParaRPr lang="ru-RU" sz="1400" b="1"/>
          </a:p>
          <a:p>
            <a:pPr>
              <a:buFontTx/>
              <a:buChar char="•"/>
            </a:pPr>
            <a:r>
              <a:rPr lang="ru-RU" sz="1200"/>
              <a:t>Нейропсихиатрические заболевания 51,1%</a:t>
            </a:r>
          </a:p>
          <a:p>
            <a:pPr>
              <a:buFontTx/>
              <a:buChar char="•"/>
            </a:pPr>
            <a:r>
              <a:rPr lang="ru-RU" sz="1200"/>
              <a:t>Респираторные заболевания 13,2%</a:t>
            </a:r>
          </a:p>
          <a:p>
            <a:pPr>
              <a:buFontTx/>
              <a:buChar char="•"/>
            </a:pPr>
            <a:r>
              <a:rPr lang="ru-RU" sz="1200"/>
              <a:t>Инфекционные и паразитарные заболевания  10,5%</a:t>
            </a:r>
          </a:p>
          <a:p>
            <a:pPr>
              <a:buFontTx/>
              <a:buChar char="•"/>
            </a:pPr>
            <a:r>
              <a:rPr lang="ru-RU" sz="1200"/>
              <a:t>Заболевания системы пищеварения 9,5%</a:t>
            </a:r>
          </a:p>
          <a:p>
            <a:pPr>
              <a:buFontTx/>
              <a:buChar char="•"/>
            </a:pPr>
            <a:r>
              <a:rPr lang="ru-RU" sz="1200"/>
              <a:t>Респираторные инфекции 6,8%</a:t>
            </a:r>
          </a:p>
          <a:p>
            <a:pPr>
              <a:buFontTx/>
              <a:buChar char="•"/>
            </a:pPr>
            <a:r>
              <a:rPr lang="ru-RU" sz="1200"/>
              <a:t>Врожденные отклонения 4,2%</a:t>
            </a:r>
          </a:p>
          <a:p>
            <a:pPr>
              <a:buFontTx/>
              <a:buChar char="•"/>
            </a:pPr>
            <a:r>
              <a:rPr lang="ru-RU" sz="1200"/>
              <a:t>Нарушения эндокринной системы, обусловленные питанием (алиментарные эндокринные расстройства) 2,6%</a:t>
            </a:r>
          </a:p>
          <a:p>
            <a:pPr>
              <a:buFontTx/>
              <a:buChar char="•"/>
            </a:pPr>
            <a:r>
              <a:rPr lang="ru-RU" sz="1200"/>
              <a:t>Болезни полости рта 1,1%</a:t>
            </a:r>
          </a:p>
          <a:p>
            <a:pPr>
              <a:buFontTx/>
              <a:buChar char="•"/>
            </a:pPr>
            <a:r>
              <a:rPr lang="ru-RU" sz="1200"/>
              <a:t>Заболевания у матери 1%</a:t>
            </a:r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5580063" y="4149725"/>
            <a:ext cx="3168650" cy="2303463"/>
          </a:xfrm>
          <a:prstGeom prst="wedgeRoundRectCallout">
            <a:avLst>
              <a:gd name="adj1" fmla="val -48194"/>
              <a:gd name="adj2" fmla="val -106236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1400" b="1"/>
              <a:t>Прочие виды заболеваний</a:t>
            </a:r>
          </a:p>
          <a:p>
            <a:pPr algn="ctr"/>
            <a:endParaRPr lang="ru-RU" sz="1200" b="1"/>
          </a:p>
          <a:p>
            <a:pPr>
              <a:buFontTx/>
              <a:buChar char="•"/>
            </a:pPr>
            <a:r>
              <a:rPr lang="ru-RU" sz="1200"/>
              <a:t>Неумышленные повреждения 45,9%</a:t>
            </a:r>
          </a:p>
          <a:p>
            <a:pPr>
              <a:buFontTx/>
              <a:buChar char="•"/>
            </a:pPr>
            <a:r>
              <a:rPr lang="ru-RU" sz="1200"/>
              <a:t>Умышленные повреждения 21,9%</a:t>
            </a:r>
          </a:p>
          <a:p>
            <a:pPr>
              <a:buFontTx/>
              <a:buChar char="•"/>
            </a:pPr>
            <a:r>
              <a:rPr lang="ru-RU" sz="1200"/>
              <a:t>Скелето-мышечные болезни  19%</a:t>
            </a:r>
          </a:p>
          <a:p>
            <a:pPr>
              <a:buFontTx/>
              <a:buChar char="•"/>
            </a:pPr>
            <a:r>
              <a:rPr lang="ru-RU" sz="1200"/>
              <a:t>Перинатальные состояния 8%</a:t>
            </a:r>
          </a:p>
          <a:p>
            <a:pPr>
              <a:buFontTx/>
              <a:buChar char="•"/>
            </a:pPr>
            <a:r>
              <a:rPr lang="ru-RU" sz="1200"/>
              <a:t>Мочеполовые болезни 5%</a:t>
            </a:r>
          </a:p>
          <a:p>
            <a:pPr>
              <a:buFontTx/>
              <a:buChar char="•"/>
            </a:pPr>
            <a:r>
              <a:rPr lang="ru-RU" sz="1200"/>
              <a:t>Врожденные отклонения 4,2%</a:t>
            </a:r>
          </a:p>
          <a:p>
            <a:pPr>
              <a:buFontTx/>
              <a:buChar char="•"/>
            </a:pPr>
            <a:r>
              <a:rPr lang="ru-RU" sz="1200"/>
              <a:t>Кожные болезни 0,1%</a:t>
            </a:r>
          </a:p>
          <a:p>
            <a:pPr>
              <a:buFontTx/>
              <a:buChar char="•"/>
            </a:pPr>
            <a:r>
              <a:rPr lang="ru-RU" sz="1200"/>
              <a:t>Нарушения органов чувств 0,1%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33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/>
          <a:lstStyle/>
          <a:p>
            <a:r>
              <a:rPr lang="ru-RU" dirty="0"/>
              <a:t>Кавказские Минеральные Воды признаны одним из лучших российских курортов для отдыха и оздоровления. Одним из городов-курортов КМВ является Ессентуки. Основан в 1825 году, но история города Ессентуки как города курорта началась в 1923 году, когда нарзанные источники были описаны профессором Петербургской Медико-Хирургической академии А. П. </a:t>
            </a:r>
            <a:r>
              <a:rPr lang="ru-RU" dirty="0" err="1"/>
              <a:t>Нелюбиным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2891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71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4013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Курорт </a:t>
            </a:r>
            <a:r>
              <a:rPr lang="ru-RU" b="1" dirty="0" smtClean="0">
                <a:solidFill>
                  <a:srgbClr val="FF0000"/>
                </a:solidFill>
              </a:rPr>
              <a:t>Ессентуки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 санатория имени М.И. Калинина, занимаются лечением сахарного диабета 20 лет, специалистами создан Центр по реабилитации больных сахарным диабетом природными факторами.</a:t>
            </a:r>
          </a:p>
          <a:p>
            <a:r>
              <a:rPr lang="ru-RU" dirty="0"/>
              <a:t>Организовано и эффективно работает отделение «Мать и Дитя» для лечения сахарного диабета и заболеваний органов пищеварения, принимаются дети с 4 лет. Практика работы с больными сахарным диабетом позволила разработать наиболее рациональные схемы обследования и лечения этих больных на курорте Ессентуки.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3460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r>
              <a:rPr lang="ru-RU" dirty="0"/>
              <a:t>Санаторно-курортные учреждения Ессентуков используют в лечении иловую грязь озера </a:t>
            </a:r>
            <a:r>
              <a:rPr lang="ru-RU" dirty="0" err="1"/>
              <a:t>Тамбукан</a:t>
            </a:r>
            <a:r>
              <a:rPr lang="ru-RU" dirty="0"/>
              <a:t>, которая помогает при многих заболеваниях, а также поддерживает организм человека в тонусе. Для лечения также используются минеральные источники, такие как Ессентуки 17, Ессентуки 4 и Ессентуки Новая, которые известные своей целебной силой не только на КМВ и во всей России, но даже и за рубежом.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2056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Федеральное государственное бюджетное учреждение детский дерматологический санаторий имени </a:t>
            </a:r>
            <a:r>
              <a:rPr lang="ru-RU" dirty="0" err="1"/>
              <a:t>Н.А.Семашко</a:t>
            </a:r>
            <a:r>
              <a:rPr lang="ru-RU" dirty="0"/>
              <a:t> – одна из старейших здравниц </a:t>
            </a:r>
            <a:r>
              <a:rPr lang="ru-RU" dirty="0" err="1"/>
              <a:t>г.Сочи</a:t>
            </a:r>
            <a:r>
              <a:rPr lang="ru-RU" dirty="0"/>
              <a:t>, расположенная в экологически чистой зоне приморской долины </a:t>
            </a:r>
            <a:r>
              <a:rPr lang="ru-RU" dirty="0" err="1"/>
              <a:t>Уч</a:t>
            </a:r>
            <a:r>
              <a:rPr lang="ru-RU" dirty="0"/>
              <a:t>-Дере. Субтропический климат с обилием тепла, уникальный массив соснового бора, состоящего из реликтовой Пицундской сосны, близость Черного моря, морской воздух – все эти уникальные природные факторы сделают семейный отдых не только интересным, но и полезным.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6614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75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1625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1161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Методики лечения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1.Общие </a:t>
            </a:r>
            <a:r>
              <a:rPr lang="ru-RU" dirty="0" err="1"/>
              <a:t>мацестинские</a:t>
            </a:r>
            <a:r>
              <a:rPr lang="ru-RU" dirty="0"/>
              <a:t> ванны назначаются при диссеминированных и распространенных формах дерматозов в стадии ремиссии, обширных послеожоговых рубцах, других </a:t>
            </a:r>
            <a:r>
              <a:rPr lang="ru-RU" dirty="0" err="1"/>
              <a:t>расапространенных</a:t>
            </a:r>
            <a:r>
              <a:rPr lang="ru-RU" dirty="0"/>
              <a:t> процессах.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2.Аппликации с </a:t>
            </a:r>
            <a:r>
              <a:rPr lang="ru-RU" dirty="0" err="1"/>
              <a:t>мацестинской</a:t>
            </a:r>
            <a:r>
              <a:rPr lang="ru-RU" dirty="0"/>
              <a:t> водой. Показаны при локализованных процессах на отдельных участках кожи или одной или нескольких конечностях.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3.Влажные укутывания.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Используют обертывание простыней смоченной в </a:t>
            </a:r>
            <a:r>
              <a:rPr lang="ru-RU" dirty="0" err="1"/>
              <a:t>мацестинской</a:t>
            </a:r>
            <a:r>
              <a:rPr lang="ru-RU" dirty="0"/>
              <a:t> воде. Режимы те же, что и при аппликациях.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Показаны при распространенных процессах, но требующие меньшую нагрузку на организм по сравнению с общими </a:t>
            </a:r>
            <a:r>
              <a:rPr lang="ru-RU" dirty="0" err="1"/>
              <a:t>мацестинскими</a:t>
            </a:r>
            <a:r>
              <a:rPr lang="ru-RU" dirty="0"/>
              <a:t> ваннами.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4. Камерные ванночки. Назначаются при поражении кистей и стоп.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5.Орошение волосистой части головы. Показаны при локализации процесса на волосистой части головы.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6.Аппликации в виде дерматологического компресса. Назначаются при хорошей переносимости 2-3 аппликаций, с целью достижения еще большего рассасывающего, разрыхляющего эффекта, лучшего отторжения гиперкератотических наслоений.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Для аппликаций используется привозная </a:t>
            </a:r>
            <a:r>
              <a:rPr lang="ru-RU" dirty="0" err="1"/>
              <a:t>мацестинская</a:t>
            </a:r>
            <a:r>
              <a:rPr lang="ru-RU" dirty="0"/>
              <a:t> вода из прикрепленной за санаторием скважины т-2000, концентрация в которой достигает 410-420 мг/л. Вода транспортируется в 3х литровых стеклянных баллонах, либо пластиковых канистрах, доверху заполненных (обязательное условие), плотно закрытых полиэтиленовыми крышками. Доставка воды производится через день или по мере использования. Перед началом процедуры вода подогревается в баллонах на водяной бане до 34-36 С, затем разбавляется до нужной концентрации при 200мг\л и 100мг\л соответственно в два и четыре раза водопроводной водой, также подогретой до 34-36 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6070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Детский санаторий Белокуриха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живописных окрестностях курорта Белокуриха, в окружении отрогов Алтайских гор, покрытых смешанным лесом с преобладанием хвойных пород, к югу от основного санаторно-курортного комплекса, в ущелье ручья Медвежий, в экологически чистой зоне уютно расположился детский санаторий « Белокуриха» Минздрава России.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3952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78</a:t>
            </a:fld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433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Горячая слаборадоновая(5,0-6,1 </a:t>
            </a:r>
            <a:r>
              <a:rPr lang="ru-RU" dirty="0" err="1"/>
              <a:t>нк</a:t>
            </a:r>
            <a:r>
              <a:rPr lang="ru-RU" dirty="0"/>
              <a:t>/дм</a:t>
            </a:r>
            <a:r>
              <a:rPr lang="ru-RU" baseline="30000" dirty="0"/>
              <a:t>3</a:t>
            </a:r>
            <a:r>
              <a:rPr lang="ru-RU" dirty="0"/>
              <a:t>) кремнистая фторсодержащая сульфатно-гидрокарбонатно-натриевая с щелочной реакцией водной среды, относится к 111 группе бальнеологических вод, подгруппе 3.1.3., </a:t>
            </a:r>
            <a:r>
              <a:rPr lang="ru-RU" dirty="0" err="1"/>
              <a:t>Белокурихинский</a:t>
            </a:r>
            <a:r>
              <a:rPr lang="ru-RU" dirty="0"/>
              <a:t> тип. Термальная природная вода, изливающаяся из скважин под собственным давлением, с температурой 32-34</a:t>
            </a:r>
            <a:r>
              <a:rPr lang="ru-RU" baseline="30000" dirty="0"/>
              <a:t>0</a:t>
            </a:r>
            <a:r>
              <a:rPr lang="ru-RU" dirty="0"/>
              <a:t>С, применяется для ванн.</a:t>
            </a:r>
          </a:p>
          <a:p>
            <a:r>
              <a:rPr lang="ru-RU" dirty="0"/>
              <a:t>Минеральная питьевая лечебно-столовая вода «</a:t>
            </a:r>
            <a:r>
              <a:rPr lang="ru-RU" dirty="0" err="1"/>
              <a:t>Белокурихинская</a:t>
            </a:r>
            <a:r>
              <a:rPr lang="ru-RU" dirty="0"/>
              <a:t> Восточная-2», хлоридно-гидрокарбонатно-сульфатная кальциево-натриевая, с минерализацией 2,0-3,0, </a:t>
            </a:r>
            <a:r>
              <a:rPr lang="ru-RU" dirty="0" err="1"/>
              <a:t>Хиловского</a:t>
            </a:r>
            <a:r>
              <a:rPr lang="ru-RU" dirty="0"/>
              <a:t> типа, месторождения </a:t>
            </a:r>
            <a:r>
              <a:rPr lang="ru-RU" dirty="0" err="1"/>
              <a:t>Берёзовское</a:t>
            </a:r>
            <a:r>
              <a:rPr lang="ru-RU" dirty="0"/>
              <a:t>, </a:t>
            </a:r>
            <a:r>
              <a:rPr lang="ru-RU" dirty="0" err="1"/>
              <a:t>с.Солоновка</a:t>
            </a:r>
            <a:r>
              <a:rPr lang="ru-RU" dirty="0"/>
              <a:t>, </a:t>
            </a:r>
            <a:r>
              <a:rPr lang="ru-RU" dirty="0" err="1"/>
              <a:t>Усть-Калманского</a:t>
            </a:r>
            <a:r>
              <a:rPr lang="ru-RU" dirty="0"/>
              <a:t> района, Алтайского края. Природная бутилированная вода, применяется для приёма внутрь в бювете, температура воды назначается по степени компенсации заболевания.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049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6172200"/>
            <a:ext cx="8229600" cy="568325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1800" dirty="0" smtClean="0"/>
              <a:t>Структура </a:t>
            </a:r>
            <a:r>
              <a:rPr lang="ru-RU" sz="1800" dirty="0"/>
              <a:t>заболеваемости детей различного возраста в Российской Федерации по данным диспансеризации (на 100000 детей)</a:t>
            </a:r>
          </a:p>
        </p:txBody>
      </p:sp>
      <p:pic>
        <p:nvPicPr>
          <p:cNvPr id="76803" name="Picture 3" descr="a_graf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"/>
            <a:ext cx="830580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4681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Грязь лечебная </a:t>
            </a:r>
            <a:r>
              <a:rPr lang="ru-RU" dirty="0" err="1"/>
              <a:t>Анапской</a:t>
            </a:r>
            <a:r>
              <a:rPr lang="ru-RU" dirty="0"/>
              <a:t> разновидности </a:t>
            </a:r>
            <a:r>
              <a:rPr lang="ru-RU" dirty="0" err="1"/>
              <a:t>среднесульфидная</a:t>
            </a:r>
            <a:r>
              <a:rPr lang="ru-RU" dirty="0"/>
              <a:t> высокоминерализованная иловая участка оз. Горькое, Мамонтовского района, Алтайского края РФ Применяется в виде аппликаций и для проведения электрофореза с грязевым отжимом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50553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ФГБУ ДС «Васильевское» </a:t>
            </a:r>
            <a:r>
              <a:rPr lang="ru-RU" dirty="0" smtClean="0"/>
              <a:t>Минздрава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81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700808"/>
            <a:ext cx="89535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5161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1042988" y="1557338"/>
            <a:ext cx="1943100" cy="1150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748823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0" tIns="45677" rIns="91350" bIns="45677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Благодарю за внимание! Желаю успехов в организации профилактической работы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63165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Третичная профилактика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5076825" cy="49974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   Комплекс медицинских, психологических, педагогических и социальных мероприятий, направленных на устранение или компенсацию ограничений жизнедеятельности, утраченных функций, с целью возможно более полного восстановления социального и профессионального статуса. Синонимы – реабилитация или восстановление здоровья</a:t>
            </a:r>
          </a:p>
        </p:txBody>
      </p:sp>
      <p:pic>
        <p:nvPicPr>
          <p:cNvPr id="16388" name="Picture 4" descr="mso98A8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6"/>
          <a:stretch>
            <a:fillRect/>
          </a:stretch>
        </p:blipFill>
        <p:spPr bwMode="auto">
          <a:xfrm>
            <a:off x="5219700" y="2205038"/>
            <a:ext cx="36734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E21-DA2C-434E-A946-A69B5852F4B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23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4322</Words>
  <Application>Microsoft Office PowerPoint</Application>
  <PresentationFormat>Экран (4:3)</PresentationFormat>
  <Paragraphs>430</Paragraphs>
  <Slides>82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4" baseType="lpstr">
      <vt:lpstr>Тема Office</vt:lpstr>
      <vt:lpstr>Диаграмма</vt:lpstr>
      <vt:lpstr>Диспансерное наблюдение и реабилитация детей с заболеваниями органов ЖКТ, печени, ПЖЖ в условиях детской поликлиники </vt:lpstr>
      <vt:lpstr>Презентация PowerPoint</vt:lpstr>
      <vt:lpstr>План</vt:lpstr>
      <vt:lpstr>Диспансерному наблюдению подлежат дети, больные:</vt:lpstr>
      <vt:lpstr>Презентация PowerPoint</vt:lpstr>
      <vt:lpstr>Презентация PowerPoint</vt:lpstr>
      <vt:lpstr>Презентация PowerPoint</vt:lpstr>
      <vt:lpstr>Презентация PowerPoint</vt:lpstr>
      <vt:lpstr>Третичная профилактика</vt:lpstr>
      <vt:lpstr>Основные задачи Школы</vt:lpstr>
      <vt:lpstr>План Д-наблюдения (1)</vt:lpstr>
      <vt:lpstr>План Д-наблюдения (2)</vt:lpstr>
      <vt:lpstr>Стандарт специализированной медицинской помощи детям при гастрите и дуодените</vt:lpstr>
      <vt:lpstr>Принципы диспансеризации детей с хроническими гастритами и гастродуоденитами:</vt:lpstr>
      <vt:lpstr>Методы обследования:</vt:lpstr>
      <vt:lpstr>Противорецидивное лечение: </vt:lpstr>
      <vt:lpstr>Презентация PowerPoint</vt:lpstr>
      <vt:lpstr>При пониженной кислотности обязательны:</vt:lpstr>
      <vt:lpstr>При повышенной кислотности:</vt:lpstr>
      <vt:lpstr>Презентация PowerPoint</vt:lpstr>
      <vt:lpstr>Язвенная болезнь - </vt:lpstr>
      <vt:lpstr>Презентация PowerPoint</vt:lpstr>
      <vt:lpstr>Стандарт первичной специализированной медико-санитарной помощи детям при язве желудка и двенадцатиперстной кишки (обострение) </vt:lpstr>
      <vt:lpstr>Презентация PowerPoint</vt:lpstr>
      <vt:lpstr>Диспансерное наблюдение</vt:lpstr>
      <vt:lpstr>Методы обследования:</vt:lpstr>
      <vt:lpstr>Приложение  к приказу Министерства здравоохранения Российской Федерации от ________________  № ____  Стандарт специализированной медицинской помощи детям при язвенном (хроническом)  илеоколите (неспецифическом язвенном колите) Категория возрастная: дети Пол: любой Фаза: любая Стадия: все Осложнения: вне зависимости от осложнений Вид медицинской помощи: специализированная медицинская помощь Условия оказания медицинской помощи: стационарно Форма оказания медицинской помощи: плановая Средние сроки лечения (количество дней): 21  </vt:lpstr>
      <vt:lpstr>Диспансерное наблюдение за детьми с хроническим колитом, энтероколитом</vt:lpstr>
      <vt:lpstr>Презентация PowerPoint</vt:lpstr>
      <vt:lpstr>Противорецидивное лечение:</vt:lpstr>
      <vt:lpstr>Минеральные воды:</vt:lpstr>
      <vt:lpstr>Физиотерапевтическое лечение:</vt:lpstr>
      <vt:lpstr>Санаторно-курортное лечение</vt:lpstr>
      <vt:lpstr>Методы обследования:</vt:lpstr>
      <vt:lpstr>Дискинезии желчевыводящих путей -</vt:lpstr>
      <vt:lpstr>       Диспансеризация </vt:lpstr>
      <vt:lpstr>Методы обследования:</vt:lpstr>
      <vt:lpstr>Противорецидивное лечение:</vt:lpstr>
      <vt:lpstr>Презентация PowerPoint</vt:lpstr>
      <vt:lpstr>Санаторно-курортное лечение детей с заболеванием ЖВП:</vt:lpstr>
      <vt:lpstr>Презентация PowerPoint</vt:lpstr>
      <vt:lpstr>Хронический холецистохолангит</vt:lpstr>
      <vt:lpstr>Презентация PowerPoint</vt:lpstr>
      <vt:lpstr>Методы обследования:</vt:lpstr>
      <vt:lpstr>Противорецидивное лечение:</vt:lpstr>
      <vt:lpstr>Презентация PowerPoint</vt:lpstr>
      <vt:lpstr>Санаторно-курортное лечение</vt:lpstr>
      <vt:lpstr>Хронический панкреатит</vt:lpstr>
      <vt:lpstr>Презентация PowerPoint</vt:lpstr>
      <vt:lpstr>Противорецидивное лечение:</vt:lpstr>
      <vt:lpstr>ферментотерапия</vt:lpstr>
      <vt:lpstr>Презентация PowerPoint</vt:lpstr>
      <vt:lpstr>Презентация PowerPoint</vt:lpstr>
      <vt:lpstr>Презентация PowerPoint</vt:lpstr>
      <vt:lpstr>Методы обследования:</vt:lpstr>
      <vt:lpstr>Противорецидивное лечение:</vt:lpstr>
      <vt:lpstr>Презентация PowerPoint</vt:lpstr>
      <vt:lpstr>Презентация PowerPoint</vt:lpstr>
      <vt:lpstr>Презентация PowerPoint</vt:lpstr>
      <vt:lpstr>Презентация PowerPoint</vt:lpstr>
      <vt:lpstr>Санаторно-курортное лечение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Лечебные факторы курорта  "Озеро Шира"</vt:lpstr>
      <vt:lpstr>Презентация PowerPoint</vt:lpstr>
      <vt:lpstr>Презентация PowerPoint</vt:lpstr>
      <vt:lpstr>Презентация PowerPoint</vt:lpstr>
      <vt:lpstr>Курорт Ессентуки</vt:lpstr>
      <vt:lpstr>Презентация PowerPoint</vt:lpstr>
      <vt:lpstr>Презентация PowerPoint</vt:lpstr>
      <vt:lpstr>Презентация PowerPoint</vt:lpstr>
      <vt:lpstr>Методики лечения.</vt:lpstr>
      <vt:lpstr>Детский санаторий Белокуриха</vt:lpstr>
      <vt:lpstr>Презентация PowerPoint</vt:lpstr>
      <vt:lpstr>Презентация PowerPoint</vt:lpstr>
      <vt:lpstr>Презентация PowerPoint</vt:lpstr>
      <vt:lpstr>ФГБУ ДС «Васильевское» Минздрава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Adminn</dc:creator>
  <cp:lastModifiedBy>Adminn</cp:lastModifiedBy>
  <cp:revision>25</cp:revision>
  <dcterms:created xsi:type="dcterms:W3CDTF">2016-10-16T04:27:43Z</dcterms:created>
  <dcterms:modified xsi:type="dcterms:W3CDTF">2016-10-16T13:28:51Z</dcterms:modified>
</cp:coreProperties>
</file>