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3" r:id="rId4"/>
    <p:sldId id="257" r:id="rId5"/>
    <p:sldId id="279" r:id="rId6"/>
    <p:sldId id="258" r:id="rId7"/>
    <p:sldId id="278" r:id="rId8"/>
    <p:sldId id="304" r:id="rId9"/>
    <p:sldId id="305" r:id="rId10"/>
    <p:sldId id="290" r:id="rId11"/>
    <p:sldId id="292" r:id="rId12"/>
    <p:sldId id="306" r:id="rId13"/>
    <p:sldId id="309" r:id="rId14"/>
    <p:sldId id="307" r:id="rId15"/>
    <p:sldId id="293" r:id="rId16"/>
    <p:sldId id="319" r:id="rId17"/>
    <p:sldId id="294" r:id="rId18"/>
    <p:sldId id="311" r:id="rId19"/>
    <p:sldId id="313" r:id="rId20"/>
    <p:sldId id="312" r:id="rId21"/>
    <p:sldId id="316" r:id="rId22"/>
    <p:sldId id="317" r:id="rId23"/>
    <p:sldId id="321" r:id="rId24"/>
    <p:sldId id="315" r:id="rId25"/>
    <p:sldId id="320" r:id="rId26"/>
    <p:sldId id="32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E1"/>
    <a:srgbClr val="0000FF"/>
    <a:srgbClr val="E15611"/>
    <a:srgbClr val="006C31"/>
    <a:srgbClr val="E7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7" autoAdjust="0"/>
  </p:normalViewPr>
  <p:slideViewPr>
    <p:cSldViewPr>
      <p:cViewPr>
        <p:scale>
          <a:sx n="70" d="100"/>
          <a:sy n="70" d="100"/>
        </p:scale>
        <p:origin x="-1810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8895-BCAF-4567-95F8-A28DF59FB372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15F73-BD05-48CC-9F11-68C1E65CA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3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6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5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None/>
            </a:pPr>
            <a:endParaRPr lang="ru-RU" dirty="0" smtClean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8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01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4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2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4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4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0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;p8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2A3990"/>
              </a:solidFill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5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11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4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28662" y="2000240"/>
            <a:ext cx="7358114" cy="1428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  <a:t>Рентгенография органов грудной клетки – 4 паттерна </a:t>
            </a:r>
            <a:b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часть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1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142875" y="214313"/>
            <a:ext cx="8786813" cy="1571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cap="all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cap="all" dirty="0" err="1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cap="all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» Кафедра лучевой диагностики ИПО</a:t>
            </a:r>
            <a:endParaRPr lang="ru-RU" altLang="ru-RU" sz="2000" cap="all" dirty="0" smtClean="0">
              <a:solidFill>
                <a:srgbClr val="D6DBF3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56;p7"/>
          <p:cNvSpPr txBox="1">
            <a:spLocks noChangeArrowheads="1"/>
          </p:cNvSpPr>
          <p:nvPr/>
        </p:nvSpPr>
        <p:spPr bwMode="auto">
          <a:xfrm>
            <a:off x="4357688" y="4143375"/>
            <a:ext cx="4214812" cy="1428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 marL="682625" indent="-669925" algn="r">
              <a:lnSpc>
                <a:spcPct val="146000"/>
              </a:lnSpc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Работу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выполнила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ординатор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900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  <a:r>
              <a:rPr lang="en-US" sz="1900" dirty="0" err="1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</a:t>
            </a:r>
            <a:r>
              <a:rPr lang="en-US" sz="1900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специальности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Рентгенология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</a:t>
            </a:r>
            <a:endParaRPr lang="ru-RU" sz="1900" dirty="0">
              <a:solidFill>
                <a:srgbClr val="D6DBF3">
                  <a:lumMod val="10000"/>
                </a:srgb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682625" indent="-669925" algn="r">
              <a:spcBef>
                <a:spcPts val="1000"/>
              </a:spcBef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ru-RU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Шайхразеева</a:t>
            </a:r>
            <a:r>
              <a:rPr lang="ru-RU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А.Р.</a:t>
            </a:r>
            <a:endParaRPr lang="ru-RU" dirty="0">
              <a:solidFill>
                <a:srgbClr val="D6DBF3">
                  <a:lumMod val="10000"/>
                </a:srgbClr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71700" y="6269038"/>
            <a:ext cx="460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altLang="ru-RU" sz="2000" dirty="0" smtClean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dirty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4182" b="4112"/>
          <a:stretch/>
        </p:blipFill>
        <p:spPr bwMode="auto">
          <a:xfrm>
            <a:off x="142875" y="4076368"/>
            <a:ext cx="3816424" cy="186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47044"/>
              </p:ext>
            </p:extLst>
          </p:nvPr>
        </p:nvGraphicFramePr>
        <p:xfrm>
          <a:off x="-28128" y="908720"/>
          <a:ext cx="9180512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3008199"/>
                <a:gridCol w="3544529"/>
              </a:tblGrid>
              <a:tr h="911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Долевая консолидация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Диффузная консолидация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Мультифокальная консолидация</a:t>
                      </a:r>
                    </a:p>
                  </a:txBody>
                  <a:tcPr/>
                </a:tc>
              </a:tr>
              <a:tr h="7217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Крупозная пневмония</a:t>
                      </a:r>
                      <a:endParaRPr lang="ru-RU" sz="20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   Бронхопневмония</a:t>
                      </a:r>
                    </a:p>
                    <a:p>
                      <a:endParaRPr lang="ru-RU" sz="20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Бронхопневмония</a:t>
                      </a:r>
                    </a:p>
                    <a:p>
                      <a:endParaRPr lang="ru-RU" sz="20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39116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Стрептококковая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Аспирационная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Туберкулез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Клебсиела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  <a:sym typeface="Arial"/>
                        </a:rPr>
                        <a:t>Золотистый стафилококк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  <a:sym typeface="Arial"/>
                        </a:rPr>
                        <a:t>Грамотрицательные бактерии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  <a:sym typeface="Arial"/>
                        </a:rPr>
                        <a:t>Пневмоцистная</a:t>
                      </a: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  <a:sym typeface="Arial"/>
                        </a:rPr>
                        <a:t> пневмония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Стрептококковая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Синегнойная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Анаэробная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Пневмоцистная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Туберкулез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Аспирация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Клебсиелла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Легионелла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600" b="1" dirty="0" smtClean="0"/>
              <a:t>Дифференциальный диагноз по типу консолидации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881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03787"/>
              </p:ext>
            </p:extLst>
          </p:nvPr>
        </p:nvGraphicFramePr>
        <p:xfrm>
          <a:off x="0" y="476672"/>
          <a:ext cx="91440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918"/>
                <a:gridCol w="3147226"/>
                <a:gridCol w="3275856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/>
                          </a:solidFill>
                        </a:rPr>
                        <a:t>Долевая консолидация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/>
                          </a:solidFill>
                        </a:rPr>
                        <a:t>Диффузная консолидация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/>
                          </a:solidFill>
                        </a:rPr>
                        <a:t>Мультифокальная консолидация</a:t>
                      </a:r>
                    </a:p>
                  </a:txBody>
                  <a:tcPr/>
                </a:tc>
              </a:tr>
              <a:tr h="5783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Новообразование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Новообразование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Новообразование</a:t>
                      </a:r>
                    </a:p>
                  </a:txBody>
                  <a:tcPr/>
                </a:tc>
              </a:tr>
              <a:tr h="193346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Бронхиолоальве-олярный рак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Лимфома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Бронхиолоальвеоля-рный рак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Лимфома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Бронхоальвеолярный рак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Лимфома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Метастазы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  <a:tr h="100876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Геморрагический синдром    </a:t>
                      </a:r>
                      <a:endParaRPr lang="ru-RU" sz="2000" dirty="0"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/>
                          <a:ea typeface="+mn-ea"/>
                          <a:cs typeface="+mn-cs"/>
                          <a:sym typeface="Arial"/>
                        </a:rPr>
                        <a:t>Геморрагический синдром    </a:t>
                      </a:r>
                      <a:endParaRPr kumimoji="0" lang="ru-RU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A3990"/>
                        </a:solidFill>
                        <a:effectLst/>
                        <a:uLnTx/>
                        <a:uFillTx/>
                        <a:latin typeface="Roboto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  <a:tr h="17550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Ушиб легкого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Инфаркт лёгкого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Пурпура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Шёнлейна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Гёноха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Системная красная волчанка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Синдром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Гудпасчера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Гранулёматоз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Вегенера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26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sz="2600" b="1" dirty="0" smtClean="0"/>
              <a:t>Дифференциальный диагноз по типу консолидации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927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6760"/>
              </p:ext>
            </p:extLst>
          </p:nvPr>
        </p:nvGraphicFramePr>
        <p:xfrm>
          <a:off x="0" y="620689"/>
          <a:ext cx="9144000" cy="557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858"/>
                <a:gridCol w="4778142"/>
              </a:tblGrid>
              <a:tr h="1008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Диффузная консолидация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Мультифокальная консолидация</a:t>
                      </a:r>
                    </a:p>
                  </a:txBody>
                  <a:tcPr/>
                </a:tc>
              </a:tr>
              <a:tr h="752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Отек</a:t>
                      </a:r>
                    </a:p>
                    <a:p>
                      <a:endParaRPr lang="ru-RU" sz="22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Сосудистая</a:t>
                      </a:r>
                      <a:r>
                        <a:rPr lang="ru-RU" sz="2200" b="1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этиология </a:t>
                      </a:r>
                      <a:endParaRPr lang="ru-RU" sz="2200" dirty="0"/>
                    </a:p>
                  </a:txBody>
                  <a:tcPr/>
                </a:tc>
              </a:tr>
              <a:tr h="380260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Сердечная недостаточность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Острый респираторный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дистресс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синдром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Почечная недостаточность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Реакция на трансфузию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Гиперволемия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Гипоальбуминемия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Септическая эмболия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Гранулёматоз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Вегенера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oboto"/>
                        </a:rPr>
                        <a:t>  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b="1" dirty="0"/>
              <a:t>Дифференциальный диагноз по типу консолидации</a:t>
            </a:r>
          </a:p>
        </p:txBody>
      </p:sp>
    </p:spTree>
    <p:extLst>
      <p:ext uri="{BB962C8B-B14F-4D97-AF65-F5344CB8AC3E}">
        <p14:creationId xmlns:p14="http://schemas.microsoft.com/office/powerpoint/2010/main" val="24226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9208"/>
              </p:ext>
            </p:extLst>
          </p:nvPr>
        </p:nvGraphicFramePr>
        <p:xfrm>
          <a:off x="0" y="620689"/>
          <a:ext cx="9180512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3168352"/>
                <a:gridCol w="3168352"/>
              </a:tblGrid>
              <a:tr h="1112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Долевая консолидация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Диффузная консолидация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</a:rPr>
                        <a:t>Мультифокальная консолидация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</a:tr>
              <a:tr h="501839">
                <a:tc gridSpan="3">
                  <a:txBody>
                    <a:bodyPr/>
                    <a:lstStyle/>
                    <a:p>
                      <a:pPr algn="l"/>
                      <a:r>
                        <a:rPr lang="ru-RU" sz="2000" b="1" i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                                           ДРУГИЕ ПРИЧИНЫ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83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Организующаяся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Эозинофильная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Саркоидоз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Секвестрация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Митральная регургитация с отеком верхней доли правого легкого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Организующаяся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Эозинофильная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Аллергическая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Альвеолярный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протеиноз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Организующаяся пневмония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Эозинофильная пневмония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Липоидная пневмония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b="1" dirty="0"/>
              <a:t>Дифференциальный диагноз по типу консолидации</a:t>
            </a:r>
          </a:p>
        </p:txBody>
      </p:sp>
    </p:spTree>
    <p:extLst>
      <p:ext uri="{BB962C8B-B14F-4D97-AF65-F5344CB8AC3E}">
        <p14:creationId xmlns:p14="http://schemas.microsoft.com/office/powerpoint/2010/main" val="21963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Острая и хроническая консолидация</a:t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144000" cy="324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Очень </a:t>
            </a:r>
            <a:r>
              <a:rPr lang="ru-RU" sz="2200" b="1" dirty="0">
                <a:solidFill>
                  <a:srgbClr val="0000FF"/>
                </a:solidFill>
              </a:rPr>
              <a:t>важно дифференцировать острые и хронические </a:t>
            </a:r>
            <a:r>
              <a:rPr lang="ru-RU" sz="2200" b="1" dirty="0" smtClean="0">
                <a:solidFill>
                  <a:srgbClr val="0000FF"/>
                </a:solidFill>
              </a:rPr>
              <a:t>процессы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ru-RU" sz="2200" dirty="0" err="1" smtClean="0">
                <a:solidFill>
                  <a:schemeClr val="accent4">
                    <a:lumMod val="10000"/>
                  </a:schemeClr>
                </a:solidFill>
              </a:rPr>
              <a:t>Саркоидоз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 является «имитатором», так как 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множественные мелкие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очаги 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могут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визуализироваться 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как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консолидация</a:t>
            </a:r>
            <a:endParaRPr lang="ru-RU" sz="22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Альвеолярный </a:t>
            </a:r>
            <a:r>
              <a:rPr lang="ru-RU" sz="2200" dirty="0" err="1">
                <a:solidFill>
                  <a:schemeClr val="accent4">
                    <a:lumMod val="10000"/>
                  </a:schemeClr>
                </a:solidFill>
              </a:rPr>
              <a:t>протеиноз</a:t>
            </a:r>
            <a:r>
              <a:rPr lang="ru-RU" sz="2200" dirty="0">
                <a:solidFill>
                  <a:schemeClr val="accent4">
                    <a:lumMod val="10000"/>
                  </a:schemeClr>
                </a:solidFill>
              </a:rPr>
              <a:t> — редкое хроническое заболевание, характеризующееся заполнением альвеол белковым </a:t>
            </a:r>
            <a:r>
              <a:rPr lang="ru-RU" sz="2200" dirty="0" smtClean="0">
                <a:solidFill>
                  <a:schemeClr val="accent4">
                    <a:lumMod val="10000"/>
                  </a:schemeClr>
                </a:solidFill>
              </a:rPr>
              <a:t>содержимым</a:t>
            </a:r>
            <a:endParaRPr lang="ru-RU" sz="22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05192"/>
              </p:ext>
            </p:extLst>
          </p:nvPr>
        </p:nvGraphicFramePr>
        <p:xfrm>
          <a:off x="31304" y="836712"/>
          <a:ext cx="9077200" cy="272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935"/>
                <a:gridCol w="5019265"/>
              </a:tblGrid>
              <a:tr h="475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Roboto"/>
                        </a:rPr>
                        <a:t>Острая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Roboto"/>
                        </a:rPr>
                        <a:t>Хроническая</a:t>
                      </a:r>
                      <a:endParaRPr lang="ru-RU" sz="2000" dirty="0">
                        <a:latin typeface="Roboto"/>
                      </a:endParaRPr>
                    </a:p>
                  </a:txBody>
                  <a:tcPr/>
                </a:tc>
              </a:tr>
              <a:tr h="225128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Отек легких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Аспирация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Геморрагический синдром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Ушиб легкого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dirty="0" smtClean="0">
                          <a:latin typeface="Roboto"/>
                        </a:rPr>
                        <a:t>Инфаркт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200" smtClean="0">
                          <a:latin typeface="Roboto"/>
                        </a:rPr>
                        <a:t>Новообразования: лимфома</a:t>
                      </a:r>
                      <a:r>
                        <a:rPr lang="ru-RU" sz="2200" baseline="0" smtClean="0">
                          <a:latin typeface="Roboto"/>
                        </a:rPr>
                        <a:t>, Бронхоальвеолярный рак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smtClean="0">
                          <a:latin typeface="Roboto"/>
                        </a:rPr>
                        <a:t>Саркоидоз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smtClean="0">
                          <a:latin typeface="Roboto"/>
                        </a:rPr>
                        <a:t>Организующаяся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200" smtClean="0">
                          <a:latin typeface="Roboto"/>
                        </a:rPr>
                        <a:t>Эозинофильная пневмония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200" smtClean="0">
                          <a:latin typeface="Roboto"/>
                        </a:rPr>
                        <a:t>Альвеолярный протеиноз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82331"/>
              </p:ext>
            </p:extLst>
          </p:nvPr>
        </p:nvGraphicFramePr>
        <p:xfrm>
          <a:off x="0" y="0"/>
          <a:ext cx="9144000" cy="651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708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Долевая консолидация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96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Новообразование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Крупозная пневмония</a:t>
                      </a:r>
                      <a:endParaRPr lang="ru-RU" sz="20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202355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Бронхиолоальвеолярный рак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Лимфома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Стрептококковая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Аспирационная пневмония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Туберкулез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Клебсиела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0176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Геморрагический синдром    </a:t>
                      </a:r>
                      <a:endParaRPr lang="ru-RU" sz="20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Другие причины</a:t>
                      </a:r>
                      <a:endParaRPr lang="ru-RU" sz="2000" b="1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2569594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Ушиб легкого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Инфаркт лёгкого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Организующаяся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Эозинофильная пневмония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Roboto"/>
                        </a:rPr>
                        <a:t>Саркоидоз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Roboto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Секвестрация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oboto"/>
                        </a:rPr>
                        <a:t>Митральная регургитация с отеком верхней доли правого легкого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Рентгенограмма ОГК прямая и боковая проекция: л</a:t>
            </a:r>
            <a:r>
              <a:rPr lang="ru-RU" sz="2800" b="1" dirty="0" smtClean="0"/>
              <a:t>евосторонняя</a:t>
            </a:r>
            <a:r>
              <a:rPr lang="ru-RU" sz="2800" dirty="0" smtClean="0"/>
              <a:t> </a:t>
            </a:r>
            <a:r>
              <a:rPr lang="ru-RU" sz="2800" b="1" dirty="0" smtClean="0"/>
              <a:t>нижнедолевая</a:t>
            </a:r>
            <a:r>
              <a:rPr lang="ru-RU" sz="2800" dirty="0" smtClean="0"/>
              <a:t> </a:t>
            </a:r>
            <a:r>
              <a:rPr lang="ru-RU" sz="2800" b="1" dirty="0" smtClean="0"/>
              <a:t>пневмония</a:t>
            </a:r>
            <a:r>
              <a:rPr lang="ru-RU" sz="2800" b="1" kern="1200" dirty="0">
                <a:solidFill>
                  <a:srgbClr val="2A399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1200" dirty="0">
                <a:solidFill>
                  <a:srgbClr val="2A3990"/>
                </a:solidFill>
                <a:latin typeface="Arial"/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9" r="357"/>
          <a:stretch/>
        </p:blipFill>
        <p:spPr bwMode="auto">
          <a:xfrm>
            <a:off x="5786446" y="1071546"/>
            <a:ext cx="2484884" cy="39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560837" cy="39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63121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В нижнем легочном поле слева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определяется область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повышенной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плотности с нечеткими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контурами</a:t>
            </a:r>
            <a:endParaRPr lang="ru-RU" sz="20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При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консолидации не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происходит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уменьшение объема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легкого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(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если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только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незначительное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)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.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Данный признак помогает провести дифференциальный диагноз с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ателектазом</a:t>
            </a:r>
            <a:endParaRPr lang="ru-RU" sz="20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7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Рентгенограмма ОГК прямая проекция: пневмония верхней доли правого легкого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9144000" cy="184655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рентгенограмме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верхнем легочном поле справа визуализируется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область повышенной плотности с нечеткими контурами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Стрелкой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указан симптом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«воздушной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бронхограммы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при нормальном корне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легкого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5"/>
            <a:ext cx="5904655" cy="364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535297"/>
            <a:ext cx="9144000" cy="2062055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Инфаркт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легкого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пациента с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тахипное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низкой сатурацией и высоким уровнем D-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димера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визуализируется периферическая консолидация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Кардиогенный отек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легких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консолидация обусловлена заполнением транссудатом альвеол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6.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</a:rPr>
              <a:t>Саркоидоз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который на первый взгляд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выглядит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консолидация, но это множественные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плотные очаги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8" y="939422"/>
            <a:ext cx="7755621" cy="3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1040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b="1" dirty="0" smtClean="0"/>
              <a:t>Рентгенограммы ОГК: долевая консолидация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348" y="4155306"/>
            <a:ext cx="2396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Инфаркт легкого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6225" y="3934797"/>
            <a:ext cx="2515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Кардиогенный отек легких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6866" y="4054741"/>
            <a:ext cx="227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Саркоидоз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400"/>
          </a:xfrm>
          <a:solidFill>
            <a:schemeClr val="accent5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Рентгенограммы </a:t>
            </a:r>
            <a:r>
              <a:rPr lang="ru-RU" sz="2800" b="1" dirty="0"/>
              <a:t>ОГК: </a:t>
            </a:r>
            <a:r>
              <a:rPr lang="ru-RU" sz="2800" b="1" dirty="0" smtClean="0"/>
              <a:t>долевая </a:t>
            </a:r>
            <a:r>
              <a:rPr lang="ru-RU" sz="2800" b="1" dirty="0"/>
              <a:t>консолидация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3680" y="980728"/>
            <a:ext cx="2880320" cy="5467384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</a:rPr>
              <a:t>Верхнедолевая 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пневмония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 пациента с кашлем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лихорадкой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</a:rPr>
              <a:t>Легочное 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кровотечение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 пациента с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кровохарканьем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</a:rPr>
              <a:t>Организующаяся пневмония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визуализируются множественные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участки консолидации легочной ткани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61663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82" y="4797152"/>
            <a:ext cx="6072197" cy="1938992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Roboto"/>
              </a:rPr>
              <a:t>Оценивая только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Roboto"/>
              </a:rPr>
              <a:t>рентгеновские снимки невозможно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Roboto"/>
              </a:rPr>
              <a:t>назвать причину консолидации. </a:t>
            </a:r>
            <a:endParaRPr lang="ru-RU" sz="2000" dirty="0" smtClean="0">
              <a:solidFill>
                <a:schemeClr val="bg1">
                  <a:lumMod val="25000"/>
                </a:schemeClr>
              </a:solidFill>
              <a:latin typeface="Roboto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Roboto"/>
              </a:rPr>
              <a:t>Обязательно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Roboto"/>
              </a:rPr>
              <a:t>нужны дополнительные данные такие, как данные анамнеза, общего осмотра, лабораторно-инструментальных методов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Roboto"/>
              </a:rPr>
              <a:t>исследования</a:t>
            </a:r>
            <a:endParaRPr lang="ru-RU" sz="2000" dirty="0">
              <a:solidFill>
                <a:schemeClr val="bg1">
                  <a:lumMod val="25000"/>
                </a:schemeClr>
              </a:solidFill>
              <a:latin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77" y="4138140"/>
            <a:ext cx="2152307" cy="646331"/>
          </a:xfrm>
          <a:prstGeom prst="rect">
            <a:avLst/>
          </a:prstGeom>
          <a:solidFill>
            <a:srgbClr val="F5E4E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Верхнедолевая пневмония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6322" y="4125459"/>
            <a:ext cx="2132518" cy="646331"/>
          </a:xfrm>
          <a:prstGeom prst="rect">
            <a:avLst/>
          </a:prstGeom>
          <a:solidFill>
            <a:srgbClr val="F5E4E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Легочное кровотечение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7640" y="4123664"/>
            <a:ext cx="2189821" cy="646331"/>
          </a:xfrm>
          <a:prstGeom prst="rect">
            <a:avLst/>
          </a:prstGeom>
          <a:solidFill>
            <a:srgbClr val="F5E4E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Организующаяся пневмония</a:t>
            </a:r>
          </a:p>
        </p:txBody>
      </p:sp>
    </p:spTree>
    <p:extLst>
      <p:ext uri="{BB962C8B-B14F-4D97-AF65-F5344CB8AC3E}">
        <p14:creationId xmlns:p14="http://schemas.microsoft.com/office/powerpoint/2010/main" val="379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1"/>
            <a:ext cx="9144000" cy="8572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b="1" dirty="0" smtClean="0"/>
              <a:t>Рентгенологические паттерны ОГП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2132856"/>
            <a:ext cx="29523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7767"/>
            <a:ext cx="8012558" cy="563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135425"/>
            <a:ext cx="2562078" cy="5040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Консолидация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212976"/>
            <a:ext cx="1008112" cy="36004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5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Очаг</a:t>
            </a:r>
            <a:endParaRPr lang="ru-RU" b="1" dirty="0">
              <a:solidFill>
                <a:schemeClr val="accent5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924944"/>
            <a:ext cx="1603846" cy="468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437112"/>
            <a:ext cx="2664296" cy="64807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Интерстициальные изменения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077072"/>
            <a:ext cx="2562078" cy="5040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 Ателектаз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2924944"/>
            <a:ext cx="2088232" cy="46805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Образование </a:t>
            </a:r>
          </a:p>
        </p:txBody>
      </p:sp>
    </p:spTree>
    <p:extLst>
      <p:ext uri="{BB962C8B-B14F-4D97-AF65-F5344CB8AC3E}">
        <p14:creationId xmlns:p14="http://schemas.microsoft.com/office/powerpoint/2010/main" val="3708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71"/>
            <a:ext cx="9144000" cy="11029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2800" b="1" dirty="0"/>
              <a:t>Рентгенограмма </a:t>
            </a:r>
            <a:r>
              <a:rPr lang="ru-RU" sz="2800" b="1" dirty="0" smtClean="0"/>
              <a:t>ОГК в </a:t>
            </a:r>
            <a:r>
              <a:rPr lang="ru-RU" sz="2800" b="1" dirty="0"/>
              <a:t>прямой </a:t>
            </a:r>
            <a:r>
              <a:rPr lang="ru-RU" sz="2800" b="1" dirty="0" smtClean="0"/>
              <a:t>проекции: геморрагический синдром, последствие </a:t>
            </a:r>
            <a:r>
              <a:rPr lang="ru-RU" sz="2800" b="1" dirty="0"/>
              <a:t>биопсии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941168"/>
            <a:ext cx="9144000" cy="1728192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u="sng" dirty="0" smtClean="0">
                <a:solidFill>
                  <a:schemeClr val="accent3">
                    <a:lumMod val="10000"/>
                  </a:schemeClr>
                </a:solidFill>
              </a:rPr>
              <a:t>Кровоизлияния </a:t>
            </a:r>
            <a:r>
              <a:rPr lang="ru-RU" u="sng" dirty="0">
                <a:solidFill>
                  <a:schemeClr val="accent3">
                    <a:lumMod val="10000"/>
                  </a:schemeClr>
                </a:solidFill>
              </a:rPr>
              <a:t>визуализируются при</a:t>
            </a:r>
            <a:r>
              <a:rPr lang="ru-RU" u="sng" dirty="0" smtClean="0">
                <a:solidFill>
                  <a:schemeClr val="accent3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Ушибе 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легкого </a:t>
            </a:r>
          </a:p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Инфаркте 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легкого</a:t>
            </a:r>
          </a:p>
          <a:p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Заболеваниях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крови: лейкемия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10000"/>
                  </a:schemeClr>
                </a:solidFill>
              </a:rPr>
              <a:t>антикоагуляционная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 терапия,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ДВС-синдром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10000"/>
                  </a:schemeClr>
                </a:solidFill>
              </a:rPr>
              <a:t>Васкулитах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: СКВ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, синдром </a:t>
            </a:r>
            <a:r>
              <a:rPr lang="ru-RU" dirty="0" err="1">
                <a:solidFill>
                  <a:schemeClr val="accent3">
                    <a:lumMod val="10000"/>
                  </a:schemeClr>
                </a:solidFill>
              </a:rPr>
              <a:t>Гудпасчера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, болезнь </a:t>
            </a:r>
            <a:r>
              <a:rPr lang="ru-RU" dirty="0" err="1" smtClean="0">
                <a:solidFill>
                  <a:schemeClr val="accent3">
                    <a:lumMod val="10000"/>
                  </a:schemeClr>
                </a:solidFill>
              </a:rPr>
              <a:t>Вегенера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6824" cy="356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286256"/>
            <a:ext cx="378450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sz="1600" b="1" dirty="0" smtClean="0"/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Единичный очаг в верхней доле правого легкого</a:t>
            </a:r>
            <a:endParaRPr lang="ru-RU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7686" y="4214818"/>
            <a:ext cx="3857652" cy="72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Участок консолидации в верхней доле правого легкого</a:t>
            </a:r>
            <a:endParaRPr lang="ru-RU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04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2800" b="1" dirty="0"/>
              <a:t>Рентгенограмма ОГК в прямой </a:t>
            </a:r>
            <a:r>
              <a:rPr lang="ru-RU" sz="2800" b="1" dirty="0" smtClean="0"/>
              <a:t>и боковой проекции: инфаркт </a:t>
            </a:r>
            <a:r>
              <a:rPr lang="ru-RU" sz="2800" b="1" dirty="0"/>
              <a:t>легкого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9144000" cy="2060848"/>
          </a:xfrm>
          <a:solidFill>
            <a:schemeClr val="accent5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Рентгенологические признаки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ТЭЛА неспецифичны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Наиболее частыми рентгенологическими изменениями: </a:t>
            </a:r>
            <a:r>
              <a:rPr lang="ru-RU" sz="2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2000" b="1" u="sng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ru-RU" sz="2000" b="1" u="sng" dirty="0" smtClean="0">
                <a:solidFill>
                  <a:schemeClr val="bg1">
                    <a:lumMod val="25000"/>
                  </a:schemeClr>
                </a:solidFill>
              </a:rPr>
              <a:t>     ателектаз </a:t>
            </a:r>
            <a:endParaRPr lang="ru-RU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sz="2000" b="1" u="sng" dirty="0" smtClean="0">
                <a:solidFill>
                  <a:schemeClr val="bg1">
                    <a:lumMod val="25000"/>
                  </a:schemeClr>
                </a:solidFill>
              </a:rPr>
              <a:t>    снижение прозрачности</a:t>
            </a:r>
            <a:r>
              <a:rPr lang="ru-RU" sz="2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1">
                    <a:lumMod val="25000"/>
                  </a:schemeClr>
                </a:solidFill>
              </a:rPr>
              <a:t>легочной ткани</a:t>
            </a:r>
            <a:endParaRPr lang="ru-RU" sz="2000" b="1" u="sng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r="113"/>
          <a:stretch/>
        </p:blipFill>
        <p:spPr bwMode="auto">
          <a:xfrm>
            <a:off x="5554296" y="1124093"/>
            <a:ext cx="2438254" cy="363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588891" cy="363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1545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ru-RU" sz="2800" b="1" dirty="0"/>
              <a:t>Рентгенограмма ОГК в прямой </a:t>
            </a:r>
            <a:r>
              <a:rPr lang="ru-RU" sz="2800" b="1" dirty="0" smtClean="0"/>
              <a:t>проекции, КТ-ОГК аксиальная плоскость: легочная </a:t>
            </a:r>
            <a:r>
              <a:rPr lang="ru-RU" sz="2800" b="1" dirty="0"/>
              <a:t>секвестрация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69160"/>
            <a:ext cx="9144000" cy="18002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Представляет собой аномалию развития в виде отдельного нефункционирующего фрагмента ткани легкого, не сообщающегося с бронхиальным деревом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ru-RU" sz="2000" b="1" u="sng" kern="1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кровоснабжение секвестра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осуществляется изолированным сосудом, отходящим от аорты</a:t>
            </a:r>
            <a:endParaRPr lang="ru-RU" sz="20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6" r="317"/>
          <a:stretch/>
        </p:blipFill>
        <p:spPr bwMode="auto">
          <a:xfrm>
            <a:off x="5000628" y="1071546"/>
            <a:ext cx="3095624" cy="36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608387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412776"/>
            <a:ext cx="6192688" cy="266429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4000" dirty="0" smtClean="0"/>
          </a:p>
          <a:p>
            <a:pPr marL="114300" indent="0">
              <a:buNone/>
            </a:pPr>
            <a:r>
              <a:rPr lang="ru-RU" sz="4000" b="1" i="1" dirty="0" smtClean="0">
                <a:solidFill>
                  <a:schemeClr val="bg1">
                    <a:lumMod val="25000"/>
                  </a:schemeClr>
                </a:solidFill>
              </a:rPr>
              <a:t> Спасибо за внимание </a:t>
            </a:r>
            <a:endParaRPr lang="ru-RU" sz="4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412776"/>
            <a:ext cx="6192688" cy="252028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 smtClean="0">
                <a:solidFill>
                  <a:schemeClr val="bg1">
                    <a:lumMod val="25000"/>
                  </a:schemeClr>
                </a:solidFill>
              </a:rPr>
              <a:t>Конец первой части</a:t>
            </a:r>
            <a:endParaRPr lang="ru-RU" sz="4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46666"/>
            <a:ext cx="8520600" cy="10101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Статья:  </a:t>
            </a:r>
            <a:r>
              <a:rPr lang="en-US" dirty="0"/>
              <a:t>https://radiologyassistant.nl/chest/chest-x-ray/lung-disease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5180"/>
            <a:ext cx="4716487" cy="22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  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Ателектаз</a:t>
            </a:r>
            <a:r>
              <a:rPr lang="ru-RU" dirty="0" smtClean="0"/>
              <a:t>       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572000" y="1571875"/>
            <a:ext cx="4248472" cy="33692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Ателектаз — это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коллапс всего легкого или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его части вследствие нарушения вентиляции, обусловленной </a:t>
            </a:r>
            <a:r>
              <a:rPr lang="ru-RU" sz="2000" dirty="0" err="1">
                <a:solidFill>
                  <a:schemeClr val="accent3">
                    <a:lumMod val="10000"/>
                  </a:schemeClr>
                </a:solidFill>
              </a:rPr>
              <a:t>обтурацией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 бронха или сдавлением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легкого</a:t>
            </a:r>
            <a:endParaRPr lang="ru-RU" sz="20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6" y="1533766"/>
            <a:ext cx="3690614" cy="36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4786322"/>
            <a:ext cx="3714776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Рентгенограмма ОГК прямая проекция : ателектаз верхней доли правого легкого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Интерстициальные </a:t>
            </a:r>
            <a:r>
              <a:rPr lang="ru-RU" sz="3200" b="1" dirty="0"/>
              <a:t>изменения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062" y="4653136"/>
            <a:ext cx="8781583" cy="1800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рентгенограмме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О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пределяются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множественные линейные структуры различного вида, напоминающие сеть</a:t>
            </a:r>
            <a:endParaRPr lang="ru-RU" sz="2000" dirty="0" smtClean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Преимущественно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прикорневое распределение </a:t>
            </a:r>
          </a:p>
          <a:p>
            <a:endParaRPr lang="ru-RU" sz="20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5" y="1520523"/>
            <a:ext cx="5816493" cy="29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7241" y="4005064"/>
            <a:ext cx="2832212" cy="50405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Средние изменения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2" r="66259" b="203"/>
          <a:stretch/>
        </p:blipFill>
        <p:spPr bwMode="auto">
          <a:xfrm>
            <a:off x="5931616" y="1509507"/>
            <a:ext cx="2973238" cy="290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8995" y="4005064"/>
            <a:ext cx="2908246" cy="50405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Невыраженные  изменения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9242" y="4005064"/>
            <a:ext cx="2973238" cy="50405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Мелкоузловые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изменения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563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                              Очаг</a:t>
            </a:r>
            <a:r>
              <a:rPr lang="en-US" b="1" dirty="0" smtClean="0"/>
              <a:t>/</a:t>
            </a:r>
            <a:r>
              <a:rPr lang="ru-RU" b="1" dirty="0" smtClean="0"/>
              <a:t>Образование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085184"/>
            <a:ext cx="8424936" cy="1368152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Очаг или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</a:rPr>
              <a:t>образования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 — это чаще округлые по форме изменения, которые бывают единичными или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множественными</a:t>
            </a:r>
            <a:endParaRPr lang="ru-RU" sz="20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t="66602" r="-130" b="203"/>
          <a:stretch/>
        </p:blipFill>
        <p:spPr bwMode="auto">
          <a:xfrm>
            <a:off x="1043606" y="1212672"/>
            <a:ext cx="7056785" cy="35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6" y="4365104"/>
            <a:ext cx="3456386" cy="4425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Единичный очаг</a:t>
            </a:r>
            <a:endParaRPr lang="ru-RU" sz="1900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7" y="4380981"/>
            <a:ext cx="3600403" cy="426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Множественные образования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9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 Изменения </a:t>
            </a:r>
            <a:r>
              <a:rPr lang="ru-RU" b="1" dirty="0"/>
              <a:t>по типу консолидации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400" y="4797152"/>
            <a:ext cx="8152581" cy="1440160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</a:rPr>
              <a:t>Лёгочная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</a:rPr>
              <a:t>консолидация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</a:rPr>
              <a:t>—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 уплотнение лёгочной ткани за счёт заполнения воздушных в норме альвеол патологическим содержимым (экссудатом, транссудатом, кровью, водой и т. д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-414" b="66292"/>
          <a:stretch/>
        </p:blipFill>
        <p:spPr bwMode="auto">
          <a:xfrm>
            <a:off x="179512" y="1268759"/>
            <a:ext cx="8640960" cy="293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3786190"/>
            <a:ext cx="2773542" cy="50006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Долевая консолидация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786190"/>
            <a:ext cx="2726044" cy="50006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Диффузная консолидация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786190"/>
            <a:ext cx="2819713" cy="50006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Roboto"/>
              </a:rPr>
              <a:t>Мультифокальная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консолидация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688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ru-RU" b="1" dirty="0" smtClean="0"/>
              <a:t>Изменения по типу консолидации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196752"/>
            <a:ext cx="4680520" cy="3816424"/>
          </a:xfr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</a:rPr>
              <a:t>Пневмония является наиболее частой причиной консолидации</a:t>
            </a:r>
            <a:r>
              <a:rPr lang="ru-RU" sz="2000" dirty="0" smtClean="0">
                <a:solidFill>
                  <a:srgbClr val="444444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Вначале  происходит поражение одной альвеолы, далее в патологический процесс вовлекается другая</a:t>
            </a:r>
          </a:p>
          <a:p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Распространение останавливается при достижение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</a:rPr>
              <a:t>междолевой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щели</a:t>
            </a:r>
            <a:endParaRPr lang="ru-RU" sz="2000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3" y="1196752"/>
            <a:ext cx="4191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Консолидация : ключевые находки на рентгенограмме органов грудной полости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0351" y="1196752"/>
            <a:ext cx="4766145" cy="5089768"/>
          </a:xfrm>
          <a:solidFill>
            <a:schemeClr val="accent5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Консолидация прослеживается  до </a:t>
            </a:r>
            <a:r>
              <a:rPr lang="ru-RU" sz="2000" dirty="0" err="1" smtClean="0">
                <a:solidFill>
                  <a:schemeClr val="accent3">
                    <a:lumMod val="10000"/>
                  </a:schemeClr>
                </a:solidFill>
              </a:rPr>
              <a:t>междолевой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 щели, не выходя за её пределы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Сосуды плохо дифференцируются на фоне гомогенного затемнения 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Симптом силуэта — потеря четких контуров </a:t>
            </a:r>
            <a:r>
              <a:rPr lang="ru-RU" sz="2000" dirty="0" err="1" smtClean="0">
                <a:solidFill>
                  <a:schemeClr val="accent3">
                    <a:lumMod val="10000"/>
                  </a:schemeClr>
                </a:solidFill>
              </a:rPr>
              <a:t>мягкотканных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 органов (правых отделов сердца) 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Симптом «воздушной бронхографии» </a:t>
            </a:r>
            <a:endParaRPr lang="en-US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Не происходит уменьшения объема легкого</a:t>
            </a:r>
            <a:endParaRPr lang="ru-RU" sz="2000" dirty="0">
              <a:solidFill>
                <a:schemeClr val="accent3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sz="2000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" y="1196752"/>
            <a:ext cx="4191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Дифференциальный </a:t>
            </a:r>
            <a:r>
              <a:rPr lang="ru-RU" sz="2800" b="1" dirty="0"/>
              <a:t>диагноз в зависимости от содержимого альвеол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8824"/>
              </p:ext>
            </p:extLst>
          </p:nvPr>
        </p:nvGraphicFramePr>
        <p:xfrm>
          <a:off x="1" y="980728"/>
          <a:ext cx="9144000" cy="566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5"/>
                <a:gridCol w="1584176"/>
                <a:gridCol w="2016224"/>
                <a:gridCol w="2987825"/>
              </a:tblGrid>
              <a:tr h="6706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Жидкость</a:t>
                      </a:r>
                      <a:r>
                        <a:rPr lang="ru-RU" sz="2000" baseline="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 </a:t>
                      </a:r>
                      <a:endParaRPr lang="ru-RU" sz="2000" dirty="0">
                        <a:solidFill>
                          <a:schemeClr val="accent5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Гной</a:t>
                      </a:r>
                      <a:endParaRPr lang="ru-RU" sz="2000" dirty="0">
                        <a:solidFill>
                          <a:schemeClr val="accent5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Кровь</a:t>
                      </a:r>
                      <a:endParaRPr lang="ru-RU" sz="2000" dirty="0">
                        <a:solidFill>
                          <a:schemeClr val="accent5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Клеточный</a:t>
                      </a:r>
                      <a:r>
                        <a:rPr lang="ru-RU" sz="2000" baseline="0" dirty="0" smtClean="0">
                          <a:solidFill>
                            <a:schemeClr val="accent5"/>
                          </a:solidFill>
                          <a:latin typeface="Roboto"/>
                        </a:rPr>
                        <a:t> состав</a:t>
                      </a:r>
                      <a:endParaRPr lang="ru-RU" sz="2000" dirty="0">
                        <a:solidFill>
                          <a:schemeClr val="accent5"/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7992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Сердечная недостаточность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Пневмония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Травма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Организующая</a:t>
                      </a:r>
                      <a:r>
                        <a:rPr lang="ru-RU" sz="2000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пневмония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1494189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Острый респираторный дистресс-синдром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Синдром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Гудпасчера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Хроническая</a:t>
                      </a:r>
                      <a:r>
                        <a:rPr lang="ru-RU" sz="2000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эозинофильная пневмония 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1146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Гипоальбуминемия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Болезнь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Шенлейн-Геноха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Саркоидоз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  <a:tr h="15522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Почечная недостаточность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Системная красная волчанка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Бронхоальвеолярный</a:t>
                      </a:r>
                      <a:r>
                        <a:rPr lang="ru-RU" sz="2000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Roboto"/>
                        </a:rPr>
                        <a:t> рак</a:t>
                      </a:r>
                      <a:endParaRPr lang="ru-RU" sz="2000" dirty="0">
                        <a:solidFill>
                          <a:schemeClr val="accent3">
                            <a:lumMod val="10000"/>
                          </a:schemeClr>
                        </a:solidFill>
                        <a:latin typeface="Robot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Другая 14">
      <a:dk1>
        <a:srgbClr val="2A3990"/>
      </a:dk1>
      <a:lt1>
        <a:srgbClr val="D6DBF3"/>
      </a:lt1>
      <a:dk2>
        <a:srgbClr val="434343"/>
      </a:dk2>
      <a:lt2>
        <a:srgbClr val="999999"/>
      </a:lt2>
      <a:accent1>
        <a:srgbClr val="2A3990"/>
      </a:accent1>
      <a:accent2>
        <a:srgbClr val="3949AB"/>
      </a:accent2>
      <a:accent3>
        <a:srgbClr val="F2F2F2"/>
      </a:accent3>
      <a:accent4>
        <a:srgbClr val="D8D8D8"/>
      </a:accent4>
      <a:accent5>
        <a:srgbClr val="FFFFFF"/>
      </a:accent5>
      <a:accent6>
        <a:srgbClr val="A9B3E5"/>
      </a:accent6>
      <a:hlink>
        <a:srgbClr val="F06292"/>
      </a:hlink>
      <a:folHlink>
        <a:srgbClr val="1016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51753</TotalTime>
  <Words>822</Words>
  <Application>Microsoft Office PowerPoint</Application>
  <PresentationFormat>Экран (4:3)</PresentationFormat>
  <Paragraphs>231</Paragraphs>
  <Slides>25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Geometric</vt:lpstr>
      <vt:lpstr>Рентгенография органов грудной клетки – 4 паттерна  часть 1</vt:lpstr>
      <vt:lpstr>Презентация PowerPoint</vt:lpstr>
      <vt:lpstr>     Ателектаз       </vt:lpstr>
      <vt:lpstr>Интерстициальные изменения</vt:lpstr>
      <vt:lpstr>                              Очаг/Образование</vt:lpstr>
      <vt:lpstr> Изменения по типу консолидации</vt:lpstr>
      <vt:lpstr> Изменения по типу консолидации</vt:lpstr>
      <vt:lpstr> Консолидация : ключевые находки на рентгенограмме органов грудной полости</vt:lpstr>
      <vt:lpstr>Дифференциальный диагноз в зависимости от содержимого альвеол 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Острая и хроническая консолидация  </vt:lpstr>
      <vt:lpstr>Презентация PowerPoint</vt:lpstr>
      <vt:lpstr>Рентгенограмма ОГК прямая и боковая проекция: левосторонняя нижнедолевая пневмония </vt:lpstr>
      <vt:lpstr>Рентгенограмма ОГК прямая проекция: пневмония верхней доли правого легкого </vt:lpstr>
      <vt:lpstr>Презентация PowerPoint</vt:lpstr>
      <vt:lpstr>Рентгенограммы ОГК: долевая консолидация</vt:lpstr>
      <vt:lpstr>Рентгенограмма ОГК в прямой проекции: геморрагический синдром, последствие биопсии</vt:lpstr>
      <vt:lpstr>Рентгенограмма ОГК в прямой и боковой проекции: инфаркт легкого</vt:lpstr>
      <vt:lpstr>Рентгенограмма ОГК в прямой проекции, КТ-ОГК аксиальная плоскость: легочная секвестрация</vt:lpstr>
      <vt:lpstr>Презентация PowerPoint</vt:lpstr>
      <vt:lpstr>Презентация PowerPoint</vt:lpstr>
      <vt:lpstr>Статья:  https://radiologyassistant.nl/chest/chest-x-ray/lung-disease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Рентгенография органов грудной клетки - базовая интерпретация  часть 2</dc:title>
  <dc:creator>Артем Колотурский</dc:creator>
  <cp:lastModifiedBy>Артем Колотурский</cp:lastModifiedBy>
  <cp:revision>222</cp:revision>
  <dcterms:created xsi:type="dcterms:W3CDTF">2023-03-25T06:08:18Z</dcterms:created>
  <dcterms:modified xsi:type="dcterms:W3CDTF">2023-11-19T09:02:17Z</dcterms:modified>
</cp:coreProperties>
</file>