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2" r:id="rId6"/>
    <p:sldId id="278" r:id="rId7"/>
    <p:sldId id="281" r:id="rId8"/>
    <p:sldId id="279" r:id="rId9"/>
    <p:sldId id="280" r:id="rId10"/>
    <p:sldId id="282" r:id="rId11"/>
    <p:sldId id="287" r:id="rId12"/>
    <p:sldId id="283" r:id="rId13"/>
    <p:sldId id="286" r:id="rId14"/>
    <p:sldId id="290" r:id="rId15"/>
    <p:sldId id="284" r:id="rId16"/>
    <p:sldId id="285" r:id="rId17"/>
    <p:sldId id="289" r:id="rId18"/>
    <p:sldId id="291" r:id="rId19"/>
    <p:sldId id="292" r:id="rId20"/>
    <p:sldId id="25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13722-F0F4-4160-95E3-4834147A1AA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1CE6-DDD4-41C7-A7C9-5716953F1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C1CE6-DDD4-41C7-A7C9-5716953F12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8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C1CE6-DDD4-41C7-A7C9-5716953F121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8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2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2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2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7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1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2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5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3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7FAF-C91C-47B3-8D04-485769BD00E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4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template/money_print_ppt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6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495" y="2448401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i="1" dirty="0"/>
              <a:t>Д</a:t>
            </a:r>
            <a:r>
              <a:rPr lang="ru-RU" sz="4400" b="1" i="1" dirty="0" smtClean="0"/>
              <a:t>етская и подростковая маммология и лучевая диагностика. </a:t>
            </a:r>
            <a:r>
              <a:rPr lang="ru-RU" sz="4400" b="1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Патологические </a:t>
            </a:r>
            <a:r>
              <a:rPr lang="ru-RU" sz="4400" b="1" i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состояния.</a:t>
            </a:r>
            <a:endParaRPr lang="ru-RU" sz="4400" b="1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5304" y="186103"/>
            <a:ext cx="995238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проф. В.Ф.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6268485" y="5273268"/>
            <a:ext cx="592351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 года обучения,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Цыклинская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Валерьевна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3430" y="6396335"/>
            <a:ext cx="253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301625"/>
            <a:ext cx="113935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Диффузная мастопатия </a:t>
            </a:r>
            <a:r>
              <a:rPr lang="ru-RU" dirty="0"/>
              <a:t>это </a:t>
            </a:r>
            <a:r>
              <a:rPr lang="ru-RU" dirty="0" smtClean="0"/>
              <a:t>симметричное состояние </a:t>
            </a:r>
            <a:r>
              <a:rPr lang="ru-RU" dirty="0"/>
              <a:t>молочных желез, </a:t>
            </a:r>
            <a:r>
              <a:rPr lang="ru-RU" dirty="0" smtClean="0"/>
              <a:t>проявляющееся большим </a:t>
            </a:r>
            <a:r>
              <a:rPr lang="ru-RU" dirty="0"/>
              <a:t>количеством плотной, отечной железистой стромы. Клинически она проявляется жалобами на болезненность и </a:t>
            </a:r>
            <a:r>
              <a:rPr lang="ru-RU" dirty="0" err="1"/>
              <a:t>нагрубание</a:t>
            </a:r>
            <a:r>
              <a:rPr lang="ru-RU" dirty="0"/>
              <a:t> молочных желез. </a:t>
            </a:r>
            <a:r>
              <a:rPr lang="ru-RU" dirty="0" err="1"/>
              <a:t>Пальпаторно</a:t>
            </a:r>
            <a:r>
              <a:rPr lang="ru-RU" dirty="0"/>
              <a:t> железы плотные, чувствительные.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ультразвуковом </a:t>
            </a:r>
            <a:r>
              <a:rPr lang="ru-RU" dirty="0" smtClean="0"/>
              <a:t>исследовании - </a:t>
            </a:r>
            <a:r>
              <a:rPr lang="ru-RU" dirty="0"/>
              <a:t>молочная </a:t>
            </a:r>
            <a:r>
              <a:rPr lang="ru-RU" dirty="0" smtClean="0"/>
              <a:t>железа представлена железистой тканью </a:t>
            </a:r>
            <a:r>
              <a:rPr lang="ru-RU" dirty="0"/>
              <a:t>порой с признаками отечности и расширенной </a:t>
            </a:r>
            <a:r>
              <a:rPr lang="ru-RU" dirty="0" err="1"/>
              <a:t>протоковой</a:t>
            </a:r>
            <a:r>
              <a:rPr lang="ru-RU" dirty="0"/>
              <a:t> системой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935" y="3299791"/>
            <a:ext cx="3601700" cy="3346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2474" y="6041839"/>
            <a:ext cx="2809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железистой ткани хорошо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видны протоки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3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678" y="0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Киста молочной железы (до 0,5 см и более 0,5 см)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879" y="397960"/>
            <a:ext cx="7500730" cy="40524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6 % девушек в пубертатном возрасте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Локализуются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у детей всегда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периареолярной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в подростковом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практически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выявляются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пальпаторно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ярких клинических проявлений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жалоб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у женщин в репродуктивном периоде.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 молочных желез киста у подростков проявляется в виде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синюшности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ареоле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609" y="728870"/>
            <a:ext cx="4169904" cy="2805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3534127"/>
            <a:ext cx="4744277" cy="30919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7554" y="57027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картина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субареолярных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кист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левой молочной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железе у девочки 12 лет.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25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290" y="245461"/>
            <a:ext cx="11357113" cy="4414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до 1,0 см подвергаются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консервативному лечению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более 1,0 см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лечебно-диагностическому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аспирированию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тонкоигольной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биопсии. Кисты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редко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рецидивируют.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осложнение кист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воспаления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лактационный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мастит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нелактационного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мастита у детей такая же,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подростков: локальная боль в молочной железе, местная гиперемия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пальпации молочных желез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болезненные инфильтраты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0,5 до 4 см.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тела до субфебрильных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заболевания.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847" y="2610678"/>
            <a:ext cx="4420014" cy="3218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23847" y="5921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кожи над местом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290" y="3398001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формы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нелактационного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мастита у подростков: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форма (серозный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3-х суток),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инфильтративный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мастит (от 3-5 суток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деструктивный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мастит (инфильтративно-гнойная и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абсцедирующая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6-10 сутки). </a:t>
            </a:r>
            <a:r>
              <a:rPr lang="ru-RU" dirty="0">
                <a:solidFill>
                  <a:srgbClr val="222222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222222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74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86" y="261868"/>
            <a:ext cx="11459817" cy="250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четкую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 стадии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длительности процесса, а так 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лечения.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субареолярной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зоне молочной железы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определялась инфильтрация, визуализируемая как зона повышенной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2" y="1693679"/>
            <a:ext cx="4600161" cy="3744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943" y="5438438"/>
            <a:ext cx="4600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картина инфильтративной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нелактационного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мастита.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плотная ткань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усилением кровотока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энергетическом доплеровском картировании сигнала).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373" y="1693678"/>
            <a:ext cx="4223740" cy="37447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2175" y="5656666"/>
            <a:ext cx="406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Эхограмма с ЭДК пациентки Г.,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лет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нелактационный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мастит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18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4952244" cy="4427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08" y="365125"/>
            <a:ext cx="5002075" cy="4450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5240732"/>
            <a:ext cx="4952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Эхограмма с ЭДК пациентки Г., </a:t>
            </a: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12лет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Острый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нелактационный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мастит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74308" y="5240732"/>
            <a:ext cx="5002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Эхограмма с ЭДК пациентки В., 14 лет.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Острый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нелактационный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мастит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8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986" y="228964"/>
            <a:ext cx="11700013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абсцедировании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сниженной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соответствующие локализации гноя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433" y="831028"/>
            <a:ext cx="4803086" cy="3846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67433" y="4774137"/>
            <a:ext cx="5077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картина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абсцедирующего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нелактационного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мастита. (визуализируются четкие контуры образования,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неоднородное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анэхогенное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при гнойном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986" y="973472"/>
            <a:ext cx="47823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Дифференциальную диагностику 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маститов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с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физиологическим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нагрубанием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молочных желез,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рожистым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воспалением,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опухолями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гинекомастией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дисгомональными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гиперплазиями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желез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(мастопатии, фиброаденома), наблюдающимися у девочек пубертатного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емангиомы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лимфангиомы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выявляются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первого года жизни.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22222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222222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91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408" y="235364"/>
            <a:ext cx="10515600" cy="6337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Фиброаденома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доброкачественная опухоль молочной железы. Изменения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железы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состоят из двух компонентов: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стромального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эпителиального.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оно представляет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себя округлое образование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четкими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контурами, подвижное, безболезненное. Размеры варьируются.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четыре типа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фиброаденом: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общая;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гигантская;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ювенильная;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филлоидная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это единичное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10-15 %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встречаются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фиброаденомы)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локализацией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верхненаружном квадранте                                                                                     молочной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(63 % случаев)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6408" y="5194852"/>
            <a:ext cx="5854149" cy="432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фиброаденомы сочетает клинический осмотр, ультразвуковое исследование, тонкоигольную биопсию и цитологическое исследование.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03" y="1427824"/>
            <a:ext cx="4595191" cy="35054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55903" y="5176992"/>
            <a:ext cx="4860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картина фиброаденомы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железы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с четкими ровными контурами, с усилением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сигнала)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70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430"/>
            <a:ext cx="12192000" cy="5428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810" y="5226784"/>
            <a:ext cx="1219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5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7.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Эхограммы с ЭДК пациентки К., 16 лет.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«Пограничная» фиброаденома. В верхнее наружном квадранте правой ГЖ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лоцируется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овальная, 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четкими неровными контурами опухоль, неоднородной структуры за счет мелких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диаметром 2,0х0,9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кистоподобных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тонких линейных фиброзных включений.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Васкуляризирована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преимущественно по периферии, определяется небольшое количество сосудистых сигналов.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0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78" y="365124"/>
            <a:ext cx="4505739" cy="43532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4559162" cy="4286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7321" y="5177017"/>
            <a:ext cx="110655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Эхограммы с ЭДК пациентки З., 16 лет.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Листовидная фиброаденома ГЖ. На границе наружных квадрантов левой ГЖ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лоцируется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нечеткими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неровными контурами, неправильной формы опухоль диаметром 1,8х1,2 см с единичным сосудистым сигналом внутри.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60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9843"/>
            <a:ext cx="10515600" cy="5607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опыт наблюдения патологических изменений грудных желез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детского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подросткового возраста, результаты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клинических обследований и методов лучевой диагностики, необходимых для постановки диагноза заболеваний, считаем необходимым подчеркнуть следующее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наиболее частым онкологическим заболеванием грудных желез, диагностируемым у пациентов детского и подросткового возраста, являются доброкачественные или пограничные новообразования с пролиферацией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эпителиального (фиброаденомы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стромального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листовидные опухоли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компонентов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педиатр, производящий первое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ребенка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патологическим образованием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субареолярной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или в грудной железе должен рассматривать каждое узловое образование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индурацию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 грудной железы,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требующее дифференциальной диагностики для исключения онкологического процесса;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96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kar.info/uploads/0f/77/c0/0f77c012-c485-4c00-9f56-7fbaa5da3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4" y="0"/>
            <a:ext cx="7103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217" y="-53007"/>
            <a:ext cx="7699513" cy="96740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Актуальность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305" y="914402"/>
            <a:ext cx="8163338" cy="6261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желез встречается с момента рождения и увеличивается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полового созревания. В детском возрасте онкология молочных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 встречается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редко, 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 уменьшает значимости в выявлении и лечении не раковых заболеваний молочных желез, что может являться причиной осложнений в будущем.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патологий молочных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 в детском возрасте, поэтому создана клиническая классификация, учитывающая норму в различные периоды времени, временные отклонения,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развития и патологию.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подростковая маммология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несколько ключевых задач: диагностическую (направленную на раннюю диагностику и коррекцию выявленных проблем), а так же социальную (включающую формирование ряда медико-социальных привычек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007441" y="1473201"/>
            <a:ext cx="1045568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Травина М.Л. Детская и 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подрастковая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 маммология и лучевая диагностика. </a:t>
            </a:r>
            <a:r>
              <a:rPr lang="ru-RU" sz="2000" b="1" dirty="0">
                <a:cs typeface="Times New Roman" panose="02020603050405020304" pitchFamily="18" charset="0"/>
              </a:rPr>
              <a:t>Научный центр здоровья детей </a:t>
            </a:r>
            <a:r>
              <a:rPr lang="ru-RU" sz="2000" b="1" dirty="0" smtClean="0">
                <a:cs typeface="Times New Roman" panose="02020603050405020304" pitchFamily="18" charset="0"/>
              </a:rPr>
              <a:t>РАМН. г</a:t>
            </a:r>
            <a:r>
              <a:rPr lang="ru-RU" sz="2000" b="1" dirty="0">
                <a:cs typeface="Times New Roman" panose="02020603050405020304" pitchFamily="18" charset="0"/>
              </a:rPr>
              <a:t>. Москва, Россия</a:t>
            </a:r>
            <a:br>
              <a:rPr lang="ru-RU" sz="2000" b="1" dirty="0">
                <a:cs typeface="Times New Roman" panose="02020603050405020304" pitchFamily="18" charset="0"/>
              </a:rPr>
            </a:b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2000" b="1" dirty="0" smtClean="0">
                <a:cs typeface="Times New Roman" panose="02020603050405020304" pitchFamily="18" charset="0"/>
              </a:rPr>
              <a:t>Головко </a:t>
            </a:r>
            <a:r>
              <a:rPr lang="ru-RU" sz="2000" b="1" dirty="0">
                <a:cs typeface="Times New Roman" panose="02020603050405020304" pitchFamily="18" charset="0"/>
              </a:rPr>
              <a:t>Т.С., Скляр С.Ю., </a:t>
            </a:r>
            <a:r>
              <a:rPr lang="ru-RU" sz="2000" b="1" dirty="0" err="1">
                <a:cs typeface="Times New Roman" panose="02020603050405020304" pitchFamily="18" charset="0"/>
              </a:rPr>
              <a:t>Климнюк</a:t>
            </a:r>
            <a:r>
              <a:rPr lang="ru-RU" sz="2000" b="1" dirty="0">
                <a:cs typeface="Times New Roman" panose="02020603050405020304" pitchFamily="18" charset="0"/>
              </a:rPr>
              <a:t> Г.И., </a:t>
            </a:r>
            <a:r>
              <a:rPr lang="ru-RU" sz="2000" b="1" dirty="0" err="1">
                <a:cs typeface="Times New Roman" panose="02020603050405020304" pitchFamily="18" charset="0"/>
              </a:rPr>
              <a:t>Озеран</a:t>
            </a:r>
            <a:r>
              <a:rPr lang="ru-RU" sz="2000" b="1" dirty="0">
                <a:cs typeface="Times New Roman" panose="02020603050405020304" pitchFamily="18" charset="0"/>
              </a:rPr>
              <a:t> Н.В</a:t>
            </a:r>
            <a:r>
              <a:rPr lang="ru-RU" sz="2000" b="1" dirty="0" smtClean="0">
                <a:cs typeface="Times New Roman" panose="02020603050405020304" pitchFamily="18" charset="0"/>
              </a:rPr>
              <a:t>.,</a:t>
            </a:r>
            <a:r>
              <a:rPr lang="ru-RU" sz="2000" b="1" dirty="0" err="1" smtClean="0">
                <a:cs typeface="Times New Roman" panose="02020603050405020304" pitchFamily="18" charset="0"/>
              </a:rPr>
              <a:t>Крахмалева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А.С., </a:t>
            </a:r>
            <a:r>
              <a:rPr lang="ru-RU" sz="2000" b="1" dirty="0" err="1">
                <a:cs typeface="Times New Roman" panose="02020603050405020304" pitchFamily="18" charset="0"/>
              </a:rPr>
              <a:t>Францевич</a:t>
            </a:r>
            <a:r>
              <a:rPr lang="ru-RU" sz="2000" b="1" dirty="0">
                <a:cs typeface="Times New Roman" panose="02020603050405020304" pitchFamily="18" charset="0"/>
              </a:rPr>
              <a:t> К.А</a:t>
            </a:r>
            <a:r>
              <a:rPr lang="ru-RU" sz="2000" b="1" dirty="0" smtClean="0">
                <a:cs typeface="Times New Roman" panose="02020603050405020304" pitchFamily="18" charset="0"/>
              </a:rPr>
              <a:t>. Возрастные аспекты медицинской визуализации грудных желез (часть 1 – детская онкология)</a:t>
            </a:r>
            <a:r>
              <a:rPr lang="ru-RU" altLang="ru-RU" sz="2000" b="1" dirty="0">
                <a:cs typeface="Times New Roman" panose="02020603050405020304" pitchFamily="18" charset="0"/>
              </a:rPr>
              <a:t>	</a:t>
            </a: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 marL="0" indent="0"/>
            <a:endParaRPr lang="ru-RU" altLang="ru-RU" sz="2000" b="1" dirty="0">
              <a:cs typeface="Times New Roman" panose="02020603050405020304" pitchFamily="18" charset="0"/>
            </a:endParaRPr>
          </a:p>
          <a:p>
            <a:pPr marL="0" indent="0"/>
            <a:r>
              <a:rPr lang="ru-RU" altLang="ru-RU" sz="2000" b="1" dirty="0" smtClean="0">
                <a:cs typeface="Times New Roman" panose="02020603050405020304" pitchFamily="18" charset="0"/>
              </a:rPr>
              <a:t>3. </a:t>
            </a:r>
            <a:r>
              <a:rPr lang="ru-RU" sz="2000" b="1" dirty="0" err="1"/>
              <a:t>Матыцина</a:t>
            </a:r>
            <a:r>
              <a:rPr lang="ru-RU" sz="2000" b="1" dirty="0"/>
              <a:t> Л.А., Сергиенко М.Ю. Роль детского и подросткового гинеколога в диагностике и лечении </a:t>
            </a:r>
            <a:r>
              <a:rPr lang="ru-RU" sz="2000" b="1" dirty="0" err="1" smtClean="0"/>
              <a:t>заболеваниймолочной</a:t>
            </a:r>
            <a:r>
              <a:rPr lang="ru-RU" sz="2000" b="1" dirty="0" smtClean="0"/>
              <a:t> </a:t>
            </a:r>
            <a:r>
              <a:rPr lang="ru-RU" sz="2000" b="1" dirty="0"/>
              <a:t>железы у девочек и девушек // </a:t>
            </a:r>
            <a:r>
              <a:rPr lang="ru-RU" sz="2000" b="1" dirty="0" err="1" smtClean="0"/>
              <a:t>Буковинский</a:t>
            </a:r>
            <a:r>
              <a:rPr lang="ru-RU" sz="2000" b="1" dirty="0"/>
              <a:t> </a:t>
            </a:r>
            <a:r>
              <a:rPr lang="ru-RU" sz="2000" b="1" dirty="0" err="1" smtClean="0"/>
              <a:t>медичний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весник</a:t>
            </a:r>
            <a:r>
              <a:rPr lang="ru-RU" sz="2000" b="1" dirty="0"/>
              <a:t>. – 2004. - № 2. С. 79-83.</a:t>
            </a:r>
            <a:br>
              <a:rPr lang="ru-RU" sz="2000" b="1" dirty="0"/>
            </a:br>
            <a:endParaRPr lang="ru-RU" alt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412434" y="474180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 </a:t>
            </a:r>
            <a:r>
              <a:rPr lang="ru-RU" altLang="ru-RU" sz="2800" b="1" dirty="0"/>
              <a:t>Используемая  литература: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0571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643" y="404190"/>
            <a:ext cx="7500731" cy="64538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 (здоров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от 8 лет у девочек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Временные отклонения от нормального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Физиологическое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нагрубание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желез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Изолированное преждевременное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Ювенильная гинекомастия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Галакторея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(наведенная – мамины гормоны, во время грудного вскармливания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Аномалии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Атрофия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Ателия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Амастия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Полителия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Полимастия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Асимметрия молочных желез (до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100мл;и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100мл. разница)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Макромастия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Микромастия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Койломастия</a:t>
            </a:r>
            <a:endParaRPr lang="ru-RU" sz="4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4070" y="100081"/>
            <a:ext cx="11595652" cy="13255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классификация состояний молочных желез встречаемых в детской и подростковой практике: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8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chocolife.me/static/upload/images/deal/for_deal_page/33000/32639/660x305/2_2016110205115214780851129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7" y="425795"/>
            <a:ext cx="5592417" cy="60064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Патологические состояния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Преждевременное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(выявление дополнительных признаков преждевременного полового созревания)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Масталгия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цикличные и нецикличные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Мастопатия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Киста молочной железы (до 0,5 см и более 0,5 см)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Фиброаденома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Внутрипротоковая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Инфекции и воспаление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нелактационный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мастит)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Патология соска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атерома,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0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903" y="182356"/>
            <a:ext cx="11314044" cy="25210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до пубертатного периода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железы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 и девочек одинаковы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себя сосок и ареолу.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молочной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является первым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признаком начала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полового созревания у девочек.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железы начинается обычно в 11-12 лет, но может произойти раньше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позже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8 до 13-14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считается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нормальным. В этом появление зачатков железистой ткани под сосками называется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дальнейшем процессе развития молочной железы начинается формирование железистой ткани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4875"/>
            <a:ext cx="4002156" cy="31066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087" y="5518336"/>
            <a:ext cx="3853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Эхокардиограмма молочной железы девочки 8 лет.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Ультразвуковая картина молочной железы у детей. Норма. Жировая и фиброзная ткань.</a:t>
            </a:r>
            <a:b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503" y="2211577"/>
            <a:ext cx="3683008" cy="31066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3813" y="5518336"/>
            <a:ext cx="4426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Эхокардиограмма девочки 12 лет.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Ультразвуковая картина начала роста молочной железы в возрасте от 8 до 14 лет – норма - </a:t>
            </a:r>
            <a:r>
              <a:rPr lang="ru-RU" sz="1600" i="0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Телархе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(Зачаток железистой ткани под соском).</a:t>
            </a:r>
            <a:b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278" y="2211577"/>
            <a:ext cx="3650975" cy="30899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63278" y="5518336"/>
            <a:ext cx="3756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Ультразвуковая картина ткани молочной железы в</a:t>
            </a:r>
            <a:br>
              <a:rPr lang="ru-RU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пубертатном возрасте – норма. Железистая ткань.</a:t>
            </a:r>
            <a:br>
              <a:rPr lang="ru-RU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877" y="990738"/>
            <a:ext cx="7232375" cy="586726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у девочки младше 8 лет на фоне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лобкового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оволосения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адренархе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ускорение роста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причины, способствующие преждевременному половому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ЦНС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рентгенограмме черепа видны симптомы внутричерепной гипертензии в виде пальцевых вдавлений.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магнитно-ядерное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головного мозга выявили органические изменения в нем у 50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девочек с преждевременным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 молочных желез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врача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маммолога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пациентов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проходит обследование молочных желез раз в 6 месяцев, с использованием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ультрасонографического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стабилизации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или достижения ими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пубертатного возраста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9174" y="119270"/>
            <a:ext cx="6450496" cy="75537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Преждевременное </a:t>
            </a:r>
            <a:r>
              <a:rPr lang="ru-RU" sz="2800" b="1" i="1" dirty="0" err="1">
                <a:solidFill>
                  <a:srgbClr val="FF0000"/>
                </a:solidFill>
              </a:rPr>
              <a:t>телархе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50" y="874644"/>
            <a:ext cx="4129424" cy="35415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16650" y="4532244"/>
            <a:ext cx="451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5 лет. Преждевременное половое созревание. Увеличение молочных желез. Костный возраст 8 лет.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Адренархе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iagnoster.ru/wp-content/uploads/2018/07/Telarhe-prezhdevremenno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9"/>
            <a:ext cx="12192000" cy="41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052" y="4508572"/>
            <a:ext cx="11728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</a:t>
            </a:r>
            <a:r>
              <a:rPr lang="ru-RU" sz="2000" dirty="0" smtClean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5-ти</a:t>
            </a:r>
            <a:r>
              <a:rPr lang="ru-RU" sz="2000" dirty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лет с «опухолью» в позади соска слева. На УЗИ образование овальной формы, </a:t>
            </a:r>
            <a:r>
              <a:rPr lang="ru-RU" sz="2000" dirty="0" err="1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гиперэхогенное</a:t>
            </a:r>
            <a:r>
              <a:rPr lang="ru-RU" sz="2000" dirty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периферии, в центре </a:t>
            </a:r>
            <a:r>
              <a:rPr lang="ru-RU" sz="2000" dirty="0" err="1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гипоэхогенная</a:t>
            </a:r>
            <a:r>
              <a:rPr lang="ru-RU" sz="2000" dirty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зона с нечетким контуром; при ЦДК без внутреннего кровотока. </a:t>
            </a:r>
            <a:endParaRPr lang="ru-RU" sz="2000" dirty="0" smtClean="0">
              <a:solidFill>
                <a:srgbClr val="4455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4455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000" i="1" dirty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Преждевременное </a:t>
            </a:r>
            <a:r>
              <a:rPr lang="ru-RU" sz="2000" dirty="0" err="1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2000" dirty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9426" y="6448247"/>
            <a:ext cx="4916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diagnoster.ru/uzi/lektsii/uzi-molochnoy-zhelezyi-u-detey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42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propowerpoint.ru/wp-content/uploads/2013/01/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131" y="2734437"/>
            <a:ext cx="11158330" cy="4587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 ВОЗ (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1984г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мастопатия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фиброзно-кистозная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болезнь, т.е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 процессов,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характеризующихся широким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 пролиферативных и регрессивных изменений в тканях молочной железы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формированием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ненормальных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соотношений эпителиального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соединительнотканного компонентов и образованием в молочной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железе изменений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фиброзного, кистозного и пролиферативного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0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vizacentr62.ru/images/df1b0263-ffd9-4116-bd1a-177bb0cc849e__635091587211792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1" y="3617843"/>
            <a:ext cx="2981739" cy="3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4070" y="470892"/>
            <a:ext cx="11410122" cy="667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мастопатию можно подразделить на две формы: узловую и диффузную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Узловая </a:t>
            </a:r>
            <a:r>
              <a:rPr lang="ru-RU" sz="24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мастопатии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проявляется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локальных очагах уплотнения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выраженными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клиническими жалобами.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ультразвуковом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 в данных очагах</a:t>
            </a:r>
            <a:b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редко можно выявить кисты или резко расширенные протоки. Очаг может быть без четкой дифференцировки от окружающей ткани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капсулой вокруг очага.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патологии заключается в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удалении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 и назначении консервативной терапии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рецидивов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фиброзно-кистозной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мастопатии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222222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6" name="AutoShape 4" descr="https://radio.vesti-ukr.com/pub/img/article/382/43_social.jpg"/>
          <p:cNvSpPr>
            <a:spLocks noChangeAspect="1" noChangeArrowheads="1"/>
          </p:cNvSpPr>
          <p:nvPr/>
        </p:nvSpPr>
        <p:spPr bwMode="auto">
          <a:xfrm>
            <a:off x="-719069" y="11277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73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854</Words>
  <Application>Microsoft Office PowerPoint</Application>
  <PresentationFormat>Широкоэкранный</PresentationFormat>
  <Paragraphs>104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Century Gothic</vt:lpstr>
      <vt:lpstr>Times New Roman</vt:lpstr>
      <vt:lpstr>Тема Office</vt:lpstr>
      <vt:lpstr>Детская и подростковая маммология и лучевая диагностика. Патологические состояния.</vt:lpstr>
      <vt:lpstr>Актуальность</vt:lpstr>
      <vt:lpstr>Клиническая классификация состояний молочных желез встречаемых в детской и подростковой практике: </vt:lpstr>
      <vt:lpstr>Презентация PowerPoint</vt:lpstr>
      <vt:lpstr>Презентация PowerPoint</vt:lpstr>
      <vt:lpstr>Преждевременное телархе </vt:lpstr>
      <vt:lpstr>Презентация PowerPoint</vt:lpstr>
      <vt:lpstr>Презентация PowerPoint</vt:lpstr>
      <vt:lpstr>Презентация PowerPoint</vt:lpstr>
      <vt:lpstr>Презентация PowerPoint</vt:lpstr>
      <vt:lpstr>Киста молочной железы (до 0,5 см и более 0,5 см)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и подростковая маммология и лучевая диагностика</dc:title>
  <dc:creator>Алёна</dc:creator>
  <cp:lastModifiedBy>Алёна</cp:lastModifiedBy>
  <cp:revision>42</cp:revision>
  <dcterms:created xsi:type="dcterms:W3CDTF">2019-03-02T11:27:07Z</dcterms:created>
  <dcterms:modified xsi:type="dcterms:W3CDTF">2019-03-05T07:40:36Z</dcterms:modified>
</cp:coreProperties>
</file>