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61" r:id="rId6"/>
    <p:sldId id="259" r:id="rId7"/>
    <p:sldId id="260" r:id="rId8"/>
    <p:sldId id="262" r:id="rId9"/>
    <p:sldId id="274" r:id="rId10"/>
    <p:sldId id="263" r:id="rId11"/>
    <p:sldId id="271" r:id="rId12"/>
    <p:sldId id="264" r:id="rId13"/>
    <p:sldId id="269" r:id="rId14"/>
    <p:sldId id="268" r:id="rId15"/>
    <p:sldId id="266" r:id="rId16"/>
    <p:sldId id="297" r:id="rId17"/>
    <p:sldId id="295" r:id="rId18"/>
    <p:sldId id="296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91" r:id="rId28"/>
    <p:sldId id="292" r:id="rId29"/>
    <p:sldId id="293" r:id="rId30"/>
    <p:sldId id="284" r:id="rId31"/>
    <p:sldId id="285" r:id="rId32"/>
    <p:sldId id="286" r:id="rId33"/>
    <p:sldId id="287" r:id="rId34"/>
    <p:sldId id="288" r:id="rId35"/>
    <p:sldId id="290" r:id="rId36"/>
    <p:sldId id="289" r:id="rId3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40" autoAdjust="0"/>
    <p:restoredTop sz="94674"/>
  </p:normalViewPr>
  <p:slideViewPr>
    <p:cSldViewPr>
      <p:cViewPr varScale="1">
        <p:scale>
          <a:sx n="165" d="100"/>
          <a:sy n="165" d="100"/>
        </p:scale>
        <p:origin x="109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754E-6ABB-416D-B8C7-FA87403C7556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EF3B-0A03-4999-B2AF-844BCBB23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21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754E-6ABB-416D-B8C7-FA87403C7556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EF3B-0A03-4999-B2AF-844BCBB23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30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754E-6ABB-416D-B8C7-FA87403C7556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EF3B-0A03-4999-B2AF-844BCBB23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0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754E-6ABB-416D-B8C7-FA87403C7556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EF3B-0A03-4999-B2AF-844BCBB23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27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754E-6ABB-416D-B8C7-FA87403C7556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EF3B-0A03-4999-B2AF-844BCBB23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11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754E-6ABB-416D-B8C7-FA87403C7556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EF3B-0A03-4999-B2AF-844BCBB23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32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754E-6ABB-416D-B8C7-FA87403C7556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EF3B-0A03-4999-B2AF-844BCBB23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94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754E-6ABB-416D-B8C7-FA87403C7556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EF3B-0A03-4999-B2AF-844BCBB23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6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754E-6ABB-416D-B8C7-FA87403C7556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EF3B-0A03-4999-B2AF-844BCBB23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3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754E-6ABB-416D-B8C7-FA87403C7556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EF3B-0A03-4999-B2AF-844BCBB23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32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754E-6ABB-416D-B8C7-FA87403C7556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EEF3B-0A03-4999-B2AF-844BCBB23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93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3754E-6ABB-416D-B8C7-FA87403C7556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EEF3B-0A03-4999-B2AF-844BCBB23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2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853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1663808"/>
            <a:ext cx="885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ОТЧЕТ О РАБОТЕ </a:t>
            </a:r>
            <a:br>
              <a:rPr lang="ru-RU" sz="28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ЦЕНТРАЛЬНОГО КООРДИНАЦИОННОГО </a:t>
            </a:r>
            <a:br>
              <a:rPr lang="ru-RU" sz="28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НАУЧНОГО СОВЕТА </a:t>
            </a:r>
            <a:br>
              <a:rPr lang="ru-RU" sz="28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ЗА 2022 ГОД</a:t>
            </a:r>
            <a:endParaRPr lang="ru-RU" sz="2800" dirty="0">
              <a:solidFill>
                <a:srgbClr val="A21C29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" y="27778"/>
            <a:ext cx="1508753" cy="14286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86000" y="35816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latin typeface="Arial" pitchFamily="34" charset="0"/>
                <a:cs typeface="Arial" pitchFamily="34" charset="0"/>
              </a:rPr>
              <a:t>проректор по научной работе </a:t>
            </a:r>
          </a:p>
          <a:p>
            <a:pPr algn="ctr"/>
            <a:r>
              <a:rPr lang="ru-RU" altLang="ru-RU" b="1" dirty="0">
                <a:latin typeface="Arial" pitchFamily="34" charset="0"/>
                <a:cs typeface="Arial" pitchFamily="34" charset="0"/>
              </a:rPr>
              <a:t>Шестерня П.А.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86680" y="4371950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21.12.2022</a:t>
            </a:r>
          </a:p>
        </p:txBody>
      </p:sp>
    </p:spTree>
    <p:extLst>
      <p:ext uri="{BB962C8B-B14F-4D97-AF65-F5344CB8AC3E}">
        <p14:creationId xmlns:p14="http://schemas.microsoft.com/office/powerpoint/2010/main" val="2281065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7349" y="483518"/>
            <a:ext cx="6892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Монографии, утвержденные к печати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27942"/>
            <a:ext cx="84969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latin typeface="Arial" pitchFamily="34" charset="0"/>
                <a:cs typeface="Arial" pitchFamily="34" charset="0"/>
              </a:rPr>
              <a:t>«Эпилепсия и спорт»</a:t>
            </a:r>
          </a:p>
          <a:p>
            <a:pPr lvl="0" algn="just"/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b="1" dirty="0">
                <a:latin typeface="Arial" pitchFamily="34" charset="0"/>
                <a:cs typeface="Arial" pitchFamily="34" charset="0"/>
              </a:rPr>
              <a:t>«Подкожная основа тела человека: половые, конституциональные и этнические особенности</a:t>
            </a:r>
          </a:p>
          <a:p>
            <a:pPr lvl="0"/>
            <a:r>
              <a:rPr lang="ru-RU" sz="2000" b="1" dirty="0">
                <a:latin typeface="Arial" pitchFamily="34" charset="0"/>
                <a:cs typeface="Arial" pitchFamily="34" charset="0"/>
              </a:rPr>
              <a:t>на различных уровнях ее организации»</a:t>
            </a:r>
          </a:p>
          <a:p>
            <a:pPr lvl="0" algn="just"/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53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2"/>
          <a:stretch/>
        </p:blipFill>
        <p:spPr>
          <a:xfrm>
            <a:off x="-17966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16888" y="195486"/>
            <a:ext cx="6074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«Лучшая монография 2022 года»</a:t>
            </a: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87" y="915566"/>
            <a:ext cx="958001" cy="1358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59" y="915565"/>
            <a:ext cx="961014" cy="1358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18263"/>
            <a:ext cx="889759" cy="1356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88" y="949937"/>
            <a:ext cx="912459" cy="1324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734" y="949937"/>
            <a:ext cx="1024210" cy="1324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9795" y="843558"/>
            <a:ext cx="1656184" cy="4104457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rgbClr val="A21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300" b="1" dirty="0" err="1">
                <a:solidFill>
                  <a:srgbClr val="A21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Фармакогенетика</a:t>
            </a:r>
            <a:r>
              <a:rPr lang="ru-RU" sz="1300" b="1" dirty="0">
                <a:solidFill>
                  <a:srgbClr val="A21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прямых оральных антикоагулянтов</a:t>
            </a:r>
            <a:r>
              <a:rPr lang="ru-RU" sz="1400" b="1" dirty="0">
                <a:solidFill>
                  <a:srgbClr val="A21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</a:p>
          <a:p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Бочанова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Е.Н., </a:t>
            </a:r>
          </a:p>
          <a:p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Гацких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И.В., </a:t>
            </a:r>
          </a:p>
          <a:p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Демко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И.В.,</a:t>
            </a:r>
          </a:p>
          <a:p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Зимницкая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О.В., </a:t>
            </a:r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Каскаева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Д.С.,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М.М., Соловьева И.А.,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Шестерня П.А., Шнайдер Н.А.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08274" y="843558"/>
            <a:ext cx="1656184" cy="4104457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b="1" dirty="0">
                <a:solidFill>
                  <a:srgbClr val="A21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«Клиническая иммунология. Практическое пособие для инфекционистов»</a:t>
            </a:r>
          </a:p>
          <a:p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</a:p>
          <a:p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Тихонова Е.П., Савченко А.А.,</a:t>
            </a:r>
          </a:p>
          <a:p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Андронова Н.В.,</a:t>
            </a:r>
          </a:p>
          <a:p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Анисимова Е.Н.,</a:t>
            </a:r>
          </a:p>
          <a:p>
            <a:r>
              <a:rPr lang="ru-RU" sz="105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Здзитовецкий</a:t>
            </a: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Д.Э.,</a:t>
            </a:r>
          </a:p>
          <a:p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Калинина Ю.С., Кузьмина Т.Ю., </a:t>
            </a:r>
            <a:r>
              <a:rPr lang="ru-RU" sz="105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Миноранская</a:t>
            </a: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Н.С.,</a:t>
            </a:r>
            <a:b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Черданцев</a:t>
            </a: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Д.В., Шестерня П.А., Борисов А.Г.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72763" y="843557"/>
            <a:ext cx="1656184" cy="4104457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rgbClr val="A21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«Малоинвазивная ургентная </a:t>
            </a:r>
            <a:r>
              <a:rPr lang="ru-RU" sz="1300" b="1" dirty="0" err="1">
                <a:solidFill>
                  <a:srgbClr val="A21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панкреатобилиар-ная</a:t>
            </a:r>
            <a:r>
              <a:rPr lang="ru-RU" sz="1300" b="1" dirty="0">
                <a:solidFill>
                  <a:srgbClr val="A21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хирургия у пациентов старших возрастных групп»</a:t>
            </a: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Винник Ю.С.,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Миллер С.В., Теплякова О.В.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50524" y="839533"/>
            <a:ext cx="2913963" cy="4104457"/>
          </a:xfrm>
          <a:prstGeom prst="rect">
            <a:avLst/>
          </a:prstGeom>
          <a:noFill/>
          <a:ln w="9525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rgbClr val="A21C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A21C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«Исторические юбилейные книги»</a:t>
            </a:r>
          </a:p>
          <a:p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«Терапия Енисейской губернии и Красноярского края. Исторические очерки и воспоминания»</a:t>
            </a:r>
          </a:p>
          <a:p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«Хирургия Енисейской губернии и Красноярского края. Вехи истории. От Пирогова до наших дней…»</a:t>
            </a:r>
          </a:p>
        </p:txBody>
      </p:sp>
    </p:spTree>
    <p:extLst>
      <p:ext uri="{BB962C8B-B14F-4D97-AF65-F5344CB8AC3E}">
        <p14:creationId xmlns:p14="http://schemas.microsoft.com/office/powerpoint/2010/main" val="1148603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2"/>
          <a:stretch/>
        </p:blipFill>
        <p:spPr>
          <a:xfrm>
            <a:off x="-17966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03510" y="195486"/>
            <a:ext cx="57010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«Лучшая статья 2022 года»</a:t>
            </a:r>
            <a:endParaRPr lang="ru-RU" sz="3200" dirty="0">
              <a:solidFill>
                <a:srgbClr val="A21C2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234103"/>
            <a:ext cx="2880320" cy="1841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1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Lysocin</a:t>
            </a: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 Targeting </a:t>
            </a:r>
            <a:r>
              <a:rPr lang="en-US" sz="11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Menaquinone</a:t>
            </a: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the Membrane of Mycobacterium tuberculosis Is a Promising Lead Compound for </a:t>
            </a:r>
            <a:r>
              <a:rPr lang="en-US" sz="11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Antituberculosis</a:t>
            </a: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Drug // Antimicrobial Agents and Chemotherapy. - 2022. - Vol.66, №9. - P.1-22.</a:t>
            </a:r>
            <a:endParaRPr lang="ru-RU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sz="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Соавтор: </a:t>
            </a:r>
            <a:r>
              <a:rPr lang="ru-RU" sz="11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Ильинов</a:t>
            </a:r>
            <a:r>
              <a:rPr lang="ru-RU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А.В.</a:t>
            </a:r>
          </a:p>
          <a:p>
            <a:pPr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35981" t="57620" r="44261" b="40517"/>
          <a:stretch/>
        </p:blipFill>
        <p:spPr bwMode="auto">
          <a:xfrm>
            <a:off x="126516" y="3507854"/>
            <a:ext cx="2717459" cy="258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0820" y="1234103"/>
            <a:ext cx="2646428" cy="1841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>
              <a:lnSpc>
                <a:spcPct val="120000"/>
              </a:lnSpc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TREC/KREC Levels and t and B lymphocyte Subpopulations in COVID-19 Patients at different stages of the Disease // Viruses. - 2022. - Vol.14, №3. - P.1-17.</a:t>
            </a:r>
            <a:endParaRPr lang="ru-RU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1">
              <a:lnSpc>
                <a:spcPct val="120000"/>
              </a:lnSpc>
            </a:pPr>
            <a:endParaRPr lang="ru-RU" sz="800" b="1" dirty="0">
              <a:solidFill>
                <a:srgbClr val="363636"/>
              </a:solidFill>
              <a:latin typeface="Arial" pitchFamily="34" charset="0"/>
              <a:cs typeface="Arial" pitchFamily="34" charset="0"/>
            </a:endParaRPr>
          </a:p>
          <a:p>
            <a:pPr marL="0" lvl="1">
              <a:lnSpc>
                <a:spcPct val="120000"/>
              </a:lnSpc>
            </a:pP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Соавторы: </a:t>
            </a:r>
          </a:p>
          <a:p>
            <a:pPr marL="0" lvl="1">
              <a:lnSpc>
                <a:spcPct val="120000"/>
              </a:lnSpc>
            </a:pPr>
            <a:r>
              <a:rPr lang="ru-RU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Савченко А.А., Тихонова Е.П., Борисов А.Г.</a:t>
            </a:r>
          </a:p>
          <a:p>
            <a:pPr marL="0" lvl="1"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4"/>
          <a:srcRect l="25955" t="38545" r="66087" b="59504"/>
          <a:stretch/>
        </p:blipFill>
        <p:spPr bwMode="auto">
          <a:xfrm>
            <a:off x="3692030" y="3507854"/>
            <a:ext cx="1724008" cy="258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56176" y="1234103"/>
            <a:ext cx="2832331" cy="1841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1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Inderect</a:t>
            </a: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Negative Effect of Mutant Ataxin-1 on Short- and Long-Term Synaptic Plasticity in Mouse Models of </a:t>
            </a:r>
            <a:r>
              <a:rPr lang="en-US" sz="11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Spinocerebellar</a:t>
            </a: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Ataxia Type 1 // Cells. - 2022. - Vol.11, №2247. - P.1-14.</a:t>
            </a:r>
            <a:endParaRPr lang="ru-RU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Соавторы: </a:t>
            </a:r>
          </a:p>
          <a:p>
            <a:r>
              <a:rPr lang="ru-RU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Шуваев А.Н.,  Белозор О.С., </a:t>
            </a:r>
          </a:p>
          <a:p>
            <a:pPr>
              <a:lnSpc>
                <a:spcPct val="120000"/>
              </a:lnSpc>
            </a:pPr>
            <a:r>
              <a:rPr lang="ru-RU" sz="11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Хилажева</a:t>
            </a:r>
            <a:r>
              <a:rPr lang="ru-RU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Е.Д.,  Мосягина А.И.</a:t>
            </a:r>
          </a:p>
          <a:p>
            <a:pPr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5"/>
          <a:srcRect l="12396" t="68161" r="67939" b="30028"/>
          <a:stretch/>
        </p:blipFill>
        <p:spPr bwMode="auto">
          <a:xfrm>
            <a:off x="6271048" y="3507854"/>
            <a:ext cx="2690323" cy="258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9812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309885"/>
            <a:ext cx="494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Почетный профессор </a:t>
            </a:r>
            <a:r>
              <a:rPr lang="ru-RU" sz="2400" b="1" dirty="0" err="1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КрасГМУ</a:t>
            </a:r>
            <a:endParaRPr lang="ru-RU" sz="2400" dirty="0">
              <a:solidFill>
                <a:srgbClr val="A21C2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5D1791-BBCC-2E18-52B9-EDCA2D0E0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195486"/>
            <a:ext cx="2283217" cy="4208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771550"/>
            <a:ext cx="640871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Гринштейн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Юрий Исаевич</a:t>
            </a:r>
          </a:p>
          <a:p>
            <a:pPr>
              <a:lnSpc>
                <a:spcPct val="120000"/>
              </a:lnSpc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д.м.н., профессор, заведующий кафедрой терапии ИПО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99875"/>
            <a:ext cx="1585241" cy="2113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23678"/>
            <a:ext cx="4482289" cy="317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818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2"/>
          <a:stretch/>
        </p:blipFill>
        <p:spPr>
          <a:xfrm>
            <a:off x="-17966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146803"/>
            <a:ext cx="48245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Научно-педагогические работники высшей квалификации федеральных государственных образовательных организаций высшего образования, зарегистрированных на территории Красноярского края, которым назначена мера социальной поддержки в виде ежемесячной денежной выплаты </a:t>
            </a:r>
          </a:p>
          <a:p>
            <a:pPr algn="ctr"/>
            <a:r>
              <a:rPr lang="ru-RU" sz="2000" b="1" dirty="0"/>
              <a:t>в 2023 году</a:t>
            </a: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A34E41-147B-473D-BC3D-BA22C2D97D81}"/>
              </a:ext>
            </a:extLst>
          </p:cNvPr>
          <p:cNvPicPr/>
          <p:nvPr/>
        </p:nvPicPr>
        <p:blipFill rotWithShape="1">
          <a:blip r:embed="rId3"/>
          <a:srcRect l="35698" t="35005" r="36616" b="42859"/>
          <a:stretch/>
        </p:blipFill>
        <p:spPr bwMode="auto">
          <a:xfrm>
            <a:off x="179512" y="3075806"/>
            <a:ext cx="2390359" cy="86409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47E91D-3696-424F-93AD-AC5B0A497137}"/>
              </a:ext>
            </a:extLst>
          </p:cNvPr>
          <p:cNvPicPr/>
          <p:nvPr/>
        </p:nvPicPr>
        <p:blipFill rotWithShape="1">
          <a:blip r:embed="rId4"/>
          <a:srcRect l="32614" t="24820" r="31998" b="54916"/>
          <a:stretch/>
        </p:blipFill>
        <p:spPr bwMode="auto">
          <a:xfrm>
            <a:off x="2699792" y="3075806"/>
            <a:ext cx="2390359" cy="86409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32940" t="12913" r="31082" b="26686"/>
          <a:stretch/>
        </p:blipFill>
        <p:spPr bwMode="auto">
          <a:xfrm>
            <a:off x="5209514" y="339502"/>
            <a:ext cx="3790978" cy="43204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250797" y="3933413"/>
            <a:ext cx="3708412" cy="720080"/>
          </a:xfrm>
          <a:prstGeom prst="rect">
            <a:avLst/>
          </a:prstGeom>
          <a:noFill/>
          <a:ln>
            <a:solidFill>
              <a:srgbClr val="A21C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825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990629"/>
              </p:ext>
            </p:extLst>
          </p:nvPr>
        </p:nvGraphicFramePr>
        <p:xfrm>
          <a:off x="809618" y="123478"/>
          <a:ext cx="7488832" cy="4910161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703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7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Винник Юрий Семенович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д.м.н., профессор, заведующий кафедрой общей хирургии имени профессора </a:t>
                      </a:r>
                      <a:r>
                        <a:rPr lang="ru-RU" sz="1100" dirty="0" err="1">
                          <a:effectLst/>
                        </a:rPr>
                        <a:t>М.И.Гульмана</a:t>
                      </a:r>
                      <a:endParaRPr lang="ru-RU" sz="11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effectLst/>
                        </a:rPr>
                        <a:t>1,0</a:t>
                      </a:r>
                      <a:endParaRPr lang="ru-RU" sz="11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Гринштейн</a:t>
                      </a:r>
                      <a:r>
                        <a:rPr lang="ru-RU" sz="1400" dirty="0">
                          <a:effectLst/>
                        </a:rPr>
                        <a:t> Юрий Исаевич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д.м.н., профессор</a:t>
                      </a:r>
                      <a:r>
                        <a:rPr lang="ru-RU" sz="1100" baseline="0" dirty="0">
                          <a:effectLst/>
                        </a:rPr>
                        <a:t>, </a:t>
                      </a:r>
                      <a:r>
                        <a:rPr lang="ru-RU" sz="1100" dirty="0">
                          <a:effectLst/>
                        </a:rPr>
                        <a:t>заведующий кафедрой терапии ИПО</a:t>
                      </a:r>
                      <a:endParaRPr lang="ru-RU" sz="11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effectLst/>
                        </a:rPr>
                        <a:t>1,0</a:t>
                      </a:r>
                      <a:endParaRPr lang="ru-RU" sz="11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effectLst/>
                        </a:rPr>
                        <a:t>Демко</a:t>
                      </a:r>
                      <a:r>
                        <a:rPr lang="ru-RU" sz="1400" kern="1200" dirty="0">
                          <a:effectLst/>
                        </a:rPr>
                        <a:t> Ирина </a:t>
                      </a:r>
                      <a:r>
                        <a:rPr lang="ru-RU" sz="1400" dirty="0">
                          <a:effectLst/>
                        </a:rPr>
                        <a:t>Владимировна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д.м.н., профессор,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заведующий кафедрой госпитальной терапии и иммунологии с курсом ПО</a:t>
                      </a:r>
                      <a:endParaRPr lang="ru-RU" sz="11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effectLst/>
                        </a:rPr>
                        <a:t>1,0</a:t>
                      </a:r>
                      <a:endParaRPr lang="ru-RU" sz="11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Дмитренко Диана Викторовна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д.м.н., доцент, заведующий кафедрой медицинской генетики и клинической нейрофизиологии ИПО</a:t>
                      </a:r>
                      <a:endParaRPr lang="ru-RU" sz="11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effectLst/>
                        </a:rPr>
                        <a:t>0,75</a:t>
                      </a:r>
                      <a:endParaRPr lang="ru-RU" sz="11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effectLst/>
                        </a:rPr>
                        <a:t>Логинова Ирина Олеговна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</a:rPr>
                        <a:t>д.м.н., профессор, заведующий кафедрой клинической психологии и психотерапии с курсом ПО</a:t>
                      </a:r>
                      <a:endParaRPr lang="ru-RU" sz="11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effectLst/>
                        </a:rPr>
                        <a:t>1,0</a:t>
                      </a:r>
                      <a:endParaRPr lang="ru-RU" sz="11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Прокопенко Семен Владимирович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д.м.н., профессор, заведующий кафедрой нервных болезней с курсом ПО</a:t>
                      </a:r>
                      <a:endParaRPr lang="ru-RU" sz="11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effectLst/>
                        </a:rPr>
                        <a:t>1,0</a:t>
                      </a:r>
                      <a:endParaRPr lang="ru-RU" sz="11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6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Рукша Татьяна Геннадьевна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д.м.н., профессор, заведующий кафедрой патологической физиологии имени профессора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В.В.Иванова</a:t>
                      </a:r>
                      <a:endParaRPr lang="ru-RU" sz="11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effectLst/>
                        </a:rPr>
                        <a:t>1,0</a:t>
                      </a:r>
                      <a:endParaRPr lang="ru-RU" sz="11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3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Цхай Виталий Борисович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д.м.н., профессор, заведующий кафедрой перинатологии, акушерства и гинекологии</a:t>
                      </a:r>
                      <a:endParaRPr lang="ru-RU" sz="11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effectLst/>
                        </a:rPr>
                        <a:t>1,0</a:t>
                      </a:r>
                      <a:endParaRPr lang="ru-RU" sz="11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17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доктора наук в возрасте до 40 лет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7289" marR="2728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7289" marR="2728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effectLst/>
                        </a:rPr>
                        <a:t>Наркевич Артём Николаевич </a:t>
                      </a:r>
                      <a:br>
                        <a:rPr lang="ru-RU" sz="1100" kern="12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д.м.н., доцент, </a:t>
                      </a:r>
                      <a:r>
                        <a:rPr lang="ru-RU" sz="1100" kern="1200" dirty="0">
                          <a:effectLst/>
                        </a:rPr>
                        <a:t>декан лечебного факультета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7289" marR="27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1,0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289" marR="27289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6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effectLst/>
                        </a:rPr>
                        <a:t>Палкина Надежда Владимировна</a:t>
                      </a:r>
                      <a:r>
                        <a:rPr lang="ru-RU" sz="1400" kern="1200" baseline="0" dirty="0">
                          <a:effectLst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</a:rPr>
                        <a:t>д.м.н.</a:t>
                      </a:r>
                      <a:r>
                        <a:rPr lang="ru-RU" sz="1100" kern="1200" dirty="0">
                          <a:effectLst/>
                        </a:rPr>
                        <a:t>,</a:t>
                      </a:r>
                      <a:r>
                        <a:rPr lang="ru-RU" sz="1100" kern="1200" baseline="0" dirty="0">
                          <a:effectLst/>
                        </a:rPr>
                        <a:t> </a:t>
                      </a:r>
                      <a:r>
                        <a:rPr lang="ru-RU" sz="1100" kern="1200" dirty="0">
                          <a:effectLst/>
                        </a:rPr>
                        <a:t>доцент кафедры патологической физиологии имени профессора </a:t>
                      </a:r>
                      <a:r>
                        <a:rPr lang="ru-RU" sz="1100" kern="1200" dirty="0" err="1">
                          <a:effectLst/>
                        </a:rPr>
                        <a:t>В.В.Иванова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7289" marR="2728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effectLst/>
                        </a:rPr>
                        <a:t>1,0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289" marR="27289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6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effectLst/>
                        </a:rPr>
                        <a:t>Чернова Анна Александровна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</a:rPr>
                        <a:t>д.м.н., профессор, </a:t>
                      </a:r>
                      <a:r>
                        <a:rPr lang="ru-RU" sz="1100" kern="1200" dirty="0">
                          <a:effectLst/>
                        </a:rPr>
                        <a:t>профессор кафедры факультетской терапии с курсом ПО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7289" marR="27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1,0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289" marR="27289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322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43749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518" y="51470"/>
            <a:ext cx="1347136" cy="12756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520" y="1635646"/>
            <a:ext cx="78488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УТВЕРЖДЕНИЕ ТЕМЫ </a:t>
            </a:r>
            <a:br>
              <a:rPr lang="ru-RU" altLang="ru-RU" sz="3200" b="1" dirty="0">
                <a:latin typeface="Arial" pitchFamily="34" charset="0"/>
                <a:cs typeface="Arial" pitchFamily="34" charset="0"/>
              </a:rPr>
            </a:b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ДИССЕРТАЦИОННОЙ НИР </a:t>
            </a:r>
            <a:br>
              <a:rPr lang="ru-RU" altLang="ru-RU" sz="3200" b="1" dirty="0">
                <a:latin typeface="Arial" pitchFamily="34" charset="0"/>
                <a:cs typeface="Arial" pitchFamily="34" charset="0"/>
              </a:rPr>
            </a:b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НА СОИСКАНИЕ УЧЁНОЙ СТЕПЕНИ </a:t>
            </a:r>
            <a:br>
              <a:rPr lang="ru-RU" altLang="ru-RU" sz="3200" b="1" dirty="0">
                <a:latin typeface="Arial" pitchFamily="34" charset="0"/>
                <a:cs typeface="Arial" pitchFamily="34" charset="0"/>
              </a:rPr>
            </a:b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ДОКТОРА МЕДИЦИНСКИХ НАУК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30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050F0C-3C02-F892-0E5C-235CDA65E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39552" y="1469585"/>
            <a:ext cx="4945881" cy="19662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ru-RU" altLang="ru-RU" sz="1350" b="1" dirty="0">
                <a:latin typeface="Arial Narrow" panose="020B0606020202030204" pitchFamily="34" charset="0"/>
                <a:cs typeface="Arial" pitchFamily="34" charset="0"/>
              </a:rPr>
              <a:t>Тема диссертационного исследования: </a:t>
            </a:r>
          </a:p>
          <a:p>
            <a:pPr algn="just" eaLnBrk="1" hangingPunct="1"/>
            <a:r>
              <a:rPr lang="ru-RU" altLang="ru-RU" sz="1350" b="1" dirty="0">
                <a:latin typeface="Arial Narrow" panose="020B0606020202030204" pitchFamily="34" charset="0"/>
                <a:cs typeface="Arial" pitchFamily="34" charset="0"/>
              </a:rPr>
              <a:t>«Разработка молекулярных конструкций на основе </a:t>
            </a:r>
            <a:r>
              <a:rPr lang="ru-RU" altLang="ru-RU" sz="1350" b="1" dirty="0" err="1">
                <a:latin typeface="Arial Narrow" panose="020B0606020202030204" pitchFamily="34" charset="0"/>
                <a:cs typeface="Arial" pitchFamily="34" charset="0"/>
              </a:rPr>
              <a:t>аптамеров</a:t>
            </a:r>
            <a:r>
              <a:rPr lang="ru-RU" altLang="ru-RU" sz="1350" b="1" dirty="0">
                <a:latin typeface="Arial Narrow" panose="020B0606020202030204" pitchFamily="34" charset="0"/>
                <a:cs typeface="Arial" pitchFamily="34" charset="0"/>
              </a:rPr>
              <a:t> и способов обнаружения опухолевых маркеров в крови и ткани больных с их использованием» </a:t>
            </a:r>
          </a:p>
          <a:p>
            <a:pPr algn="just" eaLnBrk="1" hangingPunct="1"/>
            <a:endParaRPr lang="ru-RU" altLang="ru-RU" sz="1350" b="1" dirty="0">
              <a:latin typeface="Arial Narrow" panose="020B0606020202030204" pitchFamily="34" charset="0"/>
              <a:cs typeface="Arial" pitchFamily="34" charset="0"/>
            </a:endParaRPr>
          </a:p>
          <a:p>
            <a:pPr algn="just" eaLnBrk="1" hangingPunct="1"/>
            <a:endParaRPr lang="ru-RU" altLang="ru-RU" sz="1350" b="1" dirty="0">
              <a:latin typeface="Arial Narrow" panose="020B0606020202030204" pitchFamily="34" charset="0"/>
              <a:cs typeface="Arial" pitchFamily="34" charset="0"/>
            </a:endParaRPr>
          </a:p>
          <a:p>
            <a:pPr algn="l" eaLnBrk="1" hangingPunct="1"/>
            <a:r>
              <a:rPr lang="ru-RU" altLang="ru-RU" sz="135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Научная специальность: </a:t>
            </a:r>
          </a:p>
          <a:p>
            <a:pPr algn="l" eaLnBrk="1" hangingPunct="1"/>
            <a:r>
              <a:rPr lang="ru-RU" altLang="ru-RU" sz="135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03.01.04.  – Биохимия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39552" y="209553"/>
            <a:ext cx="7245829" cy="12100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Замай Галина Сергеевна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350" b="1" dirty="0">
                <a:latin typeface="Arial Narrow" panose="020B0606020202030204" pitchFamily="34" charset="0"/>
                <a:cs typeface="Arial" pitchFamily="34" charset="0"/>
              </a:rPr>
              <a:t>к.б.н., старший научный сотрудник лаборатории </a:t>
            </a:r>
            <a:r>
              <a:rPr lang="ru-RU" altLang="ru-RU" sz="1350" b="1" dirty="0" err="1">
                <a:latin typeface="Arial Narrow" panose="020B0606020202030204" pitchFamily="34" charset="0"/>
                <a:cs typeface="Arial" pitchFamily="34" charset="0"/>
              </a:rPr>
              <a:t>биомолекулярных</a:t>
            </a:r>
            <a:r>
              <a:rPr lang="ru-RU" altLang="ru-RU" sz="1350" b="1" dirty="0">
                <a:latin typeface="Arial Narrow" panose="020B0606020202030204" pitchFamily="34" charset="0"/>
                <a:cs typeface="Arial" pitchFamily="34" charset="0"/>
              </a:rPr>
              <a:t> и медицинских технологий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39552" y="3224471"/>
            <a:ext cx="6397028" cy="156617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350" b="1" dirty="0">
                <a:latin typeface="Arial Narrow" panose="020B0606020202030204" pitchFamily="34" charset="0"/>
              </a:rPr>
              <a:t>Научный консультант:</a:t>
            </a:r>
            <a:br>
              <a:rPr lang="ru-RU" sz="1350" b="1" dirty="0">
                <a:latin typeface="Arial Narrow" panose="020B0606020202030204" pitchFamily="34" charset="0"/>
              </a:rPr>
            </a:br>
            <a:r>
              <a:rPr lang="ru-RU" sz="1350" b="1" dirty="0" err="1">
                <a:latin typeface="Arial Narrow" panose="020B0606020202030204" pitchFamily="34" charset="0"/>
              </a:rPr>
              <a:t>Зуков</a:t>
            </a:r>
            <a:r>
              <a:rPr lang="ru-RU" sz="1350" b="1" dirty="0">
                <a:latin typeface="Arial Narrow" panose="020B0606020202030204" pitchFamily="34" charset="0"/>
              </a:rPr>
              <a:t> Руслан Александрович – доктор медицинских наук, профессор, </a:t>
            </a:r>
          </a:p>
          <a:p>
            <a:pPr algn="l"/>
            <a:r>
              <a:rPr lang="ru-RU" sz="1350" b="1" dirty="0">
                <a:latin typeface="Arial Narrow" panose="020B0606020202030204" pitchFamily="34" charset="0"/>
              </a:rPr>
              <a:t>заведующий кафедрой онкологии и лучевой терапии с курсом ПО</a:t>
            </a:r>
            <a:endParaRPr lang="ru-RU" sz="1350" b="1" i="1" dirty="0">
              <a:latin typeface="Arial Narrow" panose="020B0606020202030204" pitchFamily="34" charset="0"/>
            </a:endParaRPr>
          </a:p>
        </p:txBody>
      </p:sp>
      <p:pic>
        <p:nvPicPr>
          <p:cNvPr id="7" name="Picture 3" descr="C:\Users\RagulevaAV\Desktop\работа\ВСЯ РАБОТА\Desktop\Мои документы\2022\УС\Фото\660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656" y="1419620"/>
            <a:ext cx="2465816" cy="36097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136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604BA4-817E-828A-EBBF-DE74CF45C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04377" y="1230678"/>
            <a:ext cx="5240380" cy="19830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ru-RU" altLang="ru-RU" sz="1350" b="1" dirty="0">
                <a:latin typeface="Arial Narrow" panose="020B0606020202030204" pitchFamily="34" charset="0"/>
                <a:cs typeface="Arial" pitchFamily="34" charset="0"/>
              </a:rPr>
              <a:t>Тема диссертационного исследования: </a:t>
            </a:r>
          </a:p>
          <a:p>
            <a:pPr algn="just" eaLnBrk="1" hangingPunct="1"/>
            <a:r>
              <a:rPr lang="ru-RU" altLang="ru-RU" sz="1350" b="1" dirty="0">
                <a:latin typeface="Arial Narrow" panose="020B0606020202030204" pitchFamily="34" charset="0"/>
                <a:cs typeface="Arial" pitchFamily="34" charset="0"/>
              </a:rPr>
              <a:t>«Комплексное лечение фиброзно-кавернозного туберкулеза легких с использованием органосохраняющих хирургических вмешательств» </a:t>
            </a:r>
          </a:p>
          <a:p>
            <a:pPr algn="just" eaLnBrk="1" hangingPunct="1"/>
            <a:endParaRPr lang="ru-RU" altLang="ru-RU" sz="1350" b="1" dirty="0">
              <a:latin typeface="Arial Narrow" panose="020B0606020202030204" pitchFamily="34" charset="0"/>
              <a:cs typeface="Arial" pitchFamily="34" charset="0"/>
            </a:endParaRPr>
          </a:p>
          <a:p>
            <a:pPr algn="just" eaLnBrk="1" hangingPunct="1"/>
            <a:endParaRPr lang="ru-RU" altLang="ru-RU" sz="1350" b="1" dirty="0">
              <a:latin typeface="Arial Narrow" panose="020B0606020202030204" pitchFamily="34" charset="0"/>
              <a:cs typeface="Arial" pitchFamily="34" charset="0"/>
            </a:endParaRPr>
          </a:p>
          <a:p>
            <a:pPr algn="l" eaLnBrk="1" hangingPunct="1"/>
            <a:r>
              <a:rPr lang="ru-RU" altLang="ru-RU" sz="135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Научные специальности: </a:t>
            </a:r>
          </a:p>
          <a:p>
            <a:pPr algn="l" eaLnBrk="1" hangingPunct="1"/>
            <a:r>
              <a:rPr lang="ru-RU" altLang="ru-RU" sz="135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3.1.26. – Фтизиатрия </a:t>
            </a:r>
            <a:r>
              <a:rPr lang="ru-RU" altLang="ru-RU" sz="135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(медицинские науки)</a:t>
            </a:r>
          </a:p>
          <a:p>
            <a:pPr algn="l" eaLnBrk="1" hangingPunct="1"/>
            <a:r>
              <a:rPr lang="ru-RU" altLang="ru-RU" sz="135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3.1.9. – Хирургия  </a:t>
            </a:r>
            <a:r>
              <a:rPr lang="ru-RU" altLang="ru-RU" sz="135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(медицинские науки)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04377" y="187271"/>
            <a:ext cx="6134372" cy="90403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Омельчук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Данил Евгеньевич </a:t>
            </a:r>
            <a:endParaRPr lang="ru-RU" altLang="ru-RU" sz="2400" b="1" dirty="0">
              <a:latin typeface="Arial Narrow" panose="020B0606020202030204" pitchFamily="34" charset="0"/>
              <a:cs typeface="Arial" pitchFamily="34" charset="0"/>
            </a:endParaRPr>
          </a:p>
          <a:p>
            <a:pPr algn="l" eaLnBrk="1" hangingPunct="1"/>
            <a:r>
              <a:rPr lang="ru-RU" altLang="ru-RU" sz="1350" b="1" dirty="0">
                <a:latin typeface="Arial Narrow" panose="020B0606020202030204" pitchFamily="34" charset="0"/>
                <a:cs typeface="Arial" pitchFamily="34" charset="0"/>
              </a:rPr>
              <a:t>к.м.н., доцент, заведующий кафедрой туберкулеза с курсом ПО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83020" y="3042282"/>
            <a:ext cx="6397028" cy="156617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350" b="1" dirty="0">
                <a:latin typeface="Arial Narrow" panose="020B0606020202030204" pitchFamily="34" charset="0"/>
              </a:rPr>
              <a:t>Научный консультант: </a:t>
            </a:r>
            <a:br>
              <a:rPr lang="ru-RU" sz="1350" b="1" dirty="0">
                <a:latin typeface="Arial Narrow" panose="020B0606020202030204" pitchFamily="34" charset="0"/>
              </a:rPr>
            </a:br>
            <a:r>
              <a:rPr lang="ru-RU" sz="1350" b="1" dirty="0">
                <a:latin typeface="Arial Narrow" panose="020B0606020202030204" pitchFamily="34" charset="0"/>
              </a:rPr>
              <a:t>Краснов Денис Владимирович, доктор медицинских наук, доцент</a:t>
            </a:r>
          </a:p>
          <a:p>
            <a:pPr algn="l"/>
            <a:r>
              <a:rPr lang="ru-RU" sz="1350" b="1" dirty="0">
                <a:latin typeface="Arial Narrow" panose="020B0606020202030204" pitchFamily="34" charset="0"/>
              </a:rPr>
              <a:t> (кафедра  фтизиопульмонологии ФГБОУ ВО НГМУ МЗ РФ)</a:t>
            </a:r>
            <a:br>
              <a:rPr lang="ru-RU" sz="1350" b="1" dirty="0">
                <a:latin typeface="Arial Narrow" panose="020B0606020202030204" pitchFamily="34" charset="0"/>
              </a:rPr>
            </a:br>
            <a:endParaRPr lang="ru-RU" sz="1350" b="1" i="1" dirty="0">
              <a:latin typeface="Arial Narrow" panose="020B0606020202030204" pitchFamily="34" charset="0"/>
            </a:endParaRPr>
          </a:p>
        </p:txBody>
      </p:sp>
      <p:pic>
        <p:nvPicPr>
          <p:cNvPr id="7" name="Picture 2" descr="C:\Users\RagulevaAV\Desktop\работа\ВСЯ РАБОТА\Desktop\Мои документы\2022\УС\Фото\263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77" y="1298568"/>
            <a:ext cx="2433203" cy="34874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368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43749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518" y="51470"/>
            <a:ext cx="1347136" cy="12756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520" y="1635646"/>
            <a:ext cx="78488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УТВЕРЖДЕНИЕ ТЕМЫ </a:t>
            </a:r>
            <a:br>
              <a:rPr lang="ru-RU" altLang="ru-RU" sz="3200" b="1" dirty="0">
                <a:latin typeface="Arial" pitchFamily="34" charset="0"/>
                <a:cs typeface="Arial" pitchFamily="34" charset="0"/>
              </a:rPr>
            </a:b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ДИССЕРТАЦИОННОЙ НИР </a:t>
            </a:r>
            <a:br>
              <a:rPr lang="ru-RU" altLang="ru-RU" sz="3200" b="1" dirty="0">
                <a:latin typeface="Arial" pitchFamily="34" charset="0"/>
                <a:cs typeface="Arial" pitchFamily="34" charset="0"/>
              </a:rPr>
            </a:b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НА СОИСКАНИЕ УЧЁНОЙ СТЕПЕНИ </a:t>
            </a:r>
            <a:br>
              <a:rPr lang="ru-RU" altLang="ru-RU" sz="3200" b="1" dirty="0">
                <a:latin typeface="Arial" pitchFamily="34" charset="0"/>
                <a:cs typeface="Arial" pitchFamily="34" charset="0"/>
              </a:rPr>
            </a:b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КАНДИДАТА МЕДИЦИНСКИХ НАУК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219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18390"/>
            <a:ext cx="9141291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09966" y="404757"/>
            <a:ext cx="6017032" cy="628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3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Заседания ЦКНС в 2022 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0387" y="1347614"/>
            <a:ext cx="31683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80"/>
              </a:lnSpc>
              <a:buFont typeface="Arial" pitchFamily="34" charset="0"/>
              <a:buChar char="•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28 февраля</a:t>
            </a:r>
          </a:p>
          <a:p>
            <a:pPr marL="342900" indent="-342900">
              <a:lnSpc>
                <a:spcPts val="2880"/>
              </a:lnSpc>
              <a:buFont typeface="Arial" pitchFamily="34" charset="0"/>
              <a:buChar char="•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5 апреля</a:t>
            </a:r>
          </a:p>
          <a:p>
            <a:pPr marL="342900" indent="-342900">
              <a:lnSpc>
                <a:spcPts val="2880"/>
              </a:lnSpc>
              <a:buFont typeface="Arial" pitchFamily="34" charset="0"/>
              <a:buChar char="•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30 мая</a:t>
            </a:r>
          </a:p>
          <a:p>
            <a:pPr marL="342900" indent="-342900">
              <a:lnSpc>
                <a:spcPts val="2880"/>
              </a:lnSpc>
              <a:buFont typeface="Arial" pitchFamily="34" charset="0"/>
              <a:buChar char="•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24 июня</a:t>
            </a:r>
          </a:p>
          <a:p>
            <a:pPr marL="342900" indent="-342900">
              <a:lnSpc>
                <a:spcPts val="2880"/>
              </a:lnSpc>
              <a:buFont typeface="Arial" pitchFamily="34" charset="0"/>
              <a:buChar char="•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12 октября</a:t>
            </a:r>
          </a:p>
          <a:p>
            <a:pPr marL="342900" indent="-342900">
              <a:lnSpc>
                <a:spcPts val="2880"/>
              </a:lnSpc>
              <a:buFont typeface="Arial" pitchFamily="34" charset="0"/>
              <a:buChar char="•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2 ноября</a:t>
            </a:r>
          </a:p>
          <a:p>
            <a:pPr marL="342900" indent="-342900">
              <a:lnSpc>
                <a:spcPts val="2880"/>
              </a:lnSpc>
              <a:buFont typeface="Arial" pitchFamily="34" charset="0"/>
              <a:buChar char="•"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20 декабря</a:t>
            </a:r>
          </a:p>
        </p:txBody>
      </p:sp>
    </p:spTree>
    <p:extLst>
      <p:ext uri="{BB962C8B-B14F-4D97-AF65-F5344CB8AC3E}">
        <p14:creationId xmlns:p14="http://schemas.microsoft.com/office/powerpoint/2010/main" val="1960654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6470" y="267494"/>
            <a:ext cx="623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A21C29"/>
                </a:solidFill>
                <a:latin typeface="Arial Black" panose="020B0A04020102020204" pitchFamily="34" charset="0"/>
                <a:cs typeface="Arial" pitchFamily="34" charset="0"/>
              </a:rPr>
              <a:t>Елистратова Татьяна Анатольевна</a:t>
            </a:r>
            <a:endParaRPr lang="ru-RU" sz="2400" dirty="0">
              <a:solidFill>
                <a:srgbClr val="A21C29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843558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Ассистент кафедры инфекционных болезней и эпидемиологии с курсом ПО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1455927"/>
            <a:ext cx="5328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Тема диссертационного исследования: </a:t>
            </a:r>
          </a:p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«Клинико-иммунологическая</a:t>
            </a:r>
            <a:r>
              <a:rPr lang="en-US" altLang="ru-RU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характеристика течения новой </a:t>
            </a:r>
            <a:r>
              <a:rPr lang="ru-RU" altLang="ru-RU" sz="1400" b="1" dirty="0" err="1">
                <a:latin typeface="Arial" pitchFamily="34" charset="0"/>
                <a:cs typeface="Arial" pitchFamily="34" charset="0"/>
              </a:rPr>
              <a:t>коронавирусной</a:t>
            </a:r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 инфекции </a:t>
            </a:r>
            <a:r>
              <a:rPr lang="en-US" altLang="ru-RU" sz="1400" b="1" dirty="0">
                <a:latin typeface="Arial" pitchFamily="34" charset="0"/>
                <a:cs typeface="Arial" pitchFamily="34" charset="0"/>
              </a:rPr>
              <a:t>COVID</a:t>
            </a:r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altLang="ru-RU" sz="1400" b="1" dirty="0">
                <a:latin typeface="Arial" pitchFamily="34" charset="0"/>
                <a:cs typeface="Arial" pitchFamily="34" charset="0"/>
              </a:rPr>
              <a:t>1</a:t>
            </a:r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9 в прогнозе исхода заболевания» </a:t>
            </a:r>
          </a:p>
          <a:p>
            <a:pPr algn="just"/>
            <a:endParaRPr lang="ru-RU" altLang="ru-RU" sz="1400" b="1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Научная специальность:</a:t>
            </a:r>
          </a:p>
          <a:p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3.1.22. Инфекционные болезни </a:t>
            </a:r>
            <a:r>
              <a:rPr lang="ru-RU" altLang="ru-RU" sz="14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(медицинские науки)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6470" y="3136519"/>
            <a:ext cx="78919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Научный руководитель: </a:t>
            </a:r>
            <a:endParaRPr lang="ru-RU" sz="1400" b="1" i="1" dirty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Тихонова Елена Петровна – доктор медицинских наук,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профессор, заведующий кафедрой инфекционных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болезней и эпидемиологии с курсом ПО</a:t>
            </a:r>
          </a:p>
          <a:p>
            <a:endParaRPr lang="ru-RU" sz="1400" b="1" i="1" dirty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Научный консультант:</a:t>
            </a:r>
            <a:endParaRPr lang="ru-RU" sz="1400" b="1" i="1" dirty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Савченко Андрей Анатольевич – доктор медицинских наук, профессор, заведующий кафедрой физиологии им. проф. А.Т. 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Пшоника</a:t>
            </a:r>
            <a:endParaRPr lang="ru-RU" sz="1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3" t="9838" r="26113" b="32282"/>
          <a:stretch/>
        </p:blipFill>
        <p:spPr>
          <a:xfrm>
            <a:off x="6473134" y="975784"/>
            <a:ext cx="2045784" cy="30686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662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9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3" y="771550"/>
            <a:ext cx="856169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Ассистент кафедры кардиологии, функциональной</a:t>
            </a:r>
          </a:p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 и клинико-лабораторной диагностики ИПО</a:t>
            </a:r>
          </a:p>
          <a:p>
            <a:endParaRPr lang="ru-RU" altLang="ru-RU" sz="1400" b="1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Тема диссертационного исследования: </a:t>
            </a:r>
          </a:p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Особенности изменений фенотипа NK- и NKT клеток 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у больных хроническим вирусным гепатитом С 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при лечении препаратами  прямого 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противовирусного действия</a:t>
            </a:r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» </a:t>
            </a:r>
          </a:p>
          <a:p>
            <a:endParaRPr lang="ru-RU" altLang="ru-RU" sz="1400" b="1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Научные специальности:</a:t>
            </a:r>
          </a:p>
          <a:p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3.3.3. Патологическая физиология </a:t>
            </a:r>
            <a:r>
              <a:rPr lang="ru-RU" altLang="ru-RU" sz="14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(медицинские науки)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3.1.22.  Инфекционные болезни </a:t>
            </a:r>
            <a:r>
              <a:rPr lang="ru-RU" altLang="ru-RU" sz="14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(медицинские науки)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endParaRPr lang="ru-RU" altLang="ru-RU" sz="1400" b="1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Научные руководители: 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Савченко Андрей Анатольевич -</a:t>
            </a:r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доктор медицинских наук,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профессор, заведующий кафедрой физиологии им. проф. А.Т. 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Пшоника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endParaRPr lang="ru-RU" sz="1400" b="1" i="1" dirty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Тихонова Елена Петровна – доктор медицинских наук, профессор, заведующий кафедрой инфекционных болезней и эпидемиологии с курсом ПО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3" y="267494"/>
            <a:ext cx="595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A21C29"/>
                </a:solidFill>
                <a:latin typeface="Arial Black" panose="020B0A04020102020204" pitchFamily="34" charset="0"/>
                <a:cs typeface="Arial" pitchFamily="34" charset="0"/>
              </a:rPr>
              <a:t>Анисимова Анна Александровна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r="3832" b="30048"/>
          <a:stretch/>
        </p:blipFill>
        <p:spPr bwMode="auto">
          <a:xfrm>
            <a:off x="6453874" y="987575"/>
            <a:ext cx="1968218" cy="295232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516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04377"/>
            <a:ext cx="5160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A21C29"/>
                </a:solidFill>
                <a:latin typeface="Arial Black" panose="020B0A04020102020204" pitchFamily="34" charset="0"/>
                <a:cs typeface="Arial" pitchFamily="34" charset="0"/>
              </a:rPr>
              <a:t>Черных Владимир Игоревич</a:t>
            </a:r>
            <a:endParaRPr lang="ru-RU" sz="2400" dirty="0">
              <a:solidFill>
                <a:srgbClr val="A21C29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18272"/>
            <a:ext cx="675049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Ассистент кафедры инфекционных болезней и </a:t>
            </a:r>
            <a:br>
              <a:rPr lang="ru-RU" altLang="ru-RU" sz="1400" b="1" dirty="0">
                <a:latin typeface="Arial" pitchFamily="34" charset="0"/>
                <a:cs typeface="Arial" pitchFamily="34" charset="0"/>
              </a:rPr>
            </a:br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эпидемиологии с курсом ПО </a:t>
            </a:r>
            <a:br>
              <a:rPr lang="ru-RU" altLang="ru-RU" sz="1400" b="1" dirty="0">
                <a:latin typeface="Arial" pitchFamily="34" charset="0"/>
                <a:cs typeface="Arial" pitchFamily="34" charset="0"/>
              </a:rPr>
            </a:br>
            <a:endParaRPr lang="ru-RU" altLang="ru-RU" sz="1400" b="1" dirty="0">
              <a:latin typeface="Arial" pitchFamily="34" charset="0"/>
              <a:cs typeface="Arial" pitchFamily="34" charset="0"/>
            </a:endParaRPr>
          </a:p>
          <a:p>
            <a:endParaRPr lang="ru-RU" altLang="ru-RU" sz="1400" b="1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Тема диссертационного исследования: </a:t>
            </a:r>
          </a:p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«Клинико-иммунологические аспекты иксодового</a:t>
            </a:r>
          </a:p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клещевого </a:t>
            </a:r>
            <a:r>
              <a:rPr lang="ru-RU" altLang="ru-RU" sz="1400" b="1" dirty="0" err="1">
                <a:latin typeface="Arial" pitchFamily="34" charset="0"/>
                <a:cs typeface="Arial" pitchFamily="34" charset="0"/>
              </a:rPr>
              <a:t>боррелиоза</a:t>
            </a:r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, вызванного </a:t>
            </a:r>
            <a:r>
              <a:rPr lang="ru-RU" altLang="ru-RU" sz="1400" b="1" i="1" dirty="0" err="1">
                <a:latin typeface="Arial" pitchFamily="34" charset="0"/>
                <a:cs typeface="Arial" pitchFamily="34" charset="0"/>
              </a:rPr>
              <a:t>Borrelia</a:t>
            </a:r>
            <a:r>
              <a:rPr lang="ru-RU" altLang="ru-RU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b="1" i="1" dirty="0" err="1">
                <a:latin typeface="Arial" pitchFamily="34" charset="0"/>
                <a:cs typeface="Arial" pitchFamily="34" charset="0"/>
              </a:rPr>
              <a:t>miyamotoi</a:t>
            </a:r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endParaRPr lang="ru-RU" altLang="ru-RU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ru-RU" altLang="ru-RU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Научная специальность:</a:t>
            </a:r>
          </a:p>
          <a:p>
            <a:r>
              <a:rPr lang="ru-RU" alt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3.1.22. Инфекционные болезни </a:t>
            </a:r>
            <a:r>
              <a:rPr lang="ru-RU" altLang="ru-RU" sz="14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(медицинские науки)</a:t>
            </a:r>
            <a:endParaRPr lang="ru-RU" alt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ru-RU" altLang="ru-RU" sz="1400" b="1" dirty="0">
              <a:latin typeface="Arial" pitchFamily="34" charset="0"/>
              <a:cs typeface="Arial" pitchFamily="34" charset="0"/>
            </a:endParaRPr>
          </a:p>
          <a:p>
            <a:endParaRPr lang="ru-RU" altLang="ru-RU" sz="1400" b="1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Научный руководитель: </a:t>
            </a:r>
          </a:p>
          <a:p>
            <a:r>
              <a:rPr lang="ru-RU" altLang="ru-RU" sz="1400" b="1" dirty="0" err="1">
                <a:latin typeface="Arial" pitchFamily="34" charset="0"/>
                <a:cs typeface="Arial" pitchFamily="34" charset="0"/>
              </a:rPr>
              <a:t>Миноранская</a:t>
            </a:r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 Наталья Сергеевна – доктор медицинский наук,</a:t>
            </a:r>
          </a:p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доцент, профессор кафедры инфекционных болезней</a:t>
            </a:r>
          </a:p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и эпидемиологии с курсом ПО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C357B9-ACAF-414E-9CBC-5564FEA930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6444208" y="1018272"/>
            <a:ext cx="1944216" cy="2916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4681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43749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2067694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УТВЕРЖДЕНИЕ</a:t>
            </a:r>
          </a:p>
          <a:p>
            <a:pPr algn="ctr"/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ОТЧЕТА ПО ГРАНТУ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518" y="51470"/>
            <a:ext cx="1347136" cy="12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38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13588"/>
            <a:ext cx="8229600" cy="3762417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Грант Президента Российской Федерации для государственной поддержки молодых российских ученых – докторов наук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МД-2368.2022.3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«Метаболические механизмы </a:t>
            </a:r>
            <a:r>
              <a:rPr lang="ru-RU" sz="2300" b="1" dirty="0" err="1">
                <a:latin typeface="Times New Roman" pitchFamily="18" charset="0"/>
                <a:cs typeface="Times New Roman" pitchFamily="18" charset="0"/>
              </a:rPr>
              <a:t>нейровоспаления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 как мишень для профилактики и терапии возраст-ассоциированной когнитивной дисфункции»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Срок реализации: 2022 – 2023 гг.</a:t>
            </a: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Руководитель: Комлева Юлия Константиновна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д.м.н., доцент, профессор кафедры биологической химии с курсами медицинской, фармацевтической и токсикологической химии, ведущий научный сотрудник НИИ молекулярной медицины 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патобиохимии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Соисполнители:</a:t>
            </a:r>
          </a:p>
          <a:p>
            <a:pPr algn="just">
              <a:spcBef>
                <a:spcPts val="0"/>
              </a:spcBef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Панина Юлия Анатольевна</a:t>
            </a:r>
          </a:p>
          <a:p>
            <a:pPr algn="just">
              <a:spcBef>
                <a:spcPts val="0"/>
              </a:spcBef>
              <a:buAutoNum type="arabicPeriod"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Хилажева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Елена Дмитриевна</a:t>
            </a:r>
          </a:p>
          <a:p>
            <a:pPr algn="just">
              <a:spcBef>
                <a:spcPts val="0"/>
              </a:spcBef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Белозор Ольга Сергеевна</a:t>
            </a:r>
          </a:p>
          <a:p>
            <a:pPr algn="just">
              <a:spcBef>
                <a:spcPts val="0"/>
              </a:spcBef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Мосягина Ангелина Ивановна (аспирант)</a:t>
            </a:r>
          </a:p>
          <a:p>
            <a:pPr algn="just">
              <a:spcBef>
                <a:spcPts val="0"/>
              </a:spcBef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Васильев Антон Вадимович (студент)</a:t>
            </a:r>
          </a:p>
          <a:p>
            <a:pPr algn="just">
              <a:spcBef>
                <a:spcPts val="0"/>
              </a:spcBef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Костромина Регина Андреевна (студент)</a:t>
            </a:r>
          </a:p>
          <a:p>
            <a:pPr algn="just">
              <a:spcBef>
                <a:spcPts val="0"/>
              </a:spcBef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Назарова Кристина Евгеньевна (студент)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6" y="82606"/>
            <a:ext cx="8372475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15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3478"/>
            <a:ext cx="8208912" cy="468052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         </a:t>
            </a:r>
            <a:r>
              <a:rPr lang="ru-RU" sz="26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Выполнение плана на 2022 год (этап </a:t>
            </a:r>
            <a:r>
              <a:rPr lang="en-US" sz="26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I)</a:t>
            </a:r>
            <a:endParaRPr lang="ru-RU" sz="2600" b="1" dirty="0">
              <a:solidFill>
                <a:srgbClr val="C0000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b="1" dirty="0">
              <a:solidFill>
                <a:srgbClr val="C0000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Оценка особенностей ассоциированного со старением секреторного фенотипа клеток (SASP) и его вклада в развитие когнитивной дисфункции и пластичности головного мозга: </a:t>
            </a:r>
          </a:p>
          <a:p>
            <a:pPr marL="685800" lvl="1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Сформированы экспериментальные группы: молодые мыши дикого типа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C57Bl6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возрасте 4-5 месяцев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n=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12), стареющие мыши в возрасте 14-15 месяцев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(n=15)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 NLRP3-нокаутные мыши в возрасте 4-5 месяцев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(n=12)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14-15 месяцев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(n=15)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lvl="1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Проведено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нейроповеденческое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тестирование когнитивных функций, эмоционального статуса, а также социализации у животных экспериментальных групп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Fear conditioning test,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открытое поле, открытое поле с социальным и несоциальным объектами.</a:t>
            </a:r>
          </a:p>
          <a:p>
            <a:pPr marL="685800" lvl="1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иммуногистохимическая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оценка формирования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инсулинорезистентности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(маркеры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инсулинорезистентности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pIRS-Ser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IR),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метафламмации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pIKKβ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IRS1, PKR), изучение SASP фенотипа клеток, основных маркеров гиппокампального нейрогенеза для оценки когнитивного резерва в клетках гиппокампа экспериментальных животных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в культуре клеток головного мозга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lvl="1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Проведены электрофизиологические исследования с помощью метода локальной фиксации потенциала 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патч-кламп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на переживающих срезах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гиппокампа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для изучения пластичности.</a:t>
            </a:r>
          </a:p>
          <a:p>
            <a:pPr marL="857250" lvl="1" indent="-457200" algn="just">
              <a:buFont typeface="+mj-lt"/>
              <a:buAutoNum type="alphaLcParenR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исследований были представлены в виде 4 докладов и сообщений на конференциях, в том числе международных.</a:t>
            </a:r>
          </a:p>
          <a:p>
            <a:pPr marL="457200" indent="-457200" algn="just">
              <a:buFont typeface="+mj-lt"/>
              <a:buAutoNum type="arabicPeriod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Опубликованы 2 статьи в сборниках тезисов конференций; 2 статьи в журналах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исследований внедрены в учебный процесс в программу факультатива «Фундаментальные основы клинической медицины».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476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2388929"/>
              </p:ext>
            </p:extLst>
          </p:nvPr>
        </p:nvGraphicFramePr>
        <p:xfrm>
          <a:off x="323528" y="681540"/>
          <a:ext cx="8352929" cy="433848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595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1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0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194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Показатель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факт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379">
                <a:tc>
                  <a:txBody>
                    <a:bodyPr/>
                    <a:lstStyle/>
                    <a:p>
                      <a:r>
                        <a:rPr lang="ru-RU" sz="1400" dirty="0"/>
                        <a:t>1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Количество научных публикаций руководителя гранта (монографии, учебники, учебные пособия, статьи, тезисы докладов, другие публикации)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A21C29"/>
                          </a:solidFill>
                        </a:rPr>
                        <a:t>4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315">
                <a:tc>
                  <a:txBody>
                    <a:bodyPr/>
                    <a:lstStyle/>
                    <a:p>
                      <a:r>
                        <a:rPr lang="ru-RU" sz="1400" dirty="0"/>
                        <a:t>1.1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Количество публикаций в российских отраслевых научных изданиях, входящих в перечень ведущих рецензируемых научных журналов и изданий РИНЦ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A21C29"/>
                          </a:solidFill>
                        </a:rPr>
                        <a:t>2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11">
                <a:tc>
                  <a:txBody>
                    <a:bodyPr/>
                    <a:lstStyle/>
                    <a:p>
                      <a:r>
                        <a:rPr lang="ru-RU" sz="1400" dirty="0"/>
                        <a:t>2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Количество докладов и сообщений руководителя гранта на конференциях, в том числе международных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A21C29"/>
                          </a:solidFill>
                        </a:rPr>
                        <a:t>4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286">
                <a:tc>
                  <a:txBody>
                    <a:bodyPr/>
                    <a:lstStyle/>
                    <a:p>
                      <a:r>
                        <a:rPr lang="ru-RU" sz="1400" dirty="0"/>
                        <a:t>3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Количество учебных курсов руководителя гранта (лекции, семинары, лабораторные занятия)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A21C29"/>
                          </a:solidFill>
                        </a:rPr>
                        <a:t>1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286">
                <a:tc>
                  <a:txBody>
                    <a:bodyPr/>
                    <a:lstStyle/>
                    <a:p>
                      <a:r>
                        <a:rPr lang="ru-RU" sz="1400" dirty="0"/>
                        <a:t>4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Количество результатов интеллектуальной деятельности руководителя гранта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A21C29"/>
                          </a:solidFill>
                        </a:rPr>
                        <a:t>0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11">
                <a:tc>
                  <a:txBody>
                    <a:bodyPr/>
                    <a:lstStyle/>
                    <a:p>
                      <a:r>
                        <a:rPr lang="ru-RU" sz="1400" dirty="0"/>
                        <a:t>5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Количество подготовленных диссертаций на соискание ученой степени под руководством руководителя гранта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A21C29"/>
                          </a:solidFill>
                        </a:rPr>
                        <a:t>0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27584" y="205118"/>
            <a:ext cx="7196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Выполнение показателей по гранту за 2022 год</a:t>
            </a:r>
          </a:p>
        </p:txBody>
      </p:sp>
    </p:spTree>
    <p:extLst>
      <p:ext uri="{BB962C8B-B14F-4D97-AF65-F5344CB8AC3E}">
        <p14:creationId xmlns:p14="http://schemas.microsoft.com/office/powerpoint/2010/main" val="2401645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43749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1851670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Arial" pitchFamily="34" charset="0"/>
                <a:cs typeface="Arial" pitchFamily="34" charset="0"/>
              </a:rPr>
              <a:t>АСПИРАНТУРА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8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7A3A089-D5EB-8010-C9F9-B7FD3C56B5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714176"/>
              </p:ext>
            </p:extLst>
          </p:nvPr>
        </p:nvGraphicFramePr>
        <p:xfrm>
          <a:off x="107504" y="51470"/>
          <a:ext cx="8928992" cy="4907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74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4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закрыты УМКД по программам аспирантуры ( дисциплины / кафедры 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Кардиология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факультетской терапии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Нефрология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терапии ИПО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Оториноларингология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ЛОР болезней с курсом ПО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Общественное здоровье и организация здравоохранения, социология и история медицины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общественного здоровья и здравоохранения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Психиатрия и наркология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психиатрии и наркологии с курсом ПО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Пульмонология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госпитальной терапии и иммунологии с курсом ПО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Трансплантология и искусственные органы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оперативной хирургии и топографической анатомии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Токсикология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мобилизационной подготовки здравоохранения, медицины катастроф и скорой помощи с курсом ПО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Травматология и ортопедия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травматологии, ортопедии и нейрохирургии с курсом ПО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Урология и андрология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урологии, андрологии и сексологии ИПО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Деловое письмо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латинского и иностранного языков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Иностранный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латинского и иностранного языков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История и философия науки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философии и социально-гуманитарных наук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Планирование научного исследования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медицинской кибернетики и информатики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320"/>
                        </a:lnSpc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Статистические методы в медико-биологическом эксперименте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медицинской кибернетики и информатики</a:t>
                      </a:r>
                    </a:p>
                    <a:p>
                      <a:pPr algn="just">
                        <a:lnSpc>
                          <a:spcPts val="1320"/>
                        </a:lnSpc>
                      </a:pP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Основы педагогики высшей школы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педагогики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психологии с курсом ПО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491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A28CF3D-92DC-B8B1-50A1-DAA154971E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3047943"/>
              </p:ext>
            </p:extLst>
          </p:nvPr>
        </p:nvGraphicFramePr>
        <p:xfrm>
          <a:off x="143508" y="123478"/>
          <a:ext cx="8748972" cy="467050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5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5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Отсутствуют программа минимум/максимум к кандидатским экзаменам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специальность / кафедры )</a:t>
                      </a:r>
                    </a:p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59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66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Кардиология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факультетской терапии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Аксютина Н.В.)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85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Общественное здоровье и организация здравоохранения, социология и история медицины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общественного здоровья и здравоохранения</a:t>
                      </a:r>
                    </a:p>
                    <a:p>
                      <a:pPr algn="just"/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отв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Виноградов К.А.)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66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Дерматовенерология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дерматовенерологии имени профессора 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В.И. Прохоренкова с курсом косметологии и ПО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Карачева Ю.В.)</a:t>
                      </a:r>
                    </a:p>
                    <a:p>
                      <a:pPr algn="just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25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Анестезиология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реаниматология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анестезиологии и реаниматологии ИПО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Грицан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А.И.)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6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Онкология и лучевая терапия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онкологии и лучевой терапии с курсом ПО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Гаврилюк Д.В.)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85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2"/>
          <a:stretch/>
        </p:blipFill>
        <p:spPr>
          <a:xfrm>
            <a:off x="-17966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752" y="51470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Утверждены темы диссертаций</a:t>
            </a:r>
            <a:r>
              <a:rPr lang="en-US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на соискание ученой степени доктора наук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0776"/>
            <a:ext cx="1080120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490776"/>
            <a:ext cx="7614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1200" b="1" dirty="0">
                <a:latin typeface="Arial" pitchFamily="34" charset="0"/>
                <a:cs typeface="Arial" pitchFamily="34" charset="0"/>
              </a:rPr>
              <a:t>Диагностика и лечение хронических неонкологических болевых синдромов в условиях многопрофильного стационара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» 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 err="1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Хиновкер</a:t>
            </a:r>
            <a:r>
              <a:rPr 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 Владимир Владимирович</a:t>
            </a:r>
            <a:br>
              <a:rPr 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cs typeface="Arial" pitchFamily="34" charset="0"/>
              </a:rPr>
              <a:t>к.м.н., доцент кафедры анестезиологии и реаниматологии ИПО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latin typeface="Arial" pitchFamily="34" charset="0"/>
                <a:cs typeface="Arial" pitchFamily="34" charset="0"/>
              </a:rPr>
              <a:t>Научный консультант: 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 err="1">
                <a:latin typeface="Arial" pitchFamily="34" charset="0"/>
                <a:cs typeface="Arial" pitchFamily="34" charset="0"/>
              </a:rPr>
              <a:t>Корячкин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В.А., д.м.н., профессор (кафедра анестезиологии, реаниматологии и неотложной педиатрии ФГБОУ ВО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СПбГПМУ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МЗ РФ)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latin typeface="Arial" pitchFamily="34" charset="0"/>
                <a:cs typeface="Arial" pitchFamily="34" charset="0"/>
              </a:rPr>
              <a:t>Научная специальность:</a:t>
            </a:r>
            <a:r>
              <a:rPr lang="ru-RU" alt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3.1.12. – Анестезиология и реаниматология </a:t>
            </a:r>
            <a:r>
              <a:rPr lang="ru-RU" altLang="ru-RU" sz="1200" b="1" dirty="0">
                <a:latin typeface="Arial" pitchFamily="34" charset="0"/>
                <a:cs typeface="Arial" pitchFamily="34" charset="0"/>
              </a:rPr>
              <a:t>(медицинские науки)</a:t>
            </a:r>
            <a:endParaRPr lang="ru-RU" sz="1200" dirty="0"/>
          </a:p>
        </p:txBody>
      </p:sp>
      <p:pic>
        <p:nvPicPr>
          <p:cNvPr id="8" name="Picture 3" descr="C:\Users\RagulevaAV\Desktop\работа\ВСЯ РАБОТА\Desktop\Мои документы\2022\УС\Фото\1129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873" r="13170" b="-873"/>
          <a:stretch/>
        </p:blipFill>
        <p:spPr bwMode="auto">
          <a:xfrm>
            <a:off x="251520" y="2069732"/>
            <a:ext cx="1091772" cy="1465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64368" y="2139702"/>
            <a:ext cx="7614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«Технологии адресной терапии онкологических заболеваний с помощью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аптамеров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»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 err="1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Коловская</a:t>
            </a:r>
            <a:r>
              <a:rPr 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 Ольга Сергеевна</a:t>
            </a:r>
            <a:b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cs typeface="Arial" pitchFamily="34" charset="0"/>
              </a:rPr>
              <a:t>к.б.н.,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с.н.с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. лаборатории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биомолекулярных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и медицинских технологий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latin typeface="Arial" pitchFamily="34" charset="0"/>
                <a:cs typeface="Arial" pitchFamily="34" charset="0"/>
              </a:rPr>
              <a:t>Научный консультант: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 err="1">
                <a:latin typeface="Arial" pitchFamily="34" charset="0"/>
                <a:cs typeface="Arial" pitchFamily="34" charset="0"/>
              </a:rPr>
              <a:t>Зуков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Р.А., д.м.н., профессор, зав. кафедрой онкологии и лучевой терапии с курсом ПО; 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latin typeface="Arial" pitchFamily="34" charset="0"/>
                <a:cs typeface="Arial" pitchFamily="34" charset="0"/>
              </a:rPr>
              <a:t>Научная специальность: </a:t>
            </a:r>
            <a:r>
              <a:rPr 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alt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3.01.04.  – Биохимия</a:t>
            </a:r>
            <a:endParaRPr lang="ru-RU" sz="1200" dirty="0">
              <a:solidFill>
                <a:srgbClr val="A21C29"/>
              </a:solidFill>
            </a:endParaRPr>
          </a:p>
        </p:txBody>
      </p:sp>
      <p:pic>
        <p:nvPicPr>
          <p:cNvPr id="10" name="Picture 4" descr="C:\Users\RagulevaAV\Desktop\работа\ВСЯ РАБОТА\Desktop\Мои документы\2022\УС\Фото\379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53"/>
          <a:stretch/>
        </p:blipFill>
        <p:spPr bwMode="auto">
          <a:xfrm>
            <a:off x="251520" y="3651870"/>
            <a:ext cx="1080120" cy="1395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82915" y="3482293"/>
            <a:ext cx="75670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«Клинико-функциональная и иммунологическая характеристика трудной для контроля и тяжелой бронхиальной астмы, оптимизация патогенетической терапии»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 err="1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Крапошина</a:t>
            </a:r>
            <a:r>
              <a:rPr 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 Ангелина Юрьевна </a:t>
            </a:r>
            <a:b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latin typeface="Arial" pitchFamily="34" charset="0"/>
                <a:cs typeface="Arial" pitchFamily="34" charset="0"/>
              </a:rPr>
              <a:t>к.м.н., доцент кафедры госпитальной терапии и иммунологии с курсом ПО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latin typeface="Arial" pitchFamily="34" charset="0"/>
                <a:cs typeface="Arial" pitchFamily="34" charset="0"/>
              </a:rPr>
              <a:t>Научные консультанты: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 err="1">
                <a:latin typeface="Arial" pitchFamily="34" charset="0"/>
                <a:cs typeface="Arial" pitchFamily="34" charset="0"/>
              </a:rPr>
              <a:t>Демко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И.В., д.м.н., профессор, зав. кафедрой госпитальной терапии с курсом ПО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Научные специальности:</a:t>
            </a:r>
            <a:r>
              <a:rPr lang="ru-RU" alt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3.1.18. – Внутренние болезни </a:t>
            </a:r>
            <a:r>
              <a:rPr lang="ru-RU" altLang="ru-RU" sz="1200" b="1" dirty="0">
                <a:latin typeface="Arial" pitchFamily="34" charset="0"/>
                <a:cs typeface="Arial" pitchFamily="34" charset="0"/>
              </a:rPr>
              <a:t>(медицинские науки) </a:t>
            </a:r>
            <a:br>
              <a:rPr lang="ru-RU" altLang="ru-RU" sz="1200" b="1" dirty="0">
                <a:latin typeface="Arial" pitchFamily="34" charset="0"/>
                <a:cs typeface="Arial" pitchFamily="34" charset="0"/>
              </a:rPr>
            </a:br>
            <a:r>
              <a:rPr lang="ru-RU" alt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3.2.7. – Аллергология и иммунология </a:t>
            </a:r>
            <a:r>
              <a:rPr lang="ru-RU" altLang="ru-RU" sz="1200" b="1" dirty="0">
                <a:latin typeface="Arial" pitchFamily="34" charset="0"/>
                <a:cs typeface="Arial" pitchFamily="34" charset="0"/>
              </a:rPr>
              <a:t>(медицинские науки)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81766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43749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1851670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b="1" dirty="0">
                <a:latin typeface="Arial" pitchFamily="34" charset="0"/>
                <a:cs typeface="Arial" pitchFamily="34" charset="0"/>
              </a:rPr>
              <a:t>ПОРТФОЛИО  ≠  РЕЙТИНГ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00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1" t="26920" r="20428" b="61728"/>
          <a:stretch/>
        </p:blipFill>
        <p:spPr bwMode="auto">
          <a:xfrm>
            <a:off x="539552" y="195486"/>
            <a:ext cx="805769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195486"/>
            <a:ext cx="5832648" cy="1800200"/>
          </a:xfrm>
          <a:prstGeom prst="rect">
            <a:avLst/>
          </a:prstGeom>
          <a:noFill/>
          <a:ln>
            <a:solidFill>
              <a:srgbClr val="A21C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  <a:p>
            <a:pPr algn="ctr"/>
            <a:endParaRPr lang="ru-RU" dirty="0">
              <a:solidFill>
                <a:srgbClr val="C00000"/>
              </a:solidFill>
            </a:endParaRPr>
          </a:p>
          <a:p>
            <a:pPr algn="ctr"/>
            <a:endParaRPr lang="ru-RU" dirty="0">
              <a:solidFill>
                <a:srgbClr val="C00000"/>
              </a:solidFill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КОЛЛЕКТИВНЫЕ достижения !!!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62128" t="62054" r="36774" b="33421"/>
          <a:stretch/>
        </p:blipFill>
        <p:spPr bwMode="auto">
          <a:xfrm>
            <a:off x="457826" y="2316207"/>
            <a:ext cx="447675" cy="1038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C:\Users\RagulevaAV\Desktop\работа\ВСЯ РАБОТА\Desktop\Мои документы\2022\УС\Фото\PD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80" y="2355726"/>
            <a:ext cx="665876" cy="818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43608" y="2235156"/>
            <a:ext cx="3302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Необходимо прикрепить всех соавторов достижения (доклад, оргкомитет) из числа </a:t>
            </a:r>
            <a:r>
              <a:rPr lang="ru-RU" b="1" dirty="0">
                <a:solidFill>
                  <a:srgbClr val="A21C29"/>
                </a:solidFill>
              </a:rPr>
              <a:t>сотрудников Университета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96135" y="2316207"/>
            <a:ext cx="32551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Подтверждающий документ в формате </a:t>
            </a:r>
            <a:r>
              <a:rPr lang="en-US" b="1" dirty="0"/>
              <a:t>(.pdf</a:t>
            </a:r>
            <a:r>
              <a:rPr lang="ru-RU" b="1" dirty="0"/>
              <a:t>  .</a:t>
            </a:r>
            <a:r>
              <a:rPr lang="en-US" b="1" dirty="0"/>
              <a:t>jpeg)</a:t>
            </a:r>
            <a:endParaRPr lang="ru-RU" b="1" dirty="0"/>
          </a:p>
          <a:p>
            <a:r>
              <a:rPr lang="ru-RU" b="1" dirty="0">
                <a:solidFill>
                  <a:srgbClr val="A21C29"/>
                </a:solidFill>
              </a:rPr>
              <a:t>Итоговый !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29440" t="37699" r="40953" b="55112"/>
          <a:stretch/>
        </p:blipFill>
        <p:spPr bwMode="auto">
          <a:xfrm>
            <a:off x="2195736" y="4083918"/>
            <a:ext cx="6610827" cy="767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39952" y="3579862"/>
            <a:ext cx="4675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Необходимо заполнить </a:t>
            </a:r>
            <a:r>
              <a:rPr lang="ru-RU" b="1" dirty="0">
                <a:solidFill>
                  <a:srgbClr val="A21C29"/>
                </a:solidFill>
              </a:rPr>
              <a:t>все</a:t>
            </a:r>
            <a:r>
              <a:rPr lang="ru-RU" b="1" dirty="0"/>
              <a:t> пункты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4" t="40065" r="61781" b="55291"/>
          <a:stretch/>
        </p:blipFill>
        <p:spPr bwMode="auto">
          <a:xfrm>
            <a:off x="248978" y="1347614"/>
            <a:ext cx="2394169" cy="4051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123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4474840" cy="565571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Публикации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3460" r="40929" b="22493"/>
          <a:stretch/>
        </p:blipFill>
        <p:spPr bwMode="auto">
          <a:xfrm>
            <a:off x="251520" y="915566"/>
            <a:ext cx="8712968" cy="58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3928" y="915566"/>
            <a:ext cx="2376264" cy="1728192"/>
          </a:xfrm>
          <a:prstGeom prst="rect">
            <a:avLst/>
          </a:prstGeom>
          <a:noFill/>
          <a:ln>
            <a:solidFill>
              <a:srgbClr val="A21C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  <a:p>
            <a:pPr algn="ctr"/>
            <a:endParaRPr lang="ru-RU" dirty="0">
              <a:solidFill>
                <a:srgbClr val="C0000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с 01.05.2022 по </a:t>
            </a:r>
            <a:r>
              <a:rPr lang="ru-RU" sz="2000" b="1" dirty="0" err="1">
                <a:solidFill>
                  <a:srgbClr val="C00000"/>
                </a:solidFill>
              </a:rPr>
              <a:t>н.в</a:t>
            </a:r>
            <a:r>
              <a:rPr lang="ru-RU" sz="2000" b="1" dirty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доступ к БД </a:t>
            </a:r>
            <a:r>
              <a:rPr lang="en-US" sz="2000" b="1" dirty="0" err="1">
                <a:solidFill>
                  <a:srgbClr val="C00000"/>
                </a:solidFill>
              </a:rPr>
              <a:t>WoS</a:t>
            </a:r>
            <a:r>
              <a:rPr lang="ru-RU" sz="2000" b="1" dirty="0">
                <a:solidFill>
                  <a:srgbClr val="C00000"/>
                </a:solidFill>
              </a:rPr>
              <a:t> приостановлен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6572" y="2723169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 случае, когда единственной индексацией статьи является </a:t>
            </a:r>
            <a:r>
              <a:rPr lang="en-US" sz="2000" b="1" dirty="0" err="1"/>
              <a:t>WoS</a:t>
            </a:r>
            <a:r>
              <a:rPr lang="ru-RU" sz="2000" b="1" dirty="0"/>
              <a:t>, публикация размещается в РИНЦ/ВАК </a:t>
            </a:r>
          </a:p>
          <a:p>
            <a:r>
              <a:rPr lang="ru-RU" sz="2000" b="1" dirty="0"/>
              <a:t>81 из 84 публикаций (в </a:t>
            </a:r>
            <a:r>
              <a:rPr lang="ru-RU" sz="2000" b="1" dirty="0" err="1"/>
              <a:t>т.ч</a:t>
            </a:r>
            <a:r>
              <a:rPr lang="ru-RU" sz="2000" b="1" dirty="0"/>
              <a:t>. 14 тезисов), кроме: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8" y="3291830"/>
            <a:ext cx="576064" cy="432048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46572" y="3738832"/>
            <a:ext cx="8064896" cy="1281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000" dirty="0" err="1"/>
              <a:t>Rakhinsky</a:t>
            </a:r>
            <a:r>
              <a:rPr lang="en-US" sz="1000" dirty="0"/>
              <a:t> D.V., </a:t>
            </a:r>
            <a:r>
              <a:rPr lang="en-US" sz="1000" dirty="0" err="1"/>
              <a:t>Tsytskun</a:t>
            </a:r>
            <a:r>
              <a:rPr lang="en-US" sz="1000" dirty="0"/>
              <a:t> T.A., </a:t>
            </a:r>
            <a:r>
              <a:rPr lang="en-US" sz="1000" dirty="0" err="1"/>
              <a:t>Boyarsky</a:t>
            </a:r>
            <a:r>
              <a:rPr lang="en-US" sz="1000" dirty="0"/>
              <a:t> M.A., </a:t>
            </a:r>
            <a:r>
              <a:rPr lang="en-US" sz="1000" dirty="0" err="1"/>
              <a:t>Puchkov</a:t>
            </a:r>
            <a:r>
              <a:rPr lang="en-US" sz="1000" dirty="0"/>
              <a:t> O.E., </a:t>
            </a:r>
            <a:r>
              <a:rPr lang="en-US" sz="1000" dirty="0" err="1"/>
              <a:t>Chernyi</a:t>
            </a:r>
            <a:r>
              <a:rPr lang="en-US" sz="1000" dirty="0"/>
              <a:t> D.S.</a:t>
            </a:r>
            <a:r>
              <a:rPr lang="ru-RU" sz="1000" dirty="0"/>
              <a:t> </a:t>
            </a:r>
            <a:r>
              <a:rPr lang="en-US" sz="1000" dirty="0"/>
              <a:t>New approaches in educational processes based on </a:t>
            </a:r>
            <a:r>
              <a:rPr lang="en-US" sz="1000" dirty="0" err="1"/>
              <a:t>informatization</a:t>
            </a:r>
            <a:r>
              <a:rPr lang="en-US" sz="1000" dirty="0"/>
              <a:t> and high communication technologies</a:t>
            </a:r>
            <a:r>
              <a:rPr lang="ru-RU" sz="1000" dirty="0"/>
              <a:t> // </a:t>
            </a:r>
            <a:r>
              <a:rPr lang="en-US" sz="1000" b="1" u="sng" dirty="0"/>
              <a:t>Nuances - </a:t>
            </a:r>
            <a:r>
              <a:rPr lang="en-US" sz="1000" b="1" u="sng" dirty="0" err="1"/>
              <a:t>Estudos</a:t>
            </a:r>
            <a:r>
              <a:rPr lang="en-US" sz="1000" b="1" u="sng" dirty="0"/>
              <a:t> </a:t>
            </a:r>
            <a:r>
              <a:rPr lang="en-US" sz="1000" b="1" u="sng" dirty="0" err="1"/>
              <a:t>sobre</a:t>
            </a:r>
            <a:r>
              <a:rPr lang="en-US" sz="1000" b="1" u="sng" dirty="0"/>
              <a:t> </a:t>
            </a:r>
            <a:r>
              <a:rPr lang="en-US" sz="1000" b="1" u="sng" dirty="0" err="1"/>
              <a:t>Educação</a:t>
            </a:r>
            <a:r>
              <a:rPr lang="en-US" sz="1000" b="1" dirty="0"/>
              <a:t>. </a:t>
            </a:r>
            <a:r>
              <a:rPr lang="en-US" sz="1000" dirty="0"/>
              <a:t>- 2022. - Vol.32, №1. - P.1-14.</a:t>
            </a:r>
          </a:p>
          <a:p>
            <a:pPr marL="0" indent="0" algn="just">
              <a:buNone/>
            </a:pPr>
            <a:r>
              <a:rPr lang="en-US" sz="1000" dirty="0" err="1"/>
              <a:t>Ronenson</a:t>
            </a:r>
            <a:r>
              <a:rPr lang="en-US" sz="1000" dirty="0"/>
              <a:t> A.M., </a:t>
            </a:r>
            <a:r>
              <a:rPr lang="en-US" sz="1000" dirty="0" err="1"/>
              <a:t>Shifman</a:t>
            </a:r>
            <a:r>
              <a:rPr lang="en-US" sz="1000" dirty="0"/>
              <a:t> E.M., Kulikov A.V., </a:t>
            </a:r>
            <a:r>
              <a:rPr lang="en-US" sz="1000" dirty="0" err="1"/>
              <a:t>Raspopin</a:t>
            </a:r>
            <a:r>
              <a:rPr lang="en-US" sz="1000" dirty="0"/>
              <a:t> Y.S., </a:t>
            </a:r>
            <a:r>
              <a:rPr lang="en-US" sz="1000" dirty="0" err="1"/>
              <a:t>Görlinger</a:t>
            </a:r>
            <a:r>
              <a:rPr lang="en-US" sz="1000" dirty="0"/>
              <a:t> K., </a:t>
            </a:r>
            <a:r>
              <a:rPr lang="en-US" sz="1000" dirty="0" err="1"/>
              <a:t>Ioscovich</a:t>
            </a:r>
            <a:r>
              <a:rPr lang="en-US" sz="1000" dirty="0"/>
              <a:t> A.M., </a:t>
            </a:r>
            <a:r>
              <a:rPr lang="en-US" sz="1000" dirty="0" err="1"/>
              <a:t>Tikhova</a:t>
            </a:r>
            <a:r>
              <a:rPr lang="en-US" sz="1000" dirty="0"/>
              <a:t> G.P.</a:t>
            </a:r>
            <a:r>
              <a:rPr lang="ru-RU" sz="1000" dirty="0"/>
              <a:t> </a:t>
            </a:r>
            <a:r>
              <a:rPr lang="en-US" sz="1000" dirty="0"/>
              <a:t>Rotational </a:t>
            </a:r>
            <a:r>
              <a:rPr lang="en-US" sz="1000" dirty="0" err="1"/>
              <a:t>thromboelastometry</a:t>
            </a:r>
            <a:r>
              <a:rPr lang="en-US" sz="1000" dirty="0"/>
              <a:t> reference range during pregnancy, labor and postpartum period: A systematic review with meta-analysis // </a:t>
            </a:r>
            <a:r>
              <a:rPr lang="en-US" sz="1000" b="1" u="sng" dirty="0"/>
              <a:t>Journal of Obstetric </a:t>
            </a:r>
            <a:r>
              <a:rPr lang="en-US" sz="1000" b="1" u="sng" dirty="0" err="1"/>
              <a:t>Anaesthesia</a:t>
            </a:r>
            <a:r>
              <a:rPr lang="en-US" sz="1000" b="1" u="sng" dirty="0"/>
              <a:t> and Critical Care</a:t>
            </a:r>
            <a:r>
              <a:rPr lang="en-US" sz="1000" dirty="0"/>
              <a:t>. - 2022. - Vol.12, №2. - P.105-115.</a:t>
            </a:r>
          </a:p>
          <a:p>
            <a:pPr marL="0" indent="0" algn="just">
              <a:buNone/>
            </a:pPr>
            <a:r>
              <a:rPr lang="en-US" sz="1000" dirty="0" err="1"/>
              <a:t>Ravochkin</a:t>
            </a:r>
            <a:r>
              <a:rPr lang="en-US" sz="1000" dirty="0"/>
              <a:t> N.N., </a:t>
            </a:r>
            <a:r>
              <a:rPr lang="en-US" sz="1000" dirty="0" err="1"/>
              <a:t>Gilyazov</a:t>
            </a:r>
            <a:r>
              <a:rPr lang="en-US" sz="1000" dirty="0"/>
              <a:t> R.S., </a:t>
            </a:r>
            <a:r>
              <a:rPr lang="en-US" sz="1000" dirty="0" err="1"/>
              <a:t>Korol</a:t>
            </a:r>
            <a:r>
              <a:rPr lang="en-US" sz="1000" dirty="0"/>
              <a:t> L.G., </a:t>
            </a:r>
            <a:r>
              <a:rPr lang="en-US" sz="1000" dirty="0" err="1"/>
              <a:t>Orlova</a:t>
            </a:r>
            <a:r>
              <a:rPr lang="en-US" sz="1000" dirty="0"/>
              <a:t> A.I., </a:t>
            </a:r>
            <a:r>
              <a:rPr lang="en-US" sz="1000" dirty="0" err="1"/>
              <a:t>Rusakov</a:t>
            </a:r>
            <a:r>
              <a:rPr lang="en-US" sz="1000" dirty="0"/>
              <a:t> A.G., </a:t>
            </a:r>
            <a:r>
              <a:rPr lang="en-US" sz="1000" dirty="0" err="1"/>
              <a:t>Rakhinsky</a:t>
            </a:r>
            <a:r>
              <a:rPr lang="en-US" sz="1000" dirty="0"/>
              <a:t> D.V.</a:t>
            </a:r>
            <a:r>
              <a:rPr lang="ru-RU" sz="1000" dirty="0"/>
              <a:t> </a:t>
            </a:r>
            <a:r>
              <a:rPr lang="en-US" sz="1000" dirty="0"/>
              <a:t>Structural elements in a social system: political and </a:t>
            </a:r>
            <a:r>
              <a:rPr lang="en-US" sz="1000" dirty="0" err="1"/>
              <a:t>educdtional</a:t>
            </a:r>
            <a:r>
              <a:rPr lang="en-US" sz="1000" dirty="0"/>
              <a:t> institutions // </a:t>
            </a:r>
            <a:r>
              <a:rPr lang="en-US" sz="1000" b="1" u="sng" dirty="0"/>
              <a:t>Nuances - </a:t>
            </a:r>
            <a:r>
              <a:rPr lang="en-US" sz="1000" b="1" u="sng" dirty="0" err="1"/>
              <a:t>Estudos</a:t>
            </a:r>
            <a:r>
              <a:rPr lang="en-US" sz="1000" b="1" u="sng" dirty="0"/>
              <a:t> </a:t>
            </a:r>
            <a:r>
              <a:rPr lang="en-US" sz="1000" b="1" u="sng" dirty="0" err="1"/>
              <a:t>sobre</a:t>
            </a:r>
            <a:r>
              <a:rPr lang="en-US" sz="1000" b="1" u="sng" dirty="0"/>
              <a:t> </a:t>
            </a:r>
            <a:r>
              <a:rPr lang="en-US" sz="1000" b="1" u="sng" dirty="0" err="1"/>
              <a:t>Educação</a:t>
            </a:r>
            <a:r>
              <a:rPr lang="en-US" sz="1000" dirty="0"/>
              <a:t>. - 2022. - Vol.33, №Jan./D. - P.1-13.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80421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" b="4050"/>
          <a:stretch/>
        </p:blipFill>
        <p:spPr>
          <a:xfrm>
            <a:off x="107503" y="51470"/>
            <a:ext cx="8880339" cy="4824536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4644008" y="987574"/>
            <a:ext cx="1584176" cy="7920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644008" y="932984"/>
            <a:ext cx="288032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273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В Минтруде заявили о невозможности сделать 31 декабря выходным | Пикабу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470"/>
            <a:ext cx="4736525" cy="26642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51520" y="2859782"/>
            <a:ext cx="86409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Заполнение портфолио доступно до конца календарного года</a:t>
            </a:r>
          </a:p>
          <a:p>
            <a:r>
              <a:rPr lang="ru-RU" sz="2000" b="1" dirty="0">
                <a:solidFill>
                  <a:srgbClr val="A21C29"/>
                </a:solidFill>
              </a:rPr>
              <a:t>до 15 января 2023 </a:t>
            </a:r>
            <a:r>
              <a:rPr lang="ru-RU" sz="2000" b="1" dirty="0"/>
              <a:t>– проверка рейтинга</a:t>
            </a:r>
          </a:p>
          <a:p>
            <a:r>
              <a:rPr lang="ru-RU" sz="2000" b="1" dirty="0">
                <a:solidFill>
                  <a:srgbClr val="A21C29"/>
                </a:solidFill>
              </a:rPr>
              <a:t>16-18 января 2023 </a:t>
            </a:r>
            <a:r>
              <a:rPr lang="ru-RU" sz="2000" b="1" dirty="0"/>
              <a:t>– работа Экспертной комиссии</a:t>
            </a:r>
          </a:p>
          <a:p>
            <a:pPr marL="285750" indent="-285750">
              <a:buFontTx/>
              <a:buChar char="-"/>
            </a:pPr>
            <a:r>
              <a:rPr lang="ru-RU" sz="2000" b="1" dirty="0"/>
              <a:t>единовременные стимулирующие выплаты за </a:t>
            </a:r>
            <a:r>
              <a:rPr lang="en-US" sz="2000" b="1" dirty="0"/>
              <a:t>IV</a:t>
            </a:r>
            <a:r>
              <a:rPr lang="ru-RU" sz="2000" b="1" dirty="0"/>
              <a:t> квартал 2022 года</a:t>
            </a:r>
          </a:p>
          <a:p>
            <a:pPr marL="285750" indent="-285750">
              <a:buFontTx/>
              <a:buChar char="-"/>
            </a:pPr>
            <a:r>
              <a:rPr lang="ru-RU" sz="2000" b="1" dirty="0"/>
              <a:t>ежемесячные стимулирующие выплаты по итогам 2022 года</a:t>
            </a:r>
          </a:p>
          <a:p>
            <a:pPr marL="285750" indent="-285750">
              <a:buFontTx/>
              <a:buChar char="-"/>
            </a:pPr>
            <a:r>
              <a:rPr lang="ru-RU" sz="2000" b="1" dirty="0"/>
              <a:t>апелляции </a:t>
            </a:r>
          </a:p>
          <a:p>
            <a:endParaRPr lang="ru-RU" b="1" dirty="0">
              <a:solidFill>
                <a:srgbClr val="A21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09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rasgmu.ru/index.php?page%5bcommon%5d=download&amp;md=4a184ffd7d708df324744997a7c28b90&amp;cid=14&amp;oid=231784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16494" r="6756" b="38362"/>
          <a:stretch/>
        </p:blipFill>
        <p:spPr bwMode="auto">
          <a:xfrm>
            <a:off x="107504" y="1635646"/>
            <a:ext cx="892718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 descr="Котельники | Какой праздник сегодня 25 января? - БезФормат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5088" r="18837" b="9806"/>
          <a:stretch/>
        </p:blipFill>
        <p:spPr bwMode="auto">
          <a:xfrm>
            <a:off x="23603" y="-20538"/>
            <a:ext cx="1468877" cy="157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76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Картинки новогодние с символом 2023 года — Кроликом - Поваренок видео  рецеп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579"/>
            <a:ext cx="9180512" cy="513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86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2"/>
          <a:stretch/>
        </p:blipFill>
        <p:spPr>
          <a:xfrm>
            <a:off x="0" y="5997"/>
            <a:ext cx="9144000" cy="5168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752" y="51470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Утверждены темы диссертаций</a:t>
            </a:r>
            <a:r>
              <a:rPr lang="en-US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на соискание ученой степени доктора наук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9408" y="646783"/>
            <a:ext cx="7614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1200" b="1" dirty="0">
                <a:latin typeface="Arial" pitchFamily="34" charset="0"/>
                <a:cs typeface="Arial" pitchFamily="34" charset="0"/>
              </a:rPr>
              <a:t>Комплексное лечение фиброзно-кавернозного туберкулеза легких с использованием органосохраняющих хирургических вмешательств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» 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 err="1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Омельчук</a:t>
            </a:r>
            <a:r>
              <a:rPr 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  Данил Евгеньевич </a:t>
            </a:r>
            <a:br>
              <a:rPr 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cs typeface="Arial" pitchFamily="34" charset="0"/>
              </a:rPr>
              <a:t>к.м.н., доцент, заведующий кафедрой туберкулеза с курсом ПО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Научный консультант: 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latin typeface="Arial" pitchFamily="34" charset="0"/>
                <a:cs typeface="Arial" pitchFamily="34" charset="0"/>
              </a:rPr>
              <a:t>Краснов Д.В., д.м.н., доцент (кафедра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фтизиопульмогологии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ФГБОУ ВО НГМУ МЗ РФ)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latin typeface="Arial" pitchFamily="34" charset="0"/>
                <a:cs typeface="Arial" pitchFamily="34" charset="0"/>
              </a:rPr>
              <a:t>Научные специальности:</a:t>
            </a:r>
            <a:r>
              <a:rPr lang="ru-RU" alt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3.1.26. – Фтизиатрия </a:t>
            </a:r>
            <a:r>
              <a:rPr lang="ru-RU" altLang="ru-RU" sz="1200" b="1" dirty="0">
                <a:latin typeface="Arial" pitchFamily="34" charset="0"/>
                <a:cs typeface="Arial" pitchFamily="34" charset="0"/>
              </a:rPr>
              <a:t>(медицинские науки)</a:t>
            </a:r>
          </a:p>
          <a:p>
            <a:r>
              <a:rPr 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3.1.9. – Хирургия </a:t>
            </a:r>
            <a:r>
              <a:rPr lang="ru-RU" alt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200" b="1" dirty="0">
                <a:latin typeface="Arial" pitchFamily="34" charset="0"/>
                <a:cs typeface="Arial" pitchFamily="34" charset="0"/>
              </a:rPr>
              <a:t>(медицинские науки)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75100" y="2721518"/>
            <a:ext cx="76145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«Разработка молекулярных конструкций на основе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аптамеров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и способов обнаружения опухолевых маркеров в крови и ткани больных с их использованием»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Замай Галина Сергеевна </a:t>
            </a:r>
            <a:b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cs typeface="Arial" pitchFamily="34" charset="0"/>
              </a:rPr>
              <a:t>к.б.н.,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с.н.с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. лаборатории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биомолекулярных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и медицинских технологий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latin typeface="Arial" pitchFamily="34" charset="0"/>
                <a:cs typeface="Arial" pitchFamily="34" charset="0"/>
              </a:rPr>
              <a:t>Научный консультант: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 err="1">
                <a:latin typeface="Arial" pitchFamily="34" charset="0"/>
                <a:cs typeface="Arial" pitchFamily="34" charset="0"/>
              </a:rPr>
              <a:t>Зуков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Р.А., д.м.н., профессор, зав. кафедрой онкологии и лучевой терапии с курсом ПО </a:t>
            </a:r>
            <a:br>
              <a:rPr lang="ru-RU" sz="1200" b="1" dirty="0"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latin typeface="Arial" pitchFamily="34" charset="0"/>
                <a:cs typeface="Arial" pitchFamily="34" charset="0"/>
              </a:rPr>
              <a:t>Научная специальность: </a:t>
            </a:r>
            <a:r>
              <a:rPr lang="ru-RU" altLang="ru-RU" sz="1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03.01.04.  </a:t>
            </a:r>
            <a:r>
              <a:rPr lang="ru-RU" altLang="ru-RU" sz="1200" b="1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– Биохимия</a:t>
            </a:r>
            <a:endParaRPr lang="ru-RU" sz="1200" dirty="0">
              <a:solidFill>
                <a:srgbClr val="A21C29"/>
              </a:solidFill>
            </a:endParaRPr>
          </a:p>
        </p:txBody>
      </p:sp>
      <p:pic>
        <p:nvPicPr>
          <p:cNvPr id="2050" name="Picture 2" descr="C:\Users\RagulevaAV\Desktop\работа\ВСЯ РАБОТА\Desktop\Мои документы\2022\УС\Фото\263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71550"/>
            <a:ext cx="1008112" cy="14448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gulevaAV\Desktop\работа\ВСЯ РАБОТА\Desktop\Мои документы\2022\УС\Фото\660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1" y="2714529"/>
            <a:ext cx="1007411" cy="147474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083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2"/>
          <a:stretch/>
        </p:blipFill>
        <p:spPr>
          <a:xfrm>
            <a:off x="-17966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12143" y="115752"/>
            <a:ext cx="6083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Текущие комплексные темы НИР</a:t>
            </a:r>
            <a:endParaRPr lang="ru-RU" sz="2800" dirty="0">
              <a:solidFill>
                <a:srgbClr val="A21C29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507201"/>
              </p:ext>
            </p:extLst>
          </p:nvPr>
        </p:nvGraphicFramePr>
        <p:xfrm>
          <a:off x="197551" y="771550"/>
          <a:ext cx="8712966" cy="4195505"/>
        </p:xfrm>
        <a:graphic>
          <a:graphicData uri="http://schemas.openxmlformats.org/drawingml/2006/table">
            <a:tbl>
              <a:tblPr firstRow="1" bandRow="1" bandCol="1">
                <a:tableStyleId>{72833802-FEF1-4C79-8D5D-14CF1EAF98D9}</a:tableStyleId>
              </a:tblPr>
              <a:tblGrid>
                <a:gridCol w="454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9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4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822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A21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A21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Руководитель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A21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Период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A21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647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Стратегия</a:t>
                      </a:r>
                      <a:r>
                        <a:rPr lang="ru-RU" sz="11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междисциплинарного решения актуальных проблем неотложной и плановой абдоминальной хирургии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Винник Ю.С.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A21C2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09.2022</a:t>
                      </a:r>
                    </a:p>
                    <a:p>
                      <a:pPr algn="ctr"/>
                      <a:r>
                        <a:rPr lang="ru-RU" sz="1400" b="1" kern="1200" dirty="0">
                          <a:solidFill>
                            <a:srgbClr val="A21C2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09.2032</a:t>
                      </a:r>
                      <a:endParaRPr lang="ru-RU" sz="1400" b="1" kern="1200" dirty="0">
                        <a:solidFill>
                          <a:srgbClr val="A21C29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96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Научные модели и современные технологии в педиатрии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Таранушенко Т.Е.</a:t>
                      </a:r>
                      <a:r>
                        <a:rPr lang="ru-RU" sz="1100" b="1" kern="12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01.2020</a:t>
                      </a:r>
                    </a:p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12.2029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96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Цифровые лекарства на основе </a:t>
                      </a:r>
                      <a:r>
                        <a:rPr lang="ru-RU" sz="11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аптамеров</a:t>
                      </a:r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для диагностики и терапии социально-значимых заболеваний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Кичкайло</a:t>
                      </a:r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А.С.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09.2017</a:t>
                      </a:r>
                    </a:p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08.20</a:t>
                      </a:r>
                      <a:r>
                        <a:rPr lang="en-US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547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Эпидемиологические и медико-социальные аспекты злокачественных новообразований в Красноярском крае. Персонификация подходов к диагностике, лечению, реабилитации и прогнозированию течения онкологических заболеваний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Зуков</a:t>
                      </a:r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Р.А.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09.2018</a:t>
                      </a:r>
                    </a:p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08.20</a:t>
                      </a:r>
                      <a:r>
                        <a:rPr lang="en-US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96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Менеджмент </a:t>
                      </a:r>
                      <a:r>
                        <a:rPr lang="ru-RU" sz="11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орфанных</a:t>
                      </a:r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наследственных заболеваний нервной системы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Дмитренко Д.В.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09.2018</a:t>
                      </a:r>
                    </a:p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08.20</a:t>
                      </a:r>
                      <a:r>
                        <a:rPr lang="en-US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96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Трансляционная и персонализированная стоматология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Алямовский</a:t>
                      </a:r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В.В.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09.2016</a:t>
                      </a:r>
                    </a:p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08.2025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0209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itchFamily="34" charset="0"/>
                          <a:cs typeface="Arial" pitchFamily="34" charset="0"/>
                        </a:rPr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Эпидемиология ХОБЛ, БА, ИЗЛ и пневмонии в Красноярском крае. Особенности клинико-функциональных, морфологических и молекулярных маркеров воспаления. </a:t>
                      </a:r>
                      <a:r>
                        <a:rPr lang="ru-RU" sz="11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Фармакоэкономические</a:t>
                      </a:r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аспекты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Демко</a:t>
                      </a:r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И.В.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09.2016</a:t>
                      </a:r>
                    </a:p>
                    <a:p>
                      <a:pPr algn="ctr"/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08.20</a:t>
                      </a:r>
                      <a:r>
                        <a:rPr lang="en-US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1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108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324741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Комплексные темы НИР,</a:t>
            </a:r>
            <a:endParaRPr lang="ru-RU" sz="2800" dirty="0">
              <a:solidFill>
                <a:srgbClr val="A21C29"/>
              </a:solidFill>
            </a:endParaRPr>
          </a:p>
          <a:p>
            <a:pPr algn="ctr"/>
            <a:r>
              <a:rPr lang="ru-RU" sz="28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завершенные в 2022 году</a:t>
            </a:r>
            <a:endParaRPr lang="en-US" sz="2800" b="1" dirty="0">
              <a:solidFill>
                <a:srgbClr val="A21C2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491629"/>
            <a:ext cx="66247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latin typeface="Arial" pitchFamily="34" charset="0"/>
                <a:cs typeface="Arial" pitchFamily="34" charset="0"/>
              </a:rPr>
              <a:t>«Клиническая анатомия сосудов пищеварительной системы человека»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dirty="0">
                <a:latin typeface="Arial" pitchFamily="34" charset="0"/>
                <a:cs typeface="Arial" pitchFamily="34" charset="0"/>
              </a:rPr>
              <a:t>Руководитель – д.м.н., профессор Горбунов Н.С.</a:t>
            </a:r>
          </a:p>
          <a:p>
            <a:pPr lvl="0"/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«Психологическое здоровье населения: критерии, диагностика, профилактика»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 – д.м.н., профессор Логинова И.О.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04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1" y="411510"/>
            <a:ext cx="6787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Утверждение рабочих программ</a:t>
            </a:r>
            <a:endParaRPr lang="ru-RU" sz="3200" dirty="0">
              <a:solidFill>
                <a:srgbClr val="A21C2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140589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latin typeface="Arial" pitchFamily="34" charset="0"/>
                <a:cs typeface="Arial" pitchFamily="34" charset="0"/>
              </a:rPr>
              <a:t>Утверждение рабочих программ дисциплин по научным специальностям подготовки научных и научно-педагогических кадров в аспирантуре:</a:t>
            </a:r>
          </a:p>
          <a:p>
            <a:pPr lvl="0"/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ru-RU" sz="24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35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по научным специальностям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ru-RU" sz="24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по дисциплинам программы аспирантуры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44689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2"/>
          <a:stretch/>
        </p:blipFill>
        <p:spPr>
          <a:xfrm>
            <a:off x="-17966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538" y="123478"/>
            <a:ext cx="89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НИР в рамках государственного задания Минздрава России на осуществление научных исследований и разработок в 2022 году и плановый период 2023 и 2024 гг.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511228"/>
              </p:ext>
            </p:extLst>
          </p:nvPr>
        </p:nvGraphicFramePr>
        <p:xfrm>
          <a:off x="143580" y="771550"/>
          <a:ext cx="8874950" cy="4294612"/>
        </p:xfrm>
        <a:graphic>
          <a:graphicData uri="http://schemas.openxmlformats.org/drawingml/2006/table">
            <a:tbl>
              <a:tblPr firstRow="1" bandRow="1" bandCol="1">
                <a:tableStyleId>{72833802-FEF1-4C79-8D5D-14CF1EAF98D9}</a:tableStyleId>
              </a:tblPr>
              <a:tblGrid>
                <a:gridCol w="467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7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9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1424"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№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21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Тематика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21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Период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21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Руководитель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21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033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effectLst/>
                        </a:rPr>
                        <a:t>Новые стандарты лечения гнойно-воспалительных послеродовых заболеваний матки с применением микробиологического тестирования актуальных возбудителей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A21C29"/>
                          </a:solidFill>
                        </a:rPr>
                        <a:t>2022-2024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Макаренко Т.А.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033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2.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effectLst/>
                        </a:rPr>
                        <a:t>Идентификация циркулирующих </a:t>
                      </a:r>
                      <a:r>
                        <a:rPr lang="ru-RU" sz="1200" b="1" kern="1200" dirty="0" err="1">
                          <a:effectLst/>
                        </a:rPr>
                        <a:t>микроРНК</a:t>
                      </a:r>
                      <a:r>
                        <a:rPr lang="ru-RU" sz="1200" b="1" kern="1200" dirty="0">
                          <a:effectLst/>
                        </a:rPr>
                        <a:t> как потенциального плазменного </a:t>
                      </a:r>
                      <a:r>
                        <a:rPr lang="ru-RU" sz="1200" b="1" kern="1200" dirty="0" err="1">
                          <a:effectLst/>
                        </a:rPr>
                        <a:t>биомаркера</a:t>
                      </a:r>
                      <a:r>
                        <a:rPr lang="ru-RU" sz="1200" b="1" kern="1200" dirty="0">
                          <a:effectLst/>
                        </a:rPr>
                        <a:t> </a:t>
                      </a:r>
                      <a:r>
                        <a:rPr lang="ru-RU" sz="1200" b="1" kern="1200" dirty="0" err="1">
                          <a:effectLst/>
                        </a:rPr>
                        <a:t>эпилептогенеза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2021-2023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Дмитренко Д.В.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531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3.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effectLst/>
                        </a:rPr>
                        <a:t>Высокопроизводительные методы идентификации </a:t>
                      </a:r>
                      <a:r>
                        <a:rPr lang="ru-RU" sz="1200" b="1" kern="1200" dirty="0" err="1">
                          <a:effectLst/>
                        </a:rPr>
                        <a:t>нейропептидов</a:t>
                      </a:r>
                      <a:r>
                        <a:rPr lang="ru-RU" sz="1200" b="1" kern="1200" dirty="0">
                          <a:effectLst/>
                        </a:rPr>
                        <a:t> для решения задач персонифицированной диагностики </a:t>
                      </a:r>
                      <a:r>
                        <a:rPr lang="ru-RU" sz="1200" b="1" kern="1200" dirty="0" err="1">
                          <a:effectLst/>
                        </a:rPr>
                        <a:t>нейродегенерации</a:t>
                      </a:r>
                      <a:r>
                        <a:rPr lang="ru-RU" sz="1200" b="1" kern="1200" dirty="0">
                          <a:effectLst/>
                        </a:rPr>
                        <a:t> и токсического поражения головного мозга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2021-2023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/>
                        <a:t>Пожиленкова</a:t>
                      </a:r>
                      <a:r>
                        <a:rPr lang="ru-RU" sz="1400" b="1" dirty="0"/>
                        <a:t> Е.А.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19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4.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effectLst/>
                        </a:rPr>
                        <a:t>Нейробиологические основы регуляции аутистических форм поведения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2021-2022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Пичугина Ю.А.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863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5.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effectLst/>
                        </a:rPr>
                        <a:t>Молекулярно-генетические особенности актуальных возбудителей инфекционных заболеваний на территории Красноярского края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2020-2022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/>
                        <a:t>Перьянова</a:t>
                      </a:r>
                      <a:r>
                        <a:rPr lang="ru-RU" sz="1400" b="1" dirty="0"/>
                        <a:t> О.В.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4863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6.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effectLst/>
                        </a:rPr>
                        <a:t>Молекулярно-генетическая диагностика восстановления сократительной способности миокарда во время реабилитации пациентов после острого инфаркта миокарда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2020-2022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Никулина С.Ю.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1239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7.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effectLst/>
                        </a:rPr>
                        <a:t>Персонифицированная клинико-иммунологическая стратегия генно-инженерной биологической терапии спондилоартрита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2020-2022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Шестерня П.А.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194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2"/>
          <a:stretch/>
        </p:blipFill>
        <p:spPr>
          <a:xfrm>
            <a:off x="-17966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538" y="123478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A21C29"/>
                </a:solidFill>
                <a:latin typeface="Arial" pitchFamily="34" charset="0"/>
                <a:cs typeface="Arial" pitchFamily="34" charset="0"/>
              </a:rPr>
              <a:t>Перечень тематик прошедших согласование МЗ РФ и экспертизу РАН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024553"/>
              </p:ext>
            </p:extLst>
          </p:nvPr>
        </p:nvGraphicFramePr>
        <p:xfrm>
          <a:off x="74086" y="771550"/>
          <a:ext cx="6298114" cy="4176464"/>
        </p:xfrm>
        <a:graphic>
          <a:graphicData uri="http://schemas.openxmlformats.org/drawingml/2006/table">
            <a:tbl>
              <a:tblPr firstRow="1" bandRow="1" bandCol="1">
                <a:tableStyleId>{72833802-FEF1-4C79-8D5D-14CF1EAF98D9}</a:tableStyleId>
              </a:tblPr>
              <a:tblGrid>
                <a:gridCol w="32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424">
                <a:tc>
                  <a:txBody>
                    <a:bodyPr/>
                    <a:lstStyle/>
                    <a:p>
                      <a:pPr algn="l"/>
                      <a:r>
                        <a:rPr lang="ru-RU" sz="900" dirty="0"/>
                        <a:t>№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21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Тематика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21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Руководитель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21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664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dirty="0">
                          <a:effectLst/>
                        </a:rPr>
                        <a:t>Создание и оценка эффективности модели дистанционной </a:t>
                      </a:r>
                      <a:r>
                        <a:rPr lang="ru-RU" sz="1000" b="1" kern="1200" dirty="0" err="1">
                          <a:effectLst/>
                        </a:rPr>
                        <a:t>мультидисциплинарной</a:t>
                      </a:r>
                      <a:r>
                        <a:rPr lang="ru-RU" sz="1000" b="1" kern="1200" dirty="0">
                          <a:effectLst/>
                        </a:rPr>
                        <a:t> системы реабилитации на основе интернет-сайта «</a:t>
                      </a:r>
                      <a:r>
                        <a:rPr lang="ru-RU" sz="1000" b="1" kern="1200" dirty="0" err="1">
                          <a:effectLst/>
                        </a:rPr>
                        <a:t>Нейродом</a:t>
                      </a:r>
                      <a:r>
                        <a:rPr lang="ru-RU" sz="1000" b="1" kern="1200" dirty="0">
                          <a:effectLst/>
                        </a:rPr>
                        <a:t>»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Можейко Е.Ю.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072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/>
                        <a:t>2.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dirty="0">
                          <a:effectLst/>
                        </a:rPr>
                        <a:t>Разработка препарата на основе малой интерферирующей РНК, подавляющей экспрессию гена STAT3 для лечения глиальных опухолей мозга</a:t>
                      </a:r>
                      <a:endParaRPr lang="ru-RU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/>
                        <a:t>Кичкайло</a:t>
                      </a:r>
                      <a:r>
                        <a:rPr lang="ru-RU" sz="1100" b="1" dirty="0"/>
                        <a:t> А.С.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880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/>
                        <a:t>3.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предиктивной модели для оценки риска развития нарушений сердечного ритма при синдроме Вольфа – Паркинсона – Уайта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Никулина С.Ю.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Персонализированная стратегия </a:t>
                      </a:r>
                      <a:r>
                        <a:rPr lang="ru-RU" sz="10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периоперационной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профилактики инфекций области хирургического вмешательства в абдоминальной хирургии и </a:t>
                      </a:r>
                      <a:r>
                        <a:rPr lang="ru-RU" sz="10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колопроктологии</a:t>
                      </a:r>
                      <a:endParaRPr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Винник Ю.С.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214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/>
                        <a:t>5.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персонализированного алгоритма диагностики сосудистой умеренной когнитивной дисфункции на фоне перенесенного острого инфаркта миокарда на основе новых генетических и биохимических </a:t>
                      </a:r>
                      <a:r>
                        <a:rPr lang="ru-RU" sz="10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биомаркеров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Петрова М.М.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238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</a:rPr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dirty="0">
                          <a:effectLst/>
                        </a:rPr>
                        <a:t>Технология производства наборов реактивов, позволяющих осуществлять раннюю диагностику и мониторинг развития рака легких/молочной железы с помощью проточной </a:t>
                      </a:r>
                      <a:r>
                        <a:rPr lang="ru-RU" sz="1000" b="1" kern="1200" dirty="0" err="1">
                          <a:effectLst/>
                        </a:rPr>
                        <a:t>цитометрии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/>
                        <a:t>Кичкайло</a:t>
                      </a:r>
                      <a:r>
                        <a:rPr lang="ru-RU" sz="1100" b="1" dirty="0"/>
                        <a:t> А.С.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312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/>
                        <a:t>6.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dirty="0">
                          <a:effectLst/>
                        </a:rPr>
                        <a:t>Персонифицированная диагностика </a:t>
                      </a:r>
                      <a:r>
                        <a:rPr lang="ru-RU" sz="1000" b="1" kern="1200" dirty="0" err="1">
                          <a:effectLst/>
                        </a:rPr>
                        <a:t>нейродегенерации</a:t>
                      </a:r>
                      <a:r>
                        <a:rPr lang="ru-RU" sz="1000" b="1" kern="1200" dirty="0">
                          <a:effectLst/>
                        </a:rPr>
                        <a:t> и мониторинг токсического поражения головного мозга смесями газов от природных пожаров</a:t>
                      </a:r>
                      <a:endParaRPr lang="ru-RU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/>
                        <a:t>Пожиленкова</a:t>
                      </a:r>
                      <a:r>
                        <a:rPr lang="ru-RU" sz="1100" b="1" dirty="0"/>
                        <a:t> Е.А.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/>
                        <a:t>7.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Управление психоэмоциональным статусом при формировании </a:t>
                      </a:r>
                      <a:r>
                        <a:rPr lang="ru-RU" sz="10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экотревожности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условиях индустриального освоения арктических широт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Лопатина О.Л.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 rotWithShape="1">
          <a:blip r:embed="rId3"/>
          <a:srcRect l="38593" t="14022" r="23995" b="34935"/>
          <a:stretch/>
        </p:blipFill>
        <p:spPr bwMode="auto">
          <a:xfrm>
            <a:off x="6464252" y="799401"/>
            <a:ext cx="2614015" cy="270845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67790" t="32855" r="22919" b="55345"/>
          <a:stretch/>
        </p:blipFill>
        <p:spPr bwMode="auto">
          <a:xfrm>
            <a:off x="7102108" y="3651870"/>
            <a:ext cx="1368152" cy="93610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90686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3155</Words>
  <Application>Microsoft Macintosh PowerPoint</Application>
  <PresentationFormat>Экран (16:9)</PresentationFormat>
  <Paragraphs>470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Arial Narrow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Публикации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Павел Шестерня</cp:lastModifiedBy>
  <cp:revision>115</cp:revision>
  <dcterms:created xsi:type="dcterms:W3CDTF">2022-12-16T11:39:45Z</dcterms:created>
  <dcterms:modified xsi:type="dcterms:W3CDTF">2022-12-21T02:48:51Z</dcterms:modified>
</cp:coreProperties>
</file>