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35"/>
  </p:notesMasterIdLst>
  <p:sldIdLst>
    <p:sldId id="256" r:id="rId2"/>
    <p:sldId id="287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8" r:id="rId32"/>
    <p:sldId id="285" r:id="rId33"/>
    <p:sldId id="286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49"/>
    <p:restoredTop sz="94637"/>
  </p:normalViewPr>
  <p:slideViewPr>
    <p:cSldViewPr snapToGrid="0">
      <p:cViewPr varScale="1">
        <p:scale>
          <a:sx n="103" d="100"/>
          <a:sy n="103" d="100"/>
        </p:scale>
        <p:origin x="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FB2E9-EEBD-A444-AB02-D3521A0F24FC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92FEF-AA55-DA40-A288-DB2E9430C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168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192FEF-AA55-DA40-A288-DB2E9430C31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09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63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63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2484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790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873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958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16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74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70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3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24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91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72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1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37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74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D61DB-95A5-5F41-AB2D-1599F6F465B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8652BF5-23EA-6343-AF97-9018E35BE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1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abrakadabra.fun/uploads/posts/2021-12/1640123451_2-abrakadabra-fun-p-spasibo-za-vnimanie-zhivotnie-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ED477-48FC-71D0-20C1-A530273C8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87615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Предраковые заболевания СОПР и красной каймы губ.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2D6256-086B-21F5-4910-EC6A2A410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2" y="4426651"/>
            <a:ext cx="8915399" cy="2262781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6400" dirty="0"/>
          </a:p>
          <a:p>
            <a:pPr algn="ctr"/>
            <a:r>
              <a:rPr lang="ru-RU" sz="6400" dirty="0">
                <a:solidFill>
                  <a:schemeClr val="tx1"/>
                </a:solidFill>
              </a:rPr>
              <a:t>Выполнила ординатор кафедры стоматологии ИПО </a:t>
            </a:r>
          </a:p>
          <a:p>
            <a:pPr algn="ctr"/>
            <a:r>
              <a:rPr lang="ru-RU" sz="6400" dirty="0">
                <a:solidFill>
                  <a:schemeClr val="tx1"/>
                </a:solidFill>
              </a:rPr>
              <a:t>по специальности «стоматология терапевтическая» Черкашина Ольга Федоровна</a:t>
            </a:r>
          </a:p>
          <a:p>
            <a:pPr algn="ctr"/>
            <a:r>
              <a:rPr lang="ru-RU" sz="6400" dirty="0">
                <a:solidFill>
                  <a:schemeClr val="tx1"/>
                </a:solidFill>
              </a:rPr>
              <a:t>Рецензент </a:t>
            </a:r>
            <a:r>
              <a:rPr lang="ru-RU" sz="6400" dirty="0" err="1">
                <a:solidFill>
                  <a:schemeClr val="tx1"/>
                </a:solidFill>
              </a:rPr>
              <a:t>к.м</a:t>
            </a:r>
            <a:r>
              <a:rPr lang="ru-RU" sz="6400" dirty="0">
                <a:solidFill>
                  <a:schemeClr val="tx1"/>
                </a:solidFill>
              </a:rPr>
              <a:t>.</a:t>
            </a:r>
            <a:r>
              <a:rPr lang="en-US" sz="6400" dirty="0" err="1">
                <a:solidFill>
                  <a:schemeClr val="tx1"/>
                </a:solidFill>
              </a:rPr>
              <a:t>н</a:t>
            </a:r>
            <a:r>
              <a:rPr lang="ru-RU" sz="6400" dirty="0">
                <a:solidFill>
                  <a:schemeClr val="tx1"/>
                </a:solidFill>
              </a:rPr>
              <a:t>.</a:t>
            </a:r>
            <a:r>
              <a:rPr lang="en-US" sz="6400" dirty="0">
                <a:solidFill>
                  <a:schemeClr val="tx1"/>
                </a:solidFill>
              </a:rPr>
              <a:t>, </a:t>
            </a:r>
            <a:r>
              <a:rPr lang="en-US" sz="6400" dirty="0" err="1">
                <a:solidFill>
                  <a:schemeClr val="tx1"/>
                </a:solidFill>
              </a:rPr>
              <a:t>д</a:t>
            </a:r>
            <a:r>
              <a:rPr lang="ru-RU" sz="6400" dirty="0" err="1">
                <a:solidFill>
                  <a:schemeClr val="tx1"/>
                </a:solidFill>
              </a:rPr>
              <a:t>оцент</a:t>
            </a:r>
            <a:r>
              <a:rPr lang="ru-RU" sz="6400" dirty="0">
                <a:solidFill>
                  <a:schemeClr val="tx1"/>
                </a:solidFill>
              </a:rPr>
              <a:t> </a:t>
            </a:r>
            <a:r>
              <a:rPr lang="ru-RU" sz="6400" i="0" u="none" strike="noStrike" dirty="0">
                <a:solidFill>
                  <a:schemeClr val="tx1"/>
                </a:solidFill>
                <a:effectLst/>
              </a:rPr>
              <a:t>Овчинникова Светлана Анатольевна </a:t>
            </a:r>
            <a:endParaRPr lang="ru-RU" sz="6400" dirty="0">
              <a:solidFill>
                <a:schemeClr val="tx1"/>
              </a:solidFill>
            </a:endParaRPr>
          </a:p>
          <a:p>
            <a:pPr algn="ctr"/>
            <a:endParaRPr lang="ru-RU" sz="6400" dirty="0"/>
          </a:p>
          <a:p>
            <a:pPr algn="ctr"/>
            <a:r>
              <a:rPr lang="ru-RU" sz="6400" dirty="0"/>
              <a:t>Красноярск, 2022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44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B41DB0-D671-5A03-81A5-EA333DADE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515758"/>
          </a:xfrm>
        </p:spPr>
        <p:txBody>
          <a:bodyPr>
            <a:normAutofit/>
          </a:bodyPr>
          <a:lstStyle/>
          <a:p>
            <a:r>
              <a:rPr lang="ru-RU" sz="2200" b="1" dirty="0"/>
              <a:t>Бородавчатый </a:t>
            </a:r>
            <a:r>
              <a:rPr lang="ru-RU" sz="2200" b="1" dirty="0" err="1"/>
              <a:t>предрак</a:t>
            </a:r>
            <a:endParaRPr lang="ru-RU" sz="2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64CAE-FC8E-239F-B3A5-29E240BEE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4893" y="1198426"/>
            <a:ext cx="9269260" cy="5035463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>
                <a:effectLst/>
                <a:latin typeface="TimesNewRoman,BoldItalic"/>
              </a:rPr>
              <a:t>Дифференциальная диагностика</a:t>
            </a:r>
            <a:r>
              <a:rPr lang="ru-RU" sz="1800" b="1" i="1" dirty="0">
                <a:effectLst/>
                <a:latin typeface="Times" pitchFamily="2" charset="0"/>
              </a:rPr>
              <a:t>: </a:t>
            </a:r>
            <a:r>
              <a:rPr lang="ru-RU" sz="1800" dirty="0">
                <a:effectLst/>
                <a:latin typeface="TimesNewRoman"/>
              </a:rPr>
              <a:t>с </a:t>
            </a:r>
            <a:r>
              <a:rPr lang="ru-RU" sz="1800" dirty="0" err="1">
                <a:effectLst/>
                <a:latin typeface="TimesNewRoman"/>
              </a:rPr>
              <a:t>папилломои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бородавкои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обыкновеннои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кератоаконтомои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пиогеннои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гранулемои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</a:p>
          <a:p>
            <a:r>
              <a:rPr lang="ru-RU" sz="1800" u="sng" dirty="0">
                <a:effectLst/>
                <a:latin typeface="TimesNewRoman"/>
              </a:rPr>
              <a:t>Для папилломы </a:t>
            </a:r>
            <a:r>
              <a:rPr lang="ru-RU" sz="1800" dirty="0">
                <a:effectLst/>
                <a:latin typeface="TimesNewRoman"/>
              </a:rPr>
              <a:t>характерны подвижное положение на ножке и локализация на границе </a:t>
            </a:r>
            <a:r>
              <a:rPr lang="ru-RU" sz="1800" dirty="0" err="1">
                <a:effectLst/>
                <a:latin typeface="TimesNewRoman"/>
              </a:rPr>
              <a:t>краснои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каймы</a:t>
            </a:r>
            <a:r>
              <a:rPr lang="ru-RU" sz="1800" dirty="0">
                <a:effectLst/>
                <a:latin typeface="TimesNewRoman"/>
              </a:rPr>
              <a:t> и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 губы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r>
              <a:rPr lang="ru-RU" sz="1800" u="sng" dirty="0">
                <a:effectLst/>
                <a:latin typeface="TimesNewRoman"/>
              </a:rPr>
              <a:t>Бородавка обыкновенная </a:t>
            </a:r>
            <a:r>
              <a:rPr lang="ru-RU" sz="1800" dirty="0">
                <a:effectLst/>
                <a:latin typeface="Times" pitchFamily="2" charset="0"/>
              </a:rPr>
              <a:t>– </a:t>
            </a:r>
            <a:r>
              <a:rPr lang="ru-RU" sz="1800" dirty="0">
                <a:effectLst/>
                <a:latin typeface="TimesNewRoman"/>
              </a:rPr>
              <a:t>множественное образование на коже вокруг рта с характерным наличием нитевидных сосочковых разрастаний на поверхности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чаще у </a:t>
            </a:r>
            <a:r>
              <a:rPr lang="ru-RU" sz="1800" dirty="0" err="1">
                <a:effectLst/>
                <a:latin typeface="TimesNewRoman"/>
              </a:rPr>
              <a:t>детеи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</a:p>
          <a:p>
            <a:r>
              <a:rPr lang="ru-RU" sz="1800" u="sng" dirty="0" err="1">
                <a:effectLst/>
                <a:latin typeface="TimesNewRoman"/>
              </a:rPr>
              <a:t>Кератоакантома</a:t>
            </a:r>
            <a:r>
              <a:rPr lang="ru-RU" sz="1800" dirty="0">
                <a:effectLst/>
                <a:latin typeface="TimesNewRoman"/>
              </a:rPr>
              <a:t> возвышается над поверхностью губы и имеет округлые очертания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однако в центре образования определяется кратер с плотными роговыми массами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после их удаления образуется углубление в виде воронки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r>
              <a:rPr lang="ru-RU" sz="1800" u="sng" dirty="0" err="1">
                <a:effectLst/>
                <a:latin typeface="TimesNewRoman"/>
              </a:rPr>
              <a:t>Пиогенная</a:t>
            </a:r>
            <a:r>
              <a:rPr lang="ru-RU" sz="1800" u="sng" dirty="0">
                <a:effectLst/>
                <a:latin typeface="TimesNewRoman"/>
              </a:rPr>
              <a:t> гранулема </a:t>
            </a:r>
            <a:r>
              <a:rPr lang="ru-RU" sz="1800" dirty="0">
                <a:effectLst/>
                <a:latin typeface="TimesNewRoman"/>
              </a:rPr>
              <a:t>развивается на месте травмы и проявляется одиночным возвышающимся образованием от горошины до вишни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имеет насыщенно </a:t>
            </a:r>
            <a:r>
              <a:rPr lang="ru-RU" sz="1800" dirty="0" err="1">
                <a:effectLst/>
                <a:latin typeface="TimesNewRoman"/>
              </a:rPr>
              <a:t>красныи</a:t>
            </a:r>
            <a:r>
              <a:rPr lang="ru-RU" sz="1800" dirty="0">
                <a:effectLst/>
                <a:latin typeface="TimesNewRoman"/>
              </a:rPr>
              <a:t>̆ цвет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мягкую консистенцию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может быть на ножке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Поверхность ее </a:t>
            </a:r>
            <a:r>
              <a:rPr lang="ru-RU" sz="1800" dirty="0" err="1">
                <a:effectLst/>
                <a:latin typeface="TimesNewRoman"/>
              </a:rPr>
              <a:t>эрозируется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мацирируется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покрывается </a:t>
            </a:r>
            <a:r>
              <a:rPr lang="ru-RU" sz="1800" dirty="0" err="1">
                <a:effectLst/>
                <a:latin typeface="TimesNewRoman"/>
              </a:rPr>
              <a:t>гнойными</a:t>
            </a:r>
            <a:r>
              <a:rPr lang="ru-RU" sz="1800" dirty="0">
                <a:effectLst/>
                <a:latin typeface="TimesNewRoman"/>
              </a:rPr>
              <a:t> корочками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при сдавливании иногда отделяется гной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Течение заболевания длительное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TimesNewRoman"/>
              </a:rPr>
              <a:t>Решающим в диагностике перечисленных заболеваний являются результаты гистологического исследования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</a:p>
          <a:p>
            <a:r>
              <a:rPr lang="ru-RU" sz="1800" b="1" dirty="0">
                <a:effectLst/>
                <a:latin typeface="TimesNewRoman,BoldItalic"/>
              </a:rPr>
              <a:t>Лечение</a:t>
            </a:r>
            <a:r>
              <a:rPr lang="ru-RU" sz="1800" b="1" i="1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Хирургическое удаление в пределах здоровых </a:t>
            </a:r>
            <a:r>
              <a:rPr lang="ru-RU" sz="1800" dirty="0" err="1">
                <a:effectLst/>
                <a:latin typeface="TimesNewRoman"/>
              </a:rPr>
              <a:t>тканеи</a:t>
            </a:r>
            <a:r>
              <a:rPr lang="ru-RU" sz="1800" dirty="0">
                <a:effectLst/>
                <a:latin typeface="TimesNewRoman"/>
              </a:rPr>
              <a:t>̆ с последующим гистологическим исследованием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888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C21E4-F18D-414C-5D15-39D32205E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1671" y="724318"/>
            <a:ext cx="8911687" cy="515758"/>
          </a:xfrm>
        </p:spPr>
        <p:txBody>
          <a:bodyPr>
            <a:noAutofit/>
          </a:bodyPr>
          <a:lstStyle/>
          <a:p>
            <a:r>
              <a:rPr lang="ru-RU" sz="2200" b="1" dirty="0" err="1">
                <a:effectLst/>
              </a:rPr>
              <a:t>Ограниченныи</a:t>
            </a:r>
            <a:r>
              <a:rPr lang="ru-RU" sz="2200" b="1" dirty="0">
                <a:effectLst/>
              </a:rPr>
              <a:t>̆ </a:t>
            </a:r>
            <a:r>
              <a:rPr lang="ru-RU" sz="2200" b="1" dirty="0" err="1">
                <a:effectLst/>
              </a:rPr>
              <a:t>предраковыи</a:t>
            </a:r>
            <a:r>
              <a:rPr lang="ru-RU" sz="2200" b="1" dirty="0">
                <a:effectLst/>
              </a:rPr>
              <a:t>̆ гиперкератоз </a:t>
            </a:r>
            <a:r>
              <a:rPr lang="ru-RU" sz="2000" dirty="0">
                <a:effectLst/>
                <a:latin typeface="TimesNewRoman,Bold"/>
              </a:rPr>
              <a:t>- </a:t>
            </a:r>
            <a:r>
              <a:rPr lang="ru-RU" sz="2000" dirty="0">
                <a:effectLst/>
                <a:latin typeface="TimesNewRoman"/>
              </a:rPr>
              <a:t>облигатный </a:t>
            </a:r>
            <a:r>
              <a:rPr lang="ru-RU" sz="2000" dirty="0" err="1">
                <a:effectLst/>
                <a:latin typeface="TimesNewRoman"/>
              </a:rPr>
              <a:t>предрак</a:t>
            </a:r>
            <a:r>
              <a:rPr lang="ru-RU" sz="2000" b="1" dirty="0">
                <a:effectLst/>
                <a:latin typeface="Times" pitchFamily="2" charset="0"/>
              </a:rPr>
              <a:t>.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DA364A-1287-E27A-A366-EBBAB4C45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1617842"/>
            <a:ext cx="8915400" cy="3777622"/>
          </a:xfrm>
        </p:spPr>
        <p:txBody>
          <a:bodyPr/>
          <a:lstStyle/>
          <a:p>
            <a:r>
              <a:rPr lang="ru-RU" sz="1800" b="1" dirty="0">
                <a:effectLst/>
                <a:latin typeface="TimesNewRoman,BoldItalic"/>
              </a:rPr>
              <a:t>Клиника</a:t>
            </a:r>
            <a:r>
              <a:rPr lang="ru-RU" sz="1800" b="1" i="1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Процесс локализуется на </a:t>
            </a:r>
            <a:r>
              <a:rPr lang="ru-RU" sz="1800" dirty="0" err="1">
                <a:effectLst/>
                <a:latin typeface="TimesNewRoman"/>
              </a:rPr>
              <a:t>краснои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кайме</a:t>
            </a:r>
            <a:r>
              <a:rPr lang="ru-RU" sz="1800" dirty="0">
                <a:effectLst/>
                <a:latin typeface="TimesNewRoman"/>
              </a:rPr>
              <a:t> </a:t>
            </a:r>
            <a:r>
              <a:rPr lang="ru-RU" sz="1800" dirty="0" err="1">
                <a:effectLst/>
                <a:latin typeface="TimesNewRoman"/>
              </a:rPr>
              <a:t>нижнеи</a:t>
            </a:r>
            <a:r>
              <a:rPr lang="ru-RU" sz="1800" dirty="0">
                <a:effectLst/>
                <a:latin typeface="TimesNewRoman"/>
              </a:rPr>
              <a:t>̆ губы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чаще сбоку от центра. Проявляется в виде </a:t>
            </a:r>
            <a:r>
              <a:rPr lang="ru-RU" sz="1800" dirty="0" err="1">
                <a:effectLst/>
                <a:latin typeface="TimesNewRoman"/>
              </a:rPr>
              <a:t>фиксированнои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>
                <a:effectLst/>
                <a:latin typeface="Times" pitchFamily="2" charset="0"/>
              </a:rPr>
              <a:t>«</a:t>
            </a:r>
            <a:r>
              <a:rPr lang="ru-RU" sz="1800" dirty="0" err="1">
                <a:effectLst/>
                <a:latin typeface="TimesNewRoman"/>
              </a:rPr>
              <a:t>чешуйки</a:t>
            </a:r>
            <a:r>
              <a:rPr lang="ru-RU" sz="1800" dirty="0">
                <a:effectLst/>
                <a:latin typeface="Times" pitchFamily="2" charset="0"/>
              </a:rPr>
              <a:t>», </a:t>
            </a:r>
            <a:r>
              <a:rPr lang="ru-RU" sz="1800" dirty="0">
                <a:effectLst/>
                <a:latin typeface="TimesNewRoman"/>
              </a:rPr>
              <a:t>длительно </a:t>
            </a:r>
            <a:r>
              <a:rPr lang="ru-RU" sz="1800" dirty="0" err="1">
                <a:effectLst/>
                <a:latin typeface="TimesNewRoman"/>
              </a:rPr>
              <a:t>существующеи</a:t>
            </a:r>
            <a:r>
              <a:rPr lang="ru-RU" sz="1800" dirty="0">
                <a:effectLst/>
                <a:latin typeface="TimesNewRoman"/>
              </a:rPr>
              <a:t>̆ на одном месте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Представляет </a:t>
            </a:r>
            <a:r>
              <a:rPr lang="ru-RU" sz="1800" dirty="0" err="1">
                <a:effectLst/>
                <a:latin typeface="TimesNewRoman"/>
              </a:rPr>
              <a:t>собои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ограниченныи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слегка </a:t>
            </a:r>
            <a:r>
              <a:rPr lang="ru-RU" sz="1800" dirty="0" err="1">
                <a:effectLst/>
                <a:latin typeface="TimesNewRoman"/>
              </a:rPr>
              <a:t>запавшии</a:t>
            </a:r>
            <a:r>
              <a:rPr lang="ru-RU" sz="1800" dirty="0">
                <a:effectLst/>
                <a:latin typeface="TimesNewRoman"/>
              </a:rPr>
              <a:t>̆ участок ороговения</a:t>
            </a:r>
            <a:r>
              <a:rPr lang="ru-RU" dirty="0"/>
              <a:t> </a:t>
            </a:r>
            <a:r>
              <a:rPr lang="ru-RU" sz="1800" dirty="0" err="1">
                <a:effectLst/>
                <a:latin typeface="TimesNewRoman"/>
              </a:rPr>
              <a:t>полигональнои</a:t>
            </a:r>
            <a:r>
              <a:rPr lang="ru-RU" sz="1800" dirty="0">
                <a:effectLst/>
                <a:latin typeface="TimesNewRoman"/>
              </a:rPr>
              <a:t>̆ формы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размерами от </a:t>
            </a:r>
            <a:r>
              <a:rPr lang="ru-RU" sz="1800" dirty="0">
                <a:effectLst/>
                <a:latin typeface="Times" pitchFamily="2" charset="0"/>
              </a:rPr>
              <a:t>0,2 </a:t>
            </a:r>
            <a:r>
              <a:rPr lang="ru-RU" sz="1800" dirty="0">
                <a:effectLst/>
                <a:latin typeface="TimesNewRoman"/>
              </a:rPr>
              <a:t>до </a:t>
            </a:r>
            <a:r>
              <a:rPr lang="ru-RU" sz="1800" dirty="0">
                <a:effectLst/>
                <a:latin typeface="Times" pitchFamily="2" charset="0"/>
              </a:rPr>
              <a:t>1-1,5</a:t>
            </a:r>
            <a:r>
              <a:rPr lang="ru-RU" sz="1800" dirty="0">
                <a:effectLst/>
                <a:latin typeface="TimesNewRoman"/>
              </a:rPr>
              <a:t>см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покрытыи</a:t>
            </a:r>
            <a:r>
              <a:rPr lang="ru-RU" sz="1800" dirty="0">
                <a:effectLst/>
                <a:latin typeface="TimesNewRoman"/>
              </a:rPr>
              <a:t>̆ плотно сидящими </a:t>
            </a:r>
            <a:r>
              <a:rPr lang="ru-RU" sz="1800" dirty="0" err="1">
                <a:effectLst/>
                <a:latin typeface="TimesNewRoman"/>
              </a:rPr>
              <a:t>чешуйками</a:t>
            </a:r>
            <a:r>
              <a:rPr lang="ru-RU" sz="1800" dirty="0">
                <a:effectLst/>
                <a:latin typeface="TimesNewRoman"/>
              </a:rPr>
              <a:t> серовато</a:t>
            </a:r>
            <a:r>
              <a:rPr lang="ru-RU" sz="1800" dirty="0">
                <a:effectLst/>
                <a:latin typeface="Times" pitchFamily="2" charset="0"/>
              </a:rPr>
              <a:t>-</a:t>
            </a:r>
            <a:r>
              <a:rPr lang="ru-RU" sz="1800" dirty="0">
                <a:effectLst/>
                <a:latin typeface="TimesNewRoman"/>
              </a:rPr>
              <a:t>белого цвета</a:t>
            </a:r>
            <a:r>
              <a:rPr lang="ru-RU" sz="1800" dirty="0">
                <a:effectLst/>
                <a:latin typeface="Times" pitchFamily="2" charset="0"/>
              </a:rPr>
              <a:t>; </a:t>
            </a:r>
            <a:r>
              <a:rPr lang="ru-RU" sz="1800" dirty="0">
                <a:effectLst/>
                <a:latin typeface="TimesNewRoman"/>
              </a:rPr>
              <a:t>может определяться в виде серо</a:t>
            </a:r>
            <a:r>
              <a:rPr lang="ru-RU" sz="1800" dirty="0">
                <a:effectLst/>
                <a:latin typeface="Times" pitchFamily="2" charset="0"/>
              </a:rPr>
              <a:t>-</a:t>
            </a:r>
            <a:r>
              <a:rPr lang="ru-RU" sz="1800" dirty="0">
                <a:effectLst/>
                <a:latin typeface="TimesNewRoman"/>
              </a:rPr>
              <a:t>желтого очага ороговения с мелкими блестящими </a:t>
            </a:r>
            <a:r>
              <a:rPr lang="ru-RU" sz="1800" dirty="0" err="1">
                <a:effectLst/>
                <a:latin typeface="TimesNewRoman"/>
              </a:rPr>
              <a:t>чешуйками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Красная </a:t>
            </a:r>
            <a:r>
              <a:rPr lang="ru-RU" sz="1800" dirty="0" err="1">
                <a:effectLst/>
                <a:latin typeface="TimesNewRoman"/>
              </a:rPr>
              <a:t>кайма</a:t>
            </a:r>
            <a:r>
              <a:rPr lang="ru-RU" sz="1800" dirty="0">
                <a:effectLst/>
                <a:latin typeface="TimesNewRoman"/>
              </a:rPr>
              <a:t> губы в зоне поражения мягкая и безболезненная. Очаг поражения может существовать десятки лет без изменений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127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8F486E-B038-60F8-DB8F-E723ABABE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>
                <a:effectLst/>
              </a:rPr>
              <a:t>Ограниченныи</a:t>
            </a:r>
            <a:r>
              <a:rPr lang="ru-RU" sz="3600" b="1" dirty="0">
                <a:effectLst/>
              </a:rPr>
              <a:t>̆ </a:t>
            </a:r>
            <a:r>
              <a:rPr lang="ru-RU" sz="3600" b="1" dirty="0" err="1">
                <a:effectLst/>
              </a:rPr>
              <a:t>предраковыи</a:t>
            </a:r>
            <a:r>
              <a:rPr lang="ru-RU" sz="3600" b="1" dirty="0">
                <a:effectLst/>
              </a:rPr>
              <a:t>̆ гиперкератоз</a:t>
            </a:r>
            <a:endParaRPr lang="ru-RU" dirty="0"/>
          </a:p>
        </p:txBody>
      </p:sp>
      <p:pic>
        <p:nvPicPr>
          <p:cNvPr id="6145" name="Picture 1" descr="page8image51482272">
            <a:extLst>
              <a:ext uri="{FF2B5EF4-FFF2-40B4-BE49-F238E27FC236}">
                <a16:creationId xmlns:a16="http://schemas.microsoft.com/office/drawing/2014/main" id="{42102AAC-B11F-80A3-CDBB-86CA9103A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1904999"/>
            <a:ext cx="4661226" cy="4851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page8image51493088">
            <a:extLst>
              <a:ext uri="{FF2B5EF4-FFF2-40B4-BE49-F238E27FC236}">
                <a16:creationId xmlns:a16="http://schemas.microsoft.com/office/drawing/2014/main" id="{74E38C88-907C-6FE1-AA25-E1B6E9440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195" y="1904999"/>
            <a:ext cx="6418346" cy="4851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872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E54C6-AD10-8B77-3310-7CEEAD641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7456" y="442932"/>
            <a:ext cx="8911687" cy="1280890"/>
          </a:xfrm>
        </p:spPr>
        <p:txBody>
          <a:bodyPr/>
          <a:lstStyle/>
          <a:p>
            <a:r>
              <a:rPr lang="ru-RU" sz="3600" b="1" dirty="0" err="1">
                <a:effectLst/>
              </a:rPr>
              <a:t>Ограниченныи</a:t>
            </a:r>
            <a:r>
              <a:rPr lang="ru-RU" sz="3600" b="1" dirty="0">
                <a:effectLst/>
              </a:rPr>
              <a:t>̆ </a:t>
            </a:r>
            <a:r>
              <a:rPr lang="ru-RU" sz="3600" b="1" dirty="0" err="1">
                <a:effectLst/>
              </a:rPr>
              <a:t>предраковыи</a:t>
            </a:r>
            <a:r>
              <a:rPr lang="ru-RU" sz="3600" b="1" dirty="0">
                <a:effectLst/>
              </a:rPr>
              <a:t>̆ гиперкератоз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3BAB8A-DABC-B7C5-831C-D7DFCA441187}"/>
              </a:ext>
            </a:extLst>
          </p:cNvPr>
          <p:cNvSpPr txBox="1"/>
          <p:nvPr/>
        </p:nvSpPr>
        <p:spPr>
          <a:xfrm>
            <a:off x="2204618" y="2087077"/>
            <a:ext cx="89116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TimesNewRoman,BoldItalic"/>
              </a:rPr>
              <a:t>Дифференциальная диагностик</a:t>
            </a:r>
            <a:r>
              <a:rPr lang="ru-RU" sz="1800" dirty="0">
                <a:effectLst/>
                <a:latin typeface="TimesNewRoman,BoldItalic"/>
              </a:rPr>
              <a:t>а</a:t>
            </a:r>
            <a:r>
              <a:rPr lang="ru-RU" sz="1800" b="1" i="1" dirty="0">
                <a:effectLst/>
                <a:latin typeface="Times" pitchFamily="2" charset="0"/>
              </a:rPr>
              <a:t>: </a:t>
            </a:r>
            <a:r>
              <a:rPr lang="ru-RU" sz="1800" dirty="0">
                <a:effectLst/>
                <a:latin typeface="TimesNewRoman"/>
              </a:rPr>
              <a:t>с </a:t>
            </a:r>
            <a:r>
              <a:rPr lang="ru-RU" sz="1800" dirty="0" err="1">
                <a:effectLst/>
                <a:latin typeface="TimesNewRoman"/>
              </a:rPr>
              <a:t>лейкоплакиеи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красным плоским лишаем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краснои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волчанкои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</a:p>
          <a:p>
            <a:r>
              <a:rPr lang="ru-RU" sz="1800" u="sng" dirty="0">
                <a:effectLst/>
                <a:latin typeface="TimesNewRoman"/>
              </a:rPr>
              <a:t>При </a:t>
            </a:r>
            <a:r>
              <a:rPr lang="ru-RU" sz="1800" u="sng" dirty="0" err="1">
                <a:effectLst/>
                <a:latin typeface="TimesNewRoman"/>
              </a:rPr>
              <a:t>лейкоплакии</a:t>
            </a:r>
            <a:r>
              <a:rPr lang="ru-RU" sz="1800" u="sng" dirty="0">
                <a:effectLst/>
                <a:latin typeface="TimesNewRoman"/>
              </a:rPr>
              <a:t> элемент поражения </a:t>
            </a:r>
            <a:r>
              <a:rPr lang="ru-RU" sz="1800" dirty="0">
                <a:effectLst/>
                <a:latin typeface="Times" pitchFamily="2" charset="0"/>
              </a:rPr>
              <a:t>– </a:t>
            </a:r>
            <a:r>
              <a:rPr lang="ru-RU" sz="1800" dirty="0">
                <a:effectLst/>
                <a:latin typeface="TimesNewRoman"/>
              </a:rPr>
              <a:t>белое пятно без чешуек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r>
              <a:rPr lang="ru-RU" sz="1800" u="sng" dirty="0">
                <a:effectLst/>
                <a:latin typeface="TimesNewRoman"/>
              </a:rPr>
              <a:t>Красная волчанка на </a:t>
            </a:r>
            <a:r>
              <a:rPr lang="ru-RU" sz="1800" u="sng" dirty="0" err="1">
                <a:effectLst/>
                <a:latin typeface="TimesNewRoman"/>
              </a:rPr>
              <a:t>краснои</a:t>
            </a:r>
            <a:r>
              <a:rPr lang="ru-RU" sz="1800" u="sng" dirty="0">
                <a:effectLst/>
                <a:latin typeface="TimesNewRoman"/>
              </a:rPr>
              <a:t>̆ </a:t>
            </a:r>
            <a:r>
              <a:rPr lang="ru-RU" sz="1800" u="sng" dirty="0" err="1">
                <a:effectLst/>
                <a:latin typeface="TimesNewRoman"/>
              </a:rPr>
              <a:t>кайме</a:t>
            </a:r>
            <a:r>
              <a:rPr lang="ru-RU" sz="1800" u="sng" dirty="0">
                <a:effectLst/>
                <a:latin typeface="TimesNewRoman"/>
              </a:rPr>
              <a:t> губы </a:t>
            </a:r>
            <a:r>
              <a:rPr lang="ru-RU" sz="1800" dirty="0">
                <a:effectLst/>
                <a:latin typeface="TimesNewRoman"/>
              </a:rPr>
              <a:t>имеет очаг атрофии и гиперкератоз в окружности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элемент поражения расположен на гиперемированном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ограниченном инфильтрированном основании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r>
              <a:rPr lang="ru-RU" sz="1800" u="sng" dirty="0">
                <a:effectLst/>
                <a:latin typeface="TimesNewRoman"/>
              </a:rPr>
              <a:t>При красном плоском лишае </a:t>
            </a:r>
            <a:r>
              <a:rPr lang="ru-RU" sz="1800" dirty="0">
                <a:effectLst/>
                <a:latin typeface="Times" pitchFamily="2" charset="0"/>
              </a:rPr>
              <a:t>– </a:t>
            </a:r>
            <a:r>
              <a:rPr lang="ru-RU" sz="1800" dirty="0">
                <a:effectLst/>
                <a:latin typeface="TimesNewRoman"/>
              </a:rPr>
              <a:t>отдельные </a:t>
            </a:r>
            <a:r>
              <a:rPr lang="ru-RU" sz="1800" dirty="0" err="1">
                <a:effectLst/>
                <a:latin typeface="TimesNewRoman"/>
              </a:rPr>
              <a:t>ороговевающие</a:t>
            </a:r>
            <a:r>
              <a:rPr lang="ru-RU" sz="1800" dirty="0">
                <a:effectLst/>
                <a:latin typeface="TimesNewRoman"/>
              </a:rPr>
              <a:t> папулы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сливающиеся в рисунок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располагающиеся на </a:t>
            </a:r>
            <a:r>
              <a:rPr lang="ru-RU" sz="1800" dirty="0" err="1">
                <a:effectLst/>
                <a:latin typeface="TimesNewRoman"/>
              </a:rPr>
              <a:t>краснои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кайме</a:t>
            </a:r>
            <a:r>
              <a:rPr lang="ru-RU" sz="1800" dirty="0">
                <a:effectLst/>
                <a:latin typeface="TimesNewRoman"/>
              </a:rPr>
              <a:t> губ с захватом зоны </a:t>
            </a:r>
            <a:r>
              <a:rPr lang="ru-RU" sz="1800" dirty="0" err="1">
                <a:effectLst/>
                <a:latin typeface="TimesNewRoman"/>
              </a:rPr>
              <a:t>Клейна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Элементы поражения обнаруживаются и в других участках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полости рта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r>
              <a:rPr lang="ru-RU" sz="1800" b="1" dirty="0">
                <a:effectLst/>
                <a:latin typeface="TimesNewRoman,BoldItalic"/>
              </a:rPr>
              <a:t>Лечение</a:t>
            </a:r>
            <a:r>
              <a:rPr lang="ru-RU" sz="1800" b="1" i="1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Хирургическое иссечение в пределах здоровых </a:t>
            </a:r>
            <a:r>
              <a:rPr lang="ru-RU" sz="1800" dirty="0" err="1">
                <a:effectLst/>
                <a:latin typeface="TimesNewRoman"/>
              </a:rPr>
              <a:t>тканеи</a:t>
            </a:r>
            <a:r>
              <a:rPr lang="ru-RU" sz="1800" dirty="0">
                <a:effectLst/>
                <a:latin typeface="TimesNewRoman"/>
              </a:rPr>
              <a:t>̆ с последующим гистологическим исследованием или лазерная коагуляция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869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1C573A-6678-7E21-06FF-50B2AB04C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1331"/>
          </a:xfrm>
        </p:spPr>
        <p:txBody>
          <a:bodyPr>
            <a:normAutofit/>
          </a:bodyPr>
          <a:lstStyle/>
          <a:p>
            <a:r>
              <a:rPr lang="ru-RU" sz="2000" b="1" dirty="0" err="1">
                <a:effectLst/>
              </a:rPr>
              <a:t>Абразивныи</a:t>
            </a:r>
            <a:r>
              <a:rPr lang="ru-RU" sz="2000" b="1" dirty="0">
                <a:effectLst/>
              </a:rPr>
              <a:t>̆ </a:t>
            </a:r>
            <a:r>
              <a:rPr lang="ru-RU" sz="2000" b="1" dirty="0" err="1">
                <a:effectLst/>
              </a:rPr>
              <a:t>преканцерозныи</a:t>
            </a:r>
            <a:r>
              <a:rPr lang="ru-RU" sz="2000" b="1" dirty="0">
                <a:effectLst/>
              </a:rPr>
              <a:t>̆ </a:t>
            </a:r>
            <a:r>
              <a:rPr lang="ru-RU" sz="2000" b="1" dirty="0" err="1">
                <a:effectLst/>
              </a:rPr>
              <a:t>хейлит</a:t>
            </a:r>
            <a:r>
              <a:rPr lang="ru-RU" sz="2000" b="1" dirty="0">
                <a:effectLst/>
              </a:rPr>
              <a:t> </a:t>
            </a:r>
            <a:r>
              <a:rPr lang="ru-RU" sz="2000" b="1" dirty="0" err="1">
                <a:effectLst/>
              </a:rPr>
              <a:t>Манганотти</a:t>
            </a:r>
            <a:r>
              <a:rPr lang="ru-RU" sz="2000" b="1" dirty="0">
                <a:effectLst/>
              </a:rPr>
              <a:t>. </a:t>
            </a:r>
            <a:r>
              <a:rPr lang="ru-RU" sz="2000" dirty="0" err="1">
                <a:effectLst/>
              </a:rPr>
              <a:t>Облигатныи</a:t>
            </a:r>
            <a:r>
              <a:rPr lang="ru-RU" sz="2000" dirty="0">
                <a:effectLst/>
              </a:rPr>
              <a:t>̆ </a:t>
            </a:r>
            <a:r>
              <a:rPr lang="ru-RU" sz="2000" dirty="0" err="1">
                <a:effectLst/>
              </a:rPr>
              <a:t>предрак</a:t>
            </a:r>
            <a:r>
              <a:rPr lang="ru-RU" sz="2000" dirty="0">
                <a:effectLst/>
              </a:rPr>
              <a:t>. 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999322-4BF7-B1AC-1F57-87B57996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16273"/>
            <a:ext cx="5408612" cy="4320417"/>
          </a:xfrm>
        </p:spPr>
        <p:txBody>
          <a:bodyPr/>
          <a:lstStyle/>
          <a:p>
            <a:r>
              <a:rPr lang="ru-RU" sz="1800" b="1" dirty="0">
                <a:effectLst/>
                <a:latin typeface="TimesNewRoman,BoldItalic"/>
              </a:rPr>
              <a:t>Клиника</a:t>
            </a:r>
            <a:r>
              <a:rPr lang="ru-RU" sz="1800" b="1" i="1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Заболевание характеризуется появлением в </a:t>
            </a:r>
            <a:r>
              <a:rPr lang="ru-RU" sz="1800" dirty="0" err="1">
                <a:effectLst/>
                <a:latin typeface="TimesNewRoman"/>
              </a:rPr>
              <a:t>боковои</a:t>
            </a:r>
            <a:r>
              <a:rPr lang="ru-RU" sz="1800" dirty="0">
                <a:effectLst/>
                <a:latin typeface="TimesNewRoman"/>
              </a:rPr>
              <a:t>̆ части губы </a:t>
            </a:r>
            <a:r>
              <a:rPr lang="ru-RU" sz="1800" dirty="0" err="1">
                <a:effectLst/>
                <a:latin typeface="TimesNewRoman"/>
              </a:rPr>
              <a:t>одиночнои</a:t>
            </a:r>
            <a:r>
              <a:rPr lang="ru-RU" sz="1800" dirty="0">
                <a:effectLst/>
                <a:latin typeface="TimesNewRoman"/>
              </a:rPr>
              <a:t>̆ эрозии </a:t>
            </a:r>
            <a:r>
              <a:rPr lang="ru-RU" sz="1800" dirty="0">
                <a:effectLst/>
                <a:latin typeface="Times" pitchFamily="2" charset="0"/>
              </a:rPr>
              <a:t>(</a:t>
            </a:r>
            <a:r>
              <a:rPr lang="ru-RU" sz="1800" dirty="0">
                <a:effectLst/>
                <a:latin typeface="TimesNewRoman"/>
              </a:rPr>
              <a:t>но могут быть </a:t>
            </a:r>
            <a:r>
              <a:rPr lang="ru-RU" sz="1800" dirty="0">
                <a:effectLst/>
                <a:latin typeface="Times" pitchFamily="2" charset="0"/>
              </a:rPr>
              <a:t>2-3) </a:t>
            </a:r>
            <a:r>
              <a:rPr lang="ru-RU" sz="1800" dirty="0" err="1">
                <a:effectLst/>
                <a:latin typeface="TimesNewRoman"/>
              </a:rPr>
              <a:t>овальнои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неправильнои</a:t>
            </a:r>
            <a:r>
              <a:rPr lang="ru-RU" sz="1800" dirty="0">
                <a:effectLst/>
                <a:latin typeface="TimesNewRoman"/>
              </a:rPr>
              <a:t>̆ формы размером от </a:t>
            </a:r>
            <a:r>
              <a:rPr lang="ru-RU" sz="1800" dirty="0">
                <a:effectLst/>
                <a:latin typeface="Times" pitchFamily="2" charset="0"/>
              </a:rPr>
              <a:t>0,5 </a:t>
            </a:r>
            <a:r>
              <a:rPr lang="ru-RU" sz="1800" dirty="0">
                <a:effectLst/>
                <a:latin typeface="TimesNewRoman"/>
              </a:rPr>
              <a:t>до</a:t>
            </a:r>
            <a:r>
              <a:rPr lang="ru-RU" sz="1800" dirty="0">
                <a:effectLst/>
                <a:latin typeface="Times" pitchFamily="2" charset="0"/>
              </a:rPr>
              <a:t>1 </a:t>
            </a:r>
            <a:r>
              <a:rPr lang="ru-RU" sz="1800" dirty="0">
                <a:effectLst/>
                <a:latin typeface="TimesNewRoman"/>
              </a:rPr>
              <a:t>см в диаметре с </a:t>
            </a:r>
            <a:r>
              <a:rPr lang="ru-RU" sz="1800" dirty="0" err="1">
                <a:effectLst/>
                <a:latin typeface="TimesNewRoman"/>
              </a:rPr>
              <a:t>гладкои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полированнои</a:t>
            </a:r>
            <a:r>
              <a:rPr lang="ru-RU" sz="1800" dirty="0">
                <a:effectLst/>
                <a:latin typeface="TimesNewRoman"/>
              </a:rPr>
              <a:t>̆ поверхностью. Иногда эрозия покрыта </a:t>
            </a:r>
            <a:r>
              <a:rPr lang="ru-RU" sz="1800" dirty="0" err="1">
                <a:effectLst/>
                <a:latin typeface="TimesNewRoman"/>
              </a:rPr>
              <a:t>корочкои</a:t>
            </a:r>
            <a:r>
              <a:rPr lang="ru-RU" sz="1800" dirty="0">
                <a:effectLst/>
                <a:latin typeface="TimesNewRoman"/>
              </a:rPr>
              <a:t>̆. Красная </a:t>
            </a:r>
            <a:r>
              <a:rPr lang="ru-RU" sz="1800" dirty="0" err="1">
                <a:effectLst/>
                <a:latin typeface="TimesNewRoman"/>
              </a:rPr>
              <a:t>кайма</a:t>
            </a:r>
            <a:r>
              <a:rPr lang="ru-RU" sz="1800" dirty="0">
                <a:effectLst/>
                <a:latin typeface="TimesNewRoman"/>
              </a:rPr>
              <a:t> губы в окружности не изменена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не воспалена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не уплотнена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Эрозия может спонтанно </a:t>
            </a:r>
            <a:r>
              <a:rPr lang="ru-RU" sz="1800" dirty="0" err="1">
                <a:effectLst/>
                <a:latin typeface="TimesNewRoman"/>
              </a:rPr>
              <a:t>эпителизироваться</a:t>
            </a:r>
            <a:r>
              <a:rPr lang="ru-RU" sz="1800" dirty="0">
                <a:effectLst/>
                <a:latin typeface="TimesNewRoman"/>
              </a:rPr>
              <a:t> и вновь рецидивировать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чаще на том же самом месте 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как правило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в </a:t>
            </a:r>
            <a:r>
              <a:rPr lang="ru-RU" sz="1800" dirty="0" err="1">
                <a:effectLst/>
                <a:latin typeface="TimesNewRoman"/>
              </a:rPr>
              <a:t>весеннии</a:t>
            </a:r>
            <a:r>
              <a:rPr lang="ru-RU" sz="1800" dirty="0">
                <a:effectLst/>
                <a:latin typeface="TimesNewRoman"/>
              </a:rPr>
              <a:t>̆ период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Чаще болеют мужчины после </a:t>
            </a:r>
            <a:r>
              <a:rPr lang="ru-RU" sz="1800" dirty="0">
                <a:effectLst/>
                <a:latin typeface="Times" pitchFamily="2" charset="0"/>
              </a:rPr>
              <a:t>60 </a:t>
            </a:r>
            <a:r>
              <a:rPr lang="ru-RU" sz="1800" dirty="0">
                <a:effectLst/>
                <a:latin typeface="TimesNewRoman"/>
              </a:rPr>
              <a:t>лет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endParaRPr lang="ru-RU" dirty="0"/>
          </a:p>
        </p:txBody>
      </p:sp>
      <p:pic>
        <p:nvPicPr>
          <p:cNvPr id="8193" name="Picture 1" descr="page9image51439152">
            <a:extLst>
              <a:ext uri="{FF2B5EF4-FFF2-40B4-BE49-F238E27FC236}">
                <a16:creationId xmlns:a16="http://schemas.microsoft.com/office/drawing/2014/main" id="{DA0B2BEF-F532-C049-5F21-4527E08D7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40" y="1816273"/>
            <a:ext cx="5148197" cy="395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730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861ED8-F044-FF2A-F0F0-5150E63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639" y="200416"/>
            <a:ext cx="8961828" cy="1377863"/>
          </a:xfrm>
        </p:spPr>
        <p:txBody>
          <a:bodyPr/>
          <a:lstStyle/>
          <a:p>
            <a:r>
              <a:rPr lang="ru-RU" sz="3600" b="1" dirty="0" err="1">
                <a:effectLst/>
              </a:rPr>
              <a:t>Абразивныи</a:t>
            </a:r>
            <a:r>
              <a:rPr lang="ru-RU" sz="3600" b="1" dirty="0">
                <a:effectLst/>
              </a:rPr>
              <a:t>̆ </a:t>
            </a:r>
            <a:r>
              <a:rPr lang="ru-RU" sz="3600" b="1" dirty="0" err="1">
                <a:effectLst/>
              </a:rPr>
              <a:t>преканцерозныи</a:t>
            </a:r>
            <a:r>
              <a:rPr lang="ru-RU" sz="3600" b="1" dirty="0">
                <a:effectLst/>
              </a:rPr>
              <a:t>̆ </a:t>
            </a:r>
            <a:r>
              <a:rPr lang="ru-RU" sz="3600" b="1" dirty="0" err="1">
                <a:effectLst/>
              </a:rPr>
              <a:t>хейлит</a:t>
            </a:r>
            <a:r>
              <a:rPr lang="ru-RU" sz="3600" b="1" dirty="0">
                <a:effectLst/>
              </a:rPr>
              <a:t> </a:t>
            </a:r>
            <a:r>
              <a:rPr lang="ru-RU" sz="3600" b="1" dirty="0" err="1">
                <a:effectLst/>
              </a:rPr>
              <a:t>Манганотти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E7261B-FA15-1FE5-04DA-FEE7B27C6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3249" y="1578279"/>
            <a:ext cx="6331363" cy="4847573"/>
          </a:xfrm>
        </p:spPr>
        <p:txBody>
          <a:bodyPr>
            <a:normAutofit fontScale="92500"/>
          </a:bodyPr>
          <a:lstStyle/>
          <a:p>
            <a:r>
              <a:rPr lang="ru-RU" sz="1800" b="1" dirty="0">
                <a:effectLst/>
                <a:latin typeface="TimesNewRoman,BoldItalic"/>
              </a:rPr>
              <a:t>Дифференцировать</a:t>
            </a:r>
            <a:r>
              <a:rPr lang="ru-RU" sz="1800" dirty="0">
                <a:effectLst/>
                <a:latin typeface="TimesNewRoman,BoldItalic"/>
              </a:rPr>
              <a:t> </a:t>
            </a:r>
            <a:r>
              <a:rPr lang="ru-RU" sz="1800" dirty="0">
                <a:effectLst/>
                <a:latin typeface="TimesNewRoman"/>
              </a:rPr>
              <a:t>заболевание следует с красным плоским лишаем </a:t>
            </a:r>
            <a:r>
              <a:rPr lang="ru-RU" sz="1800" dirty="0">
                <a:effectLst/>
                <a:latin typeface="Times" pitchFamily="2" charset="0"/>
              </a:rPr>
              <a:t>(</a:t>
            </a:r>
            <a:r>
              <a:rPr lang="ru-RU" sz="1800" dirty="0">
                <a:effectLst/>
                <a:latin typeface="TimesNewRoman"/>
              </a:rPr>
              <a:t>эрозивная форма</a:t>
            </a:r>
            <a:r>
              <a:rPr lang="ru-RU" sz="1800" dirty="0">
                <a:effectLst/>
                <a:latin typeface="Times" pitchFamily="2" charset="0"/>
              </a:rPr>
              <a:t>), </a:t>
            </a:r>
            <a:r>
              <a:rPr lang="ru-RU" sz="1800" dirty="0" err="1">
                <a:effectLst/>
                <a:latin typeface="TimesNewRoman"/>
              </a:rPr>
              <a:t>краснои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волчанкои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лейкоплакиеи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пузырчаткои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герпесом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актиническим </a:t>
            </a:r>
            <a:r>
              <a:rPr lang="ru-RU" sz="1800" dirty="0" err="1">
                <a:effectLst/>
                <a:latin typeface="TimesNewRoman"/>
              </a:rPr>
              <a:t>хейлитом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r>
              <a:rPr lang="ru-RU" sz="1800" u="sng" dirty="0">
                <a:effectLst/>
                <a:latin typeface="TimesNewRoman"/>
              </a:rPr>
              <a:t>Для </a:t>
            </a:r>
            <a:r>
              <a:rPr lang="ru-RU" sz="1800" u="sng" dirty="0" err="1">
                <a:effectLst/>
                <a:latin typeface="TimesNewRoman"/>
              </a:rPr>
              <a:t>эрозивнои</a:t>
            </a:r>
            <a:r>
              <a:rPr lang="ru-RU" sz="1800" u="sng" dirty="0">
                <a:effectLst/>
                <a:latin typeface="TimesNewRoman"/>
              </a:rPr>
              <a:t>̆ формы красного плоского лишая</a:t>
            </a:r>
            <a:r>
              <a:rPr lang="ru-RU" sz="1800" u="sng" dirty="0">
                <a:effectLst/>
                <a:latin typeface="Times" pitchFamily="2" charset="0"/>
              </a:rPr>
              <a:t>, </a:t>
            </a:r>
            <a:r>
              <a:rPr lang="ru-RU" sz="1800" u="sng" dirty="0" err="1">
                <a:effectLst/>
                <a:latin typeface="TimesNewRoman"/>
              </a:rPr>
              <a:t>краснои</a:t>
            </a:r>
            <a:r>
              <a:rPr lang="ru-RU" sz="1800" u="sng" dirty="0">
                <a:effectLst/>
                <a:latin typeface="TimesNewRoman"/>
              </a:rPr>
              <a:t>̆ волчанки</a:t>
            </a:r>
            <a:r>
              <a:rPr lang="ru-RU" sz="1800" u="sng" dirty="0">
                <a:effectLst/>
                <a:latin typeface="Times" pitchFamily="2" charset="0"/>
              </a:rPr>
              <a:t>, </a:t>
            </a:r>
            <a:r>
              <a:rPr lang="ru-RU" sz="1800" u="sng" dirty="0" err="1">
                <a:effectLst/>
                <a:latin typeface="TimesNewRoman"/>
              </a:rPr>
              <a:t>лейкоплакии</a:t>
            </a:r>
            <a:r>
              <a:rPr lang="ru-RU" sz="1800" u="sng" dirty="0">
                <a:effectLst/>
                <a:latin typeface="TimesNewRoman"/>
              </a:rPr>
              <a:t> </a:t>
            </a:r>
            <a:r>
              <a:rPr lang="ru-RU" sz="1800" dirty="0">
                <a:effectLst/>
                <a:latin typeface="TimesNewRoman"/>
              </a:rPr>
              <a:t>характерно наличие в окружности эрозии участков гиперкератоза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r>
              <a:rPr lang="ru-RU" sz="1800" u="sng" dirty="0">
                <a:effectLst/>
                <a:latin typeface="TimesNewRoman"/>
              </a:rPr>
              <a:t>При пузырчатке на </a:t>
            </a:r>
            <a:r>
              <a:rPr lang="ru-RU" sz="1800" u="sng" dirty="0" err="1">
                <a:effectLst/>
                <a:latin typeface="TimesNewRoman"/>
              </a:rPr>
              <a:t>краснои</a:t>
            </a:r>
            <a:r>
              <a:rPr lang="ru-RU" sz="1800" u="sng" dirty="0">
                <a:effectLst/>
                <a:latin typeface="TimesNewRoman"/>
              </a:rPr>
              <a:t>̆ </a:t>
            </a:r>
            <a:r>
              <a:rPr lang="ru-RU" sz="1800" u="sng" dirty="0" err="1">
                <a:effectLst/>
                <a:latin typeface="TimesNewRoman"/>
              </a:rPr>
              <a:t>кайме</a:t>
            </a:r>
            <a:r>
              <a:rPr lang="ru-RU" sz="1800" u="sng" dirty="0">
                <a:effectLst/>
                <a:latin typeface="TimesNewRoman"/>
              </a:rPr>
              <a:t> губы </a:t>
            </a:r>
            <a:r>
              <a:rPr lang="ru-RU" sz="1800" dirty="0">
                <a:effectLst/>
                <a:latin typeface="TimesNewRoman"/>
              </a:rPr>
              <a:t>обнаруживается симптом Никольского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в соскобе </a:t>
            </a:r>
            <a:r>
              <a:rPr lang="ru-RU" sz="1800" dirty="0" err="1">
                <a:effectLst/>
                <a:latin typeface="TimesNewRoman"/>
              </a:rPr>
              <a:t>цитологически</a:t>
            </a:r>
            <a:r>
              <a:rPr lang="ru-RU" sz="1800" dirty="0">
                <a:effectLst/>
                <a:latin typeface="TimesNewRoman"/>
              </a:rPr>
              <a:t> обнаруживаются </a:t>
            </a:r>
            <a:r>
              <a:rPr lang="ru-RU" sz="1800" dirty="0" err="1">
                <a:effectLst/>
                <a:latin typeface="TimesNewRoman"/>
              </a:rPr>
              <a:t>акантолитические</a:t>
            </a:r>
            <a:r>
              <a:rPr lang="ru-RU" sz="1800" dirty="0">
                <a:effectLst/>
                <a:latin typeface="TimesNewRoman"/>
              </a:rPr>
              <a:t> клетки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r>
              <a:rPr lang="ru-RU" sz="1800" u="sng" dirty="0">
                <a:effectLst/>
                <a:latin typeface="TimesNewRoman"/>
              </a:rPr>
              <a:t>Герпетическая эрозия </a:t>
            </a:r>
            <a:r>
              <a:rPr lang="ru-RU" sz="1800" dirty="0">
                <a:effectLst/>
                <a:latin typeface="TimesNewRoman"/>
              </a:rPr>
              <a:t>имеет полициклические фестончатые очертания на фоне </a:t>
            </a:r>
            <a:r>
              <a:rPr lang="ru-RU" sz="1800" dirty="0" err="1">
                <a:effectLst/>
                <a:latin typeface="TimesNewRoman"/>
              </a:rPr>
              <a:t>отечнои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гиперемированнои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краснои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каймы</a:t>
            </a:r>
            <a:r>
              <a:rPr lang="ru-RU" sz="1800" dirty="0">
                <a:effectLst/>
                <a:latin typeface="TimesNewRoman"/>
              </a:rPr>
              <a:t> губы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 err="1">
                <a:effectLst/>
                <a:latin typeface="TimesNewRoman"/>
              </a:rPr>
              <a:t>Цитологически</a:t>
            </a:r>
            <a:r>
              <a:rPr lang="ru-RU" sz="1800" dirty="0">
                <a:effectLst/>
                <a:latin typeface="TimesNewRoman"/>
              </a:rPr>
              <a:t> определяются характерные гигантские многоядерные клетки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</a:p>
          <a:p>
            <a:r>
              <a:rPr lang="ru-RU" sz="1800" u="sng" dirty="0" err="1">
                <a:effectLst/>
                <a:latin typeface="TimesNewRoman"/>
              </a:rPr>
              <a:t>Актиническии</a:t>
            </a:r>
            <a:r>
              <a:rPr lang="ru-RU" sz="1800" u="sng" dirty="0">
                <a:effectLst/>
                <a:latin typeface="TimesNewRoman"/>
              </a:rPr>
              <a:t>̆ </a:t>
            </a:r>
            <a:r>
              <a:rPr lang="ru-RU" sz="1800" u="sng" dirty="0" err="1">
                <a:effectLst/>
                <a:latin typeface="TimesNewRoman"/>
              </a:rPr>
              <a:t>хейлит</a:t>
            </a:r>
            <a:r>
              <a:rPr lang="ru-RU" sz="1800" dirty="0">
                <a:effectLst/>
                <a:latin typeface="TimesNewRoman"/>
              </a:rPr>
              <a:t> имеет клинику острого воспаления с появлением эрозий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пузыреи</a:t>
            </a:r>
            <a:r>
              <a:rPr lang="ru-RU" sz="1800" dirty="0">
                <a:effectLst/>
                <a:latin typeface="TimesNewRoman"/>
              </a:rPr>
              <a:t>̆ на фоне </a:t>
            </a:r>
            <a:r>
              <a:rPr lang="ru-RU" sz="1800" dirty="0" err="1">
                <a:effectLst/>
                <a:latin typeface="TimesNewRoman"/>
              </a:rPr>
              <a:t>застойнои</a:t>
            </a:r>
            <a:r>
              <a:rPr lang="ru-RU" sz="1800" dirty="0">
                <a:effectLst/>
                <a:latin typeface="TimesNewRoman"/>
              </a:rPr>
              <a:t>̆ гиперемии и отека губы и </a:t>
            </a:r>
            <a:r>
              <a:rPr lang="ru-RU" sz="1800" dirty="0" err="1">
                <a:effectLst/>
                <a:latin typeface="TimesNewRoman"/>
              </a:rPr>
              <a:t>прилежащеи</a:t>
            </a:r>
            <a:r>
              <a:rPr lang="ru-RU" sz="1800" dirty="0">
                <a:effectLst/>
                <a:latin typeface="TimesNewRoman"/>
              </a:rPr>
              <a:t>̆ кожи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9217" name="Picture 1" descr="page9image51439360">
            <a:extLst>
              <a:ext uri="{FF2B5EF4-FFF2-40B4-BE49-F238E27FC236}">
                <a16:creationId xmlns:a16="http://schemas.microsoft.com/office/drawing/2014/main" id="{1A073180-785C-1C48-6503-6BEB891C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50" y="1578279"/>
            <a:ext cx="4561017" cy="456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254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94FFD3-F127-6B20-F77A-1C63D8A7C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>
                <a:effectLst/>
              </a:rPr>
              <a:t>Абразивныи</a:t>
            </a:r>
            <a:r>
              <a:rPr lang="ru-RU" sz="3600" b="1" dirty="0">
                <a:effectLst/>
              </a:rPr>
              <a:t>̆ </a:t>
            </a:r>
            <a:r>
              <a:rPr lang="ru-RU" sz="3600" b="1" dirty="0" err="1">
                <a:effectLst/>
              </a:rPr>
              <a:t>преканцерозныи</a:t>
            </a:r>
            <a:r>
              <a:rPr lang="ru-RU" sz="3600" b="1" dirty="0">
                <a:effectLst/>
              </a:rPr>
              <a:t>̆ </a:t>
            </a:r>
            <a:r>
              <a:rPr lang="ru-RU" sz="3600" b="1" dirty="0" err="1">
                <a:effectLst/>
              </a:rPr>
              <a:t>хейлит</a:t>
            </a:r>
            <a:r>
              <a:rPr lang="ru-RU" sz="3600" b="1" dirty="0">
                <a:effectLst/>
              </a:rPr>
              <a:t> </a:t>
            </a:r>
            <a:r>
              <a:rPr lang="ru-RU" sz="3600" b="1" dirty="0" err="1">
                <a:effectLst/>
              </a:rPr>
              <a:t>Манганотти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34922-F563-6425-5AFD-B2519F217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NewRoman,BoldItalic"/>
              </a:rPr>
              <a:t>Консервативная терапия</a:t>
            </a:r>
            <a:r>
              <a:rPr lang="ru-RU" sz="1800" dirty="0">
                <a:effectLst/>
                <a:latin typeface="Times" pitchFamily="2" charset="0"/>
              </a:rPr>
              <a:t>: </a:t>
            </a:r>
            <a:r>
              <a:rPr lang="ru-RU" sz="1800" dirty="0" err="1">
                <a:effectLst/>
                <a:latin typeface="TimesNewRoman"/>
              </a:rPr>
              <a:t>эпителизирующие</a:t>
            </a:r>
            <a:r>
              <a:rPr lang="ru-RU" sz="1800" dirty="0">
                <a:effectLst/>
                <a:latin typeface="TimesNewRoman"/>
              </a:rPr>
              <a:t> средства </a:t>
            </a:r>
            <a:r>
              <a:rPr lang="ru-RU" sz="1800" dirty="0">
                <a:effectLst/>
                <a:latin typeface="Times" pitchFamily="2" charset="0"/>
              </a:rPr>
              <a:t>– </a:t>
            </a:r>
            <a:r>
              <a:rPr lang="ru-RU" sz="1800" dirty="0" err="1">
                <a:effectLst/>
                <a:latin typeface="TimesNewRoman"/>
              </a:rPr>
              <a:t>масляныи</a:t>
            </a:r>
            <a:r>
              <a:rPr lang="ru-RU" sz="1800" dirty="0">
                <a:effectLst/>
                <a:latin typeface="TimesNewRoman"/>
              </a:rPr>
              <a:t>̆ раствор витамина А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масло облепихи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шиповника</a:t>
            </a:r>
            <a:r>
              <a:rPr lang="ru-RU" sz="1800" dirty="0">
                <a:effectLst/>
                <a:latin typeface="Times" pitchFamily="2" charset="0"/>
              </a:rPr>
              <a:t>; </a:t>
            </a:r>
            <a:r>
              <a:rPr lang="ru-RU" sz="1800" dirty="0">
                <a:effectLst/>
                <a:latin typeface="TimesNewRoman"/>
              </a:rPr>
              <a:t>средства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стимулирующие регенерацию</a:t>
            </a:r>
            <a:r>
              <a:rPr lang="ru-RU" sz="1800" dirty="0">
                <a:effectLst/>
                <a:latin typeface="Times" pitchFamily="2" charset="0"/>
              </a:rPr>
              <a:t>, – 10% </a:t>
            </a:r>
            <a:r>
              <a:rPr lang="ru-RU" sz="1800" dirty="0" err="1">
                <a:effectLst/>
                <a:latin typeface="TimesNewRoman"/>
              </a:rPr>
              <a:t>метилурациловая</a:t>
            </a:r>
            <a:r>
              <a:rPr lang="ru-RU" sz="1800" dirty="0">
                <a:effectLst/>
                <a:latin typeface="TimesNewRoman"/>
              </a:rPr>
              <a:t> мазь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солкосерил</a:t>
            </a:r>
            <a:r>
              <a:rPr lang="ru-RU" sz="1800" dirty="0">
                <a:effectLst/>
                <a:latin typeface="Times" pitchFamily="2" charset="0"/>
              </a:rPr>
              <a:t>- </a:t>
            </a:r>
            <a:r>
              <a:rPr lang="ru-RU" sz="1800" dirty="0">
                <a:effectLst/>
                <a:latin typeface="TimesNewRoman"/>
              </a:rPr>
              <a:t>мазь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гель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адгезивная паста</a:t>
            </a:r>
            <a:r>
              <a:rPr lang="ru-RU" sz="1800" dirty="0">
                <a:effectLst/>
                <a:latin typeface="Times" pitchFamily="2" charset="0"/>
              </a:rPr>
              <a:t>, 10% </a:t>
            </a:r>
            <a:r>
              <a:rPr lang="ru-RU" sz="1800" dirty="0">
                <a:effectLst/>
                <a:latin typeface="TimesNewRoman"/>
              </a:rPr>
              <a:t>мазь </a:t>
            </a:r>
            <a:r>
              <a:rPr lang="ru-RU" sz="1800" dirty="0" err="1">
                <a:effectLst/>
                <a:latin typeface="TimesNewRoman"/>
              </a:rPr>
              <a:t>дибунола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dirty="0"/>
              <a:t> </a:t>
            </a:r>
            <a:r>
              <a:rPr lang="ru-RU" sz="1800" dirty="0">
                <a:effectLst/>
                <a:latin typeface="TimesNewRoman"/>
              </a:rPr>
              <a:t>Кортикостероидные мази при наличии воспаления </a:t>
            </a:r>
            <a:r>
              <a:rPr lang="ru-RU" sz="1800" dirty="0">
                <a:effectLst/>
                <a:latin typeface="Times" pitchFamily="2" charset="0"/>
              </a:rPr>
              <a:t>- «</a:t>
            </a:r>
            <a:r>
              <a:rPr lang="ru-RU" sz="1800" dirty="0" err="1">
                <a:effectLst/>
                <a:latin typeface="TimesNewRoman"/>
              </a:rPr>
              <a:t>Латикорт</a:t>
            </a:r>
            <a:r>
              <a:rPr lang="ru-RU" sz="1800" dirty="0">
                <a:effectLst/>
                <a:latin typeface="Times" pitchFamily="2" charset="0"/>
              </a:rPr>
              <a:t>», «</a:t>
            </a:r>
            <a:r>
              <a:rPr lang="ru-RU" sz="1800" dirty="0" err="1">
                <a:effectLst/>
                <a:latin typeface="TimesNewRoman"/>
              </a:rPr>
              <a:t>Адвантан</a:t>
            </a:r>
            <a:r>
              <a:rPr lang="ru-RU" sz="1800" dirty="0">
                <a:effectLst/>
                <a:latin typeface="Times" pitchFamily="2" charset="0"/>
              </a:rPr>
              <a:t>». </a:t>
            </a:r>
            <a:endParaRPr lang="ru-RU" dirty="0"/>
          </a:p>
          <a:p>
            <a:r>
              <a:rPr lang="ru-RU" sz="1800" dirty="0">
                <a:effectLst/>
                <a:latin typeface="TimesNewRoman"/>
              </a:rPr>
              <a:t>Если тенденция к заживлению отсутствует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эрозия подлежит хирургическому удалению в пределах здоровых </a:t>
            </a:r>
            <a:r>
              <a:rPr lang="ru-RU" sz="1800" dirty="0" err="1">
                <a:effectLst/>
                <a:latin typeface="TimesNewRoman"/>
              </a:rPr>
              <a:t>тканеи</a:t>
            </a:r>
            <a:r>
              <a:rPr lang="ru-RU" sz="1800" dirty="0">
                <a:effectLst/>
                <a:latin typeface="TimesNewRoman"/>
              </a:rPr>
              <a:t>̆ с последующим гистологическим исследованием или </a:t>
            </a:r>
            <a:r>
              <a:rPr lang="ru-RU" sz="1800" dirty="0" err="1">
                <a:effectLst/>
                <a:latin typeface="TimesNewRoman"/>
              </a:rPr>
              <a:t>лазернои</a:t>
            </a:r>
            <a:r>
              <a:rPr lang="ru-RU" sz="1800" dirty="0">
                <a:effectLst/>
                <a:latin typeface="TimesNewRoman"/>
              </a:rPr>
              <a:t>̆ коагуляции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207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9C9973-8C24-9B78-9B23-E1C3C6F59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3649"/>
          </a:xfrm>
        </p:spPr>
        <p:txBody>
          <a:bodyPr/>
          <a:lstStyle/>
          <a:p>
            <a:r>
              <a:rPr lang="ru-RU" sz="2400" b="1" dirty="0" err="1">
                <a:effectLst/>
              </a:rPr>
              <a:t>Кератоакантома</a:t>
            </a:r>
            <a:r>
              <a:rPr lang="ru-RU" sz="1800" dirty="0">
                <a:latin typeface="TimesNewRoman,Bold"/>
              </a:rPr>
              <a:t>. </a:t>
            </a:r>
            <a:endParaRPr lang="ru-RU" sz="105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CA5CA2-2372-4DE0-D1FC-FB3B36679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8275" y="1695189"/>
            <a:ext cx="8915400" cy="3777622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NewRoman"/>
              </a:rPr>
              <a:t>Относится к факультативным </a:t>
            </a:r>
            <a:r>
              <a:rPr lang="ru-RU" sz="1800" dirty="0" err="1">
                <a:effectLst/>
                <a:latin typeface="TimesNewRoman"/>
              </a:rPr>
              <a:t>предракам</a:t>
            </a:r>
            <a:r>
              <a:rPr lang="ru-RU" sz="1800" dirty="0">
                <a:effectLst/>
                <a:latin typeface="TimesNewRoman"/>
              </a:rPr>
              <a:t>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 полости рта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Является </a:t>
            </a:r>
            <a:r>
              <a:rPr lang="ru-RU" sz="1800" dirty="0" err="1">
                <a:effectLst/>
                <a:latin typeface="TimesNewRoman"/>
              </a:rPr>
              <a:t>однои</a:t>
            </a:r>
            <a:r>
              <a:rPr lang="ru-RU" sz="1800" dirty="0">
                <a:effectLst/>
                <a:latin typeface="TimesNewRoman"/>
              </a:rPr>
              <a:t>̆ из самых распространенных эпидермальных доброкачественных </a:t>
            </a:r>
            <a:r>
              <a:rPr lang="ru-RU" sz="1800" dirty="0" err="1">
                <a:effectLst/>
                <a:latin typeface="TimesNewRoman"/>
              </a:rPr>
              <a:t>опухолеи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способна </a:t>
            </a:r>
            <a:r>
              <a:rPr lang="ru-RU" sz="1800" dirty="0" err="1">
                <a:effectLst/>
                <a:latin typeface="TimesNewRoman"/>
              </a:rPr>
              <a:t>самоизлечиваться</a:t>
            </a:r>
            <a:r>
              <a:rPr lang="ru-RU" sz="1800" dirty="0">
                <a:effectLst/>
                <a:latin typeface="TimesNewRoman"/>
              </a:rPr>
              <a:t> </a:t>
            </a:r>
            <a:r>
              <a:rPr lang="ru-RU" sz="1800" dirty="0">
                <a:effectLst/>
                <a:latin typeface="Times" pitchFamily="2" charset="0"/>
              </a:rPr>
              <a:t>(32%), </a:t>
            </a:r>
            <a:r>
              <a:rPr lang="ru-RU" sz="1800" dirty="0">
                <a:effectLst/>
                <a:latin typeface="TimesNewRoman"/>
              </a:rPr>
              <a:t>или трансформироваться в рак </a:t>
            </a:r>
            <a:r>
              <a:rPr lang="ru-RU" sz="1800" dirty="0">
                <a:effectLst/>
                <a:latin typeface="Times" pitchFamily="2" charset="0"/>
              </a:rPr>
              <a:t>(15-30%), </a:t>
            </a:r>
            <a:r>
              <a:rPr lang="ru-RU" sz="1800" dirty="0">
                <a:effectLst/>
                <a:latin typeface="TimesNewRoman"/>
              </a:rPr>
              <a:t>встречается чаще у </a:t>
            </a:r>
            <a:r>
              <a:rPr lang="ru-RU" sz="1800" dirty="0" err="1">
                <a:effectLst/>
                <a:latin typeface="TimesNewRoman"/>
              </a:rPr>
              <a:t>мужчи</a:t>
            </a:r>
            <a:endParaRPr lang="ru-RU" sz="1800" dirty="0">
              <a:effectLst/>
              <a:latin typeface="TimesNewRoman"/>
            </a:endParaRPr>
          </a:p>
          <a:p>
            <a:r>
              <a:rPr lang="ru-RU" sz="1800" dirty="0">
                <a:effectLst/>
                <a:latin typeface="TimesNewRoman,BoldItalic"/>
              </a:rPr>
              <a:t>Клиническая картина</a:t>
            </a:r>
            <a:r>
              <a:rPr lang="ru-RU" sz="1800" b="1" i="1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Наиболее частая локализация на коже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на </a:t>
            </a:r>
            <a:r>
              <a:rPr lang="ru-RU" sz="1800" dirty="0" err="1">
                <a:effectLst/>
                <a:latin typeface="TimesNewRoman"/>
              </a:rPr>
              <a:t>краснои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кайме</a:t>
            </a:r>
            <a:r>
              <a:rPr lang="ru-RU" sz="1800" dirty="0">
                <a:effectLst/>
                <a:latin typeface="TimesNewRoman"/>
              </a:rPr>
              <a:t> губы или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оболочке полости рта </a:t>
            </a:r>
            <a:r>
              <a:rPr lang="ru-RU" sz="1800" dirty="0">
                <a:effectLst/>
                <a:latin typeface="Times" pitchFamily="2" charset="0"/>
              </a:rPr>
              <a:t>(</a:t>
            </a:r>
            <a:r>
              <a:rPr lang="ru-RU" sz="1800" dirty="0">
                <a:effectLst/>
                <a:latin typeface="TimesNewRoman"/>
              </a:rPr>
              <a:t>очень редко образуется на языке</a:t>
            </a:r>
            <a:r>
              <a:rPr lang="ru-RU" sz="1800" dirty="0">
                <a:effectLst/>
                <a:latin typeface="Times" pitchFamily="2" charset="0"/>
              </a:rPr>
              <a:t>). </a:t>
            </a:r>
            <a:r>
              <a:rPr lang="ru-RU" sz="1800" dirty="0">
                <a:effectLst/>
                <a:latin typeface="TimesNewRoman"/>
              </a:rPr>
              <a:t>Проявляется полушаровидным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слегка уплощенным узлом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чаще одиночным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в центре которого имеется </a:t>
            </a:r>
            <a:r>
              <a:rPr lang="ru-RU" sz="1800" dirty="0" err="1">
                <a:effectLst/>
                <a:latin typeface="TimesNewRoman"/>
              </a:rPr>
              <a:t>кратерообразное</a:t>
            </a:r>
            <a:r>
              <a:rPr lang="ru-RU" sz="1800" dirty="0">
                <a:effectLst/>
                <a:latin typeface="TimesNewRoman"/>
              </a:rPr>
              <a:t> углубление </a:t>
            </a:r>
            <a:r>
              <a:rPr lang="ru-RU" sz="1800" dirty="0">
                <a:effectLst/>
                <a:latin typeface="Times" pitchFamily="2" charset="0"/>
              </a:rPr>
              <a:t>(</a:t>
            </a:r>
            <a:r>
              <a:rPr lang="ru-RU" sz="1800" dirty="0" err="1">
                <a:effectLst/>
                <a:latin typeface="TimesNewRoman"/>
              </a:rPr>
              <a:t>псевдоязва</a:t>
            </a:r>
            <a:r>
              <a:rPr lang="ru-RU" sz="1800" dirty="0">
                <a:effectLst/>
                <a:latin typeface="Times" pitchFamily="2" charset="0"/>
              </a:rPr>
              <a:t>), </a:t>
            </a:r>
            <a:r>
              <a:rPr lang="ru-RU" sz="1800" dirty="0">
                <a:effectLst/>
                <a:latin typeface="TimesNewRoman"/>
              </a:rPr>
              <a:t>заполненное роговыми массами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окруженное эпителиальным валом </a:t>
            </a:r>
            <a:r>
              <a:rPr lang="ru-RU" sz="1800" dirty="0">
                <a:effectLst/>
                <a:latin typeface="Times" pitchFamily="2" charset="0"/>
              </a:rPr>
              <a:t>(</a:t>
            </a:r>
            <a:r>
              <a:rPr lang="ru-RU" sz="1800" dirty="0">
                <a:effectLst/>
                <a:latin typeface="TimesNewRoman"/>
              </a:rPr>
              <a:t>рис</a:t>
            </a:r>
            <a:r>
              <a:rPr lang="ru-RU" sz="1800" dirty="0">
                <a:effectLst/>
                <a:latin typeface="Times" pitchFamily="2" charset="0"/>
              </a:rPr>
              <a:t>. 9). </a:t>
            </a:r>
            <a:endParaRPr lang="ru-RU" dirty="0"/>
          </a:p>
          <a:p>
            <a:r>
              <a:rPr lang="ru-RU" sz="1800" dirty="0">
                <a:effectLst/>
                <a:latin typeface="TimesNewRoman"/>
              </a:rPr>
              <a:t>Опухоль быстро развивается и может достигать </a:t>
            </a:r>
            <a:r>
              <a:rPr lang="ru-RU" sz="1800" dirty="0">
                <a:effectLst/>
                <a:latin typeface="Times" pitchFamily="2" charset="0"/>
              </a:rPr>
              <a:t>2-2,5 </a:t>
            </a:r>
            <a:r>
              <a:rPr lang="ru-RU" sz="1800" dirty="0">
                <a:effectLst/>
                <a:latin typeface="TimesNewRoman"/>
              </a:rPr>
              <a:t>см в диаметре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течение безболезненное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Консистенция опухоли эластичная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При снятии грязно</a:t>
            </a:r>
            <a:r>
              <a:rPr lang="ru-RU" sz="1800" dirty="0">
                <a:effectLst/>
                <a:latin typeface="Times" pitchFamily="2" charset="0"/>
              </a:rPr>
              <a:t>-</a:t>
            </a:r>
            <a:r>
              <a:rPr lang="ru-RU" sz="1800" dirty="0" err="1">
                <a:effectLst/>
                <a:latin typeface="TimesNewRoman"/>
              </a:rPr>
              <a:t>серои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коричневои</a:t>
            </a:r>
            <a:r>
              <a:rPr lang="ru-RU" sz="1800" dirty="0">
                <a:effectLst/>
                <a:latin typeface="TimesNewRoman"/>
              </a:rPr>
              <a:t>̆ массы видно сухое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не кровоточащее ворсинчатое дно кратера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386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BD6601-40B3-AD4B-4197-573CB8DAB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329771" cy="1054378"/>
          </a:xfrm>
        </p:spPr>
        <p:txBody>
          <a:bodyPr/>
          <a:lstStyle/>
          <a:p>
            <a:r>
              <a:rPr lang="ru-RU" sz="3600" b="1" dirty="0" err="1">
                <a:effectLst/>
              </a:rPr>
              <a:t>Кератоакантома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5EF8FE-FD38-D2F3-CF0B-922AB9DFD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800" b="1" dirty="0">
                <a:effectLst/>
                <a:latin typeface="TimesNewRoman,BoldItalic"/>
              </a:rPr>
              <a:t>Диагностика</a:t>
            </a:r>
            <a:r>
              <a:rPr lang="ru-RU" sz="1800" b="1" i="1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Диагноз ставится на основании </a:t>
            </a:r>
            <a:r>
              <a:rPr lang="ru-RU" sz="1800" dirty="0" err="1">
                <a:effectLst/>
                <a:latin typeface="TimesNewRoman"/>
              </a:rPr>
              <a:t>клиническои</a:t>
            </a:r>
            <a:r>
              <a:rPr lang="ru-RU" sz="1800" dirty="0">
                <a:effectLst/>
                <a:latin typeface="TimesNewRoman"/>
              </a:rPr>
              <a:t>̆ картины и быстрого роста опухоли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При гистологическом исследовании характерны </a:t>
            </a:r>
            <a:r>
              <a:rPr lang="ru-RU" sz="1800" dirty="0" err="1">
                <a:effectLst/>
                <a:latin typeface="TimesNewRoman"/>
              </a:rPr>
              <a:t>выраженныи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акантоз</a:t>
            </a:r>
            <a:r>
              <a:rPr lang="ru-RU" sz="1800" dirty="0">
                <a:effectLst/>
                <a:latin typeface="TimesNewRoman"/>
              </a:rPr>
              <a:t> и симптом </a:t>
            </a:r>
            <a:r>
              <a:rPr lang="ru-RU" sz="1800" dirty="0">
                <a:effectLst/>
                <a:latin typeface="Times" pitchFamily="2" charset="0"/>
              </a:rPr>
              <a:t>«</a:t>
            </a:r>
            <a:r>
              <a:rPr lang="ru-RU" sz="1800" dirty="0" err="1">
                <a:effectLst/>
                <a:latin typeface="TimesNewRoman"/>
              </a:rPr>
              <a:t>роговои</a:t>
            </a:r>
            <a:r>
              <a:rPr lang="ru-RU" sz="1800" dirty="0">
                <a:effectLst/>
                <a:latin typeface="TimesNewRoman"/>
              </a:rPr>
              <a:t>̆ чаши</a:t>
            </a:r>
            <a:r>
              <a:rPr lang="ru-RU" sz="1800" dirty="0">
                <a:effectLst/>
                <a:latin typeface="Times" pitchFamily="2" charset="0"/>
              </a:rPr>
              <a:t>». </a:t>
            </a:r>
            <a:endParaRPr lang="ru-RU" dirty="0"/>
          </a:p>
          <a:p>
            <a:r>
              <a:rPr lang="ru-RU" sz="1800" b="1" dirty="0">
                <a:effectLst/>
                <a:latin typeface="TimesNewRoman,BoldItalic"/>
              </a:rPr>
              <a:t>Дифференцировать</a:t>
            </a:r>
            <a:r>
              <a:rPr lang="ru-RU" sz="1800" dirty="0">
                <a:effectLst/>
                <a:latin typeface="TimesNewRoman,BoldItalic"/>
              </a:rPr>
              <a:t> </a:t>
            </a:r>
            <a:r>
              <a:rPr lang="ru-RU" sz="1800" dirty="0">
                <a:effectLst/>
                <a:latin typeface="TimesNewRoman"/>
              </a:rPr>
              <a:t>следует с плоскоклеточным раком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вульгарнои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бородавкои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бородавчатым </a:t>
            </a:r>
            <a:r>
              <a:rPr lang="ru-RU" sz="1800" dirty="0" err="1">
                <a:effectLst/>
                <a:latin typeface="TimesNewRoman"/>
              </a:rPr>
              <a:t>предраком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папилломои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кожным рогом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i="1" dirty="0">
                <a:effectLst/>
                <a:latin typeface="TimesNewRoman"/>
              </a:rPr>
              <a:t>Ни одно перечисленное образование не имеет характерного воронкообразного углубления</a:t>
            </a:r>
            <a:r>
              <a:rPr lang="ru-RU" sz="1800" i="1" dirty="0">
                <a:effectLst/>
                <a:latin typeface="Times" pitchFamily="2" charset="0"/>
              </a:rPr>
              <a:t>, </a:t>
            </a:r>
            <a:r>
              <a:rPr lang="ru-RU" sz="1800" i="1" dirty="0">
                <a:effectLst/>
                <a:latin typeface="TimesNewRoman"/>
              </a:rPr>
              <a:t>заполненного легко удаляющимися роговыми массами</a:t>
            </a:r>
            <a:r>
              <a:rPr lang="ru-RU" sz="1800" i="1" dirty="0">
                <a:effectLst/>
                <a:latin typeface="Times" pitchFamily="2" charset="0"/>
              </a:rPr>
              <a:t>. </a:t>
            </a:r>
            <a:endParaRPr lang="ru-RU" i="1" dirty="0"/>
          </a:p>
          <a:p>
            <a:r>
              <a:rPr lang="ru-RU" sz="1800" u="sng" dirty="0">
                <a:effectLst/>
                <a:latin typeface="TimesNewRoman"/>
              </a:rPr>
              <a:t>При плоскоклеточном раке </a:t>
            </a:r>
            <a:r>
              <a:rPr lang="ru-RU" sz="1800" dirty="0" err="1">
                <a:effectLst/>
                <a:latin typeface="TimesNewRoman"/>
              </a:rPr>
              <a:t>краснои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каймы</a:t>
            </a:r>
            <a:r>
              <a:rPr lang="ru-RU" sz="1800" dirty="0">
                <a:effectLst/>
                <a:latin typeface="TimesNewRoman"/>
              </a:rPr>
              <a:t> губы после отмачивания </a:t>
            </a:r>
            <a:r>
              <a:rPr lang="ru-RU" sz="1800" dirty="0" err="1">
                <a:effectLst/>
                <a:latin typeface="TimesNewRoman"/>
              </a:rPr>
              <a:t>водои</a:t>
            </a:r>
            <a:r>
              <a:rPr lang="ru-RU" sz="1800" dirty="0">
                <a:effectLst/>
                <a:latin typeface="TimesNewRoman"/>
              </a:rPr>
              <a:t>̆ или физиологическим раствором </a:t>
            </a:r>
            <a:r>
              <a:rPr lang="ru-RU" sz="1800" dirty="0" err="1">
                <a:effectLst/>
                <a:latin typeface="TimesNewRoman"/>
              </a:rPr>
              <a:t>язвеннои</a:t>
            </a:r>
            <a:r>
              <a:rPr lang="ru-RU" sz="1800" dirty="0">
                <a:effectLst/>
                <a:latin typeface="TimesNewRoman"/>
              </a:rPr>
              <a:t>̆ поверхности роговые массы удается убрать с обнажением </a:t>
            </a:r>
            <a:r>
              <a:rPr lang="ru-RU" sz="1800" dirty="0" err="1">
                <a:effectLst/>
                <a:latin typeface="TimesNewRoman"/>
              </a:rPr>
              <a:t>кровоточащеи</a:t>
            </a:r>
            <a:r>
              <a:rPr lang="ru-RU" sz="1800" dirty="0">
                <a:effectLst/>
                <a:latin typeface="TimesNewRoman"/>
              </a:rPr>
              <a:t>̆ поверхности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r>
              <a:rPr lang="ru-RU" sz="1800" u="sng" dirty="0">
                <a:effectLst/>
                <a:latin typeface="TimesNewRoman"/>
              </a:rPr>
              <a:t>Для кожного рога </a:t>
            </a:r>
            <a:r>
              <a:rPr lang="ru-RU" sz="1800" dirty="0">
                <a:effectLst/>
                <a:latin typeface="TimesNewRoman"/>
              </a:rPr>
              <a:t>нехарактерно наличие эпителиального вала и рогового кратера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Удаление роговых масс затруднено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r>
              <a:rPr lang="ru-RU" sz="1800" b="1" dirty="0">
                <a:effectLst/>
                <a:latin typeface="TimesNewRoman,BoldItalic"/>
              </a:rPr>
              <a:t>Лечение</a:t>
            </a:r>
            <a:r>
              <a:rPr lang="ru-RU" sz="1800" b="1" i="1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Хирургическое иссечение в пределах здоровых </a:t>
            </a:r>
            <a:r>
              <a:rPr lang="ru-RU" sz="1800" dirty="0" err="1">
                <a:effectLst/>
                <a:latin typeface="TimesNewRoman"/>
              </a:rPr>
              <a:t>тканеи</a:t>
            </a:r>
            <a:r>
              <a:rPr lang="ru-RU" sz="1800" dirty="0">
                <a:effectLst/>
                <a:latin typeface="TimesNewRoman"/>
              </a:rPr>
              <a:t>̆ с последующим гистологическим исследованием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055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C92F08-832D-E249-51CF-213DC3D9C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7102220" cy="853961"/>
          </a:xfrm>
        </p:spPr>
        <p:txBody>
          <a:bodyPr/>
          <a:lstStyle/>
          <a:p>
            <a:r>
              <a:rPr lang="ru-RU" sz="3600" b="1" dirty="0" err="1">
                <a:effectLst/>
              </a:rPr>
              <a:t>Кератоакантома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7F49B0-5588-B93A-66FE-72D6D3573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page16image51825296">
            <a:extLst>
              <a:ext uri="{FF2B5EF4-FFF2-40B4-BE49-F238E27FC236}">
                <a16:creationId xmlns:a16="http://schemas.microsoft.com/office/drawing/2014/main" id="{04071E28-0590-B978-9B62-DE7433F89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478071"/>
            <a:ext cx="7975600" cy="535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" name="Picture 1" descr="page16image51825296">
            <a:extLst>
              <a:ext uri="{FF2B5EF4-FFF2-40B4-BE49-F238E27FC236}">
                <a16:creationId xmlns:a16="http://schemas.microsoft.com/office/drawing/2014/main" id="{8BA02968-1D83-4715-CE99-C36050481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975600" cy="535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43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306F5F-4C27-231A-B46A-249C6F856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и задачи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2CF1D8-A9FF-7B16-03A6-5AD10373D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Проанализировать и структурировать информацию по теме «предраковые заболевания СОПР и красной каймы губ» </a:t>
            </a:r>
          </a:p>
          <a:p>
            <a:r>
              <a:rPr lang="ru-RU" dirty="0"/>
              <a:t>Изучить научную литературу по заданной теме</a:t>
            </a:r>
          </a:p>
          <a:p>
            <a:r>
              <a:rPr lang="ru-RU" dirty="0"/>
              <a:t>Осмысление связей теоретических данных с клиническими примерами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7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D5353D-010D-F184-B024-66FBD09D5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Лейкоплакия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FD480E-275A-8077-CCDB-45ECF04F4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NewRoman,Bold"/>
              </a:rPr>
              <a:t>Классификация</a:t>
            </a:r>
            <a:r>
              <a:rPr lang="ru-RU" sz="1800" b="1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Различают </a:t>
            </a:r>
            <a:r>
              <a:rPr lang="ru-RU" sz="1800" dirty="0">
                <a:effectLst/>
                <a:latin typeface="Times" pitchFamily="2" charset="0"/>
              </a:rPr>
              <a:t>4 </a:t>
            </a:r>
            <a:r>
              <a:rPr lang="ru-RU" sz="1800" dirty="0">
                <a:effectLst/>
                <a:latin typeface="TimesNewRoman"/>
              </a:rPr>
              <a:t>формы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" pitchFamily="2" charset="0"/>
              </a:rPr>
              <a:t>: </a:t>
            </a:r>
          </a:p>
          <a:p>
            <a:r>
              <a:rPr lang="ru-RU" sz="1800" dirty="0">
                <a:effectLst/>
                <a:latin typeface="Times" pitchFamily="2" charset="0"/>
              </a:rPr>
              <a:t>1) </a:t>
            </a:r>
            <a:r>
              <a:rPr lang="ru-RU" sz="1800" dirty="0" err="1">
                <a:effectLst/>
                <a:latin typeface="TimesNewRoman"/>
              </a:rPr>
              <a:t>лейкоплакия</a:t>
            </a:r>
            <a:r>
              <a:rPr lang="ru-RU" sz="1800" dirty="0">
                <a:effectLst/>
                <a:latin typeface="TimesNewRoman"/>
              </a:rPr>
              <a:t> курильщиков </a:t>
            </a:r>
            <a:r>
              <a:rPr lang="ru-RU" sz="1800" dirty="0" err="1">
                <a:effectLst/>
                <a:latin typeface="TimesNewRoman"/>
              </a:rPr>
              <a:t>Таппейнера</a:t>
            </a:r>
            <a:r>
              <a:rPr lang="ru-RU" sz="1800" dirty="0">
                <a:effectLst/>
                <a:latin typeface="TimesNewRoman"/>
              </a:rPr>
              <a:t> </a:t>
            </a:r>
            <a:r>
              <a:rPr lang="ru-RU" sz="1800" dirty="0">
                <a:effectLst/>
                <a:latin typeface="Times" pitchFamily="2" charset="0"/>
              </a:rPr>
              <a:t>(</a:t>
            </a:r>
            <a:r>
              <a:rPr lang="ru-RU" sz="1800" dirty="0" err="1">
                <a:effectLst/>
                <a:latin typeface="TimesNewRoman"/>
              </a:rPr>
              <a:t>никотиновыи</a:t>
            </a:r>
            <a:r>
              <a:rPr lang="ru-RU" sz="1800" dirty="0">
                <a:effectLst/>
                <a:latin typeface="TimesNewRoman"/>
              </a:rPr>
              <a:t>̆ стоматит</a:t>
            </a:r>
            <a:r>
              <a:rPr lang="ru-RU" sz="1800" dirty="0">
                <a:effectLst/>
                <a:latin typeface="Times" pitchFamily="2" charset="0"/>
              </a:rPr>
              <a:t>)</a:t>
            </a:r>
          </a:p>
          <a:p>
            <a:r>
              <a:rPr lang="ru-RU" sz="1800" dirty="0">
                <a:effectLst/>
                <a:latin typeface="Times" pitchFamily="2" charset="0"/>
              </a:rPr>
              <a:t>2) </a:t>
            </a:r>
            <a:r>
              <a:rPr lang="ru-RU" sz="1800" dirty="0">
                <a:effectLst/>
                <a:latin typeface="TimesNewRoman"/>
              </a:rPr>
              <a:t>плоская</a:t>
            </a:r>
            <a:endParaRPr lang="ru-RU" dirty="0">
              <a:latin typeface="Times" pitchFamily="2" charset="0"/>
            </a:endParaRPr>
          </a:p>
          <a:p>
            <a:r>
              <a:rPr lang="ru-RU" sz="1800" dirty="0">
                <a:effectLst/>
                <a:latin typeface="Times" pitchFamily="2" charset="0"/>
              </a:rPr>
              <a:t>3) </a:t>
            </a:r>
            <a:r>
              <a:rPr lang="ru-RU" sz="1800" dirty="0" err="1">
                <a:effectLst/>
                <a:latin typeface="TimesNewRoman"/>
              </a:rPr>
              <a:t>веррукозная</a:t>
            </a:r>
            <a:r>
              <a:rPr lang="ru-RU" sz="1800" dirty="0">
                <a:effectLst/>
                <a:latin typeface="TimesNewRoman"/>
              </a:rPr>
              <a:t> </a:t>
            </a:r>
          </a:p>
          <a:p>
            <a:r>
              <a:rPr lang="ru-RU" sz="1800" dirty="0">
                <a:effectLst/>
                <a:latin typeface="Times" pitchFamily="2" charset="0"/>
              </a:rPr>
              <a:t>4) </a:t>
            </a:r>
            <a:r>
              <a:rPr lang="ru-RU" sz="1800" dirty="0">
                <a:effectLst/>
                <a:latin typeface="TimesNewRoman"/>
              </a:rPr>
              <a:t>эрозивно</a:t>
            </a:r>
            <a:r>
              <a:rPr lang="ru-RU" sz="1800" dirty="0">
                <a:effectLst/>
                <a:latin typeface="Times" pitchFamily="2" charset="0"/>
              </a:rPr>
              <a:t>-</a:t>
            </a:r>
            <a:r>
              <a:rPr lang="ru-RU" sz="1800" dirty="0">
                <a:effectLst/>
                <a:latin typeface="TimesNewRoman"/>
              </a:rPr>
              <a:t>язвенная </a:t>
            </a:r>
            <a:r>
              <a:rPr lang="ru-RU" sz="1800" dirty="0" err="1">
                <a:effectLst/>
                <a:latin typeface="TimesNewRoman"/>
              </a:rPr>
              <a:t>лейкоплакия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</a:p>
          <a:p>
            <a:r>
              <a:rPr lang="ru-RU" sz="1800" dirty="0">
                <a:effectLst/>
                <a:latin typeface="TimesNewRoman"/>
              </a:rPr>
              <a:t>В основе классификации лежат клинические и прогностические признаки заболевания без учета клинико</a:t>
            </a:r>
            <a:r>
              <a:rPr lang="ru-RU" sz="1800" dirty="0">
                <a:effectLst/>
                <a:latin typeface="Times" pitchFamily="2" charset="0"/>
              </a:rPr>
              <a:t>-</a:t>
            </a:r>
            <a:r>
              <a:rPr lang="ru-RU" sz="1800" dirty="0">
                <a:effectLst/>
                <a:latin typeface="TimesNewRoman"/>
              </a:rPr>
              <a:t>гистологических признаков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так как различные формы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имеют часто одинаковые морфологические изменения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943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35F847-AF8F-2CBE-60EA-F5BB979F7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Лейкоплакия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614F38-590F-D359-6AD5-610DEBCC7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2263" y="1540701"/>
            <a:ext cx="9212349" cy="4370521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effectLst/>
                <a:latin typeface="TimesNewRoman"/>
              </a:rPr>
              <a:t>Этиология</a:t>
            </a:r>
            <a:r>
              <a:rPr lang="ru-RU" sz="1800" dirty="0">
                <a:effectLst/>
                <a:latin typeface="TimesNewRoman"/>
              </a:rPr>
              <a:t>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определенное значение придается </a:t>
            </a:r>
            <a:r>
              <a:rPr lang="ru-RU" sz="1800" dirty="0" err="1">
                <a:effectLst/>
                <a:latin typeface="TimesNewRoman,Italic"/>
              </a:rPr>
              <a:t>наследственнои</a:t>
            </a:r>
            <a:r>
              <a:rPr lang="ru-RU" sz="1800" dirty="0">
                <a:effectLst/>
                <a:latin typeface="TimesNewRoman,Italic"/>
              </a:rPr>
              <a:t>̆ </a:t>
            </a:r>
            <a:r>
              <a:rPr lang="ru-RU" sz="1800" dirty="0">
                <a:effectLst/>
                <a:latin typeface="TimesNewRoman"/>
              </a:rPr>
              <a:t>предрасположенности к процессам гиперкератоза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TimesNewRoman"/>
              </a:rPr>
              <a:t>Среди эндогенных факторов в генезе заболевания выделяют системные поражения органов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в частности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желудочно</a:t>
            </a:r>
            <a:r>
              <a:rPr lang="ru-RU" sz="1800" dirty="0">
                <a:effectLst/>
                <a:latin typeface="Times" pitchFamily="2" charset="0"/>
              </a:rPr>
              <a:t>- </a:t>
            </a:r>
            <a:r>
              <a:rPr lang="ru-RU" sz="1800" dirty="0">
                <a:effectLst/>
                <a:latin typeface="TimesNewRoman"/>
              </a:rPr>
              <a:t>кишечного тракта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эндокриннои</a:t>
            </a:r>
            <a:r>
              <a:rPr lang="ru-RU" sz="1800" dirty="0">
                <a:effectLst/>
                <a:latin typeface="TimesNewRoman"/>
              </a:rPr>
              <a:t>̆ системы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Случаи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выявляли у больных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страдающих диабетом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гиповитаминозами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анемиями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TimesNewRoman,Italic"/>
              </a:rPr>
              <a:t>Эндогенные </a:t>
            </a:r>
            <a:r>
              <a:rPr lang="ru-RU" sz="1800" dirty="0">
                <a:effectLst/>
                <a:latin typeface="TimesNewRoman"/>
              </a:rPr>
              <a:t>факторы в патогенезе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являются фоновыми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В сочетании с </a:t>
            </a:r>
            <a:r>
              <a:rPr lang="ru-RU" sz="1800" dirty="0">
                <a:effectLst/>
                <a:latin typeface="TimesNewRoman,Italic"/>
              </a:rPr>
              <a:t>экзогенными </a:t>
            </a:r>
            <a:r>
              <a:rPr lang="ru-RU" sz="1800" dirty="0">
                <a:effectLst/>
                <a:latin typeface="TimesNewRoman"/>
              </a:rPr>
              <a:t>они усиливают развитие патологического процесса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Первостепенное значение придается </a:t>
            </a:r>
            <a:r>
              <a:rPr lang="ru-RU" sz="1800" dirty="0" err="1">
                <a:effectLst/>
                <a:latin typeface="TimesNewRoman"/>
              </a:rPr>
              <a:t>действию</a:t>
            </a:r>
            <a:r>
              <a:rPr lang="ru-RU" sz="1800" dirty="0">
                <a:effectLst/>
                <a:latin typeface="TimesNewRoman"/>
              </a:rPr>
              <a:t> табачного дыма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хроническои</a:t>
            </a:r>
            <a:r>
              <a:rPr lang="ru-RU" sz="1800" dirty="0">
                <a:effectLst/>
                <a:latin typeface="TimesNewRoman"/>
              </a:rPr>
              <a:t>̆ травматизации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влиянию гальванизма </a:t>
            </a:r>
            <a:r>
              <a:rPr lang="ru-RU" sz="1800" dirty="0">
                <a:effectLst/>
                <a:latin typeface="Times" pitchFamily="2" charset="0"/>
              </a:rPr>
              <a:t>(</a:t>
            </a:r>
            <a:r>
              <a:rPr lang="ru-RU" sz="1800" dirty="0">
                <a:effectLst/>
                <a:latin typeface="TimesNewRoman"/>
              </a:rPr>
              <a:t>при наличии протезов из разнородных металлов</a:t>
            </a:r>
            <a:r>
              <a:rPr lang="ru-RU" sz="1800" dirty="0">
                <a:effectLst/>
                <a:latin typeface="Times" pitchFamily="2" charset="0"/>
              </a:rPr>
              <a:t>), </a:t>
            </a:r>
            <a:r>
              <a:rPr lang="ru-RU" sz="1800" dirty="0" err="1">
                <a:effectLst/>
                <a:latin typeface="TimesNewRoman"/>
              </a:rPr>
              <a:t>воздействию</a:t>
            </a:r>
            <a:r>
              <a:rPr lang="ru-RU" sz="1800" dirty="0">
                <a:effectLst/>
                <a:latin typeface="TimesNewRoman"/>
              </a:rPr>
              <a:t> метеорологических факторов </a:t>
            </a:r>
            <a:r>
              <a:rPr lang="ru-RU" sz="1800" dirty="0">
                <a:effectLst/>
                <a:latin typeface="Times" pitchFamily="2" charset="0"/>
              </a:rPr>
              <a:t>(</a:t>
            </a:r>
            <a:r>
              <a:rPr lang="ru-RU" sz="1800" dirty="0">
                <a:effectLst/>
                <a:latin typeface="TimesNewRoman"/>
              </a:rPr>
              <a:t>особенно при повреждении губ</a:t>
            </a:r>
            <a:r>
              <a:rPr lang="ru-RU" sz="1800" dirty="0">
                <a:effectLst/>
                <a:latin typeface="Times" pitchFamily="2" charset="0"/>
              </a:rPr>
              <a:t>). </a:t>
            </a:r>
            <a:r>
              <a:rPr lang="ru-RU" sz="1800" dirty="0">
                <a:effectLst/>
                <a:latin typeface="TimesNewRoman"/>
              </a:rPr>
              <a:t>Немаловажное значение в генезе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имеют психические </a:t>
            </a:r>
            <a:r>
              <a:rPr lang="ru-RU" sz="1800" dirty="0" err="1">
                <a:effectLst/>
                <a:latin typeface="TimesNewRoman"/>
              </a:rPr>
              <a:t>расстройства</a:t>
            </a:r>
            <a:r>
              <a:rPr lang="ru-RU" sz="1800" dirty="0">
                <a:effectLst/>
                <a:latin typeface="TimesNewRoman"/>
              </a:rPr>
              <a:t> и хронические воспалительные процессы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"/>
              </a:rPr>
              <a:t>Большинство авторов считает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что все формы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обладают способностью трансформироваться в рак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Длительность и возможность </a:t>
            </a:r>
            <a:r>
              <a:rPr lang="ru-RU" sz="1800" dirty="0" err="1">
                <a:effectLst/>
                <a:latin typeface="TimesNewRoman"/>
              </a:rPr>
              <a:t>такои</a:t>
            </a:r>
            <a:r>
              <a:rPr lang="ru-RU" sz="1800" dirty="0">
                <a:effectLst/>
                <a:latin typeface="TimesNewRoman"/>
              </a:rPr>
              <a:t>̆ трансформации индивидуальна и зависит от формы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72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59EFC2-18A0-FA7F-6844-C1E2D2FF2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Лейкоплакия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419936-CD18-238A-EA24-BD0EC6D79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NewRoman,BoldItalic"/>
              </a:rPr>
              <a:t>Клиника</a:t>
            </a:r>
            <a:r>
              <a:rPr lang="ru-RU" sz="1800" b="1" i="1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Клиническая картина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во многом зависит от локализации патологического процесса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В динамике заболевания можно отметить несколько этапов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Патологические изменения обычно начинаются с участка </a:t>
            </a:r>
            <a:r>
              <a:rPr lang="ru-RU" sz="1800" u="sng" dirty="0">
                <a:effectLst/>
                <a:latin typeface="TimesNewRoman,Bold"/>
              </a:rPr>
              <a:t>покраснения</a:t>
            </a:r>
            <a:r>
              <a:rPr lang="ru-RU" sz="1800" dirty="0">
                <a:effectLst/>
                <a:latin typeface="TimesNewRoman,Bold"/>
              </a:rPr>
              <a:t> </a:t>
            </a:r>
            <a:r>
              <a:rPr lang="ru-RU" sz="1800" dirty="0">
                <a:effectLst/>
                <a:latin typeface="TimesNewRoman"/>
              </a:rPr>
              <a:t>вследствие воспаления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</a:t>
            </a:r>
            <a:r>
              <a:rPr lang="ru-RU" sz="1800" dirty="0">
                <a:effectLst/>
                <a:latin typeface="Times" pitchFamily="2" charset="0"/>
              </a:rPr>
              <a:t>.</a:t>
            </a:r>
          </a:p>
          <a:p>
            <a:r>
              <a:rPr lang="ru-RU" sz="1800" dirty="0">
                <a:effectLst/>
                <a:latin typeface="TimesNewRoman"/>
              </a:rPr>
              <a:t>В последующем развивается </a:t>
            </a:r>
            <a:r>
              <a:rPr lang="ru-RU" sz="1800" u="sng" dirty="0">
                <a:effectLst/>
                <a:latin typeface="TimesNewRoman,Bold"/>
              </a:rPr>
              <a:t>плоская форма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характеризующаяся равномерным распределением ороговения на ограниченных участках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При этом отмечается хроническая воспалительная реакция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"/>
              </a:rPr>
              <a:t>Следующая фаза процесса характеризуется тем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что </a:t>
            </a:r>
            <a:r>
              <a:rPr lang="ru-RU" sz="1800" dirty="0" err="1">
                <a:effectLst/>
                <a:latin typeface="TimesNewRoman"/>
              </a:rPr>
              <a:t>лейкоплакическии</a:t>
            </a:r>
            <a:r>
              <a:rPr lang="ru-RU" sz="1800" dirty="0">
                <a:effectLst/>
                <a:latin typeface="TimesNewRoman"/>
              </a:rPr>
              <a:t>̆ очаг приподнимается над уровнем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 и принимает </a:t>
            </a:r>
            <a:r>
              <a:rPr lang="ru-RU" sz="1800" dirty="0" err="1">
                <a:effectLst/>
                <a:latin typeface="TimesNewRoman"/>
              </a:rPr>
              <a:t>бугристыи</a:t>
            </a:r>
            <a:r>
              <a:rPr lang="ru-RU" sz="1800" dirty="0">
                <a:effectLst/>
                <a:latin typeface="TimesNewRoman"/>
              </a:rPr>
              <a:t>̆ вид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что свидетельствует о </a:t>
            </a:r>
            <a:r>
              <a:rPr lang="ru-RU" sz="1800" u="sng" dirty="0" err="1">
                <a:effectLst/>
                <a:latin typeface="TimesNewRoman,Bold"/>
              </a:rPr>
              <a:t>веррукознои</a:t>
            </a:r>
            <a:r>
              <a:rPr lang="ru-RU" sz="1800" dirty="0">
                <a:effectLst/>
                <a:latin typeface="TimesNewRoman,Bold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</a:p>
          <a:p>
            <a:r>
              <a:rPr lang="ru-RU" sz="1800" dirty="0">
                <a:effectLst/>
                <a:latin typeface="TimesNewRoman"/>
              </a:rPr>
              <a:t>Возникновение трещин и эрозий при </a:t>
            </a:r>
            <a:r>
              <a:rPr lang="ru-RU" sz="1800" dirty="0" err="1">
                <a:effectLst/>
                <a:latin typeface="TimesNewRoman"/>
              </a:rPr>
              <a:t>веррукознои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характеризует </a:t>
            </a:r>
            <a:r>
              <a:rPr lang="ru-RU" sz="1800" dirty="0" err="1">
                <a:effectLst/>
                <a:latin typeface="TimesNewRoman"/>
              </a:rPr>
              <a:t>последнии</a:t>
            </a:r>
            <a:r>
              <a:rPr lang="ru-RU" sz="1800" dirty="0">
                <a:effectLst/>
                <a:latin typeface="TimesNewRoman"/>
              </a:rPr>
              <a:t>̆ этап развития повреждения </a:t>
            </a:r>
            <a:r>
              <a:rPr lang="ru-RU" sz="1800" dirty="0">
                <a:effectLst/>
                <a:latin typeface="Times" pitchFamily="2" charset="0"/>
              </a:rPr>
              <a:t>– </a:t>
            </a:r>
            <a:r>
              <a:rPr lang="ru-RU" sz="1800" u="sng" dirty="0">
                <a:effectLst/>
                <a:latin typeface="TimesNewRoman,Bold"/>
              </a:rPr>
              <a:t>эрозивную</a:t>
            </a:r>
            <a:r>
              <a:rPr lang="ru-RU" sz="1800" dirty="0">
                <a:effectLst/>
                <a:latin typeface="TimesNewRoman,Bold"/>
              </a:rPr>
              <a:t> </a:t>
            </a:r>
            <a:r>
              <a:rPr lang="ru-RU" sz="1800" dirty="0">
                <a:effectLst/>
                <a:latin typeface="TimesNewRoman"/>
              </a:rPr>
              <a:t>форму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302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78A196-5C8F-5918-B9ED-5746B9FB1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>
                <a:solidFill>
                  <a:schemeClr val="tx1"/>
                </a:solidFill>
                <a:effectLst/>
                <a:latin typeface="TimesNewRoman,BoldItalic"/>
              </a:rPr>
              <a:t>Лейкоплакия</a:t>
            </a:r>
            <a:r>
              <a:rPr lang="ru-RU" sz="3600" b="1" dirty="0">
                <a:solidFill>
                  <a:schemeClr val="tx1"/>
                </a:solidFill>
                <a:effectLst/>
                <a:latin typeface="TimesNewRoman,BoldItalic"/>
              </a:rPr>
              <a:t> курильщиков </a:t>
            </a:r>
            <a:r>
              <a:rPr lang="ru-RU" sz="3600" b="1" dirty="0" err="1">
                <a:solidFill>
                  <a:schemeClr val="tx1"/>
                </a:solidFill>
                <a:effectLst/>
                <a:latin typeface="TimesNewRoman,BoldItalic"/>
              </a:rPr>
              <a:t>Таппейнера</a:t>
            </a:r>
            <a:r>
              <a:rPr lang="ru-RU" sz="3600" b="1" dirty="0">
                <a:solidFill>
                  <a:schemeClr val="tx1"/>
                </a:solidFill>
                <a:effectLst/>
                <a:latin typeface="TimesNewRoman,BoldItalic"/>
              </a:rPr>
              <a:t> 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Source Sans Pro" panose="020F0502020204030204" pitchFamily="34" charset="0"/>
              </a:rPr>
              <a:t>(никотиновый стоматит, нёбо курильщика)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607255-35B6-7125-D46F-6EE4903AA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872" y="2411463"/>
            <a:ext cx="4935255" cy="4460107"/>
          </a:xfrm>
        </p:spPr>
        <p:txBody>
          <a:bodyPr/>
          <a:lstStyle/>
          <a:p>
            <a:r>
              <a:rPr lang="ru-RU" sz="1800" dirty="0">
                <a:effectLst/>
                <a:latin typeface="TimesNewRoman"/>
              </a:rPr>
              <a:t>возникает у злостных курильщиков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Клинически определяется ороговение твердого и частично </a:t>
            </a:r>
            <a:r>
              <a:rPr lang="ru-RU" sz="1800" dirty="0">
                <a:effectLst/>
                <a:latin typeface="Times" pitchFamily="2" charset="0"/>
              </a:rPr>
              <a:t>– </a:t>
            </a:r>
            <a:r>
              <a:rPr lang="ru-RU" sz="1800" dirty="0">
                <a:effectLst/>
                <a:latin typeface="TimesNewRoman"/>
              </a:rPr>
              <a:t>мягкого неба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На сером фоне </a:t>
            </a:r>
            <a:r>
              <a:rPr lang="ru-RU" sz="1800" dirty="0" err="1">
                <a:effectLst/>
                <a:latin typeface="TimesNewRoman"/>
              </a:rPr>
              <a:t>ороговевшеи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 неба хорошо заметны концевые отделы выводных протоков слюнных железок в виде красных точек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Случаев </a:t>
            </a:r>
            <a:r>
              <a:rPr lang="ru-RU" sz="1800" dirty="0" err="1">
                <a:effectLst/>
                <a:latin typeface="TimesNewRoman"/>
              </a:rPr>
              <a:t>озлокачествления</a:t>
            </a:r>
            <a:r>
              <a:rPr lang="ru-RU" sz="1800" dirty="0">
                <a:effectLst/>
                <a:latin typeface="TimesNewRoman"/>
              </a:rPr>
              <a:t> </a:t>
            </a:r>
            <a:r>
              <a:rPr lang="ru-RU" sz="1800" dirty="0" err="1">
                <a:effectLst/>
                <a:latin typeface="TimesNewRoman"/>
              </a:rPr>
              <a:t>этои</a:t>
            </a:r>
            <a:r>
              <a:rPr lang="ru-RU" sz="1800" dirty="0">
                <a:effectLst/>
                <a:latin typeface="TimesNewRoman"/>
              </a:rPr>
              <a:t>̆ формы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в литературе не описывалось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>
              <a:effectLst/>
            </a:endParaRPr>
          </a:p>
          <a:p>
            <a:endParaRPr lang="ru-RU" dirty="0"/>
          </a:p>
        </p:txBody>
      </p:sp>
      <p:pic>
        <p:nvPicPr>
          <p:cNvPr id="12292" name="Picture 4" descr="Лейкоплакия курильщиков">
            <a:extLst>
              <a:ext uri="{FF2B5EF4-FFF2-40B4-BE49-F238E27FC236}">
                <a16:creationId xmlns:a16="http://schemas.microsoft.com/office/drawing/2014/main" id="{EA1C9C78-F7A4-FEE5-522C-E7DC02798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73" y="2325870"/>
            <a:ext cx="5320127" cy="354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120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64C93E-3600-1974-2AC3-286FC3F3C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effectLst/>
                <a:latin typeface="TimesNewRoman,BoldItalic"/>
              </a:rPr>
              <a:t>Плоская </a:t>
            </a:r>
            <a:r>
              <a:rPr lang="ru-RU" sz="3600" i="1" dirty="0">
                <a:effectLst/>
                <a:latin typeface="Times" pitchFamily="2" charset="0"/>
              </a:rPr>
              <a:t>(</a:t>
            </a:r>
            <a:r>
              <a:rPr lang="ru-RU" sz="3600" dirty="0">
                <a:effectLst/>
                <a:latin typeface="TimesNewRoman,BoldItalic"/>
              </a:rPr>
              <a:t>простая</a:t>
            </a:r>
            <a:r>
              <a:rPr lang="ru-RU" sz="3600" i="1" dirty="0">
                <a:effectLst/>
                <a:latin typeface="Times" pitchFamily="2" charset="0"/>
              </a:rPr>
              <a:t>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F64E1D-2806-7C0A-F1E1-BAC2B9B24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5956" y="2014071"/>
            <a:ext cx="5028656" cy="4107474"/>
          </a:xfrm>
        </p:spPr>
        <p:txBody>
          <a:bodyPr/>
          <a:lstStyle/>
          <a:p>
            <a:r>
              <a:rPr lang="ru-RU" sz="1800" dirty="0">
                <a:effectLst/>
                <a:latin typeface="TimesNewRoman"/>
              </a:rPr>
              <a:t>форма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встречается наиболее часто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При визуальном осмотре отмечаются ограниченные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не возвышающиеся над уровнем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 участки ороговения серовато</a:t>
            </a:r>
            <a:r>
              <a:rPr lang="ru-RU" sz="1800" dirty="0">
                <a:effectLst/>
                <a:latin typeface="Times" pitchFamily="2" charset="0"/>
              </a:rPr>
              <a:t>-</a:t>
            </a:r>
            <a:r>
              <a:rPr lang="ru-RU" sz="1800" dirty="0">
                <a:effectLst/>
                <a:latin typeface="TimesNewRoman"/>
              </a:rPr>
              <a:t>бурого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серовато</a:t>
            </a:r>
            <a:r>
              <a:rPr lang="ru-RU" sz="1800" dirty="0">
                <a:effectLst/>
                <a:latin typeface="Times" pitchFamily="2" charset="0"/>
              </a:rPr>
              <a:t>-</a:t>
            </a:r>
            <a:r>
              <a:rPr lang="ru-RU" sz="1800" dirty="0">
                <a:effectLst/>
                <a:latin typeface="TimesNewRoman"/>
              </a:rPr>
              <a:t>белого оттенков на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оболочке щек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краснои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кайме</a:t>
            </a:r>
            <a:r>
              <a:rPr lang="ru-RU" sz="1800" dirty="0">
                <a:effectLst/>
                <a:latin typeface="TimesNewRoman"/>
              </a:rPr>
              <a:t> губ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в углах рта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Участки ороговения могут находиться вблизи металлических и пластмассовых пломб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металлических протезов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Трансформации </a:t>
            </a:r>
            <a:r>
              <a:rPr lang="ru-RU" sz="1800" dirty="0" err="1">
                <a:effectLst/>
                <a:latin typeface="TimesNewRoman"/>
              </a:rPr>
              <a:t>плоскои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в рак не наблюдается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>
              <a:effectLst/>
            </a:endParaRPr>
          </a:p>
          <a:p>
            <a:endParaRPr lang="ru-RU" dirty="0"/>
          </a:p>
        </p:txBody>
      </p:sp>
      <p:pic>
        <p:nvPicPr>
          <p:cNvPr id="13314" name="Picture 2" descr="Плоская форма лейкоплакии">
            <a:extLst>
              <a:ext uri="{FF2B5EF4-FFF2-40B4-BE49-F238E27FC236}">
                <a16:creationId xmlns:a16="http://schemas.microsoft.com/office/drawing/2014/main" id="{1065B4B0-2FC9-228F-83F0-0A0403195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44" y="2014071"/>
            <a:ext cx="5636712" cy="375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889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2701EA-8CD0-D151-FA05-63ECE360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effectLst/>
                <a:latin typeface="TimesNewRoman,BoldItalic"/>
              </a:rPr>
              <a:t>Веррукозная</a:t>
            </a:r>
            <a:r>
              <a:rPr lang="ru-RU" sz="3200" b="1" dirty="0">
                <a:effectLst/>
                <a:latin typeface="TimesNewRoman,BoldItalic"/>
              </a:rPr>
              <a:t> </a:t>
            </a:r>
            <a:r>
              <a:rPr lang="ru-RU" sz="3200" b="1" dirty="0" err="1">
                <a:effectLst/>
                <a:latin typeface="TimesNewRoman,BoldItalic"/>
              </a:rPr>
              <a:t>лейкоплакия</a:t>
            </a:r>
            <a:r>
              <a:rPr lang="ru-RU" sz="3200" b="1" dirty="0">
                <a:effectLst/>
                <a:latin typeface="Times" pitchFamily="2" charset="0"/>
              </a:rPr>
              <a:t>. </a:t>
            </a:r>
            <a:endParaRPr lang="ru-RU" sz="5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20C15C-916E-DE01-3A48-C1DD604D7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err="1">
                <a:effectLst/>
                <a:latin typeface="TimesNewRoman,Italic"/>
              </a:rPr>
              <a:t>Бляшечная</a:t>
            </a:r>
            <a:r>
              <a:rPr lang="ru-RU" sz="1800" b="1" dirty="0">
                <a:effectLst/>
                <a:latin typeface="TimesNewRoman,Italic"/>
              </a:rPr>
              <a:t> разновидность </a:t>
            </a:r>
            <a:r>
              <a:rPr lang="ru-RU" sz="1800" dirty="0">
                <a:effectLst/>
                <a:latin typeface="TimesNewRoman"/>
              </a:rPr>
              <a:t>характеризуется появлением молочно</a:t>
            </a:r>
            <a:r>
              <a:rPr lang="ru-RU" sz="1800" dirty="0">
                <a:effectLst/>
                <a:latin typeface="Times" pitchFamily="2" charset="0"/>
              </a:rPr>
              <a:t>- </a:t>
            </a:r>
            <a:r>
              <a:rPr lang="ru-RU" sz="1800" dirty="0">
                <a:effectLst/>
                <a:latin typeface="TimesNewRoman"/>
              </a:rPr>
              <a:t>белых четко </a:t>
            </a:r>
            <a:r>
              <a:rPr lang="ru-RU" sz="1800" dirty="0" err="1">
                <a:effectLst/>
                <a:latin typeface="TimesNewRoman"/>
              </a:rPr>
              <a:t>контурированных</a:t>
            </a:r>
            <a:r>
              <a:rPr lang="ru-RU" sz="1800" dirty="0">
                <a:effectLst/>
                <a:latin typeface="TimesNewRoman"/>
              </a:rPr>
              <a:t> элементов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возвышающихся над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оболочкои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Элементы </a:t>
            </a:r>
            <a:r>
              <a:rPr lang="ru-RU" sz="1800" dirty="0" err="1">
                <a:effectLst/>
                <a:latin typeface="TimesNewRoman"/>
              </a:rPr>
              <a:t>неправильнои</a:t>
            </a:r>
            <a:r>
              <a:rPr lang="ru-RU" sz="1800" dirty="0">
                <a:effectLst/>
                <a:latin typeface="TimesNewRoman"/>
              </a:rPr>
              <a:t>̆ формы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поверхность их шероховатая и нередко напоминает </a:t>
            </a:r>
            <a:r>
              <a:rPr lang="ru-RU" sz="1800" dirty="0" err="1">
                <a:effectLst/>
                <a:latin typeface="TimesNewRoman"/>
              </a:rPr>
              <a:t>омозолелость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Они локализуются чаще всего на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оболочке языка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</a:p>
          <a:p>
            <a:r>
              <a:rPr lang="ru-RU" sz="1800" b="1" dirty="0">
                <a:effectLst/>
                <a:latin typeface="TimesNewRoman,Italic"/>
              </a:rPr>
              <a:t>Бородавчатая форма </a:t>
            </a:r>
            <a:r>
              <a:rPr lang="ru-RU" sz="1800" dirty="0">
                <a:effectLst/>
                <a:latin typeface="TimesNewRoman"/>
              </a:rPr>
              <a:t>характеризуется появлением на фоне </a:t>
            </a:r>
            <a:r>
              <a:rPr lang="ru-RU" sz="1800" dirty="0" err="1">
                <a:effectLst/>
                <a:latin typeface="TimesNewRoman"/>
              </a:rPr>
              <a:t>плоскои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бугристых образований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возвышающихся над уровнем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Цвет их серовато</a:t>
            </a:r>
            <a:r>
              <a:rPr lang="ru-RU" sz="1800" dirty="0">
                <a:effectLst/>
                <a:latin typeface="Times" pitchFamily="2" charset="0"/>
              </a:rPr>
              <a:t>-</a:t>
            </a:r>
            <a:r>
              <a:rPr lang="ru-RU" sz="1800" dirty="0" err="1">
                <a:effectLst/>
                <a:latin typeface="TimesNewRoman"/>
              </a:rPr>
              <a:t>белыи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Нередко они напоминают бородавчатые разрастания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Бородавчатая форма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обладает </a:t>
            </a:r>
            <a:r>
              <a:rPr lang="ru-RU" sz="1800" dirty="0" err="1">
                <a:effectLst/>
                <a:latin typeface="TimesNewRoman"/>
              </a:rPr>
              <a:t>потенциальнои</a:t>
            </a:r>
            <a:r>
              <a:rPr lang="ru-RU" sz="1800" dirty="0">
                <a:effectLst/>
                <a:latin typeface="TimesNewRoman"/>
              </a:rPr>
              <a:t>̆ злокачественностью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Локализация образований наиболее частая на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оболочке щек ближе к углам рта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по линии смыкания зубов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в зонах отсутствия зубов либо на участках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подверженных травмированию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Ранними клиническими признаками малигнизации </a:t>
            </a:r>
            <a:r>
              <a:rPr lang="ru-RU" sz="1800" dirty="0" err="1">
                <a:effectLst/>
                <a:latin typeface="TimesNewRoman"/>
              </a:rPr>
              <a:t>веррукознои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являются усиление гиперкератоза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увеличение плотности очагов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endParaRPr lang="ru-RU" sz="1800" dirty="0">
              <a:effectLst/>
              <a:latin typeface="Times" pitchFamily="2" charset="0"/>
            </a:endParaRPr>
          </a:p>
          <a:p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226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69ACD3-296F-2334-6DED-4D2DD9B77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>
                <a:effectLst/>
                <a:latin typeface="TimesNewRoman,BoldItalic"/>
              </a:rPr>
              <a:t>Веррукозная</a:t>
            </a:r>
            <a:r>
              <a:rPr lang="ru-RU" sz="3600" b="1" dirty="0">
                <a:effectLst/>
                <a:latin typeface="TimesNewRoman,BoldItalic"/>
              </a:rPr>
              <a:t> </a:t>
            </a:r>
            <a:r>
              <a:rPr lang="ru-RU" sz="3600" b="1" dirty="0" err="1">
                <a:effectLst/>
                <a:latin typeface="TimesNewRoman,BoldItalic"/>
              </a:rPr>
              <a:t>лейкоплакия</a:t>
            </a:r>
            <a:r>
              <a:rPr lang="ru-RU" sz="3600" b="1" dirty="0">
                <a:effectLst/>
                <a:latin typeface="Times" pitchFamily="2" charset="0"/>
              </a:rPr>
              <a:t>. </a:t>
            </a:r>
            <a:endParaRPr lang="ru-RU" dirty="0"/>
          </a:p>
        </p:txBody>
      </p:sp>
      <p:pic>
        <p:nvPicPr>
          <p:cNvPr id="15361" name="Picture 1" descr="page2image536552576">
            <a:extLst>
              <a:ext uri="{FF2B5EF4-FFF2-40B4-BE49-F238E27FC236}">
                <a16:creationId xmlns:a16="http://schemas.microsoft.com/office/drawing/2014/main" id="{3DA0DF9C-96EB-493F-5E8F-C6C47F14A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248" y="2067303"/>
            <a:ext cx="5092105" cy="384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888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64F6A-3C49-6343-A93F-EA2CC803C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effectLst/>
              </a:rPr>
              <a:t>Эрозивная форма </a:t>
            </a:r>
            <a:endParaRPr lang="ru-RU" sz="4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CFEF97-6A19-0931-F8CB-6970BFFF2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5449" y="1859739"/>
            <a:ext cx="5289163" cy="4613763"/>
          </a:xfrm>
        </p:spPr>
        <p:txBody>
          <a:bodyPr/>
          <a:lstStyle/>
          <a:p>
            <a:r>
              <a:rPr lang="ru-RU" sz="1800" dirty="0">
                <a:effectLst/>
                <a:latin typeface="TimesNewRoman"/>
              </a:rPr>
              <a:t>является следствием осложнения простой или </a:t>
            </a:r>
            <a:r>
              <a:rPr lang="ru-RU" sz="1800" dirty="0" err="1">
                <a:effectLst/>
                <a:latin typeface="TimesNewRoman"/>
              </a:rPr>
              <a:t>веррукознои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en-US" sz="1800" dirty="0">
              <a:effectLst/>
              <a:latin typeface="Times" pitchFamily="2" charset="0"/>
            </a:endParaRPr>
          </a:p>
          <a:p>
            <a:r>
              <a:rPr lang="ru-RU" sz="1800" dirty="0">
                <a:effectLst/>
                <a:latin typeface="TimesNewRoman"/>
              </a:rPr>
              <a:t>На фоне участков </a:t>
            </a:r>
            <a:r>
              <a:rPr lang="ru-RU" sz="1800" dirty="0" err="1">
                <a:effectLst/>
                <a:latin typeface="TimesNewRoman"/>
              </a:rPr>
              <a:t>плоскои</a:t>
            </a:r>
            <a:r>
              <a:rPr lang="ru-RU" sz="1800" dirty="0">
                <a:effectLst/>
                <a:latin typeface="TimesNewRoman"/>
              </a:rPr>
              <a:t>̆ или </a:t>
            </a:r>
            <a:r>
              <a:rPr lang="ru-RU" sz="1800" dirty="0" err="1">
                <a:effectLst/>
                <a:latin typeface="TimesNewRoman"/>
              </a:rPr>
              <a:t>веррукознои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определяются множественные или единичные эрозии и трещины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Чаще подобные изменения встречаются на местах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подверженных травмированию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en-US" sz="1800" dirty="0">
              <a:effectLst/>
              <a:latin typeface="Times" pitchFamily="2" charset="0"/>
            </a:endParaRPr>
          </a:p>
          <a:p>
            <a:r>
              <a:rPr lang="ru-RU" sz="1800" dirty="0">
                <a:effectLst/>
                <a:latin typeface="TimesNewRoman"/>
              </a:rPr>
              <a:t>Появление уплотнения в основании эрозии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сосочковых разрастаний на поверхности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увеличение размеров поражения свидетельствуют о </a:t>
            </a:r>
            <a:r>
              <a:rPr lang="ru-RU" sz="1800" dirty="0" err="1">
                <a:effectLst/>
                <a:latin typeface="TimesNewRoman"/>
              </a:rPr>
              <a:t>начинающейся</a:t>
            </a:r>
            <a:r>
              <a:rPr lang="ru-RU" sz="1800" dirty="0">
                <a:effectLst/>
                <a:latin typeface="TimesNewRoman"/>
              </a:rPr>
              <a:t> малигнизации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>
              <a:effectLst/>
            </a:endParaRPr>
          </a:p>
          <a:p>
            <a:endParaRPr lang="ru-RU" dirty="0"/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198DDE8C-119F-DC54-E455-89B9A96D3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8" y="1905000"/>
            <a:ext cx="5893585" cy="4226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434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6493129-E3D2-A811-A8CC-171C3BF9E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78603"/>
              </p:ext>
            </p:extLst>
          </p:nvPr>
        </p:nvGraphicFramePr>
        <p:xfrm>
          <a:off x="1638300" y="689507"/>
          <a:ext cx="8915400" cy="2560320"/>
        </p:xfrm>
        <a:graphic>
          <a:graphicData uri="http://schemas.openxmlformats.org/drawingml/2006/table">
            <a:tbl>
              <a:tblPr/>
              <a:tblGrid>
                <a:gridCol w="1783080">
                  <a:extLst>
                    <a:ext uri="{9D8B030D-6E8A-4147-A177-3AD203B41FA5}">
                      <a16:colId xmlns:a16="http://schemas.microsoft.com/office/drawing/2014/main" val="3424180690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3364726366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921025831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356573350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5451804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Элементы по- ражения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Неправильной формы бляшки, белесые, с шеро- ховатой поверхностью, возвышающиеся над уров- нем слизистой оболочки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NewRoman"/>
                        </a:rPr>
                        <a:t>Полигональные небольшие папулы беловато-</a:t>
                      </a:r>
                      <a:r>
                        <a:rPr lang="ru-RU" sz="1200" dirty="0" err="1">
                          <a:effectLst/>
                          <a:latin typeface="TimesNewRoman"/>
                        </a:rPr>
                        <a:t>перламут</a:t>
                      </a:r>
                      <a:r>
                        <a:rPr lang="ru-RU" sz="1200" dirty="0">
                          <a:effectLst/>
                          <a:latin typeface="TimesNewRoman"/>
                        </a:rPr>
                        <a:t>- </a:t>
                      </a:r>
                      <a:r>
                        <a:rPr lang="ru-RU" sz="1200" dirty="0" err="1">
                          <a:effectLst/>
                          <a:latin typeface="TimesNewRoman"/>
                        </a:rPr>
                        <a:t>рового</a:t>
                      </a:r>
                      <a:r>
                        <a:rPr lang="ru-RU" sz="1200" dirty="0">
                          <a:effectLst/>
                          <a:latin typeface="TimesNewRoman"/>
                        </a:rPr>
                        <a:t> цвета; сливаются между </a:t>
                      </a:r>
                      <a:r>
                        <a:rPr lang="ru-RU" sz="1200" dirty="0" err="1">
                          <a:effectLst/>
                          <a:latin typeface="TimesNewRoman"/>
                        </a:rPr>
                        <a:t>собои</a:t>
                      </a:r>
                      <a:r>
                        <a:rPr lang="ru-RU" sz="1200" dirty="0">
                          <a:effectLst/>
                          <a:latin typeface="TimesNewRoman"/>
                        </a:rPr>
                        <a:t>̆ 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Ярко красные эритематоз- ные пятна с участками оро- говения и атрофическим центром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Большие папулы округлой или овальной формы, эро- зирующиеся при соскабли- вании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383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Локализация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NewRoman"/>
                        </a:rPr>
                        <a:t>Слизистая оболочка щек ближе к углам рта по линии смыкания, спинка языка, красная </a:t>
                      </a:r>
                      <a:r>
                        <a:rPr lang="ru-RU" sz="1200" dirty="0" err="1">
                          <a:effectLst/>
                          <a:latin typeface="TimesNewRoman"/>
                        </a:rPr>
                        <a:t>кайма</a:t>
                      </a:r>
                      <a:r>
                        <a:rPr lang="ru-RU" sz="1200" dirty="0">
                          <a:effectLst/>
                          <a:latin typeface="TimesNewRoman"/>
                        </a:rPr>
                        <a:t> чаще </a:t>
                      </a:r>
                      <a:r>
                        <a:rPr lang="ru-RU" sz="1200" dirty="0" err="1">
                          <a:effectLst/>
                          <a:latin typeface="TimesNewRoman"/>
                        </a:rPr>
                        <a:t>ниж</a:t>
                      </a:r>
                      <a:r>
                        <a:rPr lang="ru-RU" sz="1200" dirty="0">
                          <a:effectLst/>
                          <a:latin typeface="TimesNewRoman"/>
                        </a:rPr>
                        <a:t>- </a:t>
                      </a:r>
                      <a:r>
                        <a:rPr lang="ru-RU" sz="1200" dirty="0" err="1">
                          <a:effectLst/>
                          <a:latin typeface="TimesNewRoman"/>
                        </a:rPr>
                        <a:t>неи</a:t>
                      </a:r>
                      <a:r>
                        <a:rPr lang="ru-RU" sz="1200" dirty="0">
                          <a:effectLst/>
                          <a:latin typeface="TimesNewRoman"/>
                        </a:rPr>
                        <a:t>̆ губы 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Слизистая оболочка щек в задних отделах, боковые поверхности и спинка язы- ка, красная кайма губ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Красная кайма и слизистая оболочка губ, щек по линии смыкания, реже — небо, язык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NewRoman"/>
                        </a:rPr>
                        <a:t>Миндалины, небные дужки, мягкое небо, язык, слизи- стая оболочка губ, щек, де- сен 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452067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61B10F2-D790-AC87-CAD8-40355BA25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395825"/>
              </p:ext>
            </p:extLst>
          </p:nvPr>
        </p:nvGraphicFramePr>
        <p:xfrm>
          <a:off x="1638300" y="3249827"/>
          <a:ext cx="8915400" cy="3749040"/>
        </p:xfrm>
        <a:graphic>
          <a:graphicData uri="http://schemas.openxmlformats.org/drawingml/2006/table">
            <a:tbl>
              <a:tblPr/>
              <a:tblGrid>
                <a:gridCol w="1783080">
                  <a:extLst>
                    <a:ext uri="{9D8B030D-6E8A-4147-A177-3AD203B41FA5}">
                      <a16:colId xmlns:a16="http://schemas.microsoft.com/office/drawing/2014/main" val="2109001688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474900587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1669862056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85516257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7709729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Пальпация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При плоской и веррукозной формах — безболезненная, при эрозивно-язвенной — болезненная; очаги плот- ные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NewRoman"/>
                        </a:rPr>
                        <a:t>При </a:t>
                      </a:r>
                      <a:r>
                        <a:rPr lang="ru-RU" sz="1200" dirty="0" err="1">
                          <a:effectLst/>
                          <a:latin typeface="TimesNewRoman"/>
                        </a:rPr>
                        <a:t>типичнои</a:t>
                      </a:r>
                      <a:r>
                        <a:rPr lang="ru-RU" sz="1200" dirty="0">
                          <a:effectLst/>
                          <a:latin typeface="TimesNewRoman"/>
                        </a:rPr>
                        <a:t>̆ форме — безболезненная, при ос- </a:t>
                      </a:r>
                      <a:r>
                        <a:rPr lang="ru-RU" sz="1200" dirty="0" err="1">
                          <a:effectLst/>
                          <a:latin typeface="TimesNewRoman"/>
                        </a:rPr>
                        <a:t>тальных</a:t>
                      </a:r>
                      <a:r>
                        <a:rPr lang="ru-RU" sz="1200" dirty="0">
                          <a:effectLst/>
                          <a:latin typeface="TimesNewRoman"/>
                        </a:rPr>
                        <a:t> — болезненная; очаги </a:t>
                      </a:r>
                      <a:r>
                        <a:rPr lang="ru-RU" sz="1200" dirty="0" err="1">
                          <a:effectLst/>
                          <a:latin typeface="TimesNewRoman"/>
                        </a:rPr>
                        <a:t>среднеи</a:t>
                      </a:r>
                      <a:r>
                        <a:rPr lang="ru-RU" sz="1200" dirty="0">
                          <a:effectLst/>
                          <a:latin typeface="TimesNewRoman"/>
                        </a:rPr>
                        <a:t>̆ плотности 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NewRoman"/>
                        </a:rPr>
                        <a:t>Болезненная, очаг </a:t>
                      </a:r>
                      <a:r>
                        <a:rPr lang="ru-RU" sz="1200" dirty="0" err="1">
                          <a:effectLst/>
                          <a:latin typeface="TimesNewRoman"/>
                        </a:rPr>
                        <a:t>пораже</a:t>
                      </a:r>
                      <a:r>
                        <a:rPr lang="ru-RU" sz="1200" dirty="0">
                          <a:effectLst/>
                          <a:latin typeface="TimesNewRoman"/>
                        </a:rPr>
                        <a:t>- </a:t>
                      </a:r>
                      <a:r>
                        <a:rPr lang="ru-RU" sz="1200" dirty="0" err="1">
                          <a:effectLst/>
                          <a:latin typeface="TimesNewRoman"/>
                        </a:rPr>
                        <a:t>ния</a:t>
                      </a:r>
                      <a:r>
                        <a:rPr lang="ru-RU" sz="1200" dirty="0">
                          <a:effectLst/>
                          <a:latin typeface="TimesNewRoman"/>
                        </a:rPr>
                        <a:t> уплотнен 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Мало болезненная, очаги плотные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841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Реакция окру- жающих тка- ней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Отсутствует, при эрозивно- язвенной форме — слабое воспаление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При экссудативно-гипере- мической, эрозивно-язвен- ной и буллезной формах выражена гиперемия и отечность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По периферии очага гипер- кератоза имеется яркий ободок гиперемии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Папулы окружены узким гиперемированным, резко ограниченным венчиком, основание инфильтрирова- но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367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Патогистоло- гия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Гиперкератоз, паракератоз, акантоз, гранулез; в стро- ме — инфильтрат, отек, расширение кровеносных и лимфатических сосудов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Гиперкератоз, паракератоз, гранулез, неравномерный акантоз, в строме — диф- фузный инфильтрат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NewRoman"/>
                        </a:rPr>
                        <a:t>Очаговый гипер- и параке- ратоз, чередующийся с ат- рофией эпителия; в стро- ме — диффузный и лимфо- цитарный инфильтрат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NewRoman"/>
                        </a:rPr>
                        <a:t>В сосудах стромы — </a:t>
                      </a:r>
                      <a:r>
                        <a:rPr lang="ru-RU" sz="1200" dirty="0" err="1">
                          <a:effectLst/>
                          <a:latin typeface="TimesNewRoman"/>
                        </a:rPr>
                        <a:t>выра</a:t>
                      </a:r>
                      <a:r>
                        <a:rPr lang="ru-RU" sz="1200" dirty="0">
                          <a:effectLst/>
                          <a:latin typeface="TimesNewRoman"/>
                        </a:rPr>
                        <a:t>- </a:t>
                      </a:r>
                      <a:r>
                        <a:rPr lang="ru-RU" sz="1200" dirty="0" err="1">
                          <a:effectLst/>
                          <a:latin typeface="TimesNewRoman"/>
                        </a:rPr>
                        <a:t>женныи</a:t>
                      </a:r>
                      <a:r>
                        <a:rPr lang="ru-RU" sz="1200" dirty="0">
                          <a:effectLst/>
                          <a:latin typeface="TimesNewRoman"/>
                        </a:rPr>
                        <a:t>̆ эндо-, мезо-, пери- васкулит, </a:t>
                      </a:r>
                      <a:r>
                        <a:rPr lang="ru-RU" sz="1200" dirty="0" err="1">
                          <a:effectLst/>
                          <a:latin typeface="TimesNewRoman"/>
                        </a:rPr>
                        <a:t>диффузныи</a:t>
                      </a:r>
                      <a:r>
                        <a:rPr lang="ru-RU" sz="1200" dirty="0">
                          <a:effectLst/>
                          <a:latin typeface="TimesNewRoman"/>
                        </a:rPr>
                        <a:t>̆ ин- фильтрат стромы 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657395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855D6993-93A2-1ADA-4A8A-B333210E6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818" y="214686"/>
            <a:ext cx="905188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Дифференциальная диагностика гиперкератотических изменений СОПР</a:t>
            </a:r>
            <a:b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,Bold"/>
              </a:rPr>
            </a:b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,Bold"/>
              </a:rPr>
              <a:t>                                                   </a:t>
            </a: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,Bold"/>
              </a:rPr>
              <a:t>Лейкоплакия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,Bold"/>
              </a:rPr>
              <a:t>                      </a:t>
            </a: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,Bold"/>
              </a:rPr>
              <a:t>Красныи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,Bold"/>
              </a:rPr>
              <a:t>̆ </a:t>
            </a: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,Bold"/>
              </a:rPr>
              <a:t>плоскии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,Bold"/>
              </a:rPr>
              <a:t>̆ лишай            Красная волчанка                     </a:t>
            </a: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,Bold"/>
              </a:rPr>
              <a:t>Вторичныи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,Bold"/>
              </a:rPr>
              <a:t>̆ сифилис 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04719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2505B5-456D-5B05-FF21-996DA4AE8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5784956" cy="833987"/>
          </a:xfrm>
        </p:spPr>
        <p:txBody>
          <a:bodyPr/>
          <a:lstStyle/>
          <a:p>
            <a:r>
              <a:rPr lang="ru-RU" sz="4000" b="1" dirty="0"/>
              <a:t>Лечение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4CB28E-67F6-90BF-E029-C127870B2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NewRoman"/>
              </a:rPr>
              <a:t>В комплекс лечебных мероприятий при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следует включать тщательную санацию полости рта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устранение протезов из разнородных металлов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лечение системных заболеваний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прекращение курения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</a:p>
          <a:p>
            <a:r>
              <a:rPr lang="ru-RU" sz="1800" dirty="0">
                <a:effectLst/>
                <a:latin typeface="TimesNewRoman"/>
              </a:rPr>
              <a:t>Рекомендуется исключить острую и раздражающую пищу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</a:p>
          <a:p>
            <a:r>
              <a:rPr lang="ru-RU" sz="1800" dirty="0">
                <a:effectLst/>
                <a:latin typeface="TimesNewRoman"/>
              </a:rPr>
              <a:t>Различные медикаментозные </a:t>
            </a:r>
            <a:r>
              <a:rPr lang="ru-RU" sz="1800" dirty="0" err="1">
                <a:effectLst/>
                <a:latin typeface="TimesNewRoman"/>
              </a:rPr>
              <a:t>воздействия</a:t>
            </a:r>
            <a:r>
              <a:rPr lang="ru-RU" sz="1800" dirty="0">
                <a:effectLst/>
                <a:latin typeface="TimesNewRoman"/>
              </a:rPr>
              <a:t> на </a:t>
            </a:r>
            <a:r>
              <a:rPr lang="ru-RU" sz="1800" dirty="0" err="1">
                <a:effectLst/>
                <a:latin typeface="TimesNewRoman"/>
              </a:rPr>
              <a:t>лейкоплакию</a:t>
            </a:r>
            <a:r>
              <a:rPr lang="ru-RU" sz="1800" dirty="0">
                <a:effectLst/>
                <a:latin typeface="TimesNewRoman"/>
              </a:rPr>
              <a:t> приносят весьма </a:t>
            </a:r>
            <a:r>
              <a:rPr lang="ru-RU" sz="1800" dirty="0" err="1">
                <a:effectLst/>
                <a:latin typeface="TimesNewRoman"/>
              </a:rPr>
              <a:t>незначительныи</a:t>
            </a:r>
            <a:r>
              <a:rPr lang="ru-RU" sz="1800" dirty="0">
                <a:effectLst/>
                <a:latin typeface="TimesNewRoman"/>
              </a:rPr>
              <a:t>̆ эффект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особенно при </a:t>
            </a:r>
            <a:r>
              <a:rPr lang="ru-RU" sz="1800" dirty="0" err="1">
                <a:effectLst/>
                <a:latin typeface="TimesNewRoman"/>
              </a:rPr>
              <a:t>веррукознои</a:t>
            </a:r>
            <a:r>
              <a:rPr lang="ru-RU" sz="1800" dirty="0">
                <a:effectLst/>
                <a:latin typeface="TimesNewRoman"/>
              </a:rPr>
              <a:t>̆ форме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Следует остерегаться обработки участков поражения прижигающими медикаментозными средствами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</a:p>
          <a:p>
            <a:r>
              <a:rPr lang="ru-RU" sz="1800" dirty="0">
                <a:effectLst/>
                <a:latin typeface="TimesNewRoman"/>
              </a:rPr>
              <a:t>Наиболее эффективными являются хирургическое иссечение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NewRoman"/>
              </a:rPr>
              <a:t> с последующим гистологическим анализом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электрокоагуляция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криотерапия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</a:p>
          <a:p>
            <a:r>
              <a:rPr lang="ru-RU" sz="1800" dirty="0">
                <a:effectLst/>
                <a:latin typeface="TimesNewRoman"/>
              </a:rPr>
              <a:t>Весьма важным и необходимым является постоянное диспансерное наблюдение за больными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страдающими </a:t>
            </a:r>
            <a:r>
              <a:rPr lang="ru-RU" sz="1800" dirty="0" err="1">
                <a:effectLst/>
                <a:latin typeface="TimesNewRoman"/>
              </a:rPr>
              <a:t>лейкоплакиеи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с целью </a:t>
            </a:r>
            <a:r>
              <a:rPr lang="ru-RU" sz="1800" dirty="0" err="1">
                <a:effectLst/>
                <a:latin typeface="TimesNewRoman"/>
              </a:rPr>
              <a:t>раннеи</a:t>
            </a:r>
            <a:r>
              <a:rPr lang="ru-RU" sz="1800" dirty="0">
                <a:effectLst/>
                <a:latin typeface="TimesNewRoman"/>
              </a:rPr>
              <a:t>̆ диагностики малигнизации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31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600A04F-D6EC-C0D9-8F5D-4C1BC9392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NewRoman,BoldItalic"/>
              </a:rPr>
              <a:t>Предраковые состояния </a:t>
            </a:r>
            <a:r>
              <a:rPr lang="ru-RU" sz="1800" dirty="0">
                <a:effectLst/>
                <a:latin typeface="Times" pitchFamily="2" charset="0"/>
              </a:rPr>
              <a:t>– </a:t>
            </a:r>
            <a:r>
              <a:rPr lang="ru-RU" sz="1800" dirty="0">
                <a:effectLst/>
                <a:latin typeface="TimesNewRoman"/>
              </a:rPr>
              <a:t>это склонность к </a:t>
            </a:r>
            <a:r>
              <a:rPr lang="ru-RU" sz="1800" dirty="0" err="1">
                <a:effectLst/>
                <a:latin typeface="TimesNewRoman"/>
              </a:rPr>
              <a:t>предраку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но без характерных для него признаков в настоящее время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Наиболее часто встречающиеся варианты предракового состояния возникают вслед за повреждением зоны соединения эпидермиса и дермы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развитием </a:t>
            </a:r>
            <a:r>
              <a:rPr lang="ru-RU" sz="1800" dirty="0" err="1">
                <a:effectLst/>
                <a:latin typeface="TimesNewRoman"/>
              </a:rPr>
              <a:t>хроническои</a:t>
            </a:r>
            <a:r>
              <a:rPr lang="ru-RU" sz="1800" dirty="0">
                <a:effectLst/>
                <a:latin typeface="TimesNewRoman"/>
              </a:rPr>
              <a:t>̆ гранулемы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после ряда хронических дерматозов </a:t>
            </a:r>
            <a:r>
              <a:rPr lang="ru-RU" sz="1800" dirty="0">
                <a:effectLst/>
                <a:latin typeface="Times" pitchFamily="2" charset="0"/>
              </a:rPr>
              <a:t>(</a:t>
            </a:r>
            <a:r>
              <a:rPr lang="ru-RU" sz="1800" dirty="0" err="1">
                <a:effectLst/>
                <a:latin typeface="TimesNewRoman"/>
              </a:rPr>
              <a:t>дискоидная</a:t>
            </a:r>
            <a:r>
              <a:rPr lang="ru-RU" sz="1800" dirty="0">
                <a:effectLst/>
                <a:latin typeface="TimesNewRoman"/>
              </a:rPr>
              <a:t> красная волчанка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красныи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плоскии</a:t>
            </a:r>
            <a:r>
              <a:rPr lang="ru-RU" sz="1800" dirty="0">
                <a:effectLst/>
                <a:latin typeface="TimesNewRoman"/>
              </a:rPr>
              <a:t>̆ лишай слизистых оболочек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врожденныи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дистрофическии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буллезныи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эпидермолиз</a:t>
            </a:r>
            <a:r>
              <a:rPr lang="ru-RU" sz="1800" dirty="0">
                <a:effectLst/>
                <a:latin typeface="TimesNewRoman"/>
              </a:rPr>
              <a:t> и др</a:t>
            </a:r>
            <a:r>
              <a:rPr lang="ru-RU" sz="1800" dirty="0">
                <a:effectLst/>
                <a:latin typeface="Times" pitchFamily="2" charset="0"/>
              </a:rPr>
              <a:t>.). </a:t>
            </a:r>
            <a:endParaRPr lang="ru-RU" dirty="0"/>
          </a:p>
          <a:p>
            <a:r>
              <a:rPr lang="ru-RU" sz="1800" dirty="0">
                <a:effectLst/>
                <a:latin typeface="TimesNewRoman,BoldItalic"/>
              </a:rPr>
              <a:t>Предраковые поражения </a:t>
            </a:r>
            <a:r>
              <a:rPr lang="ru-RU" sz="1800" dirty="0">
                <a:effectLst/>
                <a:latin typeface="TimesNewRoman"/>
              </a:rPr>
              <a:t>характеризуются различными признаками </a:t>
            </a:r>
            <a:r>
              <a:rPr lang="ru-RU" sz="1800" dirty="0" err="1">
                <a:effectLst/>
                <a:latin typeface="TimesNewRoman"/>
              </a:rPr>
              <a:t>произошедшеи</a:t>
            </a:r>
            <a:r>
              <a:rPr lang="ru-RU" sz="1800" dirty="0">
                <a:effectLst/>
                <a:latin typeface="TimesNewRoman"/>
              </a:rPr>
              <a:t>̆ трансформации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Возникает предраковое поражение в результате канцерогенного </a:t>
            </a:r>
            <a:r>
              <a:rPr lang="ru-RU" sz="1800" dirty="0" err="1">
                <a:effectLst/>
                <a:latin typeface="TimesNewRoman"/>
              </a:rPr>
              <a:t>действия</a:t>
            </a:r>
            <a:r>
              <a:rPr lang="ru-RU" sz="1800" dirty="0">
                <a:effectLst/>
                <a:latin typeface="TimesNewRoman"/>
              </a:rPr>
              <a:t> ультрафиолетового излучения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канцерогенных веществ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ионизирующего излучения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298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DC6B68-2F71-93F3-5DFD-BC04DF6F1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4405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effectLst/>
              </a:rPr>
              <a:t>Профилактика предраковых заболеваний </a:t>
            </a:r>
            <a:r>
              <a:rPr lang="ru-RU" sz="2800" b="1" dirty="0" err="1">
                <a:effectLst/>
              </a:rPr>
              <a:t>слизистои</a:t>
            </a:r>
            <a:r>
              <a:rPr lang="ru-RU" sz="2800" b="1" dirty="0">
                <a:effectLst/>
              </a:rPr>
              <a:t>̆ оболочки полости рта и </a:t>
            </a:r>
            <a:r>
              <a:rPr lang="ru-RU" sz="2800" b="1" dirty="0" err="1">
                <a:effectLst/>
              </a:rPr>
              <a:t>краснои</a:t>
            </a:r>
            <a:r>
              <a:rPr lang="ru-RU" sz="2800" b="1" dirty="0">
                <a:effectLst/>
              </a:rPr>
              <a:t>̆ </a:t>
            </a:r>
            <a:r>
              <a:rPr lang="ru-RU" sz="2800" b="1" dirty="0" err="1">
                <a:effectLst/>
              </a:rPr>
              <a:t>каймы</a:t>
            </a:r>
            <a:r>
              <a:rPr lang="ru-RU" sz="2800" b="1" dirty="0">
                <a:effectLst/>
              </a:rPr>
              <a:t> губ </a:t>
            </a:r>
            <a:endParaRPr lang="ru-RU" sz="4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7A4A20-3CA5-0915-1F82-98635409E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915297"/>
            <a:ext cx="8911687" cy="4460789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NewRoman"/>
              </a:rPr>
              <a:t>предупреждение и лечение желудочно</a:t>
            </a:r>
            <a:r>
              <a:rPr lang="ru-RU" sz="1800" dirty="0">
                <a:effectLst/>
                <a:latin typeface="Times" pitchFamily="2" charset="0"/>
              </a:rPr>
              <a:t>-</a:t>
            </a:r>
            <a:r>
              <a:rPr lang="ru-RU" sz="1800" dirty="0" err="1">
                <a:effectLst/>
                <a:latin typeface="TimesNewRoman"/>
              </a:rPr>
              <a:t>кишечнои</a:t>
            </a:r>
            <a:r>
              <a:rPr lang="ru-RU" sz="1800" dirty="0">
                <a:effectLst/>
                <a:latin typeface="TimesNewRoman"/>
              </a:rPr>
              <a:t>̆ патологии</a:t>
            </a:r>
            <a:endParaRPr lang="ru-RU" dirty="0">
              <a:latin typeface="Times" pitchFamily="2" charset="0"/>
            </a:endParaRPr>
          </a:p>
          <a:p>
            <a:r>
              <a:rPr lang="ru-RU" sz="1800" dirty="0">
                <a:effectLst/>
                <a:latin typeface="TimesNewRoman"/>
              </a:rPr>
              <a:t>предупреждение и устранение всех видов травм губ и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 полости рта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</a:p>
          <a:p>
            <a:r>
              <a:rPr lang="ru-RU" sz="1800" dirty="0">
                <a:effectLst/>
                <a:latin typeface="TimesNewRoman"/>
              </a:rPr>
              <a:t>борьба с курением</a:t>
            </a:r>
            <a:endParaRPr lang="ru-RU" dirty="0">
              <a:latin typeface="Times" pitchFamily="2" charset="0"/>
            </a:endParaRPr>
          </a:p>
          <a:p>
            <a:r>
              <a:rPr lang="ru-RU" sz="1800" dirty="0">
                <a:effectLst/>
                <a:latin typeface="TimesNewRoman"/>
              </a:rPr>
              <a:t>радикальному лечению </a:t>
            </a:r>
            <a:r>
              <a:rPr lang="ru-RU" sz="1800" dirty="0" err="1">
                <a:effectLst/>
                <a:latin typeface="TimesNewRoman"/>
              </a:rPr>
              <a:t>гландулярного</a:t>
            </a:r>
            <a:r>
              <a:rPr lang="ru-RU" sz="1800" dirty="0">
                <a:effectLst/>
                <a:latin typeface="TimesNewRoman"/>
              </a:rPr>
              <a:t> </a:t>
            </a:r>
            <a:r>
              <a:rPr lang="ru-RU" sz="1800" dirty="0" err="1">
                <a:effectLst/>
                <a:latin typeface="TimesNewRoman"/>
              </a:rPr>
              <a:t>хейлита</a:t>
            </a:r>
            <a:endParaRPr lang="ru-RU" dirty="0">
              <a:latin typeface="Times" pitchFamily="2" charset="0"/>
            </a:endParaRPr>
          </a:p>
          <a:p>
            <a:r>
              <a:rPr lang="ru-RU" sz="1800" dirty="0" err="1">
                <a:effectLst/>
                <a:latin typeface="TimesNewRoman"/>
              </a:rPr>
              <a:t>быстроая</a:t>
            </a:r>
            <a:r>
              <a:rPr lang="ru-RU" sz="1800" dirty="0">
                <a:effectLst/>
                <a:latin typeface="TimesNewRoman"/>
              </a:rPr>
              <a:t> ликвидация герпеса и предупреждению его рецидивов</a:t>
            </a:r>
            <a:endParaRPr lang="ru-RU" dirty="0">
              <a:latin typeface="Times" pitchFamily="2" charset="0"/>
            </a:endParaRPr>
          </a:p>
          <a:p>
            <a:r>
              <a:rPr lang="ru-RU" sz="1800" dirty="0">
                <a:effectLst/>
                <a:latin typeface="TimesNewRoman"/>
              </a:rPr>
              <a:t>своевременное лечению хронических воспалительных процессов в области губ и полости рта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в том числе эрозивно</a:t>
            </a:r>
            <a:r>
              <a:rPr lang="ru-RU" sz="1800" dirty="0">
                <a:effectLst/>
                <a:latin typeface="Times" pitchFamily="2" charset="0"/>
              </a:rPr>
              <a:t>-</a:t>
            </a:r>
            <a:r>
              <a:rPr lang="ru-RU" sz="1800" dirty="0">
                <a:effectLst/>
                <a:latin typeface="TimesNewRoman"/>
              </a:rPr>
              <a:t>язвенных и гиперкератотических форм красного плоского лишая и </a:t>
            </a:r>
            <a:r>
              <a:rPr lang="ru-RU" sz="1800" dirty="0" err="1">
                <a:effectLst/>
                <a:latin typeface="TimesNewRoman"/>
              </a:rPr>
              <a:t>краснои</a:t>
            </a:r>
            <a:r>
              <a:rPr lang="ru-RU" sz="1800" dirty="0">
                <a:effectLst/>
                <a:latin typeface="TimesNewRoman"/>
              </a:rPr>
              <a:t>̆ волчанки</a:t>
            </a:r>
            <a:endParaRPr lang="ru-RU" dirty="0">
              <a:latin typeface="Times" pitchFamily="2" charset="0"/>
            </a:endParaRPr>
          </a:p>
          <a:p>
            <a:r>
              <a:rPr lang="ru-RU" sz="1800" dirty="0" err="1">
                <a:effectLst/>
                <a:latin typeface="TimesNewRoman"/>
              </a:rPr>
              <a:t>систематическоая</a:t>
            </a:r>
            <a:r>
              <a:rPr lang="ru-RU" sz="1800" dirty="0">
                <a:effectLst/>
                <a:latin typeface="TimesNewRoman"/>
              </a:rPr>
              <a:t> санации полости рта</a:t>
            </a:r>
            <a:endParaRPr lang="ru-RU" dirty="0">
              <a:latin typeface="Times" pitchFamily="2" charset="0"/>
            </a:endParaRPr>
          </a:p>
          <a:p>
            <a:r>
              <a:rPr lang="ru-RU" sz="1800" dirty="0">
                <a:effectLst/>
                <a:latin typeface="TimesNewRoman"/>
              </a:rPr>
              <a:t>профилактические осмотры населения с целью выявления ранних изменений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санации и проведению </a:t>
            </a:r>
            <a:r>
              <a:rPr lang="ru-RU" sz="1800" dirty="0" err="1">
                <a:effectLst/>
                <a:latin typeface="TimesNewRoman"/>
              </a:rPr>
              <a:t>индивидуальнои</a:t>
            </a:r>
            <a:r>
              <a:rPr lang="ru-RU" sz="1800" dirty="0">
                <a:effectLst/>
                <a:latin typeface="TimesNewRoman"/>
              </a:rPr>
              <a:t>̆ санитарно</a:t>
            </a:r>
            <a:r>
              <a:rPr lang="ru-RU" sz="1800" dirty="0">
                <a:effectLst/>
                <a:latin typeface="Times" pitchFamily="2" charset="0"/>
              </a:rPr>
              <a:t>- </a:t>
            </a:r>
            <a:r>
              <a:rPr lang="ru-RU" sz="1800" dirty="0" err="1">
                <a:effectLst/>
                <a:latin typeface="TimesNewRoman"/>
              </a:rPr>
              <a:t>просветительнои</a:t>
            </a:r>
            <a:r>
              <a:rPr lang="ru-RU" sz="1800" dirty="0">
                <a:effectLst/>
                <a:latin typeface="TimesNewRoman"/>
              </a:rPr>
              <a:t>̆ работы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3633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270834-EC46-97E5-C966-A5641520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485A32-CBA5-9202-5726-FCE482134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основании всего вышесказанного мы можем видеть четкую структуру предраковых заболеваний СОПР и красной каймы губ с клиническими примерами, дифференциальной диагностикой, лечением и профилактикой данных заболеваний</a:t>
            </a:r>
          </a:p>
          <a:p>
            <a:r>
              <a:rPr lang="ru-RU" dirty="0"/>
              <a:t>Презентация может быть полезна и интересна студентам стоматологического факультета, а также всем, кто интересуется заболеваниями слизистых оболочек полости рта и красной каймы губ.</a:t>
            </a:r>
          </a:p>
        </p:txBody>
      </p:sp>
    </p:spTree>
    <p:extLst>
      <p:ext uri="{BB962C8B-B14F-4D97-AF65-F5344CB8AC3E}">
        <p14:creationId xmlns:p14="http://schemas.microsoft.com/office/powerpoint/2010/main" val="9823893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C765E1-4AAF-331C-E02D-1730EE910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Список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7C4B0B-18B6-C869-677A-13C989446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141" y="1458097"/>
            <a:ext cx="9316994" cy="5189838"/>
          </a:xfrm>
        </p:spPr>
        <p:txBody>
          <a:bodyPr>
            <a:normAutofit fontScale="77500" lnSpcReduction="20000"/>
          </a:bodyPr>
          <a:lstStyle/>
          <a:p>
            <a:r>
              <a:rPr lang="ru-RU" sz="1800" dirty="0">
                <a:effectLst/>
                <a:latin typeface="TimesNewRoman"/>
              </a:rPr>
              <a:t>1. </a:t>
            </a:r>
            <a:r>
              <a:rPr lang="ru-RU" sz="1800" dirty="0">
                <a:effectLst/>
                <a:latin typeface="TimesNewRoman,Italic"/>
              </a:rPr>
              <a:t>Терапевтическая </a:t>
            </a:r>
            <a:r>
              <a:rPr lang="ru-RU" sz="1800" dirty="0">
                <a:effectLst/>
                <a:latin typeface="TimesNewRoman"/>
              </a:rPr>
              <a:t>стоматология : учеб. / Е. В. </a:t>
            </a:r>
            <a:r>
              <a:rPr lang="ru-RU" sz="1800" dirty="0" err="1">
                <a:effectLst/>
                <a:latin typeface="TimesNewRoman"/>
              </a:rPr>
              <a:t>Боровскии</a:t>
            </a:r>
            <a:r>
              <a:rPr lang="ru-RU" sz="1800" dirty="0">
                <a:effectLst/>
                <a:latin typeface="TimesNewRoman"/>
              </a:rPr>
              <a:t>̆ [и др.]. М. Медицина, 2015. 736 с. </a:t>
            </a:r>
            <a:endParaRPr lang="ru-RU" dirty="0"/>
          </a:p>
          <a:p>
            <a:r>
              <a:rPr lang="ru-RU" sz="1800" dirty="0">
                <a:effectLst/>
                <a:latin typeface="TimesNewRoman"/>
              </a:rPr>
              <a:t>2. </a:t>
            </a:r>
            <a:r>
              <a:rPr lang="ru-RU" sz="1800" dirty="0">
                <a:effectLst/>
                <a:latin typeface="TimesNewRoman,Italic"/>
              </a:rPr>
              <a:t>Заболевания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 полости рта / Н. Ф. </a:t>
            </a:r>
            <a:r>
              <a:rPr lang="ru-RU" sz="1800" dirty="0" err="1">
                <a:effectLst/>
                <a:latin typeface="TimesNewRoman"/>
              </a:rPr>
              <a:t>Данилевскии</a:t>
            </a:r>
            <a:r>
              <a:rPr lang="ru-RU" sz="1800" dirty="0">
                <a:effectLst/>
                <a:latin typeface="TimesNewRoman"/>
              </a:rPr>
              <a:t>̆ [и др.]. М. : Стоматология, 2014. 276 с. </a:t>
            </a:r>
            <a:endParaRPr lang="ru-RU" dirty="0"/>
          </a:p>
          <a:p>
            <a:r>
              <a:rPr lang="ru-RU" sz="1800" dirty="0">
                <a:effectLst/>
                <a:latin typeface="TimesNewRoman"/>
              </a:rPr>
              <a:t>3. </a:t>
            </a:r>
            <a:r>
              <a:rPr lang="ru-RU" sz="1800" dirty="0">
                <a:effectLst/>
                <a:latin typeface="TimesNewRoman,Italic"/>
              </a:rPr>
              <a:t>Заболевания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 полости рта / под ред. Л. М. Лукиных. Н. Новгород : Нижегородская гос. мед. академия, 2017. 367 с. </a:t>
            </a:r>
            <a:endParaRPr lang="ru-RU" dirty="0"/>
          </a:p>
          <a:p>
            <a:r>
              <a:rPr lang="ru-RU" sz="1800" dirty="0">
                <a:effectLst/>
                <a:latin typeface="TimesNewRoman"/>
              </a:rPr>
              <a:t>4. </a:t>
            </a:r>
            <a:r>
              <a:rPr lang="ru-RU" sz="1800" dirty="0">
                <a:effectLst/>
                <a:latin typeface="TimesNewRoman,Italic"/>
              </a:rPr>
              <a:t>Заболевания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 полости рта и губ / под ред. Е. В. </a:t>
            </a:r>
            <a:r>
              <a:rPr lang="ru-RU" sz="1800" dirty="0" err="1">
                <a:effectLst/>
                <a:latin typeface="TimesNewRoman"/>
              </a:rPr>
              <a:t>Боровско</a:t>
            </a:r>
            <a:r>
              <a:rPr lang="ru-RU" sz="1800" dirty="0">
                <a:effectLst/>
                <a:latin typeface="TimesNewRoman"/>
              </a:rPr>
              <a:t>- го, А. Л. </a:t>
            </a:r>
            <a:r>
              <a:rPr lang="ru-RU" sz="1800" dirty="0" err="1">
                <a:effectLst/>
                <a:latin typeface="TimesNewRoman"/>
              </a:rPr>
              <a:t>Машкиллейсона</a:t>
            </a:r>
            <a:r>
              <a:rPr lang="ru-RU" sz="1800" dirty="0">
                <a:effectLst/>
                <a:latin typeface="TimesNewRoman"/>
              </a:rPr>
              <a:t>. М. : </a:t>
            </a:r>
            <a:r>
              <a:rPr lang="ru-RU" sz="1800" dirty="0" err="1">
                <a:effectLst/>
                <a:latin typeface="TimesNewRoman"/>
              </a:rPr>
              <a:t>МЕДпресс</a:t>
            </a:r>
            <a:r>
              <a:rPr lang="ru-RU" sz="1800" dirty="0">
                <a:effectLst/>
                <a:latin typeface="TimesNewRoman"/>
              </a:rPr>
              <a:t>, 2016. 320 с. </a:t>
            </a:r>
            <a:endParaRPr lang="ru-RU" dirty="0"/>
          </a:p>
          <a:p>
            <a:r>
              <a:rPr lang="ru-RU" sz="1800" dirty="0">
                <a:effectLst/>
                <a:latin typeface="TimesNewRoman"/>
              </a:rPr>
              <a:t>5. </a:t>
            </a:r>
            <a:r>
              <a:rPr lang="ru-RU" sz="1800" dirty="0" err="1">
                <a:effectLst/>
                <a:latin typeface="TimesNewRoman,Italic"/>
              </a:rPr>
              <a:t>Ласкарис</a:t>
            </a:r>
            <a:r>
              <a:rPr lang="ru-RU" sz="1800" dirty="0">
                <a:effectLst/>
                <a:latin typeface="TimesNewRoman,Italic"/>
              </a:rPr>
              <a:t>, Дж. </a:t>
            </a:r>
            <a:r>
              <a:rPr lang="ru-RU" sz="1800" dirty="0">
                <a:effectLst/>
                <a:latin typeface="TimesNewRoman"/>
              </a:rPr>
              <a:t>Атлас по </a:t>
            </a:r>
            <a:r>
              <a:rPr lang="ru-RU" sz="1800" dirty="0" err="1">
                <a:effectLst/>
                <a:latin typeface="TimesNewRoman"/>
              </a:rPr>
              <a:t>пародонтологии</a:t>
            </a:r>
            <a:r>
              <a:rPr lang="ru-RU" sz="1800" dirty="0">
                <a:effectLst/>
                <a:latin typeface="TimesNewRoman"/>
              </a:rPr>
              <a:t> : проявление местных и системных поражений / Дж. </a:t>
            </a:r>
            <a:r>
              <a:rPr lang="ru-RU" sz="1800" dirty="0" err="1">
                <a:effectLst/>
                <a:latin typeface="TimesNewRoman"/>
              </a:rPr>
              <a:t>Ласкарис</a:t>
            </a:r>
            <a:r>
              <a:rPr lang="ru-RU" sz="1800" dirty="0">
                <a:effectLst/>
                <a:latin typeface="TimesNewRoman"/>
              </a:rPr>
              <a:t>, К. Сколи; под ред. А. И. </a:t>
            </a:r>
            <a:r>
              <a:rPr lang="ru-RU" sz="1800" dirty="0" err="1">
                <a:effectLst/>
                <a:latin typeface="TimesNewRoman"/>
              </a:rPr>
              <a:t>Грудиянова</a:t>
            </a:r>
            <a:r>
              <a:rPr lang="ru-RU" sz="1800" dirty="0">
                <a:effectLst/>
                <a:latin typeface="TimesNewRoman"/>
              </a:rPr>
              <a:t>. М., 2005. </a:t>
            </a:r>
            <a:endParaRPr lang="ru-RU" dirty="0"/>
          </a:p>
          <a:p>
            <a:r>
              <a:rPr lang="ru-RU" sz="1800" dirty="0">
                <a:effectLst/>
                <a:latin typeface="TimesNewRoman"/>
              </a:rPr>
              <a:t>6. </a:t>
            </a:r>
            <a:r>
              <a:rPr lang="ru-RU" sz="1800" dirty="0" err="1">
                <a:effectLst/>
                <a:latin typeface="TimesNewRoman,Italic"/>
              </a:rPr>
              <a:t>Ласкарис</a:t>
            </a:r>
            <a:r>
              <a:rPr lang="ru-RU" sz="1800" dirty="0">
                <a:effectLst/>
                <a:latin typeface="TimesNewRoman,Italic"/>
              </a:rPr>
              <a:t>, Дж</a:t>
            </a:r>
            <a:r>
              <a:rPr lang="ru-RU" sz="1800" dirty="0">
                <a:effectLst/>
                <a:latin typeface="TimesNewRoman"/>
              </a:rPr>
              <a:t>. Лечение заболеваний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 рта : рук. для </a:t>
            </a:r>
            <a:r>
              <a:rPr lang="ru-RU" sz="1800" dirty="0" err="1">
                <a:effectLst/>
                <a:latin typeface="TimesNewRoman"/>
              </a:rPr>
              <a:t>вра</a:t>
            </a:r>
            <a:r>
              <a:rPr lang="ru-RU" sz="1800" dirty="0">
                <a:effectLst/>
                <a:latin typeface="TimesNewRoman"/>
              </a:rPr>
              <a:t>- </a:t>
            </a:r>
            <a:r>
              <a:rPr lang="ru-RU" sz="1800" dirty="0" err="1">
                <a:effectLst/>
                <a:latin typeface="TimesNewRoman"/>
              </a:rPr>
              <a:t>чеи</a:t>
            </a:r>
            <a:r>
              <a:rPr lang="ru-RU" sz="1800" dirty="0">
                <a:effectLst/>
                <a:latin typeface="TimesNewRoman"/>
              </a:rPr>
              <a:t>̆ / Дж. </a:t>
            </a:r>
            <a:r>
              <a:rPr lang="ru-RU" sz="1800" dirty="0" err="1">
                <a:effectLst/>
                <a:latin typeface="TimesNewRoman"/>
              </a:rPr>
              <a:t>Ласкарис</a:t>
            </a:r>
            <a:r>
              <a:rPr lang="ru-RU" sz="1800" dirty="0">
                <a:effectLst/>
                <a:latin typeface="TimesNewRoman"/>
              </a:rPr>
              <a:t> ; под ред. И. М. Рабиновича. М. : МИА, 2018. 300 с. </a:t>
            </a:r>
            <a:endParaRPr lang="ru-RU" dirty="0"/>
          </a:p>
          <a:p>
            <a:r>
              <a:rPr lang="ru-RU" sz="1800" dirty="0">
                <a:effectLst/>
                <a:latin typeface="TimesNewRoman"/>
              </a:rPr>
              <a:t>7. </a:t>
            </a:r>
            <a:r>
              <a:rPr lang="ru-RU" sz="1800" dirty="0" err="1">
                <a:effectLst/>
                <a:latin typeface="TimesNewRoman,Italic"/>
              </a:rPr>
              <a:t>Лангле</a:t>
            </a:r>
            <a:r>
              <a:rPr lang="ru-RU" sz="1800" dirty="0">
                <a:effectLst/>
                <a:latin typeface="TimesNewRoman,Italic"/>
              </a:rPr>
              <a:t>, Р. П. </a:t>
            </a:r>
            <a:r>
              <a:rPr lang="ru-RU" sz="1800" dirty="0">
                <a:effectLst/>
                <a:latin typeface="TimesNewRoman"/>
              </a:rPr>
              <a:t>Атлас заболеваний полости рта / Р. П. </a:t>
            </a:r>
            <a:r>
              <a:rPr lang="ru-RU" sz="1800" dirty="0" err="1">
                <a:effectLst/>
                <a:latin typeface="TimesNewRoman"/>
              </a:rPr>
              <a:t>Лангле</a:t>
            </a:r>
            <a:r>
              <a:rPr lang="ru-RU" sz="1800" dirty="0">
                <a:effectLst/>
                <a:latin typeface="TimesNewRoman"/>
              </a:rPr>
              <a:t>, К. С. Миллер ; под ред. Л. А. </a:t>
            </a:r>
            <a:r>
              <a:rPr lang="ru-RU" sz="1800" dirty="0" err="1">
                <a:effectLst/>
                <a:latin typeface="TimesNewRoman"/>
              </a:rPr>
              <a:t>Дмитриевои</a:t>
            </a:r>
            <a:r>
              <a:rPr lang="ru-RU" sz="1800" dirty="0">
                <a:effectLst/>
                <a:latin typeface="TimesNewRoman"/>
              </a:rPr>
              <a:t>̆. М. : ГЭОТАР-Медиа, 2018. С. 131–136, 142–154. </a:t>
            </a:r>
            <a:endParaRPr lang="ru-RU" dirty="0"/>
          </a:p>
          <a:p>
            <a:r>
              <a:rPr lang="ru-RU" sz="1800" dirty="0">
                <a:effectLst/>
                <a:latin typeface="TimesNewRoman"/>
              </a:rPr>
              <a:t>8. </a:t>
            </a:r>
            <a:r>
              <a:rPr lang="ru-RU" sz="1800" dirty="0">
                <a:effectLst/>
                <a:latin typeface="TimesNewRoman,Italic"/>
              </a:rPr>
              <a:t>Луцкая, И. К. </a:t>
            </a:r>
            <a:r>
              <a:rPr lang="ru-RU" sz="1800" dirty="0">
                <a:effectLst/>
                <a:latin typeface="TimesNewRoman"/>
              </a:rPr>
              <a:t>Лекарственные средства в стоматологии / И. К. Луцкая, В. Ю. Мартов. М. : Мед. лит., 2016. 384 с. </a:t>
            </a:r>
            <a:endParaRPr lang="ru-RU" dirty="0"/>
          </a:p>
          <a:p>
            <a:r>
              <a:rPr lang="ru-RU" sz="1800" dirty="0">
                <a:effectLst/>
                <a:latin typeface="TimesNewRoman"/>
              </a:rPr>
              <a:t>9. </a:t>
            </a:r>
            <a:r>
              <a:rPr lang="ru-RU" sz="1800" dirty="0" err="1">
                <a:effectLst/>
                <a:latin typeface="TimesNewRoman,Italic"/>
              </a:rPr>
              <a:t>Машкиллейсон</a:t>
            </a:r>
            <a:r>
              <a:rPr lang="ru-RU" sz="1800" dirty="0">
                <a:effectLst/>
                <a:latin typeface="TimesNewRoman,Italic"/>
              </a:rPr>
              <a:t>, А. Л. </a:t>
            </a:r>
            <a:r>
              <a:rPr lang="ru-RU" sz="1800" dirty="0">
                <a:effectLst/>
                <a:latin typeface="TimesNewRoman"/>
              </a:rPr>
              <a:t>Лечение больных красным плоским лишаем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 рта и </a:t>
            </a:r>
            <a:r>
              <a:rPr lang="ru-RU" sz="1800" dirty="0" err="1">
                <a:effectLst/>
                <a:latin typeface="TimesNewRoman"/>
              </a:rPr>
              <a:t>краснои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каймы</a:t>
            </a:r>
            <a:r>
              <a:rPr lang="ru-RU" sz="1800" dirty="0">
                <a:effectLst/>
                <a:latin typeface="TimesNewRoman"/>
              </a:rPr>
              <a:t> губ/ А. Л. </a:t>
            </a:r>
            <a:r>
              <a:rPr lang="ru-RU" sz="1800" dirty="0" err="1">
                <a:effectLst/>
                <a:latin typeface="TimesNewRoman"/>
              </a:rPr>
              <a:t>Машкиллейсон</a:t>
            </a:r>
            <a:r>
              <a:rPr lang="ru-RU" sz="1800" dirty="0">
                <a:effectLst/>
                <a:latin typeface="TimesNewRoman"/>
              </a:rPr>
              <a:t>, Е. И. Абрамова, Л. В. Петрова // Вестник дерматологии и венерологии. 1995. </a:t>
            </a:r>
            <a:r>
              <a:rPr lang="en" sz="1800" dirty="0">
                <a:effectLst/>
                <a:latin typeface="TimesNewRoman"/>
              </a:rPr>
              <a:t>No 2. </a:t>
            </a:r>
            <a:r>
              <a:rPr lang="ru-RU" sz="1800" dirty="0">
                <a:effectLst/>
                <a:latin typeface="TimesNewRoman"/>
              </a:rPr>
              <a:t>С. 55–58. </a:t>
            </a:r>
            <a:endParaRPr lang="ru-RU" dirty="0"/>
          </a:p>
          <a:p>
            <a:r>
              <a:rPr lang="ru-RU" sz="1800" dirty="0">
                <a:effectLst/>
                <a:latin typeface="TimesNewRoman"/>
              </a:rPr>
              <a:t>10.</a:t>
            </a:r>
            <a:r>
              <a:rPr lang="ru-RU" sz="1800" dirty="0">
                <a:effectLst/>
                <a:latin typeface="TimesNewRoman,Italic"/>
              </a:rPr>
              <a:t>Механизмы </a:t>
            </a:r>
            <a:r>
              <a:rPr lang="ru-RU" sz="1800" dirty="0">
                <a:effectLst/>
                <a:latin typeface="TimesNewRoman"/>
              </a:rPr>
              <a:t>развития стоматологических заболеваний : учеб. пособие / под ред. Л. П. Чурилова. СПб., 2016. 534 с. </a:t>
            </a:r>
            <a:endParaRPr lang="ru-RU" dirty="0"/>
          </a:p>
          <a:p>
            <a:r>
              <a:rPr lang="ru-RU" sz="1800" dirty="0">
                <a:effectLst/>
                <a:latin typeface="TimesNewRoman"/>
              </a:rPr>
              <a:t>11.</a:t>
            </a:r>
            <a:r>
              <a:rPr lang="ru-RU" sz="1800" dirty="0">
                <a:effectLst/>
                <a:latin typeface="TimesNewRoman,Italic"/>
              </a:rPr>
              <a:t>Терапевтическая </a:t>
            </a:r>
            <a:r>
              <a:rPr lang="ru-RU" sz="1800" dirty="0">
                <a:effectLst/>
                <a:latin typeface="TimesNewRoman"/>
              </a:rPr>
              <a:t>стоматология : учеб. для студ. мед. вузов / под ред. Е. В. Боровского. М. : Медицинское информационное агентство, 2013. 840 с.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8487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Спасибо за внимание кот">
            <a:hlinkClick r:id="rId2"/>
            <a:extLst>
              <a:ext uri="{FF2B5EF4-FFF2-40B4-BE49-F238E27FC236}">
                <a16:creationId xmlns:a16="http://schemas.microsoft.com/office/drawing/2014/main" id="{4699923B-60E1-6600-3CD0-B3D0F62301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A9A7C5-D152-2095-0D18-418FAEEEF534}"/>
              </a:ext>
            </a:extLst>
          </p:cNvPr>
          <p:cNvSpPr txBox="1"/>
          <p:nvPr/>
        </p:nvSpPr>
        <p:spPr>
          <a:xfrm>
            <a:off x="4650732" y="3276600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7750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E572AA-FD79-0321-536A-89FE5A94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279"/>
          </a:xfrm>
        </p:spPr>
        <p:txBody>
          <a:bodyPr/>
          <a:lstStyle/>
          <a:p>
            <a:r>
              <a:rPr lang="ru-RU" sz="1800" b="0" dirty="0">
                <a:solidFill>
                  <a:srgbClr val="211E1E"/>
                </a:solidFill>
                <a:effectLst/>
              </a:rPr>
              <a:t>Основные признаки злокачественного перерождения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929B7D-D412-2D7A-82D7-D6846051E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07249"/>
            <a:ext cx="8915400" cy="3777622"/>
          </a:xfrm>
        </p:spPr>
        <p:txBody>
          <a:bodyPr/>
          <a:lstStyle/>
          <a:p>
            <a:r>
              <a:rPr lang="ru-RU" sz="1800" b="0" dirty="0">
                <a:solidFill>
                  <a:srgbClr val="211E1E"/>
                </a:solidFill>
                <a:effectLst/>
                <a:latin typeface="GaramondC"/>
              </a:rPr>
              <a:t>резкое изменение </a:t>
            </a:r>
            <a:r>
              <a:rPr lang="ru-RU" sz="1800" b="0" dirty="0" err="1">
                <a:solidFill>
                  <a:srgbClr val="211E1E"/>
                </a:solidFill>
                <a:effectLst/>
                <a:latin typeface="GaramondC"/>
              </a:rPr>
              <a:t>клиническои</a:t>
            </a:r>
            <a:r>
              <a:rPr lang="ru-RU" sz="1800" b="0" dirty="0">
                <a:solidFill>
                  <a:srgbClr val="211E1E"/>
                </a:solidFill>
                <a:effectLst/>
                <a:latin typeface="GaramondC"/>
              </a:rPr>
              <a:t>̆ картины, а именно ускорение развития опухоли или язвы, </a:t>
            </a:r>
            <a:r>
              <a:rPr lang="ru-RU" sz="1800" b="0" dirty="0" err="1">
                <a:solidFill>
                  <a:srgbClr val="211E1E"/>
                </a:solidFill>
                <a:effectLst/>
                <a:latin typeface="GaramondC"/>
              </a:rPr>
              <a:t>экзофитныи</a:t>
            </a:r>
            <a:r>
              <a:rPr lang="ru-RU" sz="1800" b="0" dirty="0">
                <a:solidFill>
                  <a:srgbClr val="211E1E"/>
                </a:solidFill>
                <a:effectLst/>
                <a:latin typeface="GaramondC"/>
              </a:rPr>
              <a:t>̆ рост или изъязвления опухоли</a:t>
            </a:r>
            <a:endParaRPr lang="ru-RU" dirty="0"/>
          </a:p>
          <a:p>
            <a:r>
              <a:rPr lang="ru-RU" sz="1800" b="0" dirty="0">
                <a:solidFill>
                  <a:srgbClr val="211E1E"/>
                </a:solidFill>
                <a:effectLst/>
                <a:latin typeface="GaramondC"/>
              </a:rPr>
              <a:t>кровоточивость очага поражения, появление гиперкератоза, инфильтрации и уплотнения в основании Отсутствие эффекта консервативного лечения в течение 7–10 </a:t>
            </a:r>
            <a:r>
              <a:rPr lang="ru-RU" sz="1800" b="0" dirty="0" err="1">
                <a:solidFill>
                  <a:srgbClr val="211E1E"/>
                </a:solidFill>
                <a:effectLst/>
                <a:latin typeface="GaramondC"/>
              </a:rPr>
              <a:t>днеи</a:t>
            </a:r>
            <a:r>
              <a:rPr lang="ru-RU" sz="1800" b="0" dirty="0">
                <a:solidFill>
                  <a:srgbClr val="211E1E"/>
                </a:solidFill>
                <a:effectLst/>
                <a:latin typeface="GaramondC"/>
              </a:rPr>
              <a:t>̆ (является основанием для направления больного на консультацию к онкологу или челюстно-лицевому хиру</a:t>
            </a:r>
            <a:r>
              <a:rPr lang="ru-RU" dirty="0">
                <a:solidFill>
                  <a:srgbClr val="211E1E"/>
                </a:solidFill>
                <a:latin typeface="GaramondC"/>
              </a:rPr>
              <a:t>р</a:t>
            </a:r>
            <a:r>
              <a:rPr lang="ru-RU" sz="1800" b="0" dirty="0">
                <a:solidFill>
                  <a:srgbClr val="211E1E"/>
                </a:solidFill>
                <a:effectLst/>
                <a:latin typeface="GaramondC"/>
              </a:rPr>
              <a:t>гу. )</a:t>
            </a:r>
            <a:endParaRPr lang="ru-RU" dirty="0"/>
          </a:p>
          <a:p>
            <a:endParaRPr lang="ru-RU" dirty="0"/>
          </a:p>
        </p:txBody>
      </p:sp>
      <p:pic>
        <p:nvPicPr>
          <p:cNvPr id="1027" name="Picture 3" descr="page1image389395904">
            <a:extLst>
              <a:ext uri="{FF2B5EF4-FFF2-40B4-BE49-F238E27FC236}">
                <a16:creationId xmlns:a16="http://schemas.microsoft.com/office/drawing/2014/main" id="{9DAE85F7-56E0-C92D-0944-FFF797880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52" y="3211060"/>
            <a:ext cx="40132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ge1image389396272">
            <a:extLst>
              <a:ext uri="{FF2B5EF4-FFF2-40B4-BE49-F238E27FC236}">
                <a16:creationId xmlns:a16="http://schemas.microsoft.com/office/drawing/2014/main" id="{1F9C64EE-41EC-E7BC-EE8D-F3F1FCD62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968" y="3211060"/>
            <a:ext cx="4011416" cy="269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page1image389411616">
            <a:extLst>
              <a:ext uri="{FF2B5EF4-FFF2-40B4-BE49-F238E27FC236}">
                <a16:creationId xmlns:a16="http://schemas.microsoft.com/office/drawing/2014/main" id="{3F40E407-350E-3EBD-0A6F-B56A00980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6909091"/>
            <a:ext cx="19304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ge1image389411904">
            <a:extLst>
              <a:ext uri="{FF2B5EF4-FFF2-40B4-BE49-F238E27FC236}">
                <a16:creationId xmlns:a16="http://schemas.microsoft.com/office/drawing/2014/main" id="{207BEFB6-290C-6E82-0627-E77F64041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88" y="6909091"/>
            <a:ext cx="127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page1image389412192">
            <a:extLst>
              <a:ext uri="{FF2B5EF4-FFF2-40B4-BE49-F238E27FC236}">
                <a16:creationId xmlns:a16="http://schemas.microsoft.com/office/drawing/2014/main" id="{627AF822-DB1D-4D64-51AA-79B0023D4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6909091"/>
            <a:ext cx="19177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ge1image389412480">
            <a:extLst>
              <a:ext uri="{FF2B5EF4-FFF2-40B4-BE49-F238E27FC236}">
                <a16:creationId xmlns:a16="http://schemas.microsoft.com/office/drawing/2014/main" id="{009799CB-6D65-3639-8000-088A1BEAE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363" y="6909091"/>
            <a:ext cx="127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01A326-77E8-6D96-38EF-85FD733632BE}"/>
              </a:ext>
            </a:extLst>
          </p:cNvPr>
          <p:cNvSpPr txBox="1"/>
          <p:nvPr/>
        </p:nvSpPr>
        <p:spPr>
          <a:xfrm>
            <a:off x="8393384" y="3682178"/>
            <a:ext cx="37306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solidFill>
                  <a:srgbClr val="211E1E"/>
                </a:solidFill>
                <a:effectLst/>
                <a:latin typeface="PragmaticaC"/>
              </a:rPr>
              <a:t>Признаки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ragmaticaC"/>
              </a:rPr>
              <a:t>малигнезации</a:t>
            </a:r>
            <a:r>
              <a:rPr lang="ru-RU" sz="1800" dirty="0">
                <a:solidFill>
                  <a:srgbClr val="211E1E"/>
                </a:solidFill>
                <a:effectLst/>
                <a:latin typeface="PragmaticaC"/>
              </a:rPr>
              <a:t>: </a:t>
            </a:r>
          </a:p>
          <a:p>
            <a:r>
              <a:rPr lang="ru-RU" sz="1800" i="1" dirty="0">
                <a:solidFill>
                  <a:srgbClr val="211E1E"/>
                </a:solidFill>
                <a:effectLst/>
                <a:latin typeface="PragmaticaC"/>
              </a:rPr>
              <a:t>а </a:t>
            </a:r>
            <a:r>
              <a:rPr lang="ru-RU" sz="1800" dirty="0">
                <a:solidFill>
                  <a:srgbClr val="211E1E"/>
                </a:solidFill>
                <a:effectLst/>
                <a:latin typeface="PragmaticaC"/>
              </a:rPr>
              <a:t>– изъязвление опухоли; </a:t>
            </a:r>
          </a:p>
          <a:p>
            <a:r>
              <a:rPr lang="ru-RU" sz="1800" i="1" dirty="0">
                <a:solidFill>
                  <a:srgbClr val="211E1E"/>
                </a:solidFill>
                <a:effectLst/>
                <a:latin typeface="PragmaticaC"/>
              </a:rPr>
              <a:t>б </a:t>
            </a:r>
            <a:r>
              <a:rPr lang="ru-RU" sz="1800" dirty="0">
                <a:solidFill>
                  <a:srgbClr val="211E1E"/>
                </a:solidFill>
                <a:effectLst/>
                <a:latin typeface="PragmaticaC"/>
              </a:rPr>
              <a:t>– появление гиперкератоза, инфильтрации и уплотнения в основании. 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35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44267B-D648-E474-8B4B-643FA8BE6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5854" y="225468"/>
            <a:ext cx="9573560" cy="6300592"/>
          </a:xfrm>
        </p:spPr>
        <p:txBody>
          <a:bodyPr anchor="ctr"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2900" b="1" dirty="0">
                <a:effectLst/>
              </a:rPr>
              <a:t>Классификация предраковых заболеваний </a:t>
            </a:r>
            <a:r>
              <a:rPr lang="ru-RU" sz="2900" b="1" dirty="0" err="1">
                <a:effectLst/>
              </a:rPr>
              <a:t>слизистои</a:t>
            </a:r>
            <a:r>
              <a:rPr lang="ru-RU" sz="2900" b="1" dirty="0">
                <a:effectLst/>
              </a:rPr>
              <a:t>̆ оболочки полости рта: </a:t>
            </a:r>
            <a:endParaRPr lang="ru-RU" sz="2900" b="1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2900" b="1" u="sng" dirty="0">
                <a:effectLst/>
              </a:rPr>
              <a:t>А. </a:t>
            </a:r>
            <a:r>
              <a:rPr lang="ru-RU" sz="2900" u="sng" dirty="0">
                <a:effectLst/>
              </a:rPr>
              <a:t>С </a:t>
            </a:r>
            <a:r>
              <a:rPr lang="ru-RU" sz="2900" u="sng" dirty="0" err="1">
                <a:effectLst/>
              </a:rPr>
              <a:t>высокои</a:t>
            </a:r>
            <a:r>
              <a:rPr lang="ru-RU" sz="2900" u="sng" dirty="0">
                <a:effectLst/>
              </a:rPr>
              <a:t>̆ </a:t>
            </a:r>
            <a:r>
              <a:rPr lang="ru-RU" sz="2900" u="sng" dirty="0" err="1">
                <a:effectLst/>
              </a:rPr>
              <a:t>частотои</a:t>
            </a:r>
            <a:r>
              <a:rPr lang="ru-RU" sz="2900" u="sng" dirty="0">
                <a:effectLst/>
              </a:rPr>
              <a:t>̆ </a:t>
            </a:r>
            <a:r>
              <a:rPr lang="ru-RU" sz="2900" u="sng" dirty="0" err="1">
                <a:effectLst/>
              </a:rPr>
              <a:t>озлокачествления</a:t>
            </a:r>
            <a:r>
              <a:rPr lang="ru-RU" sz="2900" u="sng" dirty="0">
                <a:effectLst/>
              </a:rPr>
              <a:t> </a:t>
            </a:r>
            <a:r>
              <a:rPr lang="ru-RU" sz="2900" i="1" u="sng" dirty="0">
                <a:effectLst/>
              </a:rPr>
              <a:t>(</a:t>
            </a:r>
            <a:r>
              <a:rPr lang="ru-RU" sz="2900" u="sng" dirty="0">
                <a:effectLst/>
              </a:rPr>
              <a:t>облигатные</a:t>
            </a:r>
            <a:r>
              <a:rPr lang="ru-RU" sz="2900" i="1" u="sng" dirty="0">
                <a:effectLst/>
              </a:rPr>
              <a:t>):</a:t>
            </a:r>
            <a:br>
              <a:rPr lang="ru-RU" sz="2900" i="1" dirty="0">
                <a:effectLst/>
              </a:rPr>
            </a:br>
            <a:r>
              <a:rPr lang="ru-RU" sz="2900" dirty="0">
                <a:effectLst/>
              </a:rPr>
              <a:t>1. Болезнь </a:t>
            </a:r>
            <a:r>
              <a:rPr lang="ru-RU" sz="2900" dirty="0" err="1">
                <a:effectLst/>
              </a:rPr>
              <a:t>Боуэна</a:t>
            </a:r>
            <a:r>
              <a:rPr lang="ru-RU" sz="2900" dirty="0">
                <a:effectLst/>
              </a:rPr>
              <a:t>.</a:t>
            </a:r>
            <a:br>
              <a:rPr lang="ru-RU" sz="2900" dirty="0">
                <a:effectLst/>
              </a:rPr>
            </a:br>
            <a:endParaRPr lang="ru-RU" sz="2900" dirty="0"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900" b="1" u="sng" dirty="0">
                <a:effectLst/>
              </a:rPr>
              <a:t>Б. </a:t>
            </a:r>
            <a:r>
              <a:rPr lang="ru-RU" sz="2900" u="sng" dirty="0">
                <a:effectLst/>
              </a:rPr>
              <a:t>С </a:t>
            </a:r>
            <a:r>
              <a:rPr lang="ru-RU" sz="2900" u="sng" dirty="0" err="1">
                <a:effectLst/>
              </a:rPr>
              <a:t>малои</a:t>
            </a:r>
            <a:r>
              <a:rPr lang="ru-RU" sz="2900" u="sng" dirty="0">
                <a:effectLst/>
              </a:rPr>
              <a:t>̆ </a:t>
            </a:r>
            <a:r>
              <a:rPr lang="ru-RU" sz="2900" u="sng" dirty="0" err="1">
                <a:effectLst/>
              </a:rPr>
              <a:t>частотои</a:t>
            </a:r>
            <a:r>
              <a:rPr lang="ru-RU" sz="2900" u="sng" dirty="0">
                <a:effectLst/>
              </a:rPr>
              <a:t>̆ </a:t>
            </a:r>
            <a:r>
              <a:rPr lang="ru-RU" sz="2900" u="sng" dirty="0" err="1">
                <a:effectLst/>
              </a:rPr>
              <a:t>озлокачествления</a:t>
            </a:r>
            <a:r>
              <a:rPr lang="ru-RU" sz="2900" u="sng" dirty="0">
                <a:effectLst/>
              </a:rPr>
              <a:t> </a:t>
            </a:r>
            <a:r>
              <a:rPr lang="ru-RU" sz="2900" i="1" u="sng" dirty="0">
                <a:effectLst/>
              </a:rPr>
              <a:t>(</a:t>
            </a:r>
            <a:r>
              <a:rPr lang="ru-RU" sz="2900" u="sng" dirty="0">
                <a:effectLst/>
              </a:rPr>
              <a:t>факультативные</a:t>
            </a:r>
            <a:r>
              <a:rPr lang="ru-RU" sz="2900" i="1" u="sng" dirty="0">
                <a:effectLst/>
              </a:rPr>
              <a:t>):</a:t>
            </a:r>
            <a:br>
              <a:rPr lang="ru-RU" sz="2900" i="1" dirty="0">
                <a:effectLst/>
              </a:rPr>
            </a:br>
            <a:r>
              <a:rPr lang="ru-RU" sz="2900" dirty="0">
                <a:effectLst/>
              </a:rPr>
              <a:t>1. </a:t>
            </a:r>
            <a:r>
              <a:rPr lang="ru-RU" sz="2900" dirty="0" err="1">
                <a:effectLst/>
              </a:rPr>
              <a:t>Лейкоплакия</a:t>
            </a:r>
            <a:r>
              <a:rPr lang="ru-RU" sz="2900" dirty="0">
                <a:effectLst/>
              </a:rPr>
              <a:t> (</a:t>
            </a:r>
            <a:r>
              <a:rPr lang="ru-RU" sz="2900" dirty="0" err="1">
                <a:effectLst/>
              </a:rPr>
              <a:t>веррукозная</a:t>
            </a:r>
            <a:r>
              <a:rPr lang="ru-RU" sz="2900" dirty="0">
                <a:effectLst/>
              </a:rPr>
              <a:t> и эрозивная).</a:t>
            </a:r>
            <a:br>
              <a:rPr lang="ru-RU" sz="2900" dirty="0">
                <a:effectLst/>
              </a:rPr>
            </a:br>
            <a:r>
              <a:rPr lang="ru-RU" sz="2900" dirty="0">
                <a:effectLst/>
              </a:rPr>
              <a:t>2. </a:t>
            </a:r>
            <a:r>
              <a:rPr lang="ru-RU" sz="2900" dirty="0" err="1">
                <a:effectLst/>
              </a:rPr>
              <a:t>Папилломатоз</a:t>
            </a:r>
            <a:r>
              <a:rPr lang="ru-RU" sz="2900" dirty="0">
                <a:effectLst/>
              </a:rPr>
              <a:t>.</a:t>
            </a:r>
            <a:br>
              <a:rPr lang="ru-RU" sz="2900" dirty="0">
                <a:effectLst/>
              </a:rPr>
            </a:br>
            <a:r>
              <a:rPr lang="ru-RU" sz="2900" dirty="0">
                <a:effectLst/>
              </a:rPr>
              <a:t>3. Эрозивно-язвенная и гиперкератотическая формы </a:t>
            </a:r>
            <a:r>
              <a:rPr lang="ru-RU" sz="2900" dirty="0" err="1">
                <a:effectLst/>
              </a:rPr>
              <a:t>краснои</a:t>
            </a:r>
            <a:r>
              <a:rPr lang="ru-RU" sz="2900" dirty="0">
                <a:effectLst/>
              </a:rPr>
              <a:t>̆ волчанки и красного плоского лишая.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dirty="0">
                <a:effectLst/>
              </a:rPr>
              <a:t>4. </a:t>
            </a:r>
            <a:r>
              <a:rPr lang="ru-RU" sz="2900" dirty="0" err="1">
                <a:effectLst/>
              </a:rPr>
              <a:t>Постлучевои</a:t>
            </a:r>
            <a:r>
              <a:rPr lang="ru-RU" sz="2900" dirty="0">
                <a:effectLst/>
              </a:rPr>
              <a:t>̆ стоматит. </a:t>
            </a:r>
            <a:endParaRPr lang="ru-RU" sz="2900" dirty="0"/>
          </a:p>
          <a:p>
            <a:pPr>
              <a:lnSpc>
                <a:spcPct val="120000"/>
              </a:lnSpc>
            </a:pPr>
            <a:r>
              <a:rPr lang="ru-RU" sz="2900" b="1" dirty="0">
                <a:effectLst/>
              </a:rPr>
              <a:t>Классификация предраковых заболеваний </a:t>
            </a:r>
            <a:r>
              <a:rPr lang="ru-RU" sz="2900" b="1" dirty="0" err="1">
                <a:effectLst/>
              </a:rPr>
              <a:t>краснои</a:t>
            </a:r>
            <a:r>
              <a:rPr lang="ru-RU" sz="2900" b="1" dirty="0">
                <a:effectLst/>
              </a:rPr>
              <a:t>̆ </a:t>
            </a:r>
            <a:r>
              <a:rPr lang="ru-RU" sz="2900" b="1" dirty="0" err="1">
                <a:effectLst/>
              </a:rPr>
              <a:t>каймы</a:t>
            </a:r>
            <a:r>
              <a:rPr lang="ru-RU" sz="2900" b="1" dirty="0">
                <a:effectLst/>
              </a:rPr>
              <a:t> губ: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b="1" u="sng" dirty="0">
                <a:effectLst/>
              </a:rPr>
              <a:t>А. </a:t>
            </a:r>
            <a:r>
              <a:rPr lang="ru-RU" sz="2900" u="sng" dirty="0">
                <a:effectLst/>
              </a:rPr>
              <a:t>С </a:t>
            </a:r>
            <a:r>
              <a:rPr lang="ru-RU" sz="2900" u="sng" dirty="0" err="1">
                <a:effectLst/>
              </a:rPr>
              <a:t>высокои</a:t>
            </a:r>
            <a:r>
              <a:rPr lang="ru-RU" sz="2900" u="sng" dirty="0">
                <a:effectLst/>
              </a:rPr>
              <a:t>̆ </a:t>
            </a:r>
            <a:r>
              <a:rPr lang="ru-RU" sz="2900" u="sng" dirty="0" err="1">
                <a:effectLst/>
              </a:rPr>
              <a:t>частотои</a:t>
            </a:r>
            <a:r>
              <a:rPr lang="ru-RU" sz="2900" u="sng" dirty="0">
                <a:effectLst/>
              </a:rPr>
              <a:t>̆ </a:t>
            </a:r>
            <a:r>
              <a:rPr lang="ru-RU" sz="2900" u="sng" dirty="0" err="1">
                <a:effectLst/>
              </a:rPr>
              <a:t>озлокачествления</a:t>
            </a:r>
            <a:r>
              <a:rPr lang="ru-RU" sz="2900" u="sng" dirty="0">
                <a:effectLst/>
              </a:rPr>
              <a:t> </a:t>
            </a:r>
            <a:r>
              <a:rPr lang="ru-RU" sz="2900" i="1" u="sng" dirty="0">
                <a:effectLst/>
              </a:rPr>
              <a:t>(</a:t>
            </a:r>
            <a:r>
              <a:rPr lang="ru-RU" sz="2900" u="sng" dirty="0">
                <a:effectLst/>
              </a:rPr>
              <a:t>облигатные</a:t>
            </a:r>
            <a:r>
              <a:rPr lang="ru-RU" sz="2900" i="1" u="sng" dirty="0">
                <a:effectLst/>
              </a:rPr>
              <a:t>):</a:t>
            </a:r>
            <a:br>
              <a:rPr lang="ru-RU" sz="2900" i="1" dirty="0">
                <a:effectLst/>
              </a:rPr>
            </a:br>
            <a:r>
              <a:rPr lang="ru-RU" sz="2900" dirty="0">
                <a:effectLst/>
              </a:rPr>
              <a:t>1. </a:t>
            </a:r>
            <a:r>
              <a:rPr lang="ru-RU" sz="2900" dirty="0" err="1">
                <a:effectLst/>
              </a:rPr>
              <a:t>Бородавчатыи</a:t>
            </a:r>
            <a:r>
              <a:rPr lang="ru-RU" sz="2900" dirty="0">
                <a:effectLst/>
              </a:rPr>
              <a:t>̆ </a:t>
            </a:r>
            <a:r>
              <a:rPr lang="ru-RU" sz="2900" dirty="0" err="1">
                <a:effectLst/>
              </a:rPr>
              <a:t>предрак</a:t>
            </a:r>
            <a:r>
              <a:rPr lang="ru-RU" sz="2900" dirty="0">
                <a:effectLst/>
              </a:rPr>
              <a:t>.</a:t>
            </a:r>
            <a:br>
              <a:rPr lang="ru-RU" sz="2900" dirty="0">
                <a:effectLst/>
              </a:rPr>
            </a:br>
            <a:r>
              <a:rPr lang="ru-RU" sz="2900" dirty="0">
                <a:effectLst/>
              </a:rPr>
              <a:t>2. </a:t>
            </a:r>
            <a:r>
              <a:rPr lang="ru-RU" sz="2900" dirty="0" err="1">
                <a:effectLst/>
              </a:rPr>
              <a:t>Ограниченныи</a:t>
            </a:r>
            <a:r>
              <a:rPr lang="ru-RU" sz="2900" dirty="0">
                <a:effectLst/>
              </a:rPr>
              <a:t>̆ </a:t>
            </a:r>
            <a:r>
              <a:rPr lang="ru-RU" sz="2900" dirty="0" err="1">
                <a:effectLst/>
              </a:rPr>
              <a:t>предраковыи</a:t>
            </a:r>
            <a:r>
              <a:rPr lang="ru-RU" sz="2900" dirty="0">
                <a:effectLst/>
              </a:rPr>
              <a:t>̆ гиперкератоз. </a:t>
            </a:r>
            <a:endParaRPr lang="ru-RU" sz="29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2900" dirty="0">
                <a:effectLst/>
              </a:rPr>
              <a:t>3. </a:t>
            </a:r>
            <a:r>
              <a:rPr lang="ru-RU" sz="2900" dirty="0" err="1">
                <a:effectLst/>
              </a:rPr>
              <a:t>Абразивныи</a:t>
            </a:r>
            <a:r>
              <a:rPr lang="ru-RU" sz="2900" dirty="0">
                <a:effectLst/>
              </a:rPr>
              <a:t>̆ </a:t>
            </a:r>
            <a:r>
              <a:rPr lang="ru-RU" sz="2900" dirty="0" err="1">
                <a:effectLst/>
              </a:rPr>
              <a:t>преканкрозныи</a:t>
            </a:r>
            <a:r>
              <a:rPr lang="ru-RU" sz="2900" dirty="0">
                <a:effectLst/>
              </a:rPr>
              <a:t>̆ </a:t>
            </a:r>
            <a:r>
              <a:rPr lang="ru-RU" sz="2900" dirty="0" err="1">
                <a:effectLst/>
              </a:rPr>
              <a:t>хейлит</a:t>
            </a:r>
            <a:r>
              <a:rPr lang="ru-RU" sz="2900" dirty="0">
                <a:effectLst/>
              </a:rPr>
              <a:t> </a:t>
            </a:r>
            <a:r>
              <a:rPr lang="ru-RU" sz="2900" dirty="0" err="1">
                <a:effectLst/>
              </a:rPr>
              <a:t>Манганотти</a:t>
            </a:r>
            <a:r>
              <a:rPr lang="ru-RU" sz="2900" dirty="0">
                <a:effectLst/>
              </a:rPr>
              <a:t>.</a:t>
            </a:r>
            <a:br>
              <a:rPr lang="ru-RU" sz="2900" dirty="0">
                <a:effectLst/>
              </a:rPr>
            </a:br>
            <a:endParaRPr lang="ru-RU" sz="2900" dirty="0"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900" b="1" u="sng" dirty="0">
                <a:effectLst/>
              </a:rPr>
              <a:t>Б. </a:t>
            </a:r>
            <a:r>
              <a:rPr lang="ru-RU" sz="2900" u="sng" dirty="0">
                <a:effectLst/>
              </a:rPr>
              <a:t>С </a:t>
            </a:r>
            <a:r>
              <a:rPr lang="ru-RU" sz="2900" u="sng" dirty="0" err="1">
                <a:effectLst/>
              </a:rPr>
              <a:t>малои</a:t>
            </a:r>
            <a:r>
              <a:rPr lang="ru-RU" sz="2900" u="sng" dirty="0">
                <a:effectLst/>
              </a:rPr>
              <a:t>̆ </a:t>
            </a:r>
            <a:r>
              <a:rPr lang="ru-RU" sz="2900" u="sng" dirty="0" err="1">
                <a:effectLst/>
              </a:rPr>
              <a:t>частотои</a:t>
            </a:r>
            <a:r>
              <a:rPr lang="ru-RU" sz="2900" u="sng" dirty="0">
                <a:effectLst/>
              </a:rPr>
              <a:t>̆ </a:t>
            </a:r>
            <a:r>
              <a:rPr lang="ru-RU" sz="2900" u="sng" dirty="0" err="1">
                <a:effectLst/>
              </a:rPr>
              <a:t>озлокачествления</a:t>
            </a:r>
            <a:r>
              <a:rPr lang="ru-RU" sz="2900" u="sng" dirty="0">
                <a:effectLst/>
              </a:rPr>
              <a:t> </a:t>
            </a:r>
            <a:r>
              <a:rPr lang="ru-RU" sz="2900" i="1" u="sng" dirty="0">
                <a:effectLst/>
              </a:rPr>
              <a:t>(</a:t>
            </a:r>
            <a:r>
              <a:rPr lang="ru-RU" sz="2900" u="sng" dirty="0">
                <a:effectLst/>
              </a:rPr>
              <a:t>факультативные</a:t>
            </a:r>
            <a:r>
              <a:rPr lang="ru-RU" sz="2900" i="1" u="sng" dirty="0">
                <a:effectLst/>
              </a:rPr>
              <a:t>):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dirty="0">
                <a:effectLst/>
              </a:rPr>
              <a:t>1. </a:t>
            </a:r>
            <a:r>
              <a:rPr lang="ru-RU" sz="2900" dirty="0" err="1">
                <a:effectLst/>
              </a:rPr>
              <a:t>Лейкоплакия</a:t>
            </a:r>
            <a:r>
              <a:rPr lang="ru-RU" sz="2900" dirty="0">
                <a:effectLst/>
              </a:rPr>
              <a:t>. </a:t>
            </a:r>
            <a:endParaRPr lang="ru-RU" sz="29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2900" dirty="0">
                <a:effectLst/>
              </a:rPr>
              <a:t>2. </a:t>
            </a:r>
            <a:r>
              <a:rPr lang="ru-RU" sz="2900" dirty="0" err="1">
                <a:effectLst/>
              </a:rPr>
              <a:t>Кератоакантома</a:t>
            </a:r>
            <a:r>
              <a:rPr lang="ru-RU" sz="2900" dirty="0">
                <a:effectLst/>
              </a:rPr>
              <a:t>.</a:t>
            </a:r>
            <a:br>
              <a:rPr lang="ru-RU" sz="2900" dirty="0">
                <a:effectLst/>
              </a:rPr>
            </a:br>
            <a:r>
              <a:rPr lang="ru-RU" sz="2900" dirty="0">
                <a:effectLst/>
              </a:rPr>
              <a:t>3. </a:t>
            </a:r>
            <a:r>
              <a:rPr lang="ru-RU" sz="2900" dirty="0" err="1">
                <a:effectLst/>
              </a:rPr>
              <a:t>Кожныи</a:t>
            </a:r>
            <a:r>
              <a:rPr lang="ru-RU" sz="2900" dirty="0">
                <a:effectLst/>
              </a:rPr>
              <a:t>̆ рог.</a:t>
            </a:r>
            <a:br>
              <a:rPr lang="ru-RU" sz="2900" dirty="0">
                <a:effectLst/>
              </a:rPr>
            </a:br>
            <a:r>
              <a:rPr lang="ru-RU" sz="2900" dirty="0">
                <a:effectLst/>
              </a:rPr>
              <a:t>4. Папиллома с ороговением.</a:t>
            </a:r>
            <a:br>
              <a:rPr lang="ru-RU" sz="2900" dirty="0">
                <a:effectLst/>
              </a:rPr>
            </a:br>
            <a:r>
              <a:rPr lang="ru-RU" sz="2900" dirty="0">
                <a:effectLst/>
              </a:rPr>
              <a:t>5. Эрозивно-язвенная и гиперкератотическая формы </a:t>
            </a:r>
            <a:r>
              <a:rPr lang="ru-RU" sz="2900" dirty="0" err="1">
                <a:effectLst/>
              </a:rPr>
              <a:t>краснои</a:t>
            </a:r>
            <a:r>
              <a:rPr lang="ru-RU" sz="2900" dirty="0">
                <a:effectLst/>
              </a:rPr>
              <a:t>̆ волчанки и красного плоского лишая.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dirty="0">
                <a:effectLst/>
              </a:rPr>
              <a:t>6. </a:t>
            </a:r>
            <a:r>
              <a:rPr lang="ru-RU" sz="2900" dirty="0" err="1">
                <a:effectLst/>
              </a:rPr>
              <a:t>Постлучевои</a:t>
            </a:r>
            <a:r>
              <a:rPr lang="ru-RU" sz="2900" dirty="0">
                <a:effectLst/>
              </a:rPr>
              <a:t>̆ </a:t>
            </a:r>
            <a:r>
              <a:rPr lang="ru-RU" sz="2900" dirty="0" err="1">
                <a:effectLst/>
              </a:rPr>
              <a:t>хейлит</a:t>
            </a:r>
            <a:r>
              <a:rPr lang="ru-RU" sz="2900" dirty="0">
                <a:effectLst/>
              </a:rPr>
              <a:t>. </a:t>
            </a: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211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B55051-539F-A9C8-1C9F-930C4FC75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711792"/>
            <a:ext cx="8911687" cy="666071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effectLst/>
              </a:rPr>
              <a:t>Болезнь </a:t>
            </a:r>
            <a:r>
              <a:rPr lang="ru-RU" sz="1800" b="1" dirty="0" err="1">
                <a:effectLst/>
              </a:rPr>
              <a:t>Боуэна</a:t>
            </a:r>
            <a:r>
              <a:rPr lang="ru-RU" sz="1800" b="1" dirty="0">
                <a:effectLst/>
              </a:rPr>
              <a:t> (</a:t>
            </a:r>
            <a:r>
              <a:rPr lang="ru-RU" sz="1800" dirty="0" err="1">
                <a:effectLst/>
              </a:rPr>
              <a:t>эритроплакия</a:t>
            </a:r>
            <a:r>
              <a:rPr lang="ru-RU" sz="1800" b="1" dirty="0">
                <a:effectLst/>
              </a:rPr>
              <a:t>, </a:t>
            </a:r>
            <a:r>
              <a:rPr lang="ru-RU" sz="1800" dirty="0" err="1">
                <a:effectLst/>
              </a:rPr>
              <a:t>эритроплазия</a:t>
            </a:r>
            <a:r>
              <a:rPr lang="ru-RU" sz="1800" b="1" dirty="0">
                <a:effectLst/>
              </a:rPr>
              <a:t>) </a:t>
            </a:r>
            <a:r>
              <a:rPr lang="ru-RU" sz="1800" b="1" dirty="0">
                <a:effectLst/>
                <a:latin typeface="Times" pitchFamily="2" charset="0"/>
              </a:rPr>
              <a:t>- </a:t>
            </a:r>
            <a:r>
              <a:rPr lang="ru-RU" sz="1800" dirty="0" err="1">
                <a:effectLst/>
                <a:latin typeface="TimesNewRoman"/>
              </a:rPr>
              <a:t>облигатныи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предрак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5AE0CE-BAFE-1B5E-64E8-4EB2792C9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NewRoman"/>
              </a:rPr>
              <a:t>Данное заболевание практически является раком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Частота трансформации болезни </a:t>
            </a:r>
            <a:r>
              <a:rPr lang="ru-RU" sz="1800" dirty="0" err="1">
                <a:effectLst/>
                <a:latin typeface="TimesNewRoman"/>
              </a:rPr>
              <a:t>Боуэна</a:t>
            </a:r>
            <a:r>
              <a:rPr lang="ru-RU" sz="1800" dirty="0">
                <a:effectLst/>
                <a:latin typeface="TimesNewRoman"/>
              </a:rPr>
              <a:t> в </a:t>
            </a:r>
            <a:r>
              <a:rPr lang="ru-RU" sz="1800" dirty="0" err="1">
                <a:effectLst/>
                <a:latin typeface="TimesNewRoman"/>
              </a:rPr>
              <a:t>плоскоклеточныи</a:t>
            </a:r>
            <a:r>
              <a:rPr lang="ru-RU" sz="1800" dirty="0">
                <a:effectLst/>
                <a:latin typeface="TimesNewRoman"/>
              </a:rPr>
              <a:t>̆ рак составляет более </a:t>
            </a:r>
            <a:r>
              <a:rPr lang="ru-RU" sz="1800" dirty="0">
                <a:effectLst/>
                <a:latin typeface="Times" pitchFamily="2" charset="0"/>
              </a:rPr>
              <a:t>80%. </a:t>
            </a:r>
            <a:r>
              <a:rPr lang="ru-RU" sz="1800" dirty="0">
                <a:effectLst/>
                <a:latin typeface="TimesNewRoman"/>
              </a:rPr>
              <a:t>Возможно сочетание заболевания со злокачественными новообразованиями внутренних органов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TimesNewRoman"/>
              </a:rPr>
              <a:t>Возникает болезнь </a:t>
            </a:r>
            <a:r>
              <a:rPr lang="ru-RU" sz="1800" dirty="0" err="1">
                <a:effectLst/>
                <a:latin typeface="TimesNewRoman"/>
              </a:rPr>
              <a:t>Боуэна</a:t>
            </a:r>
            <a:r>
              <a:rPr lang="ru-RU" sz="1800" dirty="0">
                <a:effectLst/>
                <a:latin typeface="TimesNewRoman"/>
              </a:rPr>
              <a:t> в пожилом возрасте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Болеют чаще мужчины в возрасте от </a:t>
            </a:r>
            <a:r>
              <a:rPr lang="ru-RU" sz="1800" dirty="0">
                <a:effectLst/>
                <a:latin typeface="Times" pitchFamily="2" charset="0"/>
              </a:rPr>
              <a:t>40 </a:t>
            </a:r>
            <a:r>
              <a:rPr lang="ru-RU" sz="1800" dirty="0">
                <a:effectLst/>
                <a:latin typeface="TimesNewRoman"/>
              </a:rPr>
              <a:t>до </a:t>
            </a:r>
            <a:r>
              <a:rPr lang="ru-RU" sz="1800" dirty="0">
                <a:effectLst/>
                <a:latin typeface="Times" pitchFamily="2" charset="0"/>
              </a:rPr>
              <a:t>70 </a:t>
            </a:r>
            <a:r>
              <a:rPr lang="ru-RU" sz="1800" dirty="0">
                <a:effectLst/>
                <a:latin typeface="TimesNewRoman"/>
              </a:rPr>
              <a:t>лет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NewRoman"/>
              </a:rPr>
              <a:t>Характернои</a:t>
            </a:r>
            <a:r>
              <a:rPr lang="ru-RU" sz="1800" dirty="0">
                <a:effectLst/>
                <a:latin typeface="TimesNewRoman"/>
              </a:rPr>
              <a:t>̆ особенностью является </a:t>
            </a:r>
            <a:r>
              <a:rPr lang="ru-RU" sz="1800" dirty="0" err="1">
                <a:effectLst/>
                <a:latin typeface="TimesNewRoman"/>
              </a:rPr>
              <a:t>неравномерныи</a:t>
            </a:r>
            <a:r>
              <a:rPr lang="ru-RU" sz="1800" dirty="0">
                <a:effectLst/>
                <a:latin typeface="TimesNewRoman"/>
              </a:rPr>
              <a:t>̆ рост очага поражения по периферии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его </a:t>
            </a:r>
            <a:r>
              <a:rPr lang="ru-RU" sz="1800" dirty="0">
                <a:effectLst/>
                <a:latin typeface="Times" pitchFamily="2" charset="0"/>
              </a:rPr>
              <a:t>«</a:t>
            </a:r>
            <a:r>
              <a:rPr lang="ru-RU" sz="1800" dirty="0">
                <a:effectLst/>
                <a:latin typeface="TimesNewRoman"/>
              </a:rPr>
              <a:t>пестрота</a:t>
            </a:r>
            <a:r>
              <a:rPr lang="ru-RU" sz="1800" dirty="0">
                <a:effectLst/>
                <a:latin typeface="Times" pitchFamily="2" charset="0"/>
              </a:rPr>
              <a:t>» </a:t>
            </a:r>
            <a:r>
              <a:rPr lang="ru-RU" sz="1800" dirty="0">
                <a:effectLst/>
                <a:latin typeface="TimesNewRoman"/>
              </a:rPr>
              <a:t>за счет чередования участков эрозии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поверхностнои</a:t>
            </a:r>
            <a:r>
              <a:rPr lang="ru-RU" sz="1800" dirty="0">
                <a:effectLst/>
                <a:latin typeface="TimesNewRoman"/>
              </a:rPr>
              <a:t>̆ атрофии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очагов гиперкератоза и </a:t>
            </a:r>
            <a:r>
              <a:rPr lang="ru-RU" sz="1800" dirty="0" err="1">
                <a:effectLst/>
                <a:latin typeface="TimesNewRoman"/>
              </a:rPr>
              <a:t>возвышающейся</a:t>
            </a:r>
            <a:r>
              <a:rPr lang="ru-RU" sz="1800" dirty="0">
                <a:effectLst/>
                <a:latin typeface="TimesNewRoman"/>
              </a:rPr>
              <a:t> </a:t>
            </a:r>
            <a:r>
              <a:rPr lang="ru-RU" sz="1800" dirty="0" err="1">
                <a:effectLst/>
                <a:latin typeface="TimesNewRoman"/>
              </a:rPr>
              <a:t>краевои</a:t>
            </a:r>
            <a:r>
              <a:rPr lang="ru-RU" sz="1800" dirty="0">
                <a:effectLst/>
                <a:latin typeface="TimesNewRoman"/>
              </a:rPr>
              <a:t>̆ зоны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87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7749C-EF61-0321-D906-7DCAE6379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effectLst/>
              </a:rPr>
              <a:t>Болезнь </a:t>
            </a:r>
            <a:r>
              <a:rPr lang="ru-RU" sz="3600" b="1" dirty="0" err="1">
                <a:effectLst/>
              </a:rPr>
              <a:t>Боуэна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8A55A1-0A1D-6487-8952-4B7476B0E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NewRoman,BoldItalic"/>
              </a:rPr>
              <a:t>Клиника</a:t>
            </a:r>
            <a:r>
              <a:rPr lang="ru-RU" sz="1800" b="1" i="1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Элемент поражения </a:t>
            </a:r>
            <a:r>
              <a:rPr lang="ru-RU" sz="1800" dirty="0">
                <a:effectLst/>
                <a:latin typeface="Times" pitchFamily="2" charset="0"/>
              </a:rPr>
              <a:t>– </a:t>
            </a:r>
            <a:r>
              <a:rPr lang="ru-RU" sz="1800" dirty="0">
                <a:effectLst/>
                <a:latin typeface="TimesNewRoman"/>
              </a:rPr>
              <a:t>ограниченное пятно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медленно увеличивающееся в размерах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белого цвета </a:t>
            </a:r>
            <a:r>
              <a:rPr lang="ru-RU" sz="1800" dirty="0">
                <a:effectLst/>
                <a:latin typeface="Times" pitchFamily="2" charset="0"/>
              </a:rPr>
              <a:t>(</a:t>
            </a:r>
            <a:r>
              <a:rPr lang="ru-RU" sz="1800" dirty="0">
                <a:effectLst/>
                <a:latin typeface="TimesNewRoman"/>
              </a:rPr>
              <a:t>по типу </a:t>
            </a:r>
            <a:r>
              <a:rPr lang="ru-RU" sz="1800" dirty="0" err="1">
                <a:effectLst/>
                <a:latin typeface="TimesNewRoman"/>
              </a:rPr>
              <a:t>лейкоплакии</a:t>
            </a:r>
            <a:r>
              <a:rPr lang="ru-RU" sz="1800" dirty="0">
                <a:effectLst/>
                <a:latin typeface="Times" pitchFamily="2" charset="0"/>
              </a:rPr>
              <a:t>) </a:t>
            </a:r>
            <a:r>
              <a:rPr lang="ru-RU" sz="1800" dirty="0">
                <a:effectLst/>
                <a:latin typeface="TimesNewRoman"/>
              </a:rPr>
              <a:t>или </a:t>
            </a:r>
            <a:r>
              <a:rPr lang="ru-RU" sz="1800" dirty="0" err="1">
                <a:effectLst/>
                <a:latin typeface="TimesNewRoman"/>
              </a:rPr>
              <a:t>застойно</a:t>
            </a:r>
            <a:r>
              <a:rPr lang="ru-RU" sz="1800" dirty="0" err="1">
                <a:effectLst/>
                <a:latin typeface="Times" pitchFamily="2" charset="0"/>
              </a:rPr>
              <a:t>-</a:t>
            </a:r>
            <a:r>
              <a:rPr lang="ru-RU" sz="1800" dirty="0" err="1">
                <a:effectLst/>
                <a:latin typeface="TimesNewRoman"/>
              </a:rPr>
              <a:t>красного</a:t>
            </a:r>
            <a:r>
              <a:rPr lang="ru-RU" sz="1800" dirty="0">
                <a:effectLst/>
                <a:latin typeface="TimesNewRoman"/>
              </a:rPr>
              <a:t> цвета с </a:t>
            </a:r>
            <a:r>
              <a:rPr lang="ru-RU" sz="1800" dirty="0" err="1">
                <a:effectLst/>
                <a:latin typeface="TimesNewRoman"/>
              </a:rPr>
              <a:t>бархатистои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велюровои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замшевои</a:t>
            </a:r>
            <a:r>
              <a:rPr lang="ru-RU" sz="1800" dirty="0">
                <a:effectLst/>
                <a:latin typeface="TimesNewRoman"/>
              </a:rPr>
              <a:t>̆ поверхностью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иногда с мелкими сосочковыми разрастаниями</a:t>
            </a:r>
            <a:r>
              <a:rPr lang="ru-RU" sz="1800" dirty="0">
                <a:effectLst/>
                <a:latin typeface="Times" pitchFamily="2" charset="0"/>
              </a:rPr>
              <a:t>; </a:t>
            </a:r>
            <a:r>
              <a:rPr lang="ru-RU" sz="1800" dirty="0">
                <a:effectLst/>
                <a:latin typeface="TimesNewRoman"/>
              </a:rPr>
              <a:t>возможны вкрапления гиперкератоза в виде мелких очагов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что делает область поражения </a:t>
            </a:r>
            <a:r>
              <a:rPr lang="ru-RU" sz="1800" dirty="0" err="1">
                <a:effectLst/>
                <a:latin typeface="TimesNewRoman"/>
              </a:rPr>
              <a:t>похожеи</a:t>
            </a:r>
            <a:r>
              <a:rPr lang="ru-RU" sz="1800" dirty="0">
                <a:effectLst/>
                <a:latin typeface="TimesNewRoman"/>
              </a:rPr>
              <a:t>̆ на </a:t>
            </a:r>
            <a:r>
              <a:rPr lang="ru-RU" sz="1800" dirty="0" err="1">
                <a:effectLst/>
                <a:latin typeface="TimesNewRoman"/>
              </a:rPr>
              <a:t>красныи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плоскии</a:t>
            </a:r>
            <a:r>
              <a:rPr lang="ru-RU" sz="1800" dirty="0">
                <a:effectLst/>
                <a:latin typeface="TimesNewRoman"/>
              </a:rPr>
              <a:t>̆ лишай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Размеры очага </a:t>
            </a:r>
            <a:r>
              <a:rPr lang="ru-RU" sz="1800" dirty="0">
                <a:effectLst/>
                <a:latin typeface="Times" pitchFamily="2" charset="0"/>
              </a:rPr>
              <a:t>- </a:t>
            </a:r>
            <a:r>
              <a:rPr lang="ru-RU" sz="1800" dirty="0">
                <a:effectLst/>
                <a:latin typeface="TimesNewRoman"/>
              </a:rPr>
              <a:t>от </a:t>
            </a:r>
            <a:r>
              <a:rPr lang="ru-RU" sz="1800" dirty="0">
                <a:effectLst/>
                <a:latin typeface="Times" pitchFamily="2" charset="0"/>
              </a:rPr>
              <a:t>1 </a:t>
            </a:r>
            <a:r>
              <a:rPr lang="ru-RU" sz="1800" dirty="0">
                <a:effectLst/>
                <a:latin typeface="TimesNewRoman"/>
              </a:rPr>
              <a:t>см в диаметре и более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61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F90FB8-676E-A680-46D3-2EF337391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304" y="704590"/>
            <a:ext cx="5123108" cy="714506"/>
          </a:xfrm>
        </p:spPr>
        <p:txBody>
          <a:bodyPr/>
          <a:lstStyle/>
          <a:p>
            <a:r>
              <a:rPr lang="ru-RU" sz="3600" b="1" dirty="0">
                <a:effectLst/>
              </a:rPr>
              <a:t>Болезнь </a:t>
            </a:r>
            <a:r>
              <a:rPr lang="ru-RU" sz="3600" b="1" dirty="0" err="1">
                <a:effectLst/>
              </a:rPr>
              <a:t>Боуэна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47694B-6ECE-D9DB-3F0C-B5DDD8702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5304" y="1661283"/>
            <a:ext cx="4776092" cy="3777622"/>
          </a:xfrm>
        </p:spPr>
        <p:txBody>
          <a:bodyPr/>
          <a:lstStyle/>
          <a:p>
            <a:r>
              <a:rPr lang="ru-RU" sz="1800" b="1" dirty="0">
                <a:effectLst/>
                <a:latin typeface="TimesNewRoman,BoldItalic"/>
              </a:rPr>
              <a:t>Лечение</a:t>
            </a:r>
            <a:r>
              <a:rPr lang="ru-RU" sz="1800" b="1" i="1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Включает применение </a:t>
            </a:r>
            <a:r>
              <a:rPr lang="ru-RU" sz="1800" dirty="0">
                <a:effectLst/>
                <a:latin typeface="Times" pitchFamily="2" charset="0"/>
              </a:rPr>
              <a:t>30-50% </a:t>
            </a:r>
            <a:r>
              <a:rPr lang="ru-RU" sz="1800" dirty="0" err="1">
                <a:effectLst/>
                <a:latin typeface="TimesNewRoman"/>
              </a:rPr>
              <a:t>проспидиновои</a:t>
            </a:r>
            <a:r>
              <a:rPr lang="ru-RU" sz="1800" dirty="0">
                <a:effectLst/>
                <a:latin typeface="TimesNewRoman"/>
              </a:rPr>
              <a:t>̆ мази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если процесс </a:t>
            </a:r>
            <a:r>
              <a:rPr lang="ru-RU" sz="1800" dirty="0" err="1">
                <a:effectLst/>
                <a:latin typeface="TimesNewRoman"/>
              </a:rPr>
              <a:t>распространенныи</a:t>
            </a:r>
            <a:r>
              <a:rPr lang="ru-RU" sz="1800" dirty="0">
                <a:effectLst/>
                <a:latin typeface="TimesNewRoman"/>
              </a:rPr>
              <a:t>̆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Ограниченные очаги удаляют хирургически или проводят </a:t>
            </a:r>
            <a:r>
              <a:rPr lang="ru-RU" sz="1800" dirty="0" err="1">
                <a:effectLst/>
                <a:latin typeface="TimesNewRoman"/>
              </a:rPr>
              <a:t>лазеродеструкцию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Возможно также использование </a:t>
            </a:r>
            <a:r>
              <a:rPr lang="ru-RU" sz="1800" dirty="0" err="1">
                <a:effectLst/>
                <a:latin typeface="TimesNewRoman"/>
              </a:rPr>
              <a:t>близкофокуснои</a:t>
            </a:r>
            <a:r>
              <a:rPr lang="ru-RU" sz="1800" dirty="0">
                <a:effectLst/>
                <a:latin typeface="TimesNewRoman"/>
              </a:rPr>
              <a:t>̆ рентгенотерапии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TimesNewRoman"/>
              </a:rPr>
              <a:t>Хирургическое удаление участка поражения в пределах здоровых </a:t>
            </a:r>
            <a:r>
              <a:rPr lang="ru-RU" sz="1800" dirty="0" err="1">
                <a:effectLst/>
                <a:latin typeface="TimesNewRoman"/>
              </a:rPr>
              <a:t>тканеи</a:t>
            </a:r>
            <a:r>
              <a:rPr lang="ru-RU" sz="1800" dirty="0">
                <a:effectLst/>
                <a:latin typeface="TimesNewRoman"/>
              </a:rPr>
              <a:t>̆ с последующим гистологическим исследованием или лучевая терапия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endParaRPr lang="ru-RU" dirty="0"/>
          </a:p>
          <a:p>
            <a:endParaRPr lang="ru-RU" dirty="0"/>
          </a:p>
        </p:txBody>
      </p:sp>
      <p:pic>
        <p:nvPicPr>
          <p:cNvPr id="4097" name="Picture 1" descr="page6image51474832">
            <a:extLst>
              <a:ext uri="{FF2B5EF4-FFF2-40B4-BE49-F238E27FC236}">
                <a16:creationId xmlns:a16="http://schemas.microsoft.com/office/drawing/2014/main" id="{13DE2C8D-1D70-957C-4A48-F463D7CB5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4" y="652072"/>
            <a:ext cx="7365304" cy="537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375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F8D86A-F0CA-F7DA-4A31-A67CC78A7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4350" y="352646"/>
            <a:ext cx="8911687" cy="718915"/>
          </a:xfrm>
        </p:spPr>
        <p:txBody>
          <a:bodyPr/>
          <a:lstStyle/>
          <a:p>
            <a:r>
              <a:rPr lang="ru-RU" sz="1800" b="1" dirty="0" err="1">
                <a:effectLst/>
              </a:rPr>
              <a:t>Бородавчатыи</a:t>
            </a:r>
            <a:r>
              <a:rPr lang="ru-RU" sz="1800" b="1" dirty="0">
                <a:effectLst/>
              </a:rPr>
              <a:t>̆</a:t>
            </a:r>
            <a:r>
              <a:rPr lang="ru-RU" sz="1800" dirty="0">
                <a:effectLst/>
              </a:rPr>
              <a:t> </a:t>
            </a:r>
            <a:r>
              <a:rPr lang="ru-RU" sz="1800" b="1" dirty="0">
                <a:effectLst/>
              </a:rPr>
              <a:t>(</a:t>
            </a:r>
            <a:r>
              <a:rPr lang="ru-RU" sz="1800" dirty="0" err="1">
                <a:effectLst/>
              </a:rPr>
              <a:t>узелковыи</a:t>
            </a:r>
            <a:r>
              <a:rPr lang="ru-RU" sz="1800" dirty="0">
                <a:effectLst/>
              </a:rPr>
              <a:t>̆</a:t>
            </a:r>
            <a:r>
              <a:rPr lang="ru-RU" sz="1800" b="1" dirty="0">
                <a:effectLst/>
              </a:rPr>
              <a:t>) </a:t>
            </a:r>
            <a:r>
              <a:rPr lang="ru-RU" sz="1800" dirty="0" err="1">
                <a:effectLst/>
              </a:rPr>
              <a:t>предрак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краснои</a:t>
            </a:r>
            <a:r>
              <a:rPr lang="ru-RU" sz="1800" dirty="0">
                <a:effectLst/>
              </a:rPr>
              <a:t>̆ </a:t>
            </a:r>
            <a:r>
              <a:rPr lang="ru-RU" sz="1800" dirty="0" err="1">
                <a:effectLst/>
              </a:rPr>
              <a:t>каймы</a:t>
            </a:r>
            <a:r>
              <a:rPr lang="ru-RU" sz="1800" dirty="0">
                <a:effectLst/>
              </a:rPr>
              <a:t> губ</a:t>
            </a:r>
            <a:r>
              <a:rPr lang="ru-RU" sz="1800" dirty="0">
                <a:effectLst/>
                <a:latin typeface="TimesNewRoman,Bold"/>
              </a:rPr>
              <a:t> </a:t>
            </a:r>
            <a:r>
              <a:rPr lang="ru-RU" sz="1800" b="1" dirty="0">
                <a:effectLst/>
                <a:latin typeface="Times" pitchFamily="2" charset="0"/>
              </a:rPr>
              <a:t>– </a:t>
            </a:r>
            <a:r>
              <a:rPr lang="ru-RU" sz="1800" dirty="0" err="1">
                <a:effectLst/>
                <a:latin typeface="TimesNewRoman"/>
              </a:rPr>
              <a:t>облигатныи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предрак</a:t>
            </a:r>
            <a:r>
              <a:rPr lang="ru-RU" sz="1800" dirty="0">
                <a:effectLst/>
                <a:latin typeface="TimesNewRoman"/>
              </a:rPr>
              <a:t>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640648-28AF-36C3-F030-9EFFFAD8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4387" y="1357312"/>
            <a:ext cx="4881076" cy="5214937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/>
                <a:latin typeface="TimesNewRoman,BoldItalic"/>
              </a:rPr>
              <a:t>Клиника</a:t>
            </a:r>
            <a:r>
              <a:rPr lang="ru-RU" sz="1800" b="1" i="1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Локализуется строго по </a:t>
            </a:r>
            <a:r>
              <a:rPr lang="ru-RU" sz="1800" dirty="0" err="1">
                <a:effectLst/>
                <a:latin typeface="TimesNewRoman"/>
              </a:rPr>
              <a:t>краснои</a:t>
            </a:r>
            <a:r>
              <a:rPr lang="ru-RU" sz="1800" dirty="0">
                <a:effectLst/>
                <a:latin typeface="TimesNewRoman"/>
              </a:rPr>
              <a:t>̆ </a:t>
            </a:r>
            <a:r>
              <a:rPr lang="ru-RU" sz="1800" dirty="0" err="1">
                <a:effectLst/>
                <a:latin typeface="TimesNewRoman"/>
              </a:rPr>
              <a:t>кайме</a:t>
            </a:r>
            <a:r>
              <a:rPr lang="ru-RU" sz="1800" dirty="0">
                <a:effectLst/>
                <a:latin typeface="TimesNewRoman"/>
              </a:rPr>
              <a:t> </a:t>
            </a:r>
            <a:r>
              <a:rPr lang="ru-RU" sz="1800" dirty="0" err="1">
                <a:effectLst/>
                <a:latin typeface="TimesNewRoman"/>
              </a:rPr>
              <a:t>нижнеи</a:t>
            </a:r>
            <a:r>
              <a:rPr lang="ru-RU" sz="1800" dirty="0">
                <a:effectLst/>
                <a:latin typeface="TimesNewRoman"/>
              </a:rPr>
              <a:t>̆ губы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Новообразование на губе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проявляющееся в виде болезненного узла </a:t>
            </a:r>
            <a:r>
              <a:rPr lang="ru-RU" sz="1800" dirty="0" err="1">
                <a:effectLst/>
                <a:latin typeface="TimesNewRoman"/>
              </a:rPr>
              <a:t>полушаровиднои</a:t>
            </a:r>
            <a:r>
              <a:rPr lang="ru-RU" sz="1800" dirty="0">
                <a:effectLst/>
                <a:latin typeface="TimesNewRoman"/>
              </a:rPr>
              <a:t>̆ формы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 err="1">
                <a:effectLst/>
                <a:latin typeface="TimesNewRoman"/>
              </a:rPr>
              <a:t>которыи</a:t>
            </a:r>
            <a:r>
              <a:rPr lang="ru-RU" sz="1800" dirty="0">
                <a:effectLst/>
                <a:latin typeface="TimesNewRoman"/>
              </a:rPr>
              <a:t>̆ возвышается над уровнем </a:t>
            </a:r>
            <a:r>
              <a:rPr lang="ru-RU" sz="1800" dirty="0" err="1">
                <a:effectLst/>
                <a:latin typeface="TimesNewRoman"/>
              </a:rPr>
              <a:t>слизистои</a:t>
            </a:r>
            <a:r>
              <a:rPr lang="ru-RU" sz="1800" dirty="0">
                <a:effectLst/>
                <a:latin typeface="TimesNewRoman"/>
              </a:rPr>
              <a:t>̆ оболочки на </a:t>
            </a:r>
            <a:r>
              <a:rPr lang="ru-RU" sz="1800" dirty="0">
                <a:effectLst/>
                <a:latin typeface="Times" pitchFamily="2" charset="0"/>
              </a:rPr>
              <a:t>3-5 </a:t>
            </a:r>
            <a:r>
              <a:rPr lang="ru-RU" sz="1800" dirty="0">
                <a:effectLst/>
                <a:latin typeface="TimesNewRoman"/>
              </a:rPr>
              <a:t>мм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Узел покрыт небольшими плотно сидящими </a:t>
            </a:r>
            <a:r>
              <a:rPr lang="ru-RU" sz="1800" dirty="0" err="1">
                <a:effectLst/>
                <a:latin typeface="TimesNewRoman"/>
              </a:rPr>
              <a:t>чешуйками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имеет плотную консистенцию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нормального или серо</a:t>
            </a:r>
            <a:r>
              <a:rPr lang="ru-RU" sz="1800" dirty="0">
                <a:effectLst/>
                <a:latin typeface="Times" pitchFamily="2" charset="0"/>
              </a:rPr>
              <a:t>- </a:t>
            </a:r>
            <a:r>
              <a:rPr lang="ru-RU" sz="1800" dirty="0">
                <a:effectLst/>
                <a:latin typeface="TimesNewRoman"/>
              </a:rPr>
              <a:t>красноватого цвета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Красная </a:t>
            </a:r>
            <a:r>
              <a:rPr lang="ru-RU" sz="1800" dirty="0" err="1">
                <a:effectLst/>
                <a:latin typeface="TimesNewRoman"/>
              </a:rPr>
              <a:t>кайма</a:t>
            </a:r>
            <a:r>
              <a:rPr lang="ru-RU" sz="1800" dirty="0">
                <a:effectLst/>
                <a:latin typeface="TimesNewRoman"/>
              </a:rPr>
              <a:t> губ в окружности образования не изменена</a:t>
            </a:r>
            <a:r>
              <a:rPr lang="ru-RU" sz="1800" dirty="0">
                <a:effectLst/>
                <a:latin typeface="Times" pitchFamily="2" charset="0"/>
              </a:rPr>
              <a:t>, </a:t>
            </a:r>
            <a:r>
              <a:rPr lang="ru-RU" sz="1800" dirty="0">
                <a:effectLst/>
                <a:latin typeface="TimesNewRoman"/>
              </a:rPr>
              <a:t>пальпация безболезненна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Образование напоминает бородавку</a:t>
            </a:r>
            <a:r>
              <a:rPr lang="ru-RU" sz="1800" dirty="0">
                <a:effectLst/>
                <a:latin typeface="Times" pitchFamily="2" charset="0"/>
              </a:rPr>
              <a:t>. </a:t>
            </a:r>
            <a:r>
              <a:rPr lang="ru-RU" sz="1800" dirty="0">
                <a:effectLst/>
                <a:latin typeface="TimesNewRoman"/>
              </a:rPr>
              <a:t>Встречается у мужчин в возрасте от </a:t>
            </a:r>
            <a:r>
              <a:rPr lang="ru-RU" sz="1800" dirty="0">
                <a:effectLst/>
                <a:latin typeface="Times" pitchFamily="2" charset="0"/>
              </a:rPr>
              <a:t>40 </a:t>
            </a:r>
            <a:r>
              <a:rPr lang="ru-RU" sz="1800" dirty="0">
                <a:effectLst/>
                <a:latin typeface="TimesNewRoman"/>
              </a:rPr>
              <a:t>до </a:t>
            </a:r>
            <a:r>
              <a:rPr lang="ru-RU" sz="1800" dirty="0">
                <a:effectLst/>
                <a:latin typeface="Times" pitchFamily="2" charset="0"/>
              </a:rPr>
              <a:t>50 </a:t>
            </a:r>
            <a:r>
              <a:rPr lang="ru-RU" sz="1800" dirty="0">
                <a:effectLst/>
                <a:latin typeface="TimesNewRoman"/>
              </a:rPr>
              <a:t>лет </a:t>
            </a:r>
            <a:endParaRPr lang="ru-RU" dirty="0"/>
          </a:p>
          <a:p>
            <a:endParaRPr lang="ru-RU" dirty="0"/>
          </a:p>
        </p:txBody>
      </p:sp>
      <p:pic>
        <p:nvPicPr>
          <p:cNvPr id="5121" name="Picture 1" descr="page7image51491008">
            <a:extLst>
              <a:ext uri="{FF2B5EF4-FFF2-40B4-BE49-F238E27FC236}">
                <a16:creationId xmlns:a16="http://schemas.microsoft.com/office/drawing/2014/main" id="{6554C715-794B-0187-7958-4ADC35467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37" y="1000125"/>
            <a:ext cx="7017850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47907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{C6ACDCBF-73EC-7A4F-9DE0-E9934EC6EF9C}tf10001069</Template>
  <TotalTime>19985</TotalTime>
  <Words>3481</Words>
  <Application>Microsoft Macintosh PowerPoint</Application>
  <PresentationFormat>Широкоэкранный</PresentationFormat>
  <Paragraphs>170</Paragraphs>
  <Slides>33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6" baseType="lpstr">
      <vt:lpstr>Arial</vt:lpstr>
      <vt:lpstr>Calibri</vt:lpstr>
      <vt:lpstr>Century Gothic</vt:lpstr>
      <vt:lpstr>GaramondC</vt:lpstr>
      <vt:lpstr>PragmaticaC</vt:lpstr>
      <vt:lpstr>Source Sans Pro</vt:lpstr>
      <vt:lpstr>Times</vt:lpstr>
      <vt:lpstr>TimesNewRoman</vt:lpstr>
      <vt:lpstr>TimesNewRoman,Bold</vt:lpstr>
      <vt:lpstr>TimesNewRoman,BoldItalic</vt:lpstr>
      <vt:lpstr>TimesNewRoman,Italic</vt:lpstr>
      <vt:lpstr>Wingdings 3</vt:lpstr>
      <vt:lpstr>Легкий дым</vt:lpstr>
      <vt:lpstr>Предраковые заболевания СОПР и красной каймы губ. </vt:lpstr>
      <vt:lpstr>Цель и задачи работы</vt:lpstr>
      <vt:lpstr>Презентация PowerPoint</vt:lpstr>
      <vt:lpstr>Основные признаки злокачественного перерождения </vt:lpstr>
      <vt:lpstr>Презентация PowerPoint</vt:lpstr>
      <vt:lpstr>Болезнь Боуэна (эритроплакия, эритроплазия) - облигатный предрак.  </vt:lpstr>
      <vt:lpstr>Болезнь Боуэна</vt:lpstr>
      <vt:lpstr>Болезнь Боуэна</vt:lpstr>
      <vt:lpstr>Бородавчатый (узелковый) предрак красной каймы губ – облигатный предрак </vt:lpstr>
      <vt:lpstr>Бородавчатый предрак</vt:lpstr>
      <vt:lpstr>Ограниченный предраковый гиперкератоз - облигатный предрак.  </vt:lpstr>
      <vt:lpstr>Ограниченный предраковый гиперкератоз</vt:lpstr>
      <vt:lpstr>Ограниченный предраковый гиперкератоз</vt:lpstr>
      <vt:lpstr>Абразивный преканцерозный хейлит Манганотти. Облигатный предрак. </vt:lpstr>
      <vt:lpstr>Абразивный преканцерозный хейлит Манганотти</vt:lpstr>
      <vt:lpstr>Абразивный преканцерозный хейлит Манганотти</vt:lpstr>
      <vt:lpstr>Кератоакантома. </vt:lpstr>
      <vt:lpstr>Кератоакантома</vt:lpstr>
      <vt:lpstr>Кератоакантома</vt:lpstr>
      <vt:lpstr>Лейкоплакия</vt:lpstr>
      <vt:lpstr>Лейкоплакия</vt:lpstr>
      <vt:lpstr>Лейкоплакия</vt:lpstr>
      <vt:lpstr>Лейкоплакия курильщиков Таппейнера (никотиновый стоматит, нёбо курильщика)</vt:lpstr>
      <vt:lpstr>Плоская (простая)</vt:lpstr>
      <vt:lpstr>Веррукозная лейкоплакия. </vt:lpstr>
      <vt:lpstr>Веррукозная лейкоплакия. </vt:lpstr>
      <vt:lpstr>Эрозивная форма </vt:lpstr>
      <vt:lpstr>Презентация PowerPoint</vt:lpstr>
      <vt:lpstr>Лечение</vt:lpstr>
      <vt:lpstr>Профилактика предраковых заболеваний слизистой оболочки полости рта и красной каймы губ </vt:lpstr>
      <vt:lpstr>Выводы работы</vt:lpstr>
      <vt:lpstr>Список литературы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Предраковые заболевания СОПР и красной каймы губ. </dc:title>
  <dc:creator>Оля Черкашина</dc:creator>
  <cp:lastModifiedBy>Оля Черкашина</cp:lastModifiedBy>
  <cp:revision>3</cp:revision>
  <dcterms:created xsi:type="dcterms:W3CDTF">2022-10-19T10:04:48Z</dcterms:created>
  <dcterms:modified xsi:type="dcterms:W3CDTF">2023-01-13T09:02:08Z</dcterms:modified>
</cp:coreProperties>
</file>