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A1B79EB8-3AB3-4707-A262-FC51E31A9B97}" type="slidenum">
              <a:rPr lang="ru-RU" sz="1200" b="0" strike="noStrike" spc="-1" smtClean="0">
                <a:solidFill>
                  <a:srgbClr val="CCE1F3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b="0" strike="noStrike" spc="-1" smtClean="0">
                <a:solidFill>
                  <a:srgbClr val="4A566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1.10.19</a:t>
            </a:r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C65C657F-4AEF-404B-AF85-00DED96F7C49}" type="slidenum">
              <a:rPr lang="ru-RU" sz="1200" b="0" strike="noStrike" spc="-1" smtClean="0">
                <a:solidFill>
                  <a:srgbClr val="4A566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r">
                <a:lnSpc>
                  <a:spcPct val="100000"/>
                </a:lnSpc>
              </a:pPr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5508104" y="3429000"/>
            <a:ext cx="4032448" cy="244083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Выполнил: Ординатор 2 года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err="1" smtClean="0"/>
              <a:t>Якушевич</a:t>
            </a:r>
            <a:r>
              <a:rPr lang="ru-RU" sz="2000" dirty="0" smtClean="0"/>
              <a:t> Владимир 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Владимирович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trike="noStrike" spc="-1" dirty="0" smtClean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Кожный шов в пластической хирургии</a:t>
            </a:r>
            <a:r>
              <a:rPr lang="ru-RU" sz="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/>
            </a:r>
            <a:br>
              <a:rPr lang="ru-RU" sz="800" b="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093296"/>
            <a:ext cx="2115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 2022г.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07640" y="332640"/>
            <a:ext cx="3240000" cy="63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Поэтапное сшивание тканей «с выколом» целесообразно использовать при значительном диастазе краев раны.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облегчения прошивания ригидных, толстых участков - встречное движение пинцета, как бы «насаживая» кожу на конец хирургической иглы.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наложении узловых швов вкол и выкол иглы производят на расстоянии 0,5-1 см от края раны.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1" name="Picture 2"/>
          <p:cNvPicPr/>
          <p:nvPr/>
        </p:nvPicPr>
        <p:blipFill>
          <a:blip r:embed="rId2" cstate="print"/>
          <a:stretch/>
        </p:blipFill>
        <p:spPr>
          <a:xfrm>
            <a:off x="3429000" y="764640"/>
            <a:ext cx="5714640" cy="4114440"/>
          </a:xfrm>
          <a:prstGeom prst="rect">
            <a:avLst/>
          </a:prstGeom>
          <a:ln>
            <a:noFill/>
          </a:ln>
        </p:spPr>
      </p:pic>
      <p:sp>
        <p:nvSpPr>
          <p:cNvPr id="132" name="CustomShape 2"/>
          <p:cNvSpPr/>
          <p:nvPr/>
        </p:nvSpPr>
        <p:spPr>
          <a:xfrm>
            <a:off x="539640" y="5445360"/>
            <a:ext cx="799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Выполняя вкол и выкол, ось острия иглы располагается перпендикулярно поверхности кожи.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3640" cy="707472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4788000" y="3429000"/>
            <a:ext cx="3888000" cy="447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82A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Вворачивание краев может препятствовать заживлению- тогда 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82A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перед завязыванием узла кожу фиксируют двумя пинцетами с двух сторон 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82A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Чтобы избежать вворачивания краёв на этапе прошивания -следует захватывать п/к и жировой тканей больше, чем тканей дермального слоя, чтобы последние смещались кверху при затягивании лигатуры 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/>
          <p:cNvPicPr/>
          <p:nvPr/>
        </p:nvPicPr>
        <p:blipFill>
          <a:blip r:embed="rId2" cstate="print"/>
          <a:stretch/>
        </p:blipFill>
        <p:spPr>
          <a:xfrm>
            <a:off x="2807280" y="1412640"/>
            <a:ext cx="6336360" cy="52383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611640" y="548640"/>
            <a:ext cx="7992360" cy="455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2360" tIns="72360" rIns="72360" bIns="72360" anchor="ctr"/>
          <a:lstStyle/>
          <a:p>
            <a:pPr>
              <a:lnSpc>
                <a:spcPct val="90000"/>
              </a:lnSpc>
            </a:pPr>
            <a:r>
              <a:rPr lang="ru-RU" sz="1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Наложение узловых швов на кожу: а - правильное; б - неправильное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0" y="948600"/>
            <a:ext cx="2915280" cy="639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Строгая симметрия вкола и выкола иглы, на одном расстоянии от краев кожи.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захвате в шов избыточного количества тканей (более 1,5 см от края разреза) -больше усилий для затягивания швов -&gt;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-гофрирование кожи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местное нарушение ее кровоснабжения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-&gt; некроз -&gt; 
грубый послеоперационный рубец с образованием поперечных (по отношению к основному рубцу) рубцовых линий.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67640" y="1772640"/>
            <a:ext cx="6857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EE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-применяется в тех случаях, когда края раны чрезмерно подняты, мобилизованы или имеют неодинаковую и в то же время значительную толщину.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467640" y="116640"/>
            <a:ext cx="756036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Вертикальный матрацный (сопоставляющий) Мак-Милана-Донати (MacMillen-Donati)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0" y="2709000"/>
            <a:ext cx="316800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F6D1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Вкол на расстоянии (1 - 2 см), и, пройдя на уровне самой глубокой точки раны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F6D1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Выкол с другой стороны в симметричной точке 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3F6D1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Затем накладывают поверхностную часть стежка с проведением иглы на минимальном от края раны расстоянии 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1" name="Picture 3"/>
          <p:cNvPicPr/>
          <p:nvPr/>
        </p:nvPicPr>
        <p:blipFill>
          <a:blip r:embed="rId2" cstate="print"/>
          <a:stretch/>
        </p:blipFill>
        <p:spPr>
          <a:xfrm>
            <a:off x="3181320" y="2637000"/>
            <a:ext cx="5962320" cy="3209400"/>
          </a:xfrm>
          <a:prstGeom prst="rect">
            <a:avLst/>
          </a:prstGeom>
          <a:ln w="9360"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0" y="6021360"/>
            <a:ext cx="6876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Недостатки</a:t>
            </a:r>
            <a:r>
              <a:rPr lang="ru-RU" sz="1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: возможность образования грубых поперечных полос -&gt; применяется ограниченно.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/>
          <p:cNvPicPr/>
          <p:nvPr/>
        </p:nvPicPr>
        <p:blipFill>
          <a:blip r:embed="rId2" cstate="print"/>
          <a:stretch/>
        </p:blipFill>
        <p:spPr>
          <a:xfrm>
            <a:off x="683640" y="12600"/>
            <a:ext cx="8100000" cy="6845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179640" y="1196640"/>
            <a:ext cx="4392000" cy="17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-модификация шва Мак Милана Донати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 при рыхлой ПЖК не исключено прорезывание нити, противопоказан больным с избытком ПЖК).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972360" y="332640"/>
            <a:ext cx="678204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299">
                <a:solidFill>
                  <a:srgbClr val="93FF5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Шов Альговера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Picture 1"/>
          <p:cNvPicPr/>
          <p:nvPr/>
        </p:nvPicPr>
        <p:blipFill>
          <a:blip r:embed="rId2" cstate="print"/>
          <a:stretch/>
        </p:blipFill>
        <p:spPr>
          <a:xfrm>
            <a:off x="251640" y="2853000"/>
            <a:ext cx="4880520" cy="288000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2"/>
          <p:cNvPicPr/>
          <p:nvPr/>
        </p:nvPicPr>
        <p:blipFill>
          <a:blip r:embed="rId3" cstate="print"/>
          <a:stretch/>
        </p:blipFill>
        <p:spPr>
          <a:xfrm>
            <a:off x="4676760" y="1200240"/>
            <a:ext cx="4466880" cy="56574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2"/>
          <p:cNvPicPr/>
          <p:nvPr/>
        </p:nvPicPr>
        <p:blipFill>
          <a:blip r:embed="rId2" cstate="print"/>
          <a:stretch/>
        </p:blipFill>
        <p:spPr>
          <a:xfrm>
            <a:off x="27720" y="2400840"/>
            <a:ext cx="9115920" cy="445680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899640" y="692640"/>
            <a:ext cx="6736680" cy="94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strike="noStrike" cap="all" spc="-1">
                <a:solidFill>
                  <a:srgbClr val="066B5E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Горизонтальный матрацный шов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4572000" y="2205000"/>
            <a:ext cx="396000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соединения краев поверхностных ран -&gt; хорошее сопоставление -&gt; некоторое выворачивание сшиваемых краев кожи.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Стежок располагается горизонтально с захватом одинакового количества ткани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1052640"/>
            <a:ext cx="8783640" cy="173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Первый узел завязывается в начале шва после первого выкола иглы,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последний — в конце, после ушивания раны.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Хорошая адаптация краев кожи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гемостаз ( но при этом микроциркуляция в краях раны и косметический результат остаются неудовлетворительными).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499040" y="332640"/>
            <a:ext cx="626940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Непрерывный шов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 cstate="print"/>
          <a:stretch/>
        </p:blipFill>
        <p:spPr>
          <a:xfrm>
            <a:off x="1115640" y="2781000"/>
            <a:ext cx="7248240" cy="39240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-655920" y="548640"/>
            <a:ext cx="10317240" cy="701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88A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Портняжный шов Мультановского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251640" y="1340640"/>
            <a:ext cx="660600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его наложении нить необходимо перехлестывать после каждого стежка. Этот прием позволяет предотвратить распускание шва при развязывании нити.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Недостатки— те же, что и у непрерывного.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6" name="Picture 2"/>
          <p:cNvPicPr/>
          <p:nvPr/>
        </p:nvPicPr>
        <p:blipFill>
          <a:blip r:embed="rId2" cstate="print"/>
          <a:stretch/>
        </p:blipFill>
        <p:spPr>
          <a:xfrm>
            <a:off x="2483640" y="2925000"/>
            <a:ext cx="5988240" cy="350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/>
          <p:cNvPicPr/>
          <p:nvPr/>
        </p:nvPicPr>
        <p:blipFill>
          <a:blip r:embed="rId2" cstate="print"/>
          <a:stretch/>
        </p:blipFill>
        <p:spPr>
          <a:xfrm>
            <a:off x="3564000" y="3357000"/>
            <a:ext cx="5245920" cy="3149640"/>
          </a:xfrm>
          <a:prstGeom prst="rect">
            <a:avLst/>
          </a:prstGeom>
          <a:ln w="9360"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251640" y="1484640"/>
            <a:ext cx="4571640" cy="146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отличие П-образного шва, экономятся нить и время наложения.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НО страдают адаптация и микроциркуляция краев раны.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-633960" y="476640"/>
            <a:ext cx="10102320" cy="7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Непрерывный матрацный шов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/>
          <p:nvPr/>
        </p:nvPicPr>
        <p:blipFill>
          <a:blip r:embed="rId2" cstate="print"/>
          <a:stretch/>
        </p:blipFill>
        <p:spPr>
          <a:xfrm>
            <a:off x="4356000" y="0"/>
            <a:ext cx="4787640" cy="3590640"/>
          </a:xfrm>
          <a:prstGeom prst="rect">
            <a:avLst/>
          </a:prstGeom>
          <a:ln>
            <a:noFill/>
          </a:ln>
        </p:spPr>
      </p:pic>
      <p:sp>
        <p:nvSpPr>
          <p:cNvPr id="87" name="TextShape 1"/>
          <p:cNvSpPr txBox="1"/>
          <p:nvPr/>
        </p:nvSpPr>
        <p:spPr>
          <a:xfrm>
            <a:off x="395640" y="1124640"/>
            <a:ext cx="3890880" cy="964440"/>
          </a:xfrm>
          <a:prstGeom prst="rect">
            <a:avLst/>
          </a:prstGeom>
          <a:noFill/>
          <a:ln>
            <a:noFill/>
          </a:ln>
        </p:spPr>
        <p:txBody>
          <a:bodyPr lIns="0" tIns="0" rIns="18360" bIns="0" anchor="b"/>
          <a:lstStyle/>
          <a:p>
            <a:pPr algn="r">
              <a:lnSpc>
                <a:spcPct val="100000"/>
              </a:lnSpc>
            </a:pPr>
            <a:endParaRPr lang="ru-RU" sz="1800" b="0" strike="noStrike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pic>
        <p:nvPicPr>
          <p:cNvPr id="90" name="Picture 6"/>
          <p:cNvPicPr/>
          <p:nvPr/>
        </p:nvPicPr>
        <p:blipFill>
          <a:blip r:embed="rId3" cstate="print"/>
          <a:stretch/>
        </p:blipFill>
        <p:spPr>
          <a:xfrm>
            <a:off x="0" y="3029040"/>
            <a:ext cx="5714640" cy="38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/>
          <p:cNvPicPr/>
          <p:nvPr/>
        </p:nvPicPr>
        <p:blipFill>
          <a:blip r:embed="rId2" cstate="print"/>
          <a:stretch/>
        </p:blipFill>
        <p:spPr>
          <a:xfrm>
            <a:off x="0" y="980640"/>
            <a:ext cx="4906800" cy="5877000"/>
          </a:xfrm>
          <a:prstGeom prst="rect">
            <a:avLst/>
          </a:prstGeom>
          <a:ln>
            <a:noFill/>
          </a:ln>
        </p:spPr>
      </p:pic>
      <p:pic>
        <p:nvPicPr>
          <p:cNvPr id="161" name="Picture 4"/>
          <p:cNvPicPr/>
          <p:nvPr/>
        </p:nvPicPr>
        <p:blipFill>
          <a:blip r:embed="rId3" cstate="print"/>
          <a:stretch/>
        </p:blipFill>
        <p:spPr>
          <a:xfrm>
            <a:off x="4500000" y="1019520"/>
            <a:ext cx="4643640" cy="5838120"/>
          </a:xfrm>
          <a:prstGeom prst="rect">
            <a:avLst/>
          </a:prstGeom>
          <a:ln>
            <a:noFill/>
          </a:ln>
        </p:spPr>
      </p:pic>
      <p:sp>
        <p:nvSpPr>
          <p:cNvPr id="162" name="CustomShape 1"/>
          <p:cNvSpPr/>
          <p:nvPr/>
        </p:nvSpPr>
        <p:spPr>
          <a:xfrm>
            <a:off x="0" y="0"/>
            <a:ext cx="9143640" cy="155412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EB80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Непрерывный однорядный интрадермальный шов по Холстеду (Halsted) и Шассеньяку (Chassaignac)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4788000" y="4869000"/>
            <a:ext cx="44276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-Для закрытия чистых поверхностных ран на открытых участках тела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-при хорошей адаптации более глубоких слоев раны.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1412640"/>
            <a:ext cx="4571640" cy="585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Вкол иглы - на расстоянии 1 см от края разреза -&gt; иглу далее последовательно в толще дермы, захватывая с каждой стороны участки одинаковой длины так, чтобы место выкола иглы с одной стороны совпадало с местом вкола с другой -&gt; Концы нити выводят на кожу -&gt; натягивают до сближения краев раны -&gt;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накладывают интрадермальный шов.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Концы нитей завязывают с одной стороны на шарике, пластинке, валике или пуговице -&gt; потягивая за концы нитей на другом конце раны, добиваются полного сопоставления краев кожи и так же фиксируют узел.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611640" y="0"/>
            <a:ext cx="828072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750B3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Техника выполнения непрерывного внутрикожного (косметического) шва по Холстеду.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6" name="Picture 3"/>
          <p:cNvPicPr/>
          <p:nvPr/>
        </p:nvPicPr>
        <p:blipFill>
          <a:blip r:embed="rId2" cstate="print"/>
          <a:stretch/>
        </p:blipFill>
        <p:spPr>
          <a:xfrm>
            <a:off x="4533840" y="1196640"/>
            <a:ext cx="4609800" cy="30952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323640" y="3285000"/>
            <a:ext cx="2808000" cy="188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435EA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выраженной ПЖК рекомендуется -двухрядный шов Холстеда-Золтана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-780480" y="188640"/>
            <a:ext cx="9803520" cy="6404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EB80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Двухрядный шов Холстеда-Золтана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 cstate="print"/>
          <a:stretch/>
        </p:blipFill>
        <p:spPr>
          <a:xfrm>
            <a:off x="2555640" y="836640"/>
            <a:ext cx="6425640" cy="3096000"/>
          </a:xfrm>
          <a:prstGeom prst="rect">
            <a:avLst/>
          </a:prstGeom>
          <a:ln>
            <a:noFill/>
          </a:ln>
        </p:spPr>
      </p:pic>
      <p:pic>
        <p:nvPicPr>
          <p:cNvPr id="170" name="Picture 4"/>
          <p:cNvPicPr/>
          <p:nvPr/>
        </p:nvPicPr>
        <p:blipFill>
          <a:blip r:embed="rId3" cstate="print"/>
          <a:stretch/>
        </p:blipFill>
        <p:spPr>
          <a:xfrm>
            <a:off x="3132000" y="4008600"/>
            <a:ext cx="3960000" cy="28490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395640" y="1052640"/>
            <a:ext cx="835272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 использованием биологически инертного шовного материала для фиксации краев кожной раны в течение срока, превышающего период эпителизации кожной раны (в пластической и особенно в эстетической хирургии ).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0" y="332640"/>
            <a:ext cx="878472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007EEA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Неудаляемые кожные швы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539640" y="2565000"/>
            <a:ext cx="6336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является основным видом кожного шва в современной пластической хирургии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CustomShape 4"/>
          <p:cNvSpPr/>
          <p:nvPr/>
        </p:nvSpPr>
        <p:spPr>
          <a:xfrm>
            <a:off x="-466560" y="2133000"/>
            <a:ext cx="9986400" cy="457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6457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Внеэпидермальный обратный узловой шов (по Эбади)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2"/>
          <p:cNvPicPr/>
          <p:nvPr/>
        </p:nvPicPr>
        <p:blipFill>
          <a:blip r:embed="rId2" cstate="print"/>
          <a:stretch/>
        </p:blipFill>
        <p:spPr>
          <a:xfrm>
            <a:off x="1475640" y="3501000"/>
            <a:ext cx="6657480" cy="28476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107640" y="836640"/>
            <a:ext cx="3744000" cy="612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-для сопоставления краев кожной раны в течение длительного времени.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Техника соответствует технике наложения удаляемого непрерывного шва, НО вначале накладывают интраэпидермальный обратный узловой шов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-&gt; продолжают в виде непрерывного -&gt; еще один обратный узловой шов, предварительно подтянув лигатуру и тем самым сблизив края раны.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(можно использовать разметку краёв кожи маркером ) . Точки-мишени такой разметки наносятся на расстоянии около 10мм от края с интервалом 15мм.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-260640" y="188640"/>
            <a:ext cx="1010664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51DAF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Неудаляемый непрерывный шов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Picture 2"/>
          <p:cNvPicPr/>
          <p:nvPr/>
        </p:nvPicPr>
        <p:blipFill>
          <a:blip r:embed="rId2" cstate="print"/>
          <a:stretch/>
        </p:blipFill>
        <p:spPr>
          <a:xfrm>
            <a:off x="3996000" y="3300840"/>
            <a:ext cx="5147640" cy="3556800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3780000" y="764640"/>
            <a:ext cx="5219640" cy="283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Преимущества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1) точки разметки - ориентир для проведения иглы;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2) в процессе зашивания раны легко соблюдаются интервалы между стежками, сокращается время зашивания раны;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3) края кожи приподымаются симметрично, -лучшее сопоставление и формирование более нежного рубца.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-252536" y="2996952"/>
            <a:ext cx="91818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 dirty="0">
                <a:solidFill>
                  <a:srgbClr val="750B3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Спасибо за внимание! 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/>
          <p:cNvPicPr/>
          <p:nvPr/>
        </p:nvPicPr>
        <p:blipFill>
          <a:blip r:embed="rId2" cstate="print"/>
          <a:stretch/>
        </p:blipFill>
        <p:spPr>
          <a:xfrm>
            <a:off x="539640" y="0"/>
            <a:ext cx="8124480" cy="6533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474720" y="1734840"/>
            <a:ext cx="2194200" cy="219456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2"/>
          <p:cNvSpPr/>
          <p:nvPr/>
        </p:nvSpPr>
        <p:spPr>
          <a:xfrm>
            <a:off x="141840" y="-9000"/>
            <a:ext cx="8859960" cy="140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соединения краев кожной раны применяются различные виды швов.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118400" y="2044440"/>
            <a:ext cx="2194200" cy="2194560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4"/>
          <p:cNvSpPr/>
          <p:nvPr/>
        </p:nvSpPr>
        <p:spPr>
          <a:xfrm>
            <a:off x="6583680" y="1300320"/>
            <a:ext cx="2377080" cy="147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CustomShape 5"/>
          <p:cNvSpPr/>
          <p:nvPr/>
        </p:nvSpPr>
        <p:spPr>
          <a:xfrm>
            <a:off x="4276800" y="2740680"/>
            <a:ext cx="2194200" cy="2194560"/>
          </a:xfrm>
          <a:prstGeom prst="ellipse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6"/>
          <p:cNvSpPr/>
          <p:nvPr/>
        </p:nvSpPr>
        <p:spPr>
          <a:xfrm>
            <a:off x="6765480" y="1899000"/>
            <a:ext cx="2331360" cy="15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технике наложения они классифицируются как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CustomShape 7"/>
          <p:cNvSpPr/>
          <p:nvPr/>
        </p:nvSpPr>
        <p:spPr>
          <a:xfrm>
            <a:off x="3831480" y="3299040"/>
            <a:ext cx="2194200" cy="2194560"/>
          </a:xfrm>
          <a:prstGeom prst="ellipse">
            <a:avLst/>
          </a:prstGeom>
          <a:solidFill>
            <a:srgbClr val="7030A0">
              <a:alpha val="50000"/>
            </a:srgb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6629400" y="4393440"/>
            <a:ext cx="2514240" cy="14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простые узловые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CustomShape 9"/>
          <p:cNvSpPr/>
          <p:nvPr/>
        </p:nvSpPr>
        <p:spPr>
          <a:xfrm>
            <a:off x="3117960" y="3299040"/>
            <a:ext cx="2194200" cy="2194560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10"/>
          <p:cNvSpPr/>
          <p:nvPr/>
        </p:nvSpPr>
        <p:spPr>
          <a:xfrm>
            <a:off x="572040" y="4823640"/>
            <a:ext cx="2514240" cy="144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непрерывные (обвивные, погружные, матрацные, косметические)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11"/>
          <p:cNvSpPr/>
          <p:nvPr/>
        </p:nvSpPr>
        <p:spPr>
          <a:xfrm>
            <a:off x="2672640" y="2740680"/>
            <a:ext cx="2194200" cy="2194560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12"/>
          <p:cNvSpPr/>
          <p:nvPr/>
        </p:nvSpPr>
        <p:spPr>
          <a:xfrm>
            <a:off x="55800" y="2586960"/>
            <a:ext cx="2331360" cy="158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П- образные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13"/>
          <p:cNvSpPr/>
          <p:nvPr/>
        </p:nvSpPr>
        <p:spPr>
          <a:xfrm>
            <a:off x="2831040" y="2044440"/>
            <a:ext cx="2194200" cy="2194560"/>
          </a:xfrm>
          <a:prstGeom prst="ellipse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CustomShape 14"/>
          <p:cNvSpPr/>
          <p:nvPr/>
        </p:nvSpPr>
        <p:spPr>
          <a:xfrm>
            <a:off x="182880" y="1300320"/>
            <a:ext cx="2377080" cy="147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Z-образные.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539640" y="980640"/>
            <a:ext cx="7848360" cy="667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отношению плоскости шва к поверхности кожи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 вертикальные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AF105C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горизонтальные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По расположению относительно раны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-надраневые (под швом остается раневая полость)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-подраневые (нить проводится под дном раны).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выполняемой функции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-адаптирующие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AF105C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наводящие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AF105C"/>
              </a:buClr>
              <a:buFont typeface="StarSymbol"/>
              <a:buChar char="-"/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гемостатические швы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способу наложения :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-ручные и механические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51640" y="1772640"/>
            <a:ext cx="8568720" cy="633240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"/>
          <p:cNvSpPr/>
          <p:nvPr/>
        </p:nvSpPr>
        <p:spPr>
          <a:xfrm>
            <a:off x="251640" y="2422800"/>
            <a:ext cx="8568720" cy="4227120"/>
          </a:xfrm>
          <a:prstGeom prst="rect">
            <a:avLst/>
          </a:prstGeom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solidFill>
            <a:round/>
          </a:ln>
          <a:scene3d>
            <a:camera prst="orthographicFront"/>
            <a:lightRig rig="chilly" dir="t"/>
          </a:scene3d>
          <a:sp3d extrusionH="1700" prstMaterial="dkEdge">
            <a:bevelT w="25400" h="6350" prst="softRound"/>
            <a:bevelB w="0" h="0" prst="convex"/>
          </a:sp3d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7360" tIns="117360" rIns="156600" bIns="176040"/>
          <a:lstStyle/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точно адаптировать края раны (прецизионность);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ликвидировать полости и карманы;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минимально травмировать сшиваемые ткани;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избегать натяжения кожи;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обеспечивать гемостатический эффект;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достигать косметического эффекта;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иметь возможность полного удаления или биодеструкции;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быстро накладываться и сниматься;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 препятствовать естественному дренированию раны;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lvl="1" indent="-228240">
              <a:lnSpc>
                <a:spcPct val="9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накладываться минимальным количеством шовного материала в полости раны.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3"/>
          <p:cNvSpPr/>
          <p:nvPr/>
        </p:nvSpPr>
        <p:spPr>
          <a:xfrm>
            <a:off x="408960" y="476640"/>
            <a:ext cx="8217000" cy="91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5400" b="1" strike="noStrike" spc="-1">
                <a:solidFill>
                  <a:srgbClr val="AF105C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Требования к швам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9143640" cy="1552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Идеального шва, одновременно отвечающего сразу всем этим требованиям, не существует, так как некоторые из этих требований противоречат друг другу.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0" y="1176120"/>
            <a:ext cx="5486040" cy="5486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CustomShape 3"/>
          <p:cNvSpPr/>
          <p:nvPr/>
        </p:nvSpPr>
        <p:spPr>
          <a:xfrm>
            <a:off x="2743200" y="1176120"/>
            <a:ext cx="6400440" cy="5486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4669560" anchor="ctr"/>
          <a:lstStyle/>
          <a:p>
            <a:pPr algn="ctr">
              <a:lnSpc>
                <a:spcPct val="90000"/>
              </a:lnSpc>
            </a:pPr>
            <a:r>
              <a:rPr lang="ru-RU" sz="16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ушивании ран на открытых частях тела основное внимание уделяется косметическому результату.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576000" y="2054160"/>
            <a:ext cx="4334040" cy="4334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5"/>
          <p:cNvSpPr/>
          <p:nvPr/>
        </p:nvSpPr>
        <p:spPr>
          <a:xfrm>
            <a:off x="2743200" y="2054160"/>
            <a:ext cx="6400440" cy="4334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3517200" anchor="ctr"/>
          <a:lstStyle/>
          <a:p>
            <a:pPr algn="ctr">
              <a:lnSpc>
                <a:spcPct val="90000"/>
              </a:lnSpc>
            </a:pPr>
            <a:r>
              <a:rPr lang="ru-RU" sz="16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нарушенной микроциркуляции в сшиваемых тканях -предпочтение швам, минимально травмирующим и не сдавливающим кожные лоскуты.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1152000" y="2931840"/>
            <a:ext cx="3181680" cy="318168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7"/>
          <p:cNvSpPr/>
          <p:nvPr/>
        </p:nvSpPr>
        <p:spPr>
          <a:xfrm>
            <a:off x="2743200" y="2931840"/>
            <a:ext cx="6400440" cy="318168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2365200" anchor="ctr"/>
          <a:lstStyle/>
          <a:p>
            <a:pPr algn="ctr">
              <a:lnSpc>
                <a:spcPct val="90000"/>
              </a:lnSpc>
            </a:pPr>
            <a:r>
              <a:rPr lang="ru-RU" sz="16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При ушивании инфильтрированных тканей, а также глубоких ран с большим диастазом краев пользуются швами, глубоко  захватывающими подлежащие ткани и исключающими их прорезывание.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1728360" y="3809520"/>
            <a:ext cx="2029680" cy="202968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9"/>
          <p:cNvSpPr/>
          <p:nvPr/>
        </p:nvSpPr>
        <p:spPr>
          <a:xfrm>
            <a:off x="2743200" y="3809520"/>
            <a:ext cx="6400440" cy="202968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1212840" anchor="ctr"/>
          <a:lstStyle/>
          <a:p>
            <a:pPr algn="ctr">
              <a:lnSpc>
                <a:spcPct val="90000"/>
              </a:lnSpc>
            </a:pPr>
            <a:r>
              <a:rPr lang="ru-RU" sz="16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Повышенная кровоточивость сшиваемых тканей требует применения гемостатического шва.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2304360" y="4687560"/>
            <a:ext cx="877320" cy="87732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11"/>
          <p:cNvSpPr/>
          <p:nvPr/>
        </p:nvSpPr>
        <p:spPr>
          <a:xfrm>
            <a:off x="2743200" y="4687560"/>
            <a:ext cx="6400440" cy="87732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rgbClr val="7030A0"/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60840" rIns="60840" bIns="60840" anchor="ctr"/>
          <a:lstStyle/>
          <a:p>
            <a:pPr algn="ctr">
              <a:lnSpc>
                <a:spcPct val="90000"/>
              </a:lnSpc>
            </a:pPr>
            <a:r>
              <a:rPr lang="ru-RU" sz="1600" b="0" strike="noStrike" spc="-1">
                <a:solidFill>
                  <a:srgbClr val="0D594F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случае, когда велик риск инфицирования раны, следует отдать предпочтение шву, располагающемуся вне раневой полости или шву, обеспечивающему хорошее дренирование.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2123640" y="942840"/>
            <a:ext cx="4043160" cy="3945600"/>
          </a:xfrm>
          <a:prstGeom prst="ellipse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Хорошее кровоснабжение краев кожи.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996000" y="2637000"/>
            <a:ext cx="4777200" cy="4344120"/>
          </a:xfrm>
          <a:prstGeom prst="ellipse">
            <a:avLst/>
          </a:prstGeom>
          <a:solidFill>
            <a:schemeClr val="accent3">
              <a:lumMod val="75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Отсутствие признаков местной инфекции или некроза тканей.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2904840"/>
            <a:ext cx="4331880" cy="4014360"/>
          </a:xfrm>
          <a:prstGeom prst="ellipse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ru-RU" sz="2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Отсутствие выраженного натяжения при сопоставлении краев раны.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755640" y="332640"/>
            <a:ext cx="797724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strike="noStrike" cap="all" spc="-1">
                <a:solidFill>
                  <a:srgbClr val="00556D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Основные условия для наложения швов на кожу: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19400" y="476640"/>
            <a:ext cx="8599680" cy="70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lnSpc>
                <a:spcPct val="100000"/>
              </a:lnSpc>
            </a:pPr>
            <a:r>
              <a:rPr lang="ru-RU" sz="4000" b="1" strike="noStrike" spc="-1">
                <a:solidFill>
                  <a:srgbClr val="FF88A9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Узловые вертикальные швы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107640" y="1556640"/>
            <a:ext cx="3600000" cy="255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-хорошее соединение краев раны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-без образования «мертвого пространства» (сопоставление слоев дермы и ПЖК 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-может выполняться одномоментно или поэтапно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808200" y="1052640"/>
            <a:ext cx="87246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для закрытия послеоперационных ран</a:t>
            </a: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3852000" y="1700640"/>
            <a:ext cx="4931640" cy="5576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Последовательность действий при одномоментном прошивании краёв раны: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Хирургическим пинцетом фиксируют край раны, производят вкол иглы. (прошивают край кожи и ПЖК )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 startAt="2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Пинцетом фиксируют противоположный край кожи и прокалывают иглой, прошивая ПЖК и кожу.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Выкол : через кожу провести острие и часть тела при этом иглу фиксируют пинцетом за тело у поверхности кожи. После этого иглу перехватывают иглодержателем и продолжают её движение по кривизне, протягивая нить. 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3.   Завязывают узел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275</TotalTime>
  <Words>1140</Words>
  <Application>Microsoft Office PowerPoint</Application>
  <PresentationFormat>Экран (4:3)</PresentationFormat>
  <Paragraphs>125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Кожный шов в пластической хирургии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Кожный шов</dc:title>
  <dc:subject/>
  <dc:creator>НАСТЯ</dc:creator>
  <dc:description/>
  <cp:lastModifiedBy>Алёнка</cp:lastModifiedBy>
  <cp:revision>33</cp:revision>
  <dcterms:created xsi:type="dcterms:W3CDTF">2017-03-25T15:09:32Z</dcterms:created>
  <dcterms:modified xsi:type="dcterms:W3CDTF">2022-06-02T11:32:31Z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24</vt:i4>
  </property>
</Properties>
</file>