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304" r:id="rId10"/>
    <p:sldId id="305" r:id="rId11"/>
    <p:sldId id="306" r:id="rId12"/>
    <p:sldId id="307" r:id="rId13"/>
    <p:sldId id="308" r:id="rId14"/>
    <p:sldId id="294" r:id="rId15"/>
    <p:sldId id="295" r:id="rId16"/>
    <p:sldId id="296" r:id="rId17"/>
    <p:sldId id="28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42C95-DFB6-415D-9A8B-F1D48084414C}" v="280" dt="2021-03-09T14:59:27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90;&#1072;&#1090;&#1100;&#1103;\&#1055;&#1088;&#1072;&#1082;&#1090;&#1080;&#1082;&#1072;_&#1041;&#1099;&#1074;&#1096;&#1077;&#1074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90;&#1072;&#1090;&#1100;&#1103;\&#1055;&#1088;&#1072;&#1082;&#1090;&#1080;&#1082;&#1072;_&#1041;&#1099;&#1074;&#1096;&#1077;&#1074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90;&#1072;&#1090;&#1100;&#1103;\&#1055;&#1088;&#1072;&#1082;&#1090;&#1080;&#1082;&#1072;_&#1041;&#1099;&#1074;&#1096;&#1077;&#1074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90;&#1072;&#1090;&#1100;&#1103;\&#1055;&#1088;&#1072;&#1082;&#1090;&#1080;&#1082;&#1072;_&#1041;&#1099;&#1074;&#1096;&#1077;&#1074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90;&#1072;&#1090;&#1100;&#1103;\&#1055;&#1088;&#1072;&#1082;&#1090;&#1080;&#1082;&#1072;_&#1041;&#1099;&#1074;&#1096;&#1077;&#1074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9;&#1090;&#1072;&#1090;&#1100;&#1103;\&#1055;&#1088;&#1072;&#1082;&#1090;&#1080;&#1082;&#1072;_&#1041;&#1099;&#1074;&#1096;&#1077;&#107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pieChart>
        <c:varyColors val="1"/>
        <c:ser>
          <c:idx val="0"/>
          <c:order val="0"/>
          <c:cat>
            <c:strRef>
              <c:f>Лист1!$B$94:$B$97</c:f>
              <c:strCache>
                <c:ptCount val="4"/>
                <c:pt idx="0">
                  <c:v>Нормальная самооценка</c:v>
                </c:pt>
                <c:pt idx="1">
                  <c:v>Средняя самооценка</c:v>
                </c:pt>
                <c:pt idx="2">
                  <c:v>Низкая самооценка</c:v>
                </c:pt>
                <c:pt idx="3">
                  <c:v>Очень низкая самооценка</c:v>
                </c:pt>
              </c:strCache>
            </c:strRef>
          </c:cat>
          <c:val>
            <c:numRef>
              <c:f>Лист1!$C$94:$C$97</c:f>
              <c:numCache>
                <c:formatCode>General</c:formatCode>
                <c:ptCount val="4"/>
                <c:pt idx="0">
                  <c:v>7</c:v>
                </c:pt>
                <c:pt idx="1">
                  <c:v>14</c:v>
                </c:pt>
                <c:pt idx="2">
                  <c:v>20</c:v>
                </c:pt>
                <c:pt idx="3">
                  <c:v>19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pieChart>
        <c:varyColors val="1"/>
        <c:ser>
          <c:idx val="0"/>
          <c:order val="0"/>
          <c:cat>
            <c:strRef>
              <c:f>Лист1!$H$94:$H$95</c:f>
              <c:strCache>
                <c:ptCount val="2"/>
                <c:pt idx="0">
                  <c:v>Имеют акцентуации и/или выраженные трудности</c:v>
                </c:pt>
                <c:pt idx="1">
                  <c:v>Не имеют акцентуаций и трудностей</c:v>
                </c:pt>
              </c:strCache>
            </c:strRef>
          </c:cat>
          <c:val>
            <c:numRef>
              <c:f>Лист1!$I$94:$I$95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pieChart>
        <c:varyColors val="1"/>
        <c:ser>
          <c:idx val="0"/>
          <c:order val="0"/>
          <c:explosion val="1"/>
          <c:cat>
            <c:strRef>
              <c:f>Лист1!$B$119:$B$121</c:f>
              <c:strCache>
                <c:ptCount val="3"/>
                <c:pt idx="0">
                  <c:v>Отрицательные значения по шкале доминирования</c:v>
                </c:pt>
                <c:pt idx="1">
                  <c:v>Нулевой результат доминирования</c:v>
                </c:pt>
                <c:pt idx="2">
                  <c:v>Положительные значения доминирования</c:v>
                </c:pt>
              </c:strCache>
            </c:strRef>
          </c:cat>
          <c:val>
            <c:numRef>
              <c:f>Лист1!$C$119:$C$121</c:f>
              <c:numCache>
                <c:formatCode>General</c:formatCode>
                <c:ptCount val="3"/>
                <c:pt idx="0">
                  <c:v>26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pieChart>
        <c:varyColors val="1"/>
        <c:ser>
          <c:idx val="0"/>
          <c:order val="0"/>
          <c:cat>
            <c:strRef>
              <c:f>Лист1!$H$119:$H$121</c:f>
              <c:strCache>
                <c:ptCount val="3"/>
                <c:pt idx="0">
                  <c:v>Отрицательное доминирование</c:v>
                </c:pt>
                <c:pt idx="1">
                  <c:v>Нулевой результат</c:v>
                </c:pt>
                <c:pt idx="2">
                  <c:v>Положительное доминирование</c:v>
                </c:pt>
              </c:strCache>
            </c:strRef>
          </c:cat>
          <c:val>
            <c:numRef>
              <c:f>Лист1!$I$119:$I$121</c:f>
              <c:numCache>
                <c:formatCode>General</c:formatCode>
                <c:ptCount val="3"/>
                <c:pt idx="0">
                  <c:v>15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scatterChart>
        <c:scatterStyle val="line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Доминирование</c:v>
                </c:pt>
              </c:strCache>
            </c:strRef>
          </c:tx>
          <c:marker>
            <c:symbol val="none"/>
          </c:marker>
          <c:yVal>
            <c:numRef>
              <c:f>Лист1!$B$2:$B$62</c:f>
              <c:numCache>
                <c:formatCode>General</c:formatCode>
                <c:ptCount val="61"/>
                <c:pt idx="0">
                  <c:v>-5.2</c:v>
                </c:pt>
                <c:pt idx="1">
                  <c:v>-2.9</c:v>
                </c:pt>
                <c:pt idx="2">
                  <c:v>2.8</c:v>
                </c:pt>
                <c:pt idx="3">
                  <c:v>13.2</c:v>
                </c:pt>
                <c:pt idx="4">
                  <c:v>3.7</c:v>
                </c:pt>
                <c:pt idx="5">
                  <c:v>0.5</c:v>
                </c:pt>
                <c:pt idx="6">
                  <c:v>3.6</c:v>
                </c:pt>
                <c:pt idx="7">
                  <c:v>-3.3</c:v>
                </c:pt>
                <c:pt idx="8">
                  <c:v>-19.399999999999999</c:v>
                </c:pt>
                <c:pt idx="9">
                  <c:v>-6.3</c:v>
                </c:pt>
                <c:pt idx="10">
                  <c:v>2.2000000000000002</c:v>
                </c:pt>
                <c:pt idx="11">
                  <c:v>4.0999999999999996</c:v>
                </c:pt>
                <c:pt idx="12">
                  <c:v>4.4000000000000004</c:v>
                </c:pt>
                <c:pt idx="13">
                  <c:v>-4.7</c:v>
                </c:pt>
                <c:pt idx="14">
                  <c:v>-2.9</c:v>
                </c:pt>
                <c:pt idx="15">
                  <c:v>-7.8</c:v>
                </c:pt>
                <c:pt idx="16">
                  <c:v>-10.9</c:v>
                </c:pt>
                <c:pt idx="17">
                  <c:v>-9.9999999999999811E-2</c:v>
                </c:pt>
                <c:pt idx="18">
                  <c:v>4.8</c:v>
                </c:pt>
                <c:pt idx="19">
                  <c:v>12.1</c:v>
                </c:pt>
                <c:pt idx="20">
                  <c:v>-10.200000000000001</c:v>
                </c:pt>
                <c:pt idx="21">
                  <c:v>-5.3</c:v>
                </c:pt>
                <c:pt idx="22">
                  <c:v>-3.3</c:v>
                </c:pt>
                <c:pt idx="23">
                  <c:v>0.9</c:v>
                </c:pt>
                <c:pt idx="24">
                  <c:v>-7.4</c:v>
                </c:pt>
                <c:pt idx="25">
                  <c:v>-7.3</c:v>
                </c:pt>
                <c:pt idx="26">
                  <c:v>-1</c:v>
                </c:pt>
                <c:pt idx="27">
                  <c:v>3.2</c:v>
                </c:pt>
                <c:pt idx="28">
                  <c:v>10.3</c:v>
                </c:pt>
                <c:pt idx="29">
                  <c:v>2.5</c:v>
                </c:pt>
                <c:pt idx="30">
                  <c:v>-10.3</c:v>
                </c:pt>
                <c:pt idx="31">
                  <c:v>-7.9</c:v>
                </c:pt>
                <c:pt idx="32">
                  <c:v>5.6</c:v>
                </c:pt>
                <c:pt idx="33">
                  <c:v>-11.9</c:v>
                </c:pt>
                <c:pt idx="34">
                  <c:v>-11.9</c:v>
                </c:pt>
                <c:pt idx="35">
                  <c:v>3.4</c:v>
                </c:pt>
                <c:pt idx="36">
                  <c:v>5.2</c:v>
                </c:pt>
                <c:pt idx="37">
                  <c:v>12.6</c:v>
                </c:pt>
                <c:pt idx="38">
                  <c:v>1.5</c:v>
                </c:pt>
                <c:pt idx="39">
                  <c:v>1.3</c:v>
                </c:pt>
                <c:pt idx="40">
                  <c:v>1</c:v>
                </c:pt>
                <c:pt idx="41">
                  <c:v>4.4000000000000004</c:v>
                </c:pt>
                <c:pt idx="42">
                  <c:v>14.2</c:v>
                </c:pt>
                <c:pt idx="43">
                  <c:v>-2.5</c:v>
                </c:pt>
                <c:pt idx="44">
                  <c:v>10.6</c:v>
                </c:pt>
                <c:pt idx="45">
                  <c:v>-3.5</c:v>
                </c:pt>
                <c:pt idx="46">
                  <c:v>0</c:v>
                </c:pt>
                <c:pt idx="47">
                  <c:v>-8.9</c:v>
                </c:pt>
                <c:pt idx="48">
                  <c:v>-5.0999999999999996</c:v>
                </c:pt>
                <c:pt idx="49">
                  <c:v>-8.1</c:v>
                </c:pt>
                <c:pt idx="50">
                  <c:v>2.8</c:v>
                </c:pt>
                <c:pt idx="51">
                  <c:v>-8.2000000000000011</c:v>
                </c:pt>
                <c:pt idx="52">
                  <c:v>7.5</c:v>
                </c:pt>
                <c:pt idx="53">
                  <c:v>9.2000000000000011</c:v>
                </c:pt>
                <c:pt idx="54">
                  <c:v>-14.1</c:v>
                </c:pt>
                <c:pt idx="55">
                  <c:v>-20.5</c:v>
                </c:pt>
                <c:pt idx="56">
                  <c:v>0.1</c:v>
                </c:pt>
                <c:pt idx="57">
                  <c:v>2.4</c:v>
                </c:pt>
                <c:pt idx="58">
                  <c:v>9.9</c:v>
                </c:pt>
                <c:pt idx="59">
                  <c:v>-6</c:v>
                </c:pt>
                <c:pt idx="60">
                  <c:v>-0.66735819836857579</c:v>
                </c:pt>
              </c:numCache>
            </c:numRef>
          </c:yVal>
        </c:ser>
        <c:ser>
          <c:idx val="1"/>
          <c:order val="1"/>
          <c:tx>
            <c:strRef>
              <c:f>Лист1!$N$1</c:f>
              <c:strCache>
                <c:ptCount val="1"/>
                <c:pt idx="0">
                  <c:v>Самооценка</c:v>
                </c:pt>
              </c:strCache>
            </c:strRef>
          </c:tx>
          <c:marker>
            <c:symbol val="none"/>
          </c:marker>
          <c:yVal>
            <c:numRef>
              <c:f>Лист1!$N$2:$N$61</c:f>
              <c:numCache>
                <c:formatCode>General</c:formatCode>
                <c:ptCount val="60"/>
                <c:pt idx="0">
                  <c:v>22</c:v>
                </c:pt>
                <c:pt idx="1">
                  <c:v>36</c:v>
                </c:pt>
                <c:pt idx="2">
                  <c:v>13</c:v>
                </c:pt>
                <c:pt idx="3">
                  <c:v>6</c:v>
                </c:pt>
                <c:pt idx="4">
                  <c:v>4</c:v>
                </c:pt>
                <c:pt idx="5">
                  <c:v>16</c:v>
                </c:pt>
                <c:pt idx="6">
                  <c:v>23</c:v>
                </c:pt>
                <c:pt idx="7">
                  <c:v>17</c:v>
                </c:pt>
                <c:pt idx="8">
                  <c:v>42</c:v>
                </c:pt>
                <c:pt idx="9">
                  <c:v>24</c:v>
                </c:pt>
                <c:pt idx="10">
                  <c:v>17</c:v>
                </c:pt>
                <c:pt idx="11">
                  <c:v>16</c:v>
                </c:pt>
                <c:pt idx="12">
                  <c:v>39</c:v>
                </c:pt>
                <c:pt idx="13">
                  <c:v>26</c:v>
                </c:pt>
                <c:pt idx="14">
                  <c:v>41</c:v>
                </c:pt>
                <c:pt idx="15">
                  <c:v>25</c:v>
                </c:pt>
                <c:pt idx="16">
                  <c:v>32</c:v>
                </c:pt>
                <c:pt idx="17">
                  <c:v>27</c:v>
                </c:pt>
                <c:pt idx="18">
                  <c:v>11</c:v>
                </c:pt>
                <c:pt idx="19">
                  <c:v>21</c:v>
                </c:pt>
                <c:pt idx="20">
                  <c:v>23</c:v>
                </c:pt>
                <c:pt idx="21">
                  <c:v>25</c:v>
                </c:pt>
                <c:pt idx="22">
                  <c:v>12</c:v>
                </c:pt>
                <c:pt idx="23">
                  <c:v>10</c:v>
                </c:pt>
                <c:pt idx="24">
                  <c:v>33</c:v>
                </c:pt>
                <c:pt idx="25">
                  <c:v>35</c:v>
                </c:pt>
                <c:pt idx="26">
                  <c:v>25</c:v>
                </c:pt>
                <c:pt idx="27">
                  <c:v>10</c:v>
                </c:pt>
                <c:pt idx="28">
                  <c:v>27</c:v>
                </c:pt>
                <c:pt idx="29">
                  <c:v>19</c:v>
                </c:pt>
                <c:pt idx="30">
                  <c:v>45</c:v>
                </c:pt>
                <c:pt idx="31">
                  <c:v>21</c:v>
                </c:pt>
                <c:pt idx="32">
                  <c:v>14</c:v>
                </c:pt>
                <c:pt idx="33">
                  <c:v>43</c:v>
                </c:pt>
                <c:pt idx="34">
                  <c:v>37</c:v>
                </c:pt>
                <c:pt idx="35">
                  <c:v>9</c:v>
                </c:pt>
                <c:pt idx="36">
                  <c:v>12</c:v>
                </c:pt>
                <c:pt idx="37">
                  <c:v>7</c:v>
                </c:pt>
                <c:pt idx="38">
                  <c:v>18</c:v>
                </c:pt>
                <c:pt idx="39">
                  <c:v>8</c:v>
                </c:pt>
                <c:pt idx="40">
                  <c:v>14</c:v>
                </c:pt>
                <c:pt idx="41">
                  <c:v>11</c:v>
                </c:pt>
                <c:pt idx="42">
                  <c:v>6</c:v>
                </c:pt>
                <c:pt idx="43">
                  <c:v>7</c:v>
                </c:pt>
                <c:pt idx="44">
                  <c:v>13</c:v>
                </c:pt>
                <c:pt idx="45">
                  <c:v>28</c:v>
                </c:pt>
                <c:pt idx="46">
                  <c:v>30</c:v>
                </c:pt>
                <c:pt idx="47">
                  <c:v>23</c:v>
                </c:pt>
                <c:pt idx="48">
                  <c:v>28</c:v>
                </c:pt>
                <c:pt idx="49">
                  <c:v>15</c:v>
                </c:pt>
                <c:pt idx="50">
                  <c:v>16</c:v>
                </c:pt>
                <c:pt idx="51">
                  <c:v>19</c:v>
                </c:pt>
                <c:pt idx="52">
                  <c:v>7</c:v>
                </c:pt>
                <c:pt idx="53">
                  <c:v>0</c:v>
                </c:pt>
                <c:pt idx="54">
                  <c:v>21</c:v>
                </c:pt>
                <c:pt idx="55">
                  <c:v>47</c:v>
                </c:pt>
                <c:pt idx="56">
                  <c:v>19</c:v>
                </c:pt>
                <c:pt idx="57">
                  <c:v>32</c:v>
                </c:pt>
                <c:pt idx="58">
                  <c:v>11</c:v>
                </c:pt>
                <c:pt idx="59">
                  <c:v>29</c:v>
                </c:pt>
              </c:numCache>
            </c:numRef>
          </c:yVal>
        </c:ser>
        <c:axId val="82766464"/>
        <c:axId val="89850240"/>
      </c:scatterChart>
      <c:valAx>
        <c:axId val="827664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9850240"/>
        <c:crosses val="autoZero"/>
        <c:crossBetween val="midCat"/>
      </c:valAx>
      <c:valAx>
        <c:axId val="89850240"/>
        <c:scaling>
          <c:orientation val="minMax"/>
        </c:scaling>
        <c:axPos val="l"/>
        <c:majorGridlines/>
        <c:numFmt formatCode="General" sourceLinked="1"/>
        <c:tickLblPos val="nextTo"/>
        <c:crossAx val="82766464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pieChart>
        <c:varyColors val="1"/>
        <c:ser>
          <c:idx val="0"/>
          <c:order val="0"/>
          <c:cat>
            <c:strRef>
              <c:f>Лист1!$B$146:$B$147</c:f>
              <c:strCache>
                <c:ptCount val="2"/>
                <c:pt idx="0">
                  <c:v>Низкая самооценка</c:v>
                </c:pt>
                <c:pt idx="1">
                  <c:v>Очень низкая самооценка</c:v>
                </c:pt>
              </c:strCache>
            </c:strRef>
          </c:cat>
          <c:val>
            <c:numRef>
              <c:f>Лист1!$C$146:$C$147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676" y="3698790"/>
            <a:ext cx="9698680" cy="1145059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Негативизм </a:t>
            </a:r>
            <a:r>
              <a:rPr lang="ru-RU" sz="2800" b="1" dirty="0" err="1" smtClean="0">
                <a:solidFill>
                  <a:srgbClr val="FF0000"/>
                </a:solidFill>
              </a:rPr>
              <a:t>самоненависти</a:t>
            </a:r>
            <a:r>
              <a:rPr lang="ru-RU" sz="2800" b="1" dirty="0" smtClean="0">
                <a:solidFill>
                  <a:srgbClr val="FF0000"/>
                </a:solidFill>
              </a:rPr>
              <a:t> во вне (человек с низкой самооценкой, вред социуму и мотивация изменений)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Бывшева</a:t>
            </a:r>
            <a:r>
              <a:rPr lang="ru-RU" b="1" dirty="0" smtClean="0">
                <a:solidFill>
                  <a:schemeClr val="tx1"/>
                </a:solidFill>
              </a:rPr>
              <a:t> Т. Н., 203 КП</a:t>
            </a:r>
          </a:p>
        </p:txBody>
      </p:sp>
      <p:pic>
        <p:nvPicPr>
          <p:cNvPr id="4" name="Рисунок 3" descr="aw3JLW7VzZ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352" y="435318"/>
            <a:ext cx="6569675" cy="301705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Среди участников с низкой и очень низкой самооценкой (всего 39 человек) у 26 показатель доминирования был отрицательным.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04303" y="2347784"/>
          <a:ext cx="7002162" cy="3968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Из 19 участников с очень низкой самооценкой 15 участников показали такой же результат, а среди 20 респондентов с низкой всего 11, чуть более половины.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86681" y="2496065"/>
          <a:ext cx="6359611" cy="38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599" y="1219200"/>
            <a:ext cx="11112843" cy="24136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Корреляция между самооценкой и показателем шкалы доминирования оказалась средней, умеренной и отрицательной, а ее показатель составил около -6,67.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91265" y="2627870"/>
          <a:ext cx="7587049" cy="362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631459" y="1268627"/>
            <a:ext cx="4810897" cy="4937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100% акцентуированных по шкале недоверия и/или имеющих выраженные трудности данного локуса обладали низкой или очень низкой самооценкой.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Корреляция между уровнем самооценки и недоверчивостью составила примерно 6,66.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64973" y="1779373"/>
          <a:ext cx="5799437" cy="416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551" y="1639330"/>
            <a:ext cx="10972800" cy="493776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Большинство испытуемых с низкой самооценкой имело некоторые проблемы социального характера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Проблемы оказались разрозненны, многообразны и в разной степени выражены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Фактически ни одна из проблем не </a:t>
            </a:r>
            <a:r>
              <a:rPr lang="ru-RU" dirty="0" err="1" smtClean="0">
                <a:solidFill>
                  <a:srgbClr val="002060"/>
                </a:solidFill>
              </a:rPr>
              <a:t>коррелировала</a:t>
            </a:r>
            <a:r>
              <a:rPr lang="ru-RU" dirty="0" smtClean="0">
                <a:solidFill>
                  <a:srgbClr val="002060"/>
                </a:solidFill>
              </a:rPr>
              <a:t> с самооценкой на высоком уровне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Самыми высокими показателями корреляции обладали факторы доминирования, недоверия и покорности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Список литературы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Отечественные источники: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Бердяев. Н. А..О самопознании и его пределах/Н.А Бердяев// Развитие личности –2014. - №1. - С. 315 - 333.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Взаимосвязь реактивной / </a:t>
            </a:r>
            <a:r>
              <a:rPr lang="ru-RU" dirty="0" err="1" smtClean="0"/>
              <a:t>проактивной</a:t>
            </a:r>
            <a:r>
              <a:rPr lang="ru-RU" dirty="0" smtClean="0"/>
              <a:t> агрессии и риска суицидального поведения у </a:t>
            </a:r>
            <a:r>
              <a:rPr lang="ru-RU" dirty="0" err="1" smtClean="0"/>
              <a:t>девиантных</a:t>
            </a:r>
            <a:r>
              <a:rPr lang="ru-RU" dirty="0" smtClean="0"/>
              <a:t> подростков/</a:t>
            </a:r>
            <a:r>
              <a:rPr lang="ru-RU" dirty="0" err="1" smtClean="0"/>
              <a:t>Епанчинчинцева</a:t>
            </a:r>
            <a:r>
              <a:rPr lang="ru-RU" dirty="0" smtClean="0"/>
              <a:t> Г.А ,</a:t>
            </a:r>
            <a:r>
              <a:rPr lang="ru-RU" dirty="0" err="1" smtClean="0"/>
              <a:t>Ерзин</a:t>
            </a:r>
            <a:r>
              <a:rPr lang="ru-RU" dirty="0" smtClean="0"/>
              <a:t> А.И, </a:t>
            </a:r>
            <a:r>
              <a:rPr lang="ru-RU" dirty="0" err="1" smtClean="0"/>
              <a:t>Алистратова</a:t>
            </a:r>
            <a:r>
              <a:rPr lang="ru-RU" dirty="0" smtClean="0"/>
              <a:t> Е.Ю//Тюменский медицинский журнал. –2014 .– №3 –.С 12-16 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Губин</a:t>
            </a:r>
            <a:r>
              <a:rPr lang="ru-RU" dirty="0" smtClean="0"/>
              <a:t> В.Д. . Оправдание зла /</a:t>
            </a:r>
            <a:r>
              <a:rPr lang="ru-RU" dirty="0" err="1" smtClean="0"/>
              <a:t>Губин</a:t>
            </a:r>
            <a:r>
              <a:rPr lang="ru-RU" dirty="0" smtClean="0"/>
              <a:t> В.Д., Некрасова Е.Н// Вестник РГГУ. Серия «Философия. Социология. Искусствоведение». 2020. № 3. С. 10-23. DOI: 10.28995/2073-6401-2020-3-10-23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Журавлёва Л.А .Исследование характеристик общительности личности/Журавлёва Л.А ,Сумарокова В.А//Знание. Понимание. Умение. – 2014 – .С 176-183.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Матвеева М.А .К проблеме неуверенности в себе в юношеском возрасте/Матвеева М.А ,</a:t>
            </a:r>
            <a:r>
              <a:rPr lang="ru-RU" dirty="0" err="1" smtClean="0"/>
              <a:t>Самойленко</a:t>
            </a:r>
            <a:r>
              <a:rPr lang="ru-RU" dirty="0" smtClean="0"/>
              <a:t> Е.В//Евразийский союз ученых .– 2015 – С.14-16.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Ооржак</a:t>
            </a:r>
            <a:r>
              <a:rPr lang="ru-RU" dirty="0" smtClean="0"/>
              <a:t> Л.Н .Психологические особенности проявления агрессии в юношеском возрасте/</a:t>
            </a:r>
            <a:r>
              <a:rPr lang="ru-RU" dirty="0" err="1" smtClean="0"/>
              <a:t>Ооржак</a:t>
            </a:r>
            <a:r>
              <a:rPr lang="ru-RU" dirty="0" smtClean="0"/>
              <a:t> Л.Н ,</a:t>
            </a:r>
            <a:r>
              <a:rPr lang="ru-RU" dirty="0" err="1" smtClean="0"/>
              <a:t>Монгуш</a:t>
            </a:r>
            <a:r>
              <a:rPr lang="ru-RU" dirty="0" smtClean="0"/>
              <a:t> Ч.Н//Вестник Тувинского государственного университета. Педагогические науки. –2017 – .С 85-93 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Чугунова И. О. Ненавистничество как модус человеческого бытия /И.О </a:t>
            </a:r>
            <a:r>
              <a:rPr lang="ru-RU" dirty="0" err="1" smtClean="0"/>
              <a:t>Чугонава</a:t>
            </a:r>
            <a:r>
              <a:rPr lang="ru-RU" dirty="0" smtClean="0"/>
              <a:t>// Философская школа. – № 5. – 2018. – С. 159–161.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Юшачкова Т.Б .Взаимосвязь эго-компетентности личности и способности к пониманию другого человека в юношеском возрасте/Т.Б Юшачкова// Российский психологический журнал –С.83–107.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err="1" smtClean="0"/>
              <a:t>Инностранные</a:t>
            </a:r>
            <a:r>
              <a:rPr lang="ru-RU" b="1" dirty="0" smtClean="0"/>
              <a:t> источники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 multi-center longitudinal study on responsive breastfeeding in China from the perspective of health equity: research protocol/</a:t>
            </a:r>
            <a:r>
              <a:rPr lang="en-US" dirty="0" err="1" smtClean="0"/>
              <a:t>Shu</a:t>
            </a:r>
            <a:r>
              <a:rPr lang="en-US" dirty="0" smtClean="0"/>
              <a:t>, </a:t>
            </a:r>
            <a:r>
              <a:rPr lang="en-US" dirty="0" err="1" smtClean="0"/>
              <a:t>W.a</a:t>
            </a:r>
            <a:r>
              <a:rPr lang="en-US" dirty="0" smtClean="0"/>
              <a:t> , Li, </a:t>
            </a:r>
            <a:r>
              <a:rPr lang="en-US" dirty="0" err="1" smtClean="0"/>
              <a:t>M.a</a:t>
            </a:r>
            <a:r>
              <a:rPr lang="en-US" dirty="0" smtClean="0"/>
              <a:t> [et al]./–DOI: 10.1186/s12939-021-01430-5//International Journal for Equity in Health,//–2021 . – </a:t>
            </a:r>
            <a:r>
              <a:rPr lang="en-US" dirty="0" err="1" smtClean="0"/>
              <a:t>Vol</a:t>
            </a:r>
            <a:r>
              <a:rPr lang="en-US" dirty="0" smtClean="0"/>
              <a:t> №111.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Communicating science: </a:t>
            </a:r>
            <a:r>
              <a:rPr lang="en-US" dirty="0" err="1" smtClean="0"/>
              <a:t>epigenetics</a:t>
            </a:r>
            <a:r>
              <a:rPr lang="en-US" dirty="0" smtClean="0"/>
              <a:t> in the spotlight/Dyke, S.O.M., Ennis, C.A. [et al]./–DOI:33240528//Environ </a:t>
            </a:r>
            <a:r>
              <a:rPr lang="en-US" dirty="0" err="1" smtClean="0"/>
              <a:t>Epigenet</a:t>
            </a:r>
            <a:r>
              <a:rPr lang="en-US" dirty="0" smtClean="0"/>
              <a:t>. –2020. – </a:t>
            </a:r>
            <a:r>
              <a:rPr lang="en-US" dirty="0" err="1" smtClean="0"/>
              <a:t>Vol</a:t>
            </a:r>
            <a:r>
              <a:rPr lang="en-US" dirty="0" smtClean="0"/>
              <a:t> №6. –P .142-149 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Factors influencing physical activity participation among people living with or beyond cancer: a systematic scoping review/</a:t>
            </a:r>
            <a:r>
              <a:rPr lang="en-US" dirty="0" err="1" smtClean="0"/>
              <a:t>Elshahat</a:t>
            </a:r>
            <a:r>
              <a:rPr lang="en-US" dirty="0" smtClean="0"/>
              <a:t>, S., </a:t>
            </a:r>
            <a:r>
              <a:rPr lang="en-US" dirty="0" err="1" smtClean="0"/>
              <a:t>Treanor</a:t>
            </a:r>
            <a:r>
              <a:rPr lang="en-US" dirty="0" smtClean="0"/>
              <a:t>, C., Donnelly [et al]./–DOI: 10.1186/s12966-021-01116-9//International Journal of Behavioral Nutrition and Physical Activity. –2021 .– </a:t>
            </a:r>
            <a:r>
              <a:rPr lang="en-US" dirty="0" err="1" smtClean="0"/>
              <a:t>Vol</a:t>
            </a:r>
            <a:r>
              <a:rPr lang="en-US" dirty="0" smtClean="0"/>
              <a:t> . 18, №50.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Hinner</a:t>
            </a:r>
            <a:r>
              <a:rPr lang="en-US" dirty="0" smtClean="0"/>
              <a:t>, Developing a curriculum designed to overcome intolerance: A conceptual approach/</a:t>
            </a:r>
            <a:r>
              <a:rPr lang="en-US" dirty="0" err="1" smtClean="0"/>
              <a:t>Hinner</a:t>
            </a:r>
            <a:r>
              <a:rPr lang="en-US" dirty="0" smtClean="0"/>
              <a:t>, M.B. –DOI: 10.1515/lpp-2020-0009//Lodz Papers in Pragmatics. –2021. – </a:t>
            </a:r>
            <a:r>
              <a:rPr lang="en-US" dirty="0" err="1" smtClean="0"/>
              <a:t>Vol</a:t>
            </a:r>
            <a:r>
              <a:rPr lang="en-US" dirty="0" smtClean="0"/>
              <a:t> №16 . –P. 181-201.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Intellectual disability: Definition, classification, and systems of supports/</a:t>
            </a:r>
            <a:r>
              <a:rPr lang="en-US" dirty="0" err="1" smtClean="0"/>
              <a:t>Schalock</a:t>
            </a:r>
            <a:r>
              <a:rPr lang="en-US" dirty="0" smtClean="0"/>
              <a:t>, R.L., </a:t>
            </a:r>
            <a:r>
              <a:rPr lang="en-US" dirty="0" err="1" smtClean="0"/>
              <a:t>Borthwick</a:t>
            </a:r>
            <a:r>
              <a:rPr lang="en-US" dirty="0" smtClean="0"/>
              <a:t>-Duffy, S.A.[et al]./- DOI: 10.1177/1362361315621885 //11th ed. Washington, </a:t>
            </a:r>
            <a:r>
              <a:rPr lang="en-US" dirty="0" err="1" smtClean="0"/>
              <a:t>DC:American</a:t>
            </a:r>
            <a:r>
              <a:rPr lang="en-US" dirty="0" smtClean="0"/>
              <a:t> Association Intellectual Developmental Disabilities . – 2016 . – </a:t>
            </a:r>
            <a:r>
              <a:rPr lang="en-US" dirty="0" err="1" smtClean="0"/>
              <a:t>Vol</a:t>
            </a:r>
            <a:r>
              <a:rPr lang="en-US" dirty="0" smtClean="0"/>
              <a:t> № 20 . – P 995-1010 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Reliability and validity of the SPAID-G checklist for detecting psychiatric disorders in adults with intellectual disability/ </a:t>
            </a:r>
            <a:r>
              <a:rPr lang="en-US" dirty="0" err="1" smtClean="0"/>
              <a:t>Bertelli</a:t>
            </a:r>
            <a:r>
              <a:rPr lang="en-US" dirty="0" smtClean="0"/>
              <a:t>, M., </a:t>
            </a:r>
            <a:r>
              <a:rPr lang="en-US" dirty="0" err="1" smtClean="0"/>
              <a:t>Scuticchio</a:t>
            </a:r>
            <a:r>
              <a:rPr lang="en-US" dirty="0" smtClean="0"/>
              <a:t>, D., </a:t>
            </a:r>
            <a:r>
              <a:rPr lang="en-US" dirty="0" err="1" smtClean="0"/>
              <a:t>Ferrandi</a:t>
            </a:r>
            <a:r>
              <a:rPr lang="en-US" dirty="0" smtClean="0"/>
              <a:t> [et al] ./–DOI: 10.1016/j.ridd.2011.08.020//Res Dev Disabil.–2012 . – </a:t>
            </a:r>
            <a:r>
              <a:rPr lang="en-US" dirty="0" err="1" smtClean="0"/>
              <a:t>Vol</a:t>
            </a:r>
            <a:r>
              <a:rPr lang="en-US" dirty="0" smtClean="0"/>
              <a:t> №33 .– P 382-390 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Social skills group training in high-functioning autism: A qualitative responder study/ </a:t>
            </a:r>
            <a:r>
              <a:rPr lang="en-US" dirty="0" err="1" smtClean="0"/>
              <a:t>Choque</a:t>
            </a:r>
            <a:r>
              <a:rPr lang="en-US" dirty="0" smtClean="0"/>
              <a:t> Olsson, </a:t>
            </a:r>
            <a:r>
              <a:rPr lang="en-US" dirty="0" err="1" smtClean="0"/>
              <a:t>N.a</a:t>
            </a:r>
            <a:r>
              <a:rPr lang="en-US" dirty="0" smtClean="0"/>
              <a:t> b , </a:t>
            </a:r>
            <a:r>
              <a:rPr lang="en-US" dirty="0" err="1" smtClean="0"/>
              <a:t>Rautio</a:t>
            </a:r>
            <a:r>
              <a:rPr lang="en-US" dirty="0" smtClean="0"/>
              <a:t>, </a:t>
            </a:r>
            <a:r>
              <a:rPr lang="en-US" dirty="0" err="1" smtClean="0"/>
              <a:t>D.b</a:t>
            </a:r>
            <a:r>
              <a:rPr lang="en-US" dirty="0" smtClean="0"/>
              <a:t> , </a:t>
            </a:r>
            <a:r>
              <a:rPr lang="en-US" dirty="0" err="1" smtClean="0"/>
              <a:t>Asztalos</a:t>
            </a:r>
            <a:r>
              <a:rPr lang="en-US" dirty="0" smtClean="0"/>
              <a:t> [et al]./–DOI: 10.1177/1362361315621885//Autism. –2016 .– </a:t>
            </a:r>
            <a:r>
              <a:rPr lang="en-US" dirty="0" err="1" smtClean="0"/>
              <a:t>Vol</a:t>
            </a:r>
            <a:r>
              <a:rPr lang="en-US" dirty="0" smtClean="0"/>
              <a:t> №20. –P 995-1010.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Urinary incontinence and the association with depression, stress, and self-esteem in older Korean Women/ Lee, </a:t>
            </a:r>
            <a:r>
              <a:rPr lang="en-US" dirty="0" err="1" smtClean="0"/>
              <a:t>H.-Y.a</a:t>
            </a:r>
            <a:r>
              <a:rPr lang="en-US" dirty="0" smtClean="0"/>
              <a:t> , Rhee [et al]./–DOI: 10.1038/s41598-021-88740-4//Scientific Reports. –2021 . – </a:t>
            </a:r>
            <a:r>
              <a:rPr lang="en-US" dirty="0" err="1" smtClean="0"/>
              <a:t>Vol</a:t>
            </a:r>
            <a:r>
              <a:rPr lang="en-US" dirty="0" smtClean="0"/>
              <a:t> №9054.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313" y="2699952"/>
            <a:ext cx="10972800" cy="9144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 презентации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785" y="1334531"/>
            <a:ext cx="5420498" cy="4937760"/>
          </a:xfrm>
        </p:spPr>
        <p:txBody>
          <a:bodyPr/>
          <a:lstStyle/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Гипотеза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Цель и задачи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Объект и предмет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Актуальность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Выборка исследования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Методики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Результаты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Вывод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Список литературы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56377fdfbe59515b7c75bd2131d2ca7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268" y="1219199"/>
            <a:ext cx="3807564" cy="50209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Гипотеза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351005"/>
            <a:ext cx="10972800" cy="49377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Уровень самооценки </a:t>
            </a:r>
            <a:r>
              <a:rPr lang="ru-RU" b="1" dirty="0" err="1" smtClean="0"/>
              <a:t>коррелирует</a:t>
            </a:r>
            <a:r>
              <a:rPr lang="ru-RU" b="1" dirty="0" smtClean="0"/>
              <a:t> с наличием и выраженностью проблем, отягчающих негативное влияние  индивида  на социум.</a:t>
            </a:r>
          </a:p>
          <a:p>
            <a:pPr algn="ctr">
              <a:buFont typeface="Courier New" pitchFamily="49" charset="0"/>
              <a:buChar char="o"/>
            </a:pPr>
            <a:r>
              <a:rPr lang="ru-RU" dirty="0" smtClean="0"/>
              <a:t>Ссылаясь на семантическое значение самооценки человека, ее можно определить как, главным образом, </a:t>
            </a:r>
            <a:r>
              <a:rPr lang="ru-RU" b="1" dirty="0" smtClean="0"/>
              <a:t>ценность себя самого </a:t>
            </a:r>
            <a:r>
              <a:rPr lang="ru-RU" dirty="0" smtClean="0"/>
              <a:t>и разного рода </a:t>
            </a:r>
            <a:r>
              <a:rPr lang="ru-RU" b="1" dirty="0" smtClean="0"/>
              <a:t>составляющих личности.</a:t>
            </a:r>
            <a:r>
              <a:rPr lang="ru-RU" dirty="0" smtClean="0"/>
              <a:t> При этом как физическое, так и психическое здоровье является той самой составляющей ценностью человека. И если при снижении уровня самооценки </a:t>
            </a:r>
            <a:r>
              <a:rPr lang="ru-RU" b="1" dirty="0" smtClean="0"/>
              <a:t>теряют  значимость </a:t>
            </a:r>
            <a:r>
              <a:rPr lang="ru-RU" dirty="0" smtClean="0"/>
              <a:t>его ценности, то более чем возможно наблюдать обесценивание такого компонента личности, как ее </a:t>
            </a:r>
            <a:r>
              <a:rPr lang="ru-RU" b="1" dirty="0" smtClean="0"/>
              <a:t>психическое здоровье.</a:t>
            </a:r>
          </a:p>
          <a:p>
            <a:pPr algn="ctr">
              <a:buFont typeface="Courier New" pitchFamily="49" charset="0"/>
              <a:buChar char="o"/>
            </a:pPr>
            <a:r>
              <a:rPr lang="ru-RU" dirty="0" smtClean="0"/>
              <a:t>Из обесценивания стандартного результата работы над собой (психического здоровья личности), наблюдается отсутствие всякого желания этого результата достигать.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и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09967" y="1713470"/>
            <a:ext cx="5840627" cy="458023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2060"/>
                </a:solidFill>
              </a:rPr>
              <a:t>Целью</a:t>
            </a:r>
            <a:r>
              <a:rPr lang="ru-RU" sz="2800" dirty="0" smtClean="0">
                <a:solidFill>
                  <a:srgbClr val="002060"/>
                </a:solidFill>
              </a:rPr>
              <a:t> научно-исследовательской работы является проверка наличия взаимосвязи фактора самооценки на особенности в построении социальных отношений.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2060"/>
                </a:solidFill>
              </a:rPr>
              <a:t>Объектом</a:t>
            </a:r>
            <a:r>
              <a:rPr lang="ru-RU" sz="2800" dirty="0" smtClean="0">
                <a:solidFill>
                  <a:srgbClr val="002060"/>
                </a:solidFill>
              </a:rPr>
              <a:t> исследования: женщины и мужчины от 18 до 45 лет.</a:t>
            </a:r>
          </a:p>
          <a:p>
            <a:endParaRPr lang="ru-RU" dirty="0"/>
          </a:p>
        </p:txBody>
      </p:sp>
      <p:pic>
        <p:nvPicPr>
          <p:cNvPr id="4" name="Рисунок 3" descr="UaAXsJYhE8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09" y="1508599"/>
            <a:ext cx="4821195" cy="41114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05167" y="1696995"/>
            <a:ext cx="6771501" cy="4333103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002060"/>
                </a:solidFill>
              </a:rPr>
              <a:t>Практическая: информирование, мотивация (рассматривается возможность формирования нестандартного подхода мотивации лиц  с низкой самооценкой или тенденцией к оной). 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002060"/>
                </a:solidFill>
              </a:rPr>
              <a:t>Теоретическая: структурирование и обработка информационной базы.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NzhABW7dq3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84" y="2010032"/>
            <a:ext cx="4821791" cy="32167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Выборка исследования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40843" y="1837038"/>
            <a:ext cx="4835611" cy="32951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Выборочная совокупность состояла из 61 человека, число лиц женского пола составило 54,3%, мужского – 45, 7%. При анализе результатов пол и возраст не учитывался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32f-YfTKdT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3" y="1598141"/>
            <a:ext cx="5811522" cy="38453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Методики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68562" y="1812324"/>
            <a:ext cx="6911545" cy="3995352"/>
          </a:xfrm>
        </p:spPr>
        <p:txBody>
          <a:bodyPr/>
          <a:lstStyle/>
          <a:p>
            <a:pPr lvl="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Тест «Определение уровня самооценки» Мэрилин </a:t>
            </a:r>
            <a:r>
              <a:rPr lang="ru-RU" dirty="0" err="1" smtClean="0">
                <a:solidFill>
                  <a:srgbClr val="002060"/>
                </a:solidFill>
              </a:rPr>
              <a:t>Соренсен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Диагностика эмоциональной и личностной сферы, используется для выявления показателей самооценки по четырем категориям-уровням.</a:t>
            </a:r>
          </a:p>
          <a:p>
            <a:pPr lvl="0"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 Методика диагностики межличностных отношений Т. </a:t>
            </a:r>
            <a:r>
              <a:rPr lang="ru-RU" dirty="0" err="1" smtClean="0">
                <a:solidFill>
                  <a:srgbClr val="002060"/>
                </a:solidFill>
              </a:rPr>
              <a:t>Лири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l4YofMDMv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33" y="1863809"/>
            <a:ext cx="4094721" cy="409472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Результаты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По общим результатам методик из 60 респондентов 7 обладали нормальной самооценкой, 14 – средней, 20 – низкой и 19 – очень низкой.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30153" y="2421924"/>
          <a:ext cx="8283619" cy="3767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Из 19 респондентов с очень низкой самооценкой 11 имели акцентуации и/или выраженные трудности по одной из 8 шкал </a:t>
            </a:r>
            <a:r>
              <a:rPr lang="ru-RU" dirty="0" err="1" smtClean="0">
                <a:solidFill>
                  <a:srgbClr val="FF0000"/>
                </a:solidFill>
              </a:rPr>
              <a:t>опросника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Лири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2372497"/>
          <a:ext cx="8962768" cy="3902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438</TotalTime>
  <Words>870</Words>
  <Application>Microsoft Office PowerPoint</Application>
  <PresentationFormat>Произвольный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Начальная</vt:lpstr>
      <vt:lpstr>Негативизм самоненависти во вне (человек с низкой самооценкой, вред социуму и мотивация изменений)</vt:lpstr>
      <vt:lpstr>План презентации</vt:lpstr>
      <vt:lpstr>Гипотеза</vt:lpstr>
      <vt:lpstr>Цель и задачи</vt:lpstr>
      <vt:lpstr>Актуальность</vt:lpstr>
      <vt:lpstr>Выборка исследования</vt:lpstr>
      <vt:lpstr>Методики</vt:lpstr>
      <vt:lpstr>Результаты</vt:lpstr>
      <vt:lpstr>Слайд 9</vt:lpstr>
      <vt:lpstr>Слайд 10</vt:lpstr>
      <vt:lpstr>Слайд 11</vt:lpstr>
      <vt:lpstr>Слайд 12</vt:lpstr>
      <vt:lpstr>Слайд 13</vt:lpstr>
      <vt:lpstr>Вывод</vt:lpstr>
      <vt:lpstr>Список литературы</vt:lpstr>
      <vt:lpstr>Слайд 16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 Windows</cp:lastModifiedBy>
  <cp:revision>106</cp:revision>
  <dcterms:created xsi:type="dcterms:W3CDTF">2021-03-09T13:17:34Z</dcterms:created>
  <dcterms:modified xsi:type="dcterms:W3CDTF">2021-05-28T12:09:49Z</dcterms:modified>
</cp:coreProperties>
</file>