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402" r:id="rId3"/>
    <p:sldId id="408" r:id="rId4"/>
    <p:sldId id="423" r:id="rId5"/>
    <p:sldId id="377" r:id="rId6"/>
    <p:sldId id="409" r:id="rId7"/>
    <p:sldId id="404" r:id="rId8"/>
    <p:sldId id="405" r:id="rId9"/>
    <p:sldId id="406" r:id="rId10"/>
    <p:sldId id="422" r:id="rId11"/>
    <p:sldId id="407" r:id="rId12"/>
    <p:sldId id="411" r:id="rId13"/>
    <p:sldId id="412" r:id="rId14"/>
    <p:sldId id="419" r:id="rId15"/>
    <p:sldId id="420" r:id="rId16"/>
    <p:sldId id="410" r:id="rId17"/>
    <p:sldId id="415" r:id="rId18"/>
    <p:sldId id="416" r:id="rId19"/>
    <p:sldId id="417" r:id="rId20"/>
    <p:sldId id="418" r:id="rId21"/>
    <p:sldId id="421" r:id="rId22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6" autoAdjust="0"/>
    <p:restoredTop sz="83977" autoAdjust="0"/>
  </p:normalViewPr>
  <p:slideViewPr>
    <p:cSldViewPr>
      <p:cViewPr>
        <p:scale>
          <a:sx n="75" d="100"/>
          <a:sy n="75" d="100"/>
        </p:scale>
        <p:origin x="-2676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r\Desktop\COVID-19\12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r\Desktop\COVID-19\12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r\Desktop\COVID-19\12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r\Desktop\COVID-19\12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r\Desktop\COVID-19\12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r\Desktop\COVID-19\1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Количество человек, переболевших </a:t>
            </a:r>
            <a:r>
              <a:rPr lang="ru-RU" dirty="0"/>
              <a:t>за весь период пандемии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Переболевшие за весь период пандемии</c:v>
                </c:pt>
              </c:strCache>
            </c:strRef>
          </c:tx>
          <c:invertIfNegative val="0"/>
          <c:cat>
            <c:strRef>
              <c:f>Лист2!$A$2:$A$4</c:f>
              <c:strCache>
                <c:ptCount val="3"/>
                <c:pt idx="0">
                  <c:v>Без карантинных мероприятий</c:v>
                </c:pt>
                <c:pt idx="1">
                  <c:v>Сокращение контактов на 50%</c:v>
                </c:pt>
                <c:pt idx="2">
                  <c:v>Сокращение контактов на 70%</c:v>
                </c:pt>
              </c:strCache>
            </c:strRef>
          </c:cat>
          <c:val>
            <c:numRef>
              <c:f>Лист2!$B$2:$B$4</c:f>
              <c:numCache>
                <c:formatCode>General</c:formatCode>
                <c:ptCount val="3"/>
                <c:pt idx="0">
                  <c:v>710000</c:v>
                </c:pt>
                <c:pt idx="1">
                  <c:v>300000</c:v>
                </c:pt>
                <c:pt idx="2">
                  <c:v>47000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1471744"/>
        <c:axId val="83767296"/>
      </c:barChart>
      <c:catAx>
        <c:axId val="81471744"/>
        <c:scaling>
          <c:orientation val="minMax"/>
        </c:scaling>
        <c:delete val="0"/>
        <c:axPos val="b"/>
        <c:majorTickMark val="out"/>
        <c:minorTickMark val="none"/>
        <c:tickLblPos val="nextTo"/>
        <c:crossAx val="83767296"/>
        <c:crosses val="autoZero"/>
        <c:auto val="1"/>
        <c:lblAlgn val="ctr"/>
        <c:lblOffset val="100"/>
        <c:noMultiLvlLbl val="0"/>
      </c:catAx>
      <c:valAx>
        <c:axId val="837672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1471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Количество человек, болеющих </a:t>
            </a:r>
            <a:r>
              <a:rPr lang="ru-RU" dirty="0"/>
              <a:t>на момент пика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Лист2!$C$1</c:f>
              <c:strCache>
                <c:ptCount val="1"/>
                <c:pt idx="0">
                  <c:v>Болеющие на момент пика</c:v>
                </c:pt>
              </c:strCache>
            </c:strRef>
          </c:tx>
          <c:invertIfNegative val="0"/>
          <c:cat>
            <c:strRef>
              <c:f>Лист2!$A$2:$A$4</c:f>
              <c:strCache>
                <c:ptCount val="3"/>
                <c:pt idx="0">
                  <c:v>Без карантинных мероприятий</c:v>
                </c:pt>
                <c:pt idx="1">
                  <c:v>Сокращение контактов на 50%</c:v>
                </c:pt>
                <c:pt idx="2">
                  <c:v>Сокращение контактов на 70%</c:v>
                </c:pt>
              </c:strCache>
            </c:strRef>
          </c:cat>
          <c:val>
            <c:numRef>
              <c:f>Лист2!$C$2:$C$4</c:f>
              <c:numCache>
                <c:formatCode>General</c:formatCode>
                <c:ptCount val="3"/>
                <c:pt idx="0">
                  <c:v>234380</c:v>
                </c:pt>
                <c:pt idx="1">
                  <c:v>97252</c:v>
                </c:pt>
                <c:pt idx="2">
                  <c:v>6300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3796352"/>
        <c:axId val="83797888"/>
      </c:barChart>
      <c:catAx>
        <c:axId val="83796352"/>
        <c:scaling>
          <c:orientation val="minMax"/>
        </c:scaling>
        <c:delete val="0"/>
        <c:axPos val="b"/>
        <c:majorTickMark val="out"/>
        <c:minorTickMark val="none"/>
        <c:tickLblPos val="nextTo"/>
        <c:crossAx val="83797888"/>
        <c:crosses val="autoZero"/>
        <c:auto val="1"/>
        <c:lblAlgn val="ctr"/>
        <c:lblOffset val="100"/>
        <c:noMultiLvlLbl val="0"/>
      </c:catAx>
      <c:valAx>
        <c:axId val="837978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37963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Время наступления пика </a:t>
            </a:r>
            <a:r>
              <a:rPr lang="ru-RU" dirty="0" smtClean="0"/>
              <a:t>пандемии, </a:t>
            </a:r>
            <a:r>
              <a:rPr lang="ru-RU" dirty="0" err="1" smtClean="0"/>
              <a:t>сут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Лист2!$D$1</c:f>
              <c:strCache>
                <c:ptCount val="1"/>
                <c:pt idx="0">
                  <c:v>Время наступления пика пандемии</c:v>
                </c:pt>
              </c:strCache>
            </c:strRef>
          </c:tx>
          <c:invertIfNegative val="0"/>
          <c:cat>
            <c:strRef>
              <c:f>Лист2!$A$2:$A$4</c:f>
              <c:strCache>
                <c:ptCount val="3"/>
                <c:pt idx="0">
                  <c:v>Без карантинных мероприятий</c:v>
                </c:pt>
                <c:pt idx="1">
                  <c:v>Сокращение контактов на 50%</c:v>
                </c:pt>
                <c:pt idx="2">
                  <c:v>Сокращение контактов на 70%</c:v>
                </c:pt>
              </c:strCache>
            </c:strRef>
          </c:cat>
          <c:val>
            <c:numRef>
              <c:f>Лист2!$D$2:$D$4</c:f>
              <c:numCache>
                <c:formatCode>General</c:formatCode>
                <c:ptCount val="3"/>
                <c:pt idx="0">
                  <c:v>53</c:v>
                </c:pt>
                <c:pt idx="1">
                  <c:v>100</c:v>
                </c:pt>
                <c:pt idx="2">
                  <c:v>300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3814656"/>
        <c:axId val="84033536"/>
      </c:barChart>
      <c:catAx>
        <c:axId val="83814656"/>
        <c:scaling>
          <c:orientation val="minMax"/>
        </c:scaling>
        <c:delete val="0"/>
        <c:axPos val="b"/>
        <c:majorTickMark val="out"/>
        <c:minorTickMark val="none"/>
        <c:tickLblPos val="nextTo"/>
        <c:crossAx val="84033536"/>
        <c:crosses val="autoZero"/>
        <c:auto val="1"/>
        <c:lblAlgn val="ctr"/>
        <c:lblOffset val="100"/>
        <c:noMultiLvlLbl val="0"/>
      </c:catAx>
      <c:valAx>
        <c:axId val="840335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3814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Болеющие на момент пика, чел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Лист2!$K$1</c:f>
              <c:strCache>
                <c:ptCount val="1"/>
                <c:pt idx="0">
                  <c:v>Болеющие на момент пика</c:v>
                </c:pt>
              </c:strCache>
            </c:strRef>
          </c:tx>
          <c:dLbls>
            <c:dLbl>
              <c:idx val="0"/>
              <c:layout>
                <c:manualLayout>
                  <c:x val="-5.4637911990717977E-2"/>
                  <c:y val="5.97105570137065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layout>
                <c:manualLayout>
                  <c:x val="-0.10210067734804937"/>
                  <c:y val="-1.89931466899970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8093731152856686E-3"/>
                  <c:y val="-5.14005540974044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8933361376257579E-2"/>
                  <c:y val="-6.99190726159230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Лист2!$I$2:$I$13</c:f>
              <c:numCache>
                <c:formatCode>m/d/yyyy</c:formatCode>
                <c:ptCount val="12"/>
                <c:pt idx="0">
                  <c:v>43917</c:v>
                </c:pt>
                <c:pt idx="1">
                  <c:v>43923</c:v>
                </c:pt>
                <c:pt idx="2">
                  <c:v>43931</c:v>
                </c:pt>
                <c:pt idx="3">
                  <c:v>43936</c:v>
                </c:pt>
                <c:pt idx="4">
                  <c:v>43945</c:v>
                </c:pt>
                <c:pt idx="5">
                  <c:v>43966</c:v>
                </c:pt>
                <c:pt idx="6">
                  <c:v>43983</c:v>
                </c:pt>
                <c:pt idx="7">
                  <c:v>43992</c:v>
                </c:pt>
                <c:pt idx="8">
                  <c:v>44096</c:v>
                </c:pt>
                <c:pt idx="9">
                  <c:v>44111</c:v>
                </c:pt>
                <c:pt idx="10">
                  <c:v>44147</c:v>
                </c:pt>
                <c:pt idx="11">
                  <c:v>44169</c:v>
                </c:pt>
              </c:numCache>
            </c:numRef>
          </c:xVal>
          <c:yVal>
            <c:numRef>
              <c:f>Лист2!$K$2:$K$13</c:f>
              <c:numCache>
                <c:formatCode>General</c:formatCode>
                <c:ptCount val="12"/>
                <c:pt idx="0">
                  <c:v>184308</c:v>
                </c:pt>
                <c:pt idx="1">
                  <c:v>201201</c:v>
                </c:pt>
                <c:pt idx="2">
                  <c:v>173069</c:v>
                </c:pt>
                <c:pt idx="3">
                  <c:v>173133</c:v>
                </c:pt>
                <c:pt idx="4">
                  <c:v>172975</c:v>
                </c:pt>
                <c:pt idx="5">
                  <c:v>19265</c:v>
                </c:pt>
                <c:pt idx="6">
                  <c:v>96342</c:v>
                </c:pt>
                <c:pt idx="7">
                  <c:v>71538</c:v>
                </c:pt>
                <c:pt idx="8">
                  <c:v>17499</c:v>
                </c:pt>
                <c:pt idx="9">
                  <c:v>14136</c:v>
                </c:pt>
                <c:pt idx="10">
                  <c:v>23091</c:v>
                </c:pt>
                <c:pt idx="11">
                  <c:v>6678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048512"/>
        <c:axId val="84074880"/>
      </c:scatterChart>
      <c:valAx>
        <c:axId val="8404851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ru-RU"/>
          </a:p>
        </c:txPr>
        <c:crossAx val="84074880"/>
        <c:crosses val="autoZero"/>
        <c:crossBetween val="midCat"/>
        <c:majorUnit val="14"/>
      </c:valAx>
      <c:valAx>
        <c:axId val="84074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404851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Время наступления пика пандемии, сут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Лист2!$L$1</c:f>
              <c:strCache>
                <c:ptCount val="1"/>
                <c:pt idx="0">
                  <c:v>Время наступления пика пандемии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Лист2!$I$2:$I$13</c:f>
              <c:numCache>
                <c:formatCode>m/d/yyyy</c:formatCode>
                <c:ptCount val="12"/>
                <c:pt idx="0">
                  <c:v>43917</c:v>
                </c:pt>
                <c:pt idx="1">
                  <c:v>43923</c:v>
                </c:pt>
                <c:pt idx="2">
                  <c:v>43931</c:v>
                </c:pt>
                <c:pt idx="3">
                  <c:v>43936</c:v>
                </c:pt>
                <c:pt idx="4">
                  <c:v>43945</c:v>
                </c:pt>
                <c:pt idx="5">
                  <c:v>43966</c:v>
                </c:pt>
                <c:pt idx="6">
                  <c:v>43983</c:v>
                </c:pt>
                <c:pt idx="7">
                  <c:v>43992</c:v>
                </c:pt>
                <c:pt idx="8">
                  <c:v>44096</c:v>
                </c:pt>
                <c:pt idx="9">
                  <c:v>44111</c:v>
                </c:pt>
                <c:pt idx="10">
                  <c:v>44147</c:v>
                </c:pt>
                <c:pt idx="11">
                  <c:v>44169</c:v>
                </c:pt>
              </c:numCache>
            </c:numRef>
          </c:xVal>
          <c:yVal>
            <c:numRef>
              <c:f>Лист2!$L$2:$L$13</c:f>
              <c:numCache>
                <c:formatCode>General</c:formatCode>
                <c:ptCount val="12"/>
                <c:pt idx="0">
                  <c:v>71</c:v>
                </c:pt>
                <c:pt idx="1">
                  <c:v>80</c:v>
                </c:pt>
                <c:pt idx="2">
                  <c:v>98</c:v>
                </c:pt>
                <c:pt idx="3">
                  <c:v>77</c:v>
                </c:pt>
                <c:pt idx="4">
                  <c:v>82</c:v>
                </c:pt>
                <c:pt idx="5">
                  <c:v>281</c:v>
                </c:pt>
                <c:pt idx="6">
                  <c:v>170</c:v>
                </c:pt>
                <c:pt idx="7">
                  <c:v>189</c:v>
                </c:pt>
                <c:pt idx="8">
                  <c:v>329</c:v>
                </c:pt>
                <c:pt idx="9">
                  <c:v>340</c:v>
                </c:pt>
                <c:pt idx="10">
                  <c:v>285</c:v>
                </c:pt>
                <c:pt idx="11">
                  <c:v>236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124032"/>
        <c:axId val="84125568"/>
      </c:scatterChart>
      <c:valAx>
        <c:axId val="8412403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ru-RU"/>
          </a:p>
        </c:txPr>
        <c:crossAx val="84125568"/>
        <c:crosses val="autoZero"/>
        <c:crossBetween val="midCat"/>
        <c:majorUnit val="14"/>
      </c:valAx>
      <c:valAx>
        <c:axId val="841255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412403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Переболевшие за весь период пандемии, чел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Лист2!$J$1</c:f>
              <c:strCache>
                <c:ptCount val="1"/>
                <c:pt idx="0">
                  <c:v>Переболевшие за весь период пандемии</c:v>
                </c:pt>
              </c:strCache>
            </c:strRef>
          </c:tx>
          <c:xVal>
            <c:numRef>
              <c:f>Лист2!$I$2:$I$13</c:f>
              <c:numCache>
                <c:formatCode>m/d/yyyy</c:formatCode>
                <c:ptCount val="12"/>
                <c:pt idx="0">
                  <c:v>43917</c:v>
                </c:pt>
                <c:pt idx="1">
                  <c:v>43923</c:v>
                </c:pt>
                <c:pt idx="2">
                  <c:v>43931</c:v>
                </c:pt>
                <c:pt idx="3">
                  <c:v>43936</c:v>
                </c:pt>
                <c:pt idx="4">
                  <c:v>43945</c:v>
                </c:pt>
                <c:pt idx="5">
                  <c:v>43966</c:v>
                </c:pt>
                <c:pt idx="6">
                  <c:v>43983</c:v>
                </c:pt>
                <c:pt idx="7">
                  <c:v>43992</c:v>
                </c:pt>
                <c:pt idx="8">
                  <c:v>44096</c:v>
                </c:pt>
                <c:pt idx="9">
                  <c:v>44111</c:v>
                </c:pt>
                <c:pt idx="10">
                  <c:v>44147</c:v>
                </c:pt>
                <c:pt idx="11">
                  <c:v>44169</c:v>
                </c:pt>
              </c:numCache>
            </c:numRef>
          </c:xVal>
          <c:yVal>
            <c:numRef>
              <c:f>Лист2!$J$2:$J$13</c:f>
              <c:numCache>
                <c:formatCode>General</c:formatCode>
                <c:ptCount val="12"/>
                <c:pt idx="0">
                  <c:v>817883</c:v>
                </c:pt>
                <c:pt idx="1">
                  <c:v>834450</c:v>
                </c:pt>
                <c:pt idx="2">
                  <c:v>805379</c:v>
                </c:pt>
                <c:pt idx="3">
                  <c:v>805408</c:v>
                </c:pt>
                <c:pt idx="4">
                  <c:v>805319</c:v>
                </c:pt>
                <c:pt idx="5">
                  <c:v>592870</c:v>
                </c:pt>
                <c:pt idx="6">
                  <c:v>1217026</c:v>
                </c:pt>
                <c:pt idx="7">
                  <c:v>1073469</c:v>
                </c:pt>
                <c:pt idx="8">
                  <c:v>666677</c:v>
                </c:pt>
                <c:pt idx="9">
                  <c:v>607679</c:v>
                </c:pt>
                <c:pt idx="10">
                  <c:v>452261</c:v>
                </c:pt>
                <c:pt idx="11">
                  <c:v>490413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146816"/>
        <c:axId val="84177280"/>
      </c:scatterChart>
      <c:valAx>
        <c:axId val="8414681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ru-RU"/>
          </a:p>
        </c:txPr>
        <c:crossAx val="84177280"/>
        <c:crosses val="autoZero"/>
        <c:crossBetween val="midCat"/>
        <c:majorUnit val="14"/>
      </c:valAx>
      <c:valAx>
        <c:axId val="841772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414681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787D3-E6B2-41D1-972A-3C34BC1A5744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DFC7E-F6ED-42B3-8074-3E09822F5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Коронавирус</a:t>
            </a:r>
            <a:r>
              <a:rPr lang="ru-RU" dirty="0" smtClean="0"/>
              <a:t> шагает по планете. Заболеваемость. Необходимость прогнозирования заболеваемости.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DFC7E-F6ED-42B3-8074-3E09822F588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26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Коронавирус</a:t>
            </a:r>
            <a:r>
              <a:rPr lang="ru-RU" dirty="0" smtClean="0"/>
              <a:t> шагает по планете. Заболеваемость. Необходимость прогнозирования заболеваемости.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DFC7E-F6ED-42B3-8074-3E09822F588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26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Нейронные</a:t>
            </a:r>
            <a:r>
              <a:rPr lang="ru-RU" baseline="0" dirty="0" smtClean="0"/>
              <a:t> сети не подходят, т.к. для их обучения нужно большое количество данных, а их на начальном этапе развития эпидемического процесса просто нет.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Новые нестандартные методы типа метода потенциальных функций ретроспективны и не дают знаний о базовом репродуктивном числе, т.е. по ним нельзя предсказать, есть/</a:t>
            </a:r>
            <a:r>
              <a:rPr lang="ru-RU" baseline="0" dirty="0" err="1" smtClean="0"/>
              <a:t>будт</a:t>
            </a:r>
            <a:r>
              <a:rPr lang="ru-RU" baseline="0" dirty="0" smtClean="0"/>
              <a:t> эпидемия или нет.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Статистические модели типа </a:t>
            </a:r>
            <a:r>
              <a:rPr lang="ru-RU" baseline="0" dirty="0" err="1" smtClean="0"/>
              <a:t>марковских</a:t>
            </a:r>
            <a:r>
              <a:rPr lang="ru-RU" baseline="0" dirty="0" smtClean="0"/>
              <a:t> цепей и </a:t>
            </a:r>
            <a:r>
              <a:rPr lang="en-US" baseline="0" dirty="0" smtClean="0"/>
              <a:t>ADL</a:t>
            </a:r>
            <a:r>
              <a:rPr lang="ru-RU" baseline="0" dirty="0" smtClean="0"/>
              <a:t>-модели имеют очень короткую «память» и предсказывают вперед максимум на 2 недели.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Поэтому самый хороший способ – это использовать классический подход, основанный на </a:t>
            </a:r>
            <a:r>
              <a:rPr lang="ru-RU" baseline="0" dirty="0" err="1" smtClean="0"/>
              <a:t>диференциальных</a:t>
            </a:r>
            <a:r>
              <a:rPr lang="ru-RU" baseline="0" dirty="0" smtClean="0"/>
              <a:t> уравнениях.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DFC7E-F6ED-42B3-8074-3E09822F588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380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DFC7E-F6ED-42B3-8074-3E09822F588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823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DFC7E-F6ED-42B3-8074-3E09822F588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823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DFC7E-F6ED-42B3-8074-3E09822F588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823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C404-FC9D-4468-B89B-64CC51DA7120}" type="datetime1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9718-F436-4574-9C4C-2A07327A11A5}" type="datetime1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5F87B-E5E6-4DAC-AF18-9AFC9834659D}" type="datetime1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98F4-1360-454C-9B23-83A166757E42}" type="datetime1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4CD0F-BB8F-467C-A050-19AA6EC9995B}" type="datetime1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942A-8918-4944-83A7-6A748A527A1C}" type="datetime1">
              <a:rPr lang="ru-RU" smtClean="0"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9EC6D-5BE1-465B-936C-441C3C655700}" type="datetime1">
              <a:rPr lang="ru-RU" smtClean="0"/>
              <a:t>05.12.2020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4FA7E-37B8-4692-8EEC-A20B0FBF18CE}" type="datetime1">
              <a:rPr lang="ru-RU" smtClean="0"/>
              <a:t>05.12.2020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FFF7-C587-46F8-B12C-409BE2E897C9}" type="datetime1">
              <a:rPr lang="ru-RU" smtClean="0"/>
              <a:t>05.12.2020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016F7-940B-48E5-9F9B-26279F4FD138}" type="datetime1">
              <a:rPr lang="ru-RU" smtClean="0"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D47A4-21CA-4F42-8736-CC37A9B171D9}" type="datetime1">
              <a:rPr lang="ru-RU" smtClean="0"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B0363-7D32-458E-80BB-AA335CE7A550}" type="datetime1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7776" y="6473826"/>
            <a:ext cx="8001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latin typeface="Calibri" pitchFamily="34" charset="0"/>
              </a:rPr>
              <a:t>Красноярск</a:t>
            </a:r>
            <a:r>
              <a:rPr lang="ru-RU" b="1" i="1" dirty="0" smtClean="0">
                <a:latin typeface="Calibri" pitchFamily="34" charset="0"/>
                <a:cs typeface="+mn-cs"/>
              </a:rPr>
              <a:t>, </a:t>
            </a:r>
            <a:r>
              <a:rPr lang="en-US" b="1" i="1" dirty="0" smtClean="0">
                <a:solidFill>
                  <a:srgbClr val="FF0000"/>
                </a:solidFill>
                <a:latin typeface="Calibri" pitchFamily="34" charset="0"/>
              </a:rPr>
              <a:t>05</a:t>
            </a: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 декабря</a:t>
            </a:r>
            <a:r>
              <a:rPr lang="ru-RU" b="1" i="1" dirty="0" smtClean="0">
                <a:latin typeface="Calibri" pitchFamily="34" charset="0"/>
                <a:cs typeface="+mn-cs"/>
              </a:rPr>
              <a:t> 20</a:t>
            </a:r>
            <a:r>
              <a:rPr lang="en-US" b="1" i="1" dirty="0" smtClean="0">
                <a:latin typeface="Calibri" pitchFamily="34" charset="0"/>
                <a:cs typeface="+mn-cs"/>
              </a:rPr>
              <a:t>20</a:t>
            </a:r>
            <a:endParaRPr lang="ru-RU" sz="1600" dirty="0">
              <a:latin typeface="+mn-lt"/>
              <a:cs typeface="+mn-cs"/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1576" y="4581129"/>
            <a:ext cx="8464550" cy="115212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b="1" u="sng" dirty="0" smtClean="0">
                <a:solidFill>
                  <a:srgbClr val="898989"/>
                </a:solidFill>
              </a:rPr>
              <a:t>Шадрин Константин Викторович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ru-RU" b="1" dirty="0" smtClean="0">
              <a:solidFill>
                <a:srgbClr val="898989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sz="2800" b="1" dirty="0" smtClean="0">
                <a:solidFill>
                  <a:srgbClr val="898989"/>
                </a:solidFill>
              </a:rPr>
              <a:t>Наркевич А.Н., Виноградов К.А.</a:t>
            </a:r>
            <a:endParaRPr lang="en-US" sz="2800" b="1" dirty="0" smtClean="0">
              <a:solidFill>
                <a:srgbClr val="89898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3925" y="1196752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Прогнозирование распространения новой </a:t>
            </a:r>
            <a:r>
              <a:rPr lang="ru-RU" sz="3600" b="1" dirty="0" err="1" smtClean="0"/>
              <a:t>коронавирусной</a:t>
            </a:r>
            <a:r>
              <a:rPr lang="ru-RU" sz="3600" b="1" dirty="0" smtClean="0"/>
              <a:t> инфекции на территории Красноярского края </a:t>
            </a:r>
          </a:p>
        </p:txBody>
      </p:sp>
    </p:spTree>
    <p:extLst>
      <p:ext uri="{BB962C8B-B14F-4D97-AF65-F5344CB8AC3E}">
        <p14:creationId xmlns:p14="http://schemas.microsoft.com/office/powerpoint/2010/main" val="394902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800" dirty="0" smtClean="0"/>
              <a:t>Определить наиболее оптимальные «уровень» необходимых ограничительных мер и время их введения с учетом возможностей системы здравоохранения.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8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/>
              <a:t>Спрогнозировать </a:t>
            </a:r>
            <a:r>
              <a:rPr lang="ru-RU" sz="2800" dirty="0" smtClean="0"/>
              <a:t>динамику развития пандемии в условиях постоянной актуализации данных об уровне заболеваемости и введенных ограничительных мер.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2019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Задачи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47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469D2-1313-49EE-B39D-6DC72C13C21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219200"/>
            <a:ext cx="8659091" cy="331407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5203326" cy="3195992"/>
          </a:xfrm>
          <a:prstGeom prst="rect">
            <a:avLst/>
          </a:prstGeom>
          <a:noFill/>
          <a:ln w="25400">
            <a:solidFill>
              <a:srgbClr val="C0000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2019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Моделирование распространения </a:t>
            </a:r>
          </a:p>
          <a:p>
            <a:pPr algn="ctr"/>
            <a:r>
              <a:rPr lang="en-US" sz="3600" b="1" i="1" dirty="0" smtClean="0">
                <a:solidFill>
                  <a:srgbClr val="7030A0"/>
                </a:solidFill>
              </a:rPr>
              <a:t>COVID-19</a:t>
            </a:r>
            <a:r>
              <a:rPr lang="ru-RU" sz="3600" b="1" i="1" dirty="0" smtClean="0">
                <a:solidFill>
                  <a:srgbClr val="7030A0"/>
                </a:solidFill>
              </a:rPr>
              <a:t> на территории г. Красноярска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16216" y="5229200"/>
                <a:ext cx="13943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ru-RU" sz="3200" b="1" dirty="0" smtClean="0">
                    <a:solidFill>
                      <a:srgbClr val="C00000"/>
                    </a:solidFill>
                  </a:rPr>
                  <a:t>=3,8</a:t>
                </a:r>
                <a:endParaRPr lang="ru-RU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5229200"/>
                <a:ext cx="1394356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2500" r="-9607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814955" cy="367145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85735" y="2112532"/>
            <a:ext cx="625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  <a:latin typeface="+mn-lt"/>
              </a:rPr>
              <a:t>Оспа</a:t>
            </a:r>
            <a:endParaRPr lang="ru-RU" sz="16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9854" y="2574187"/>
            <a:ext cx="615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  <a:latin typeface="+mn-lt"/>
              </a:rPr>
              <a:t>Корь</a:t>
            </a:r>
            <a:endParaRPr lang="ru-RU" sz="16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61270" y="2805988"/>
            <a:ext cx="1263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 err="1" smtClean="0">
                <a:solidFill>
                  <a:srgbClr val="C00000"/>
                </a:solidFill>
                <a:latin typeface="+mn-lt"/>
              </a:rPr>
              <a:t>Атип</a:t>
            </a:r>
            <a:r>
              <a:rPr lang="ru-RU" sz="1400" b="1" i="1" dirty="0" smtClean="0">
                <a:solidFill>
                  <a:srgbClr val="C00000"/>
                </a:solidFill>
                <a:latin typeface="+mn-lt"/>
              </a:rPr>
              <a:t>. </a:t>
            </a:r>
            <a:r>
              <a:rPr lang="ru-RU" sz="1400" b="1" i="1" dirty="0" err="1" smtClean="0">
                <a:solidFill>
                  <a:srgbClr val="C00000"/>
                </a:solidFill>
                <a:latin typeface="+mn-lt"/>
              </a:rPr>
              <a:t>пневм</a:t>
            </a:r>
            <a:r>
              <a:rPr lang="ru-RU" sz="1400" b="1" i="1" dirty="0" smtClean="0">
                <a:solidFill>
                  <a:srgbClr val="C00000"/>
                </a:solidFill>
                <a:latin typeface="+mn-lt"/>
              </a:rPr>
              <a:t>.</a:t>
            </a:r>
            <a:endParaRPr lang="ru-RU" sz="1400" b="1" i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436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469D2-1313-49EE-B39D-6DC72C13C21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0" y="20191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Моделирование распространения </a:t>
            </a:r>
          </a:p>
          <a:p>
            <a:pPr algn="ctr"/>
            <a:r>
              <a:rPr lang="en-US" sz="3600" b="1" i="1" dirty="0" smtClean="0">
                <a:solidFill>
                  <a:srgbClr val="7030A0"/>
                </a:solidFill>
              </a:rPr>
              <a:t>COVID-19</a:t>
            </a:r>
            <a:r>
              <a:rPr lang="ru-RU" sz="3600" b="1" i="1" dirty="0" smtClean="0">
                <a:solidFill>
                  <a:srgbClr val="7030A0"/>
                </a:solidFill>
              </a:rPr>
              <a:t> на территории г. Красноярска</a:t>
            </a:r>
            <a:endParaRPr lang="en-US" sz="36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>Отсутствие карантинных мероприятий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732" y="1628800"/>
            <a:ext cx="6360535" cy="332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157192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</a:t>
            </a:r>
            <a:r>
              <a:rPr lang="ru-RU" dirty="0"/>
              <a:t>. Численность населения, которое </a:t>
            </a:r>
            <a:r>
              <a:rPr lang="ru-RU" b="1" dirty="0">
                <a:solidFill>
                  <a:srgbClr val="7030A0"/>
                </a:solidFill>
              </a:rPr>
              <a:t>переболеет за весь период </a:t>
            </a:r>
            <a:r>
              <a:rPr lang="ru-RU" dirty="0"/>
              <a:t>пандемии – </a:t>
            </a:r>
            <a:r>
              <a:rPr lang="ru-RU" b="1" dirty="0">
                <a:solidFill>
                  <a:srgbClr val="7030A0"/>
                </a:solidFill>
              </a:rPr>
              <a:t>710 000 </a:t>
            </a:r>
            <a:r>
              <a:rPr lang="ru-RU" dirty="0"/>
              <a:t>человек. </a:t>
            </a:r>
          </a:p>
          <a:p>
            <a:r>
              <a:rPr lang="ru-RU" dirty="0"/>
              <a:t>2. Численность населения, которое будет </a:t>
            </a:r>
            <a:r>
              <a:rPr lang="ru-RU" b="1" dirty="0">
                <a:solidFill>
                  <a:srgbClr val="C00000"/>
                </a:solidFill>
              </a:rPr>
              <a:t>болеть в момент пика </a:t>
            </a:r>
            <a:r>
              <a:rPr lang="ru-RU" dirty="0"/>
              <a:t>пандемии – </a:t>
            </a:r>
            <a:r>
              <a:rPr lang="ru-RU" b="1" dirty="0">
                <a:solidFill>
                  <a:srgbClr val="C00000"/>
                </a:solidFill>
              </a:rPr>
              <a:t>234 380 </a:t>
            </a:r>
            <a:r>
              <a:rPr lang="ru-RU" dirty="0"/>
              <a:t>человек. </a:t>
            </a:r>
          </a:p>
          <a:p>
            <a:r>
              <a:rPr lang="ru-RU" dirty="0"/>
              <a:t>3. День, на который наступит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пик пандемии </a:t>
            </a:r>
            <a:r>
              <a:rPr lang="ru-RU" dirty="0"/>
              <a:t>– 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53 сутки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9805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469D2-1313-49EE-B39D-6DC72C13C21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0" y="20191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Моделирование распространения </a:t>
            </a:r>
          </a:p>
          <a:p>
            <a:pPr algn="ctr"/>
            <a:r>
              <a:rPr lang="en-US" sz="3600" b="1" i="1" dirty="0" smtClean="0">
                <a:solidFill>
                  <a:srgbClr val="7030A0"/>
                </a:solidFill>
              </a:rPr>
              <a:t>COVID-19</a:t>
            </a:r>
            <a:r>
              <a:rPr lang="ru-RU" sz="3600" b="1" i="1" dirty="0" smtClean="0">
                <a:solidFill>
                  <a:srgbClr val="7030A0"/>
                </a:solidFill>
              </a:rPr>
              <a:t> на территории г. Красноярска</a:t>
            </a:r>
          </a:p>
          <a:p>
            <a:pPr algn="r"/>
            <a:r>
              <a:rPr lang="ru-RU" sz="2800" b="1" i="1" dirty="0" smtClean="0">
                <a:solidFill>
                  <a:srgbClr val="C00000"/>
                </a:solidFill>
              </a:rPr>
              <a:t>на 23.03.2020 </a:t>
            </a:r>
            <a:endParaRPr lang="en-US" sz="2800" b="1" i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9019609"/>
              </p:ext>
            </p:extLst>
          </p:nvPr>
        </p:nvGraphicFramePr>
        <p:xfrm>
          <a:off x="323528" y="1340768"/>
          <a:ext cx="482453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0026946"/>
              </p:ext>
            </p:extLst>
          </p:nvPr>
        </p:nvGraphicFramePr>
        <p:xfrm>
          <a:off x="395536" y="4234627"/>
          <a:ext cx="4824536" cy="2492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4598161"/>
              </p:ext>
            </p:extLst>
          </p:nvPr>
        </p:nvGraphicFramePr>
        <p:xfrm>
          <a:off x="5292080" y="2636912"/>
          <a:ext cx="363589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0153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469D2-1313-49EE-B39D-6DC72C13C21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0" y="20191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Подбор интенсивности ограничительных мер на территории г. Красноярска</a:t>
            </a:r>
          </a:p>
          <a:p>
            <a:pPr algn="r"/>
            <a:r>
              <a:rPr lang="ru-RU" sz="2800" b="1" i="1" dirty="0" smtClean="0">
                <a:solidFill>
                  <a:srgbClr val="C00000"/>
                </a:solidFill>
              </a:rPr>
              <a:t>на 23.03.2020 </a:t>
            </a:r>
            <a:endParaRPr lang="en-US" sz="2800" b="1" i="1" dirty="0" smtClean="0">
              <a:solidFill>
                <a:srgbClr val="C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633729"/>
            <a:ext cx="760095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53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469D2-1313-49EE-B39D-6DC72C13C21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0" y="20191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Подбор интенсивности ограничительных мер на территории г. Красноярска</a:t>
            </a:r>
          </a:p>
          <a:p>
            <a:pPr algn="r"/>
            <a:r>
              <a:rPr lang="ru-RU" sz="2800" b="1" i="1" dirty="0" smtClean="0">
                <a:solidFill>
                  <a:srgbClr val="C00000"/>
                </a:solidFill>
              </a:rPr>
              <a:t>на 23.03.2020 </a:t>
            </a:r>
            <a:endParaRPr lang="en-US" sz="2800" b="1" i="1" dirty="0" smtClean="0">
              <a:solidFill>
                <a:srgbClr val="C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" y="1700808"/>
            <a:ext cx="9066998" cy="393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8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811276" y="1700808"/>
                <a:ext cx="5521448" cy="1271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𝜷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ru-RU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  <m:r>
                                      <a:rPr lang="ru-RU" sz="24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∙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𝜏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)[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𝐼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𝑈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)]</m:t>
                                    </m:r>
                                  </m:e>
                                  <m:e/>
                                </m:eqAr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𝜷</m:t>
                                </m:r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𝒕</m:t>
                                </m:r>
                                <m:r>
                                  <a:rPr lang="en-US" sz="24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𝜏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</m:e>
                                </m:d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𝐼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/>
                                            <a:ea typeface="Cambria Math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  <a:ea typeface="Cambria Math"/>
                                      </a:rPr>
                                      <m:t>𝑈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  <a:ea typeface="Cambria Math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𝑣𝐼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276" y="1700808"/>
                <a:ext cx="5521448" cy="127143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0" y="2019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Учет изменяющейся жесткости введенных ограничительных  мер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35" y="3606920"/>
            <a:ext cx="8530277" cy="313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9952" y="4527813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«Президентская неделя»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5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" y="1640897"/>
            <a:ext cx="9029915" cy="5100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1520" y="-27384"/>
            <a:ext cx="8640960" cy="16312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Динамика накопленного числа подтвержденных больных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Сравнение с моделью</a:t>
            </a:r>
            <a:endParaRPr lang="ru-RU" sz="2800" b="1" i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25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68042"/>
            <a:ext cx="6505976" cy="487078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1520" y="-27384"/>
            <a:ext cx="8640960" cy="16312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Динамика накопленного числа подтвержденных больных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Сравнение с моделью на 04.12.2020</a:t>
            </a:r>
            <a:endParaRPr lang="ru-RU" sz="2800" b="1" i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2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2019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Моделирование распространения </a:t>
            </a:r>
            <a:r>
              <a:rPr lang="en-US" sz="3600" b="1" i="1" dirty="0" smtClean="0">
                <a:solidFill>
                  <a:srgbClr val="7030A0"/>
                </a:solidFill>
              </a:rPr>
              <a:t>COVID-19</a:t>
            </a:r>
            <a:r>
              <a:rPr lang="ru-RU" sz="3600" b="1" i="1" dirty="0" smtClean="0">
                <a:solidFill>
                  <a:srgbClr val="7030A0"/>
                </a:solidFill>
              </a:rPr>
              <a:t> на территории Красноярского края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426858"/>
              </p:ext>
            </p:extLst>
          </p:nvPr>
        </p:nvGraphicFramePr>
        <p:xfrm>
          <a:off x="467544" y="1340768"/>
          <a:ext cx="57435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6461558"/>
              </p:ext>
            </p:extLst>
          </p:nvPr>
        </p:nvGraphicFramePr>
        <p:xfrm>
          <a:off x="1221692" y="4114800"/>
          <a:ext cx="79208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333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2019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Актуальность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Distribution of COVID-19 cases worldwide, as of 4 December 202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6"/>
          <a:stretch/>
        </p:blipFill>
        <p:spPr bwMode="auto">
          <a:xfrm>
            <a:off x="511682" y="1052626"/>
            <a:ext cx="8079059" cy="287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3363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u="sng" dirty="0">
                <a:solidFill>
                  <a:srgbClr val="002060"/>
                </a:solidFill>
              </a:rPr>
              <a:t>Подтвержденные случаи </a:t>
            </a:r>
            <a:r>
              <a:rPr lang="ru-RU" b="1" i="1" dirty="0">
                <a:solidFill>
                  <a:srgbClr val="002060"/>
                </a:solidFill>
              </a:rPr>
              <a:t>заражения </a:t>
            </a:r>
            <a:r>
              <a:rPr lang="en-US" b="1" i="1" dirty="0">
                <a:solidFill>
                  <a:srgbClr val="002060"/>
                </a:solidFill>
              </a:rPr>
              <a:t>COVID-19 </a:t>
            </a:r>
            <a:r>
              <a:rPr lang="ru-RU" b="1" i="1" dirty="0">
                <a:solidFill>
                  <a:srgbClr val="002060"/>
                </a:solidFill>
              </a:rPr>
              <a:t>в мире на</a:t>
            </a:r>
            <a:r>
              <a:rPr lang="en-US" b="1" i="1" dirty="0">
                <a:solidFill>
                  <a:srgbClr val="002060"/>
                </a:solidFill>
              </a:rPr>
              <a:t> 4 </a:t>
            </a:r>
            <a:r>
              <a:rPr lang="ru-RU" b="1" i="1" dirty="0">
                <a:solidFill>
                  <a:srgbClr val="002060"/>
                </a:solidFill>
              </a:rPr>
              <a:t>декабря</a:t>
            </a:r>
            <a:r>
              <a:rPr lang="en-US" b="1" i="1" dirty="0">
                <a:solidFill>
                  <a:srgbClr val="002060"/>
                </a:solidFill>
              </a:rPr>
              <a:t> 2020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8" y="620688"/>
            <a:ext cx="6024281" cy="71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229318" y="3933056"/>
            <a:ext cx="8663162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Distribution of COVID-19 deaths, worldwide, as of 4 December 20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00" y="4013278"/>
            <a:ext cx="8079059" cy="287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91680" y="400680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C00000"/>
                </a:solidFill>
              </a:rPr>
              <a:t>Количество смертей </a:t>
            </a:r>
            <a:r>
              <a:rPr lang="ru-RU" b="1" i="1" dirty="0" smtClean="0">
                <a:solidFill>
                  <a:srgbClr val="C00000"/>
                </a:solidFill>
              </a:rPr>
              <a:t>от </a:t>
            </a:r>
            <a:r>
              <a:rPr lang="en-US" b="1" i="1" dirty="0">
                <a:solidFill>
                  <a:srgbClr val="C00000"/>
                </a:solidFill>
              </a:rPr>
              <a:t>COVID-19 </a:t>
            </a:r>
            <a:r>
              <a:rPr lang="ru-RU" b="1" i="1" dirty="0">
                <a:solidFill>
                  <a:srgbClr val="C00000"/>
                </a:solidFill>
              </a:rPr>
              <a:t>в мире на</a:t>
            </a:r>
            <a:r>
              <a:rPr lang="en-US" b="1" i="1" dirty="0">
                <a:solidFill>
                  <a:srgbClr val="C00000"/>
                </a:solidFill>
              </a:rPr>
              <a:t> 4 </a:t>
            </a:r>
            <a:r>
              <a:rPr lang="ru-RU" b="1" i="1" dirty="0">
                <a:solidFill>
                  <a:srgbClr val="C00000"/>
                </a:solidFill>
              </a:rPr>
              <a:t>декабря</a:t>
            </a:r>
            <a:r>
              <a:rPr lang="en-US" b="1" i="1" dirty="0">
                <a:solidFill>
                  <a:srgbClr val="C00000"/>
                </a:solidFill>
              </a:rPr>
              <a:t> 2020</a:t>
            </a:r>
          </a:p>
        </p:txBody>
      </p:sp>
    </p:spTree>
    <p:extLst>
      <p:ext uri="{BB962C8B-B14F-4D97-AF65-F5344CB8AC3E}">
        <p14:creationId xmlns:p14="http://schemas.microsoft.com/office/powerpoint/2010/main" val="218202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2019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Моделирование распространения </a:t>
            </a:r>
            <a:r>
              <a:rPr lang="en-US" sz="3600" b="1" i="1" dirty="0" smtClean="0">
                <a:solidFill>
                  <a:srgbClr val="7030A0"/>
                </a:solidFill>
              </a:rPr>
              <a:t>COVID-19</a:t>
            </a:r>
            <a:r>
              <a:rPr lang="ru-RU" sz="3600" b="1" i="1" dirty="0" smtClean="0">
                <a:solidFill>
                  <a:srgbClr val="7030A0"/>
                </a:solidFill>
              </a:rPr>
              <a:t> на территории Красноярского края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2958331"/>
              </p:ext>
            </p:extLst>
          </p:nvPr>
        </p:nvGraphicFramePr>
        <p:xfrm>
          <a:off x="647564" y="1772816"/>
          <a:ext cx="784887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610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2019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Заключение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2808312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 smtClean="0">
                <a:solidFill>
                  <a:srgbClr val="C00000"/>
                </a:solidFill>
              </a:rPr>
              <a:t>«Уровень» ограничительных мер</a:t>
            </a:r>
            <a:r>
              <a:rPr lang="ru-RU" sz="2400" dirty="0" smtClean="0"/>
              <a:t>, которые необходимо было ввести на территории г. Красноярска – </a:t>
            </a:r>
            <a:r>
              <a:rPr lang="ru-RU" sz="2400" b="1" i="1" dirty="0" smtClean="0">
                <a:solidFill>
                  <a:srgbClr val="C00000"/>
                </a:solidFill>
              </a:rPr>
              <a:t>0,3-0,4 </a:t>
            </a:r>
            <a:r>
              <a:rPr lang="ru-RU" sz="2400" dirty="0" smtClean="0"/>
              <a:t>(снижение контактов на 60-70%).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Время введения </a:t>
            </a:r>
            <a:r>
              <a:rPr lang="ru-RU" sz="2400" dirty="0" smtClean="0"/>
              <a:t>ограничительных мер – </a:t>
            </a:r>
            <a:r>
              <a:rPr lang="ru-RU" sz="2400" b="1" dirty="0" smtClean="0">
                <a:solidFill>
                  <a:srgbClr val="002060"/>
                </a:solidFill>
              </a:rPr>
              <a:t>9-30 день </a:t>
            </a:r>
            <a:r>
              <a:rPr lang="ru-RU" sz="2400" dirty="0" smtClean="0"/>
              <a:t>от начала пандемии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(фактический момент введения – 14 день)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Результаты прогнозирования:</a:t>
            </a:r>
            <a:endParaRPr lang="ru-RU" sz="24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961447"/>
              </p:ext>
            </p:extLst>
          </p:nvPr>
        </p:nvGraphicFramePr>
        <p:xfrm>
          <a:off x="514152" y="3822824"/>
          <a:ext cx="828092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4296"/>
                <a:gridCol w="1728192"/>
                <a:gridCol w="1818202"/>
                <a:gridCol w="207023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Предсказание на 23.03.2020</a:t>
                      </a:r>
                    </a:p>
                    <a:p>
                      <a:pPr algn="ctr"/>
                      <a:r>
                        <a:rPr lang="ru-RU" b="1" dirty="0" smtClean="0"/>
                        <a:t>(г. Красноярск)</a:t>
                      </a:r>
                      <a:endParaRPr lang="ru-RU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Предсказание на 04.12.2020</a:t>
                      </a:r>
                    </a:p>
                    <a:p>
                      <a:pPr algn="ctr"/>
                      <a:r>
                        <a:rPr lang="ru-RU" b="1" dirty="0" smtClean="0"/>
                        <a:t>(Красноярский край)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Реальные  данные</a:t>
                      </a:r>
                    </a:p>
                    <a:p>
                      <a:pPr algn="ctr"/>
                      <a:r>
                        <a:rPr lang="ru-RU" b="1" dirty="0" smtClean="0"/>
                        <a:t>(Красноярский край)</a:t>
                      </a:r>
                      <a:endParaRPr lang="ru-RU" b="1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/>
                        <a:t>Количество </a:t>
                      </a:r>
                      <a:r>
                        <a:rPr lang="ru-RU" sz="1800" b="1" i="1" dirty="0" smtClean="0"/>
                        <a:t>болеющих «в пик»</a:t>
                      </a:r>
                      <a:r>
                        <a:rPr lang="ru-RU" sz="1800" i="1" dirty="0" smtClean="0"/>
                        <a:t> пандемии,</a:t>
                      </a:r>
                      <a:r>
                        <a:rPr lang="ru-RU" sz="1800" i="1" baseline="0" dirty="0" smtClean="0"/>
                        <a:t> чел</a:t>
                      </a:r>
                      <a:endParaRPr lang="ru-RU" i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6300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6678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6723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1" dirty="0" smtClean="0"/>
                        <a:t>Время </a:t>
                      </a:r>
                      <a:r>
                        <a:rPr lang="ru-RU" sz="1800" i="1" dirty="0" smtClean="0"/>
                        <a:t>наступления </a:t>
                      </a:r>
                      <a:r>
                        <a:rPr lang="ru-RU" sz="1800" b="1" i="1" dirty="0" smtClean="0"/>
                        <a:t>«пика» </a:t>
                      </a:r>
                      <a:r>
                        <a:rPr lang="ru-RU" sz="1800" i="1" dirty="0" smtClean="0"/>
                        <a:t>пандемии,</a:t>
                      </a:r>
                      <a:r>
                        <a:rPr lang="ru-RU" sz="1800" i="1" baseline="0" dirty="0" smtClean="0"/>
                        <a:t> </a:t>
                      </a:r>
                      <a:r>
                        <a:rPr lang="ru-RU" sz="1800" i="1" baseline="0" dirty="0" err="1" smtClean="0"/>
                        <a:t>сут</a:t>
                      </a:r>
                      <a:endParaRPr lang="ru-RU" i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300</a:t>
                      </a:r>
                    </a:p>
                    <a:p>
                      <a:pPr algn="ctr"/>
                      <a:r>
                        <a:rPr lang="ru-RU" dirty="0" smtClean="0"/>
                        <a:t>(10.01.2021)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237</a:t>
                      </a:r>
                    </a:p>
                    <a:p>
                      <a:pPr algn="ctr"/>
                      <a:r>
                        <a:rPr lang="ru-RU" dirty="0" smtClean="0"/>
                        <a:t>(06.11.2020)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240</a:t>
                      </a:r>
                    </a:p>
                    <a:p>
                      <a:pPr algn="ctr"/>
                      <a:r>
                        <a:rPr lang="ru-RU" dirty="0" smtClean="0"/>
                        <a:t>(09.11.2020)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95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2019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Актуальность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29318" y="3789040"/>
            <a:ext cx="8663162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933" y="700261"/>
            <a:ext cx="6062133" cy="299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96539"/>
            <a:ext cx="5473393" cy="293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8" y="5157355"/>
            <a:ext cx="2779710" cy="41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11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/>
              <a:t>	</a:t>
            </a:r>
            <a:r>
              <a:rPr lang="ru-RU" sz="2800" dirty="0" smtClean="0"/>
              <a:t>Прогнозирование возможного распространения </a:t>
            </a:r>
            <a:r>
              <a:rPr lang="ru-RU" sz="2800" dirty="0" smtClean="0"/>
              <a:t>новой </a:t>
            </a:r>
            <a:r>
              <a:rPr lang="ru-RU" sz="2800" dirty="0" err="1" smtClean="0"/>
              <a:t>коронавирусной</a:t>
            </a:r>
            <a:r>
              <a:rPr lang="ru-RU" sz="2800" dirty="0" smtClean="0"/>
              <a:t> инфекции (COVID-19</a:t>
            </a:r>
            <a:r>
              <a:rPr lang="ru-RU" sz="2800" dirty="0"/>
              <a:t>) </a:t>
            </a:r>
            <a:r>
              <a:rPr lang="ru-RU" sz="2800" dirty="0" smtClean="0"/>
              <a:t>на </a:t>
            </a:r>
            <a:r>
              <a:rPr lang="ru-RU" sz="2800" dirty="0"/>
              <a:t>т</a:t>
            </a:r>
            <a:r>
              <a:rPr lang="ru-RU" sz="2800" dirty="0" smtClean="0"/>
              <a:t>ерритории </a:t>
            </a:r>
            <a:r>
              <a:rPr lang="ru-RU" sz="2800" dirty="0"/>
              <a:t>г. </a:t>
            </a:r>
            <a:r>
              <a:rPr lang="ru-RU" sz="2800" dirty="0" smtClean="0"/>
              <a:t>Красноярска и Красноярского края </a:t>
            </a:r>
            <a:r>
              <a:rPr lang="ru-RU" sz="2800" dirty="0"/>
              <a:t>с </a:t>
            </a:r>
            <a:r>
              <a:rPr lang="ru-RU" sz="2800" dirty="0" smtClean="0"/>
              <a:t>применением </a:t>
            </a:r>
            <a:r>
              <a:rPr lang="ru-RU" sz="2800" dirty="0"/>
              <a:t>математического моделирования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2019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Цель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4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2019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Математические подходы к прогнозированию эпидемий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Как работает нейронная сеть: обучение, функции активации и потер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02" y="1926125"/>
            <a:ext cx="2252378" cy="188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299" y="1556792"/>
            <a:ext cx="1836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Нейронные сети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3685" y="1545719"/>
            <a:ext cx="1415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ADL-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модели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8" name="Picture 6" descr="https://studref.com/htm/img/29/8768/99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597" y="2026439"/>
            <a:ext cx="3252851" cy="183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77732" y="4125577"/>
            <a:ext cx="3760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Дифференциальные уравнения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080" name="Picture 8" descr="https://scientificrussia.ru/data/shared/1Evgeniya_Sahno/zhenya2/SIRmode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216" y="4653136"/>
            <a:ext cx="2823998" cy="209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множение 2"/>
          <p:cNvSpPr/>
          <p:nvPr/>
        </p:nvSpPr>
        <p:spPr>
          <a:xfrm>
            <a:off x="539552" y="1108775"/>
            <a:ext cx="3481566" cy="3216857"/>
          </a:xfrm>
          <a:prstGeom prst="mathMultiply">
            <a:avLst>
              <a:gd name="adj1" fmla="val 10934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множение 12"/>
          <p:cNvSpPr/>
          <p:nvPr/>
        </p:nvSpPr>
        <p:spPr>
          <a:xfrm>
            <a:off x="5558693" y="1294122"/>
            <a:ext cx="3080366" cy="2846161"/>
          </a:xfrm>
          <a:prstGeom prst="mathMultiply">
            <a:avLst>
              <a:gd name="adj1" fmla="val 3873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с вырезом 7"/>
          <p:cNvSpPr/>
          <p:nvPr/>
        </p:nvSpPr>
        <p:spPr>
          <a:xfrm>
            <a:off x="6143685" y="5445224"/>
            <a:ext cx="955191" cy="4320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98204" y="5368860"/>
                <a:ext cx="75956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𝑹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ru-RU" sz="3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204" y="5368860"/>
                <a:ext cx="759567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412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3" grpId="0" animBg="1"/>
      <p:bldP spid="13" grpId="0" animBg="1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pic>
        <p:nvPicPr>
          <p:cNvPr id="4098" name="Picture 2" descr="https://avatars.mds.yandex.net/get-zen_doc/1131118/pub_5bf2c8cf0dccb300abaa6200_5bf2cad4826afe00aa222578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083" y="1988840"/>
            <a:ext cx="4887832" cy="394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0191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rgbClr val="7030A0"/>
                </a:solidFill>
              </a:rPr>
              <a:t>Компартментальный</a:t>
            </a:r>
            <a:r>
              <a:rPr lang="ru-RU" sz="3600" b="1" i="1" dirty="0" smtClean="0">
                <a:solidFill>
                  <a:srgbClr val="7030A0"/>
                </a:solidFill>
              </a:rPr>
              <a:t> подход к моделированию распространения эпидемического заболевания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536" y="4077072"/>
            <a:ext cx="2393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Восприимчивые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9782" y="6003517"/>
            <a:ext cx="2624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Инфицированные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38599" y="4077072"/>
            <a:ext cx="2077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Исключенные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07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469D2-1313-49EE-B39D-6DC72C13C21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67" y="1196752"/>
            <a:ext cx="694372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019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Моделирование распространения </a:t>
            </a:r>
          </a:p>
          <a:p>
            <a:pPr algn="ctr"/>
            <a:r>
              <a:rPr lang="en-US" sz="3600" b="1" i="1" dirty="0" smtClean="0">
                <a:solidFill>
                  <a:srgbClr val="7030A0"/>
                </a:solidFill>
              </a:rPr>
              <a:t>COVID-19</a:t>
            </a:r>
            <a:r>
              <a:rPr lang="ru-RU" sz="3600" b="1" i="1" dirty="0" smtClean="0">
                <a:solidFill>
                  <a:srgbClr val="7030A0"/>
                </a:solidFill>
              </a:rPr>
              <a:t> в Китае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337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469D2-1313-49EE-B39D-6DC72C13C21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30" y="1815725"/>
            <a:ext cx="3807137" cy="140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48" y="4191000"/>
            <a:ext cx="7209503" cy="257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09883"/>
            <a:ext cx="4870058" cy="247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2019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Моделирование распространения </a:t>
            </a:r>
          </a:p>
          <a:p>
            <a:pPr algn="ctr"/>
            <a:r>
              <a:rPr lang="en-US" sz="3600" b="1" i="1" dirty="0" smtClean="0">
                <a:solidFill>
                  <a:srgbClr val="7030A0"/>
                </a:solidFill>
              </a:rPr>
              <a:t>COVID-19</a:t>
            </a:r>
            <a:r>
              <a:rPr lang="ru-RU" sz="3600" b="1" i="1" dirty="0" smtClean="0">
                <a:solidFill>
                  <a:srgbClr val="7030A0"/>
                </a:solidFill>
              </a:rPr>
              <a:t> в Китае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6156176" y="1815725"/>
            <a:ext cx="648072" cy="533155"/>
          </a:xfrm>
          <a:prstGeom prst="ellips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62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E469D2-1313-49EE-B39D-6DC72C13C21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96317"/>
            <a:ext cx="3365760" cy="235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1676400" y="3429000"/>
            <a:ext cx="990600" cy="533400"/>
          </a:xfrm>
          <a:prstGeom prst="ellipse">
            <a:avLst/>
          </a:prstGeom>
          <a:noFill/>
          <a:ln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743200" y="2209800"/>
            <a:ext cx="1447800" cy="1295400"/>
          </a:xfrm>
          <a:prstGeom prst="straightConnector1">
            <a:avLst/>
          </a:prstGeom>
          <a:ln w="25400">
            <a:solidFill>
              <a:srgbClr val="7030A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64109"/>
            <a:ext cx="3129244" cy="461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25709"/>
            <a:ext cx="1580886" cy="6635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03" y="2525709"/>
            <a:ext cx="2205621" cy="6635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904" y="3524048"/>
            <a:ext cx="3229195" cy="674227"/>
          </a:xfrm>
          <a:prstGeom prst="rect">
            <a:avLst/>
          </a:prstGeom>
          <a:noFill/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725144"/>
            <a:ext cx="3819525" cy="1104900"/>
          </a:xfrm>
          <a:prstGeom prst="roundRect">
            <a:avLst>
              <a:gd name="adj" fmla="val 43672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76"/>
          <a:stretch/>
        </p:blipFill>
        <p:spPr bwMode="auto">
          <a:xfrm>
            <a:off x="267650" y="4513754"/>
            <a:ext cx="4761550" cy="216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2019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</a:rPr>
              <a:t>Моделирование распространения </a:t>
            </a:r>
          </a:p>
          <a:p>
            <a:pPr algn="ctr"/>
            <a:r>
              <a:rPr lang="en-US" sz="3600" b="1" i="1" dirty="0" smtClean="0">
                <a:solidFill>
                  <a:srgbClr val="7030A0"/>
                </a:solidFill>
              </a:rPr>
              <a:t>COVID-19</a:t>
            </a:r>
            <a:r>
              <a:rPr lang="ru-RU" sz="3600" b="1" i="1" dirty="0" smtClean="0">
                <a:solidFill>
                  <a:srgbClr val="7030A0"/>
                </a:solidFill>
              </a:rPr>
              <a:t> в Китае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0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4d0de867fd0f9c48bb1e7d46d514747de3d57d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6177</TotalTime>
  <Words>597</Words>
  <Application>Microsoft Office PowerPoint</Application>
  <PresentationFormat>Экран (4:3)</PresentationFormat>
  <Paragraphs>124</Paragraphs>
  <Slides>21</Slides>
  <Notes>6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usr</dc:creator>
  <cp:lastModifiedBy>Константин В. Шадрин</cp:lastModifiedBy>
  <cp:revision>265</cp:revision>
  <dcterms:created xsi:type="dcterms:W3CDTF">2017-04-12T02:42:21Z</dcterms:created>
  <dcterms:modified xsi:type="dcterms:W3CDTF">2020-12-05T05:58:08Z</dcterms:modified>
</cp:coreProperties>
</file>