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4" r:id="rId11"/>
    <p:sldId id="275" r:id="rId12"/>
    <p:sldId id="276" r:id="rId13"/>
    <p:sldId id="277" r:id="rId14"/>
    <p:sldId id="270" r:id="rId15"/>
    <p:sldId id="272" r:id="rId16"/>
    <p:sldId id="268" r:id="rId17"/>
    <p:sldId id="269" r:id="rId18"/>
    <p:sldId id="271" r:id="rId19"/>
    <p:sldId id="259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780D-2417-4F2B-B91A-32DAE3D2E683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FC155-0643-4D0A-878F-0D5C7D9DA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2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5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71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3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57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75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9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96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6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0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0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C3B1B81-0BDF-4412-9689-5D4B632D746D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95A79CE-47A0-4998-8E77-8D4BE22911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5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542EF-C728-612A-CC96-44C48E7031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Зубные пасты для профилактики кариеса. Состав. Особенности применения.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A9C5B2-8D26-D94E-7A7F-142221DDC7BB}"/>
              </a:ext>
            </a:extLst>
          </p:cNvPr>
          <p:cNvSpPr txBox="1"/>
          <p:nvPr/>
        </p:nvSpPr>
        <p:spPr>
          <a:xfrm>
            <a:off x="2048366" y="142856"/>
            <a:ext cx="80952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Министерства здравоохранения Российской Федерации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Кафедра стоматологии ИПО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38F061-2262-210D-15EB-C230CEBD5B55}"/>
              </a:ext>
            </a:extLst>
          </p:cNvPr>
          <p:cNvSpPr txBox="1"/>
          <p:nvPr/>
        </p:nvSpPr>
        <p:spPr>
          <a:xfrm>
            <a:off x="6097572" y="4892610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Выполнил ординатор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кафедры стоматологии ИПО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по специальности  «стоматология детская»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Жиделева Виктория Евгеньевна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рецензент к.м.н., доцент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Буянкина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Римма Геннадьевна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B8433-3C36-2F87-9914-E9C422137732}"/>
              </a:ext>
            </a:extLst>
          </p:cNvPr>
          <p:cNvSpPr txBox="1"/>
          <p:nvPr/>
        </p:nvSpPr>
        <p:spPr>
          <a:xfrm>
            <a:off x="3047215" y="324669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+mj-lt"/>
              </a:rPr>
              <a:t>Красноярск,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696C31-EE88-FEC7-D7A6-FF3BAA7EE5B3}"/>
              </a:ext>
            </a:extLst>
          </p:cNvPr>
          <p:cNvSpPr txBox="1"/>
          <p:nvPr/>
        </p:nvSpPr>
        <p:spPr>
          <a:xfrm>
            <a:off x="3490275" y="648866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+mj-lt"/>
              </a:rPr>
              <a:t>Красноярск, 2023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9F7346-F825-BF2E-14B1-591A3EB21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029" y="3429000"/>
            <a:ext cx="2626803" cy="19701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76B031-6D96-2591-4CB9-57C6E8EA4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261" l="9457" r="99674">
                        <a14:foregroundMark x1="21630" y1="24022" x2="9891" y2="23370"/>
                        <a14:foregroundMark x1="9891" y1="23370" x2="4783" y2="29674"/>
                        <a14:foregroundMark x1="4783" y1="29674" x2="9457" y2="39130"/>
                        <a14:foregroundMark x1="9457" y1="39130" x2="19130" y2="39022"/>
                        <a14:foregroundMark x1="19130" y1="39022" x2="25000" y2="31304"/>
                        <a14:foregroundMark x1="25000" y1="31304" x2="23696" y2="28913"/>
                        <a14:foregroundMark x1="69457" y1="41087" x2="66739" y2="68696"/>
                        <a14:foregroundMark x1="66739" y1="68696" x2="64457" y2="75652"/>
                        <a14:foregroundMark x1="64457" y1="75652" x2="74891" y2="91522"/>
                        <a14:foregroundMark x1="74891" y1="91522" x2="81304" y2="86413"/>
                        <a14:foregroundMark x1="81304" y1="86413" x2="82826" y2="76848"/>
                        <a14:foregroundMark x1="82826" y1="76848" x2="92065" y2="73478"/>
                        <a14:foregroundMark x1="92065" y1="73478" x2="98913" y2="67935"/>
                        <a14:foregroundMark x1="98913" y1="67935" x2="99674" y2="67717"/>
                        <a14:foregroundMark x1="98696" y1="58152" x2="92935" y2="50652"/>
                        <a14:foregroundMark x1="92935" y1="50652" x2="93370" y2="42174"/>
                        <a14:foregroundMark x1="93370" y1="42174" x2="90652" y2="35543"/>
                        <a14:foregroundMark x1="90652" y1="35543" x2="90543" y2="34674"/>
                        <a14:foregroundMark x1="93261" y1="27717" x2="89565" y2="19891"/>
                        <a14:foregroundMark x1="89565" y1="19891" x2="82065" y2="20435"/>
                        <a14:foregroundMark x1="56630" y1="25978" x2="68152" y2="32826"/>
                        <a14:foregroundMark x1="68152" y1="32826" x2="82391" y2="28913"/>
                        <a14:foregroundMark x1="82391" y1="28913" x2="71957" y2="24783"/>
                        <a14:foregroundMark x1="71957" y1="24783" x2="56957" y2="27935"/>
                        <a14:foregroundMark x1="65978" y1="42065" x2="32174" y2="36739"/>
                        <a14:foregroundMark x1="32174" y1="36739" x2="28043" y2="43478"/>
                        <a14:foregroundMark x1="28043" y1="43478" x2="29130" y2="58804"/>
                        <a14:foregroundMark x1="29130" y1="58804" x2="45000" y2="88370"/>
                        <a14:foregroundMark x1="45000" y1="88370" x2="54022" y2="93261"/>
                        <a14:foregroundMark x1="54022" y1="93261" x2="62391" y2="80109"/>
                        <a14:foregroundMark x1="62391" y1="80109" x2="70217" y2="79457"/>
                        <a14:foregroundMark x1="70217" y1="79457" x2="72283" y2="88152"/>
                        <a14:foregroundMark x1="72283" y1="88152" x2="85326" y2="74348"/>
                        <a14:foregroundMark x1="91413" y1="35761" x2="92609" y2="55326"/>
                        <a14:foregroundMark x1="92609" y1="55326" x2="88804" y2="61413"/>
                        <a14:foregroundMark x1="90000" y1="35652" x2="76196" y2="39022"/>
                        <a14:foregroundMark x1="76196" y1="39022" x2="69457" y2="48152"/>
                        <a14:foregroundMark x1="69457" y1="48152" x2="72826" y2="61304"/>
                        <a14:foregroundMark x1="72826" y1="61304" x2="89022" y2="53478"/>
                        <a14:foregroundMark x1="89022" y1="53478" x2="95217" y2="47065"/>
                        <a14:foregroundMark x1="95217" y1="47065" x2="90326" y2="38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7556" y="3200148"/>
            <a:ext cx="832516" cy="8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26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FBD53-5740-0E3F-CEE0-CDEDFB89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Пасты с кальцием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C79F71-125C-9B66-928E-64504C4BB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rgbClr val="2D354D"/>
                </a:solidFill>
                <a:effectLst/>
              </a:rPr>
              <a:t>Гидроксиапатит кальция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2D354D"/>
                </a:solidFill>
                <a:effectLst/>
              </a:rPr>
              <a:t>Биохимически наиболее близкая организму форма — в таком виде кальций присутствует в структуре костной ткани. Благодаря небольшому размеру (от 8 до 40 нанометров) кристаллы гидроксиапатита проникают в микроскопические пространства между эмалевыми призмами, встраиваясь в кристаллическую решетку кристаллов гидроксиапатита эмали зуба. Зубные пасты с гидроксиапатитом кальция запечатывают микротрещины, снижают чувствительность зубов и восстанавливают участки деминерализации.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2D354D"/>
                </a:solidFill>
                <a:effectLst/>
              </a:rPr>
              <a:t>Где содержится: пасты </a:t>
            </a:r>
            <a:r>
              <a:rPr lang="en-US" b="0" i="0" dirty="0" err="1">
                <a:solidFill>
                  <a:srgbClr val="2D354D"/>
                </a:solidFill>
                <a:effectLst/>
              </a:rPr>
              <a:t>Biorepair</a:t>
            </a:r>
            <a:r>
              <a:rPr lang="en-US" b="0" i="0" dirty="0">
                <a:solidFill>
                  <a:srgbClr val="2D354D"/>
                </a:solidFill>
                <a:effectLst/>
              </a:rPr>
              <a:t>.</a:t>
            </a:r>
            <a:endParaRPr lang="ru-RU" b="0" i="0" dirty="0">
              <a:solidFill>
                <a:srgbClr val="2D354D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79690-CA75-81D7-3CD2-10A4A318A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3" t="34" r="19298"/>
          <a:stretch/>
        </p:blipFill>
        <p:spPr>
          <a:xfrm rot="5400000">
            <a:off x="6866519" y="4395231"/>
            <a:ext cx="1455116" cy="299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D3B0-A505-3A9A-9AA4-15606AF9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Пасты с кальцием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4242C-84BF-BD90-69DE-0BA71A92F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chemeClr val="tx1"/>
                </a:solidFill>
                <a:effectLst/>
              </a:rPr>
              <a:t>Лактат кальция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Представляет собой соль молочной кислоты и используется в пищевой продукции и медицине как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влагоудерживающий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компонент и регулятор кислотности. В зубные пасты лактат кальция добавляют из-за его способности уменьшать образование зубного налёта и укреплять эмаль .</a:t>
            </a:r>
          </a:p>
          <a:p>
            <a:pPr marL="0" indent="0">
              <a:buNone/>
            </a:pPr>
            <a:r>
              <a:rPr lang="ru-RU" i="0" dirty="0">
                <a:solidFill>
                  <a:schemeClr val="tx1"/>
                </a:solidFill>
                <a:effectLst/>
              </a:rPr>
              <a:t>Где содержится: </a:t>
            </a:r>
            <a:r>
              <a:rPr lang="ru-RU" b="0" i="0" dirty="0">
                <a:solidFill>
                  <a:schemeClr val="tx1"/>
                </a:solidFill>
                <a:effectLst/>
              </a:rPr>
              <a:t>в детских пастах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Асепта</a:t>
            </a:r>
            <a:r>
              <a:rPr lang="ru-RU" b="0" i="0" dirty="0">
                <a:solidFill>
                  <a:schemeClr val="tx1"/>
                </a:solidFill>
                <a:effectLst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EDCB37-8D37-ADFF-5409-26D84BBF2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9" t="17681" r="17972" b="16753"/>
          <a:stretch/>
        </p:blipFill>
        <p:spPr>
          <a:xfrm>
            <a:off x="6759019" y="4317476"/>
            <a:ext cx="2107484" cy="23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0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87F44-9B03-BED1-FE52-12F01026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Пасты с кальцием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7AB07-9173-C847-7589-84FD91B73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chemeClr val="tx1"/>
                </a:solidFill>
                <a:effectLst/>
              </a:rPr>
              <a:t>Глицерофосфат кальция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Зубные пасты с глицерофосфатом кальция эффективно удаляют зубной налёт и уменьшают активность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кариесогенных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бактерий. Кальций в этой формуле усиливает действие фосфата и насыщает слюну фосфором, который активно участвует в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реминерализации</a:t>
            </a:r>
            <a:r>
              <a:rPr lang="ru-RU" b="0" i="0" dirty="0">
                <a:solidFill>
                  <a:schemeClr val="tx1"/>
                </a:solidFill>
                <a:effectLst/>
              </a:rPr>
              <a:t> эмали.</a:t>
            </a:r>
          </a:p>
          <a:p>
            <a:pPr algn="l"/>
            <a:r>
              <a:rPr lang="ru-RU" i="0" dirty="0">
                <a:solidFill>
                  <a:schemeClr val="tx1"/>
                </a:solidFill>
                <a:effectLst/>
              </a:rPr>
              <a:t>Где содержится: в </a:t>
            </a:r>
            <a:r>
              <a:rPr lang="en-US" i="0" dirty="0">
                <a:solidFill>
                  <a:schemeClr val="tx1"/>
                </a:solidFill>
                <a:effectLst/>
              </a:rPr>
              <a:t>President PREGGY.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FE9B9C-2873-EF6D-EF53-F08761D6D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5" t="10463" r="23334" b="13660"/>
          <a:stretch/>
        </p:blipFill>
        <p:spPr>
          <a:xfrm rot="16200000">
            <a:off x="6772265" y="3771375"/>
            <a:ext cx="2201398" cy="31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0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C0136-6395-4A0C-7C13-CC3BD1AD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Пасты с кальцием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C44AC6-4C9E-913A-B254-B51C417A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ru-RU" b="1" i="0" dirty="0">
                <a:solidFill>
                  <a:schemeClr val="tx1"/>
                </a:solidFill>
                <a:effectLst/>
              </a:rPr>
              <a:t>Аморфный фосфат кальция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Запатентованная формула кальция, которая при контакте со слюной образует на поверхности зубов особую биоплёнку. Эта плёнка защищает эмаль от воздействия кислот и обеспечивает соединение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биодоступного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кальция с эмалью.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3B64FD-6A72-6371-B604-E5669390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752" y="4019070"/>
            <a:ext cx="4795101" cy="27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9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24C87-0B00-85E3-27B1-C6D6BD7C3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001052-2FCD-0482-78F6-76FEC2EB4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chemeClr val="tx1"/>
                </a:solidFill>
                <a:effectLst/>
              </a:rPr>
              <a:t>Зубная паста </a:t>
            </a:r>
            <a:r>
              <a:rPr lang="en-US" b="1" i="0" dirty="0" err="1">
                <a:solidFill>
                  <a:schemeClr val="tx1"/>
                </a:solidFill>
                <a:effectLst/>
              </a:rPr>
              <a:t>elmex</a:t>
            </a:r>
            <a:r>
              <a:rPr lang="en-US" b="1" i="0" baseline="30000" dirty="0">
                <a:solidFill>
                  <a:schemeClr val="tx1"/>
                </a:solidFill>
                <a:effectLst/>
              </a:rPr>
              <a:t>®</a:t>
            </a:r>
            <a:r>
              <a:rPr lang="en-US" b="1" i="0" dirty="0">
                <a:solidFill>
                  <a:schemeClr val="tx1"/>
                </a:solidFill>
                <a:effectLst/>
              </a:rPr>
              <a:t> </a:t>
            </a:r>
            <a:r>
              <a:rPr lang="ru-RU" b="1" i="0" dirty="0">
                <a:solidFill>
                  <a:schemeClr val="tx1"/>
                </a:solidFill>
                <a:effectLst/>
              </a:rPr>
              <a:t>Детская 2-6 лет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Детская зубная паста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elmex</a:t>
            </a:r>
            <a:r>
              <a:rPr lang="ru-RU" b="0" i="0" dirty="0">
                <a:solidFill>
                  <a:schemeClr val="tx1"/>
                </a:solidFill>
                <a:effectLst/>
              </a:rPr>
              <a:t>® содержит эффективный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аминофторид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в рекомендованной стоматологами концентрации 1000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ppm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для детей.</a:t>
            </a:r>
          </a:p>
          <a:p>
            <a:r>
              <a:rPr lang="ru-RU" b="1" dirty="0">
                <a:solidFill>
                  <a:schemeClr val="tx1"/>
                </a:solidFill>
              </a:rPr>
              <a:t>Зубная паста </a:t>
            </a:r>
            <a:r>
              <a:rPr lang="ru-RU" b="1" dirty="0" err="1">
                <a:solidFill>
                  <a:schemeClr val="tx1"/>
                </a:solidFill>
              </a:rPr>
              <a:t>Элмекс</a:t>
            </a:r>
            <a:r>
              <a:rPr lang="ru-RU" b="1" dirty="0">
                <a:solidFill>
                  <a:schemeClr val="tx1"/>
                </a:solidFill>
              </a:rPr>
              <a:t> Джуниор 6-12 лет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b="0" i="0" dirty="0">
                <a:solidFill>
                  <a:schemeClr val="tx1"/>
                </a:solidFill>
                <a:effectLst/>
              </a:rPr>
              <a:t>одержит 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аминофторид</a:t>
            </a:r>
            <a:r>
              <a:rPr lang="ru-RU" b="0" i="0" dirty="0">
                <a:solidFill>
                  <a:schemeClr val="tx1"/>
                </a:solidFill>
                <a:effectLst/>
              </a:rPr>
              <a:t> в концентрации 1450 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ppm</a:t>
            </a:r>
            <a:r>
              <a:rPr lang="ru-RU" b="0" i="0" dirty="0">
                <a:solidFill>
                  <a:schemeClr val="tx1"/>
                </a:solidFill>
                <a:effectLst/>
              </a:rPr>
              <a:t>, благодаря чему достигается максимальная защита от кариеса;</a:t>
            </a:r>
          </a:p>
          <a:p>
            <a:r>
              <a:rPr lang="ru-RU" b="1" i="0" u="none" strike="noStrike" dirty="0">
                <a:solidFill>
                  <a:schemeClr val="tx1"/>
                </a:solidFill>
                <a:effectLst/>
              </a:rPr>
              <a:t>Лакалют Беби до 4-х лет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М</a:t>
            </a:r>
            <a:r>
              <a:rPr lang="ru-RU" b="0" i="0" dirty="0">
                <a:solidFill>
                  <a:schemeClr val="tx1"/>
                </a:solidFill>
                <a:effectLst/>
              </a:rPr>
              <a:t>инимальное содержание фтора — всего 250 </a:t>
            </a:r>
            <a:r>
              <a:rPr lang="ru-RU" b="0" i="0" dirty="0" err="1">
                <a:solidFill>
                  <a:schemeClr val="tx1"/>
                </a:solidFill>
                <a:effectLst/>
              </a:rPr>
              <a:t>ppm</a:t>
            </a:r>
            <a:r>
              <a:rPr lang="ru-RU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 marL="0" indent="0">
              <a:buNone/>
            </a:pPr>
            <a:endParaRPr lang="ru-RU" b="0" i="0" dirty="0">
              <a:solidFill>
                <a:srgbClr val="414E5C"/>
              </a:solidFill>
              <a:effectLst/>
              <a:latin typeface="var(--titlefont)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19A216-0095-5B28-8699-F958D6CB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816" y="2638044"/>
            <a:ext cx="1682166" cy="1204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82E47D-A3FC-69B8-73ED-10D531D45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750">
                        <a14:foregroundMark x1="83750" y1="51000" x2="83250" y2="12250"/>
                        <a14:foregroundMark x1="83250" y1="12250" x2="96750" y2="48000"/>
                        <a14:foregroundMark x1="96750" y1="48000" x2="92750" y2="83000"/>
                        <a14:foregroundMark x1="92750" y1="83000" x2="23250" y2="78500"/>
                        <a14:foregroundMark x1="23250" y1="78500" x2="57750" y2="53500"/>
                        <a14:foregroundMark x1="57750" y1="53500" x2="83750" y2="5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3244" y="3607803"/>
            <a:ext cx="1757620" cy="17576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A9526D-09C6-1980-82A8-5487D104B7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842" b="26842"/>
          <a:stretch/>
        </p:blipFill>
        <p:spPr>
          <a:xfrm>
            <a:off x="7381448" y="5617797"/>
            <a:ext cx="2309307" cy="7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4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CF8F5-7D46-FC27-6B2B-E356AAD4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06C2DB-CA46-7DC1-FD7F-4FAFA8B74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i="0" dirty="0">
                <a:solidFill>
                  <a:schemeClr val="tx1"/>
                </a:solidFill>
                <a:effectLst/>
              </a:rPr>
              <a:t>Лакалют Джуниор Тропикана с 8 лет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tx1"/>
                </a:solidFill>
                <a:effectLst/>
              </a:rPr>
              <a:t>Содержит 1400 </a:t>
            </a:r>
            <a:r>
              <a:rPr lang="en-US" b="0" i="0" dirty="0">
                <a:solidFill>
                  <a:schemeClr val="tx1"/>
                </a:solidFill>
                <a:effectLst/>
              </a:rPr>
              <a:t>ppm </a:t>
            </a:r>
            <a:r>
              <a:rPr lang="ru-RU" b="0" i="0" dirty="0">
                <a:solidFill>
                  <a:schemeClr val="tx1"/>
                </a:solidFill>
                <a:effectLst/>
              </a:rPr>
              <a:t>фторидов;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/>
                </a:solidFill>
                <a:effectLst/>
              </a:rPr>
              <a:t>Президент Бэби от 0 до 3лет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b="0" i="0" dirty="0">
                <a:solidFill>
                  <a:schemeClr val="tx1"/>
                </a:solidFill>
                <a:effectLst/>
              </a:rPr>
              <a:t>одержит глицерофосфат кальция, который укрепляет эмаль и делает ее более устойчивой перед кариесом. </a:t>
            </a:r>
            <a:r>
              <a:rPr lang="ru-RU" dirty="0">
                <a:solidFill>
                  <a:schemeClr val="tx1"/>
                </a:solidFill>
              </a:rPr>
              <a:t>Н</a:t>
            </a:r>
            <a:r>
              <a:rPr lang="ru-RU" b="0" i="0" dirty="0">
                <a:solidFill>
                  <a:schemeClr val="tx1"/>
                </a:solidFill>
                <a:effectLst/>
              </a:rPr>
              <a:t>е содержит фториды, поэтому может быть рекомендована детям, которые живут в регионе с избытком фтора в питьевой воде.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1"/>
                </a:solidFill>
              </a:rPr>
              <a:t>Сплат</a:t>
            </a:r>
            <a:r>
              <a:rPr lang="ru-RU" b="1" dirty="0">
                <a:solidFill>
                  <a:schemeClr val="tx1"/>
                </a:solidFill>
              </a:rPr>
              <a:t> Джуниор бабл-гам 6-11 лет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tx1"/>
                </a:solidFill>
              </a:rPr>
              <a:t>В</a:t>
            </a:r>
            <a:r>
              <a:rPr lang="ru-RU" b="0" i="0" dirty="0">
                <a:solidFill>
                  <a:schemeClr val="tx1"/>
                </a:solidFill>
                <a:effectLst/>
              </a:rPr>
              <a:t> состав входит гидроксиапатит кальция, который схож с компонентом эмали и делает ее крепче.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414E5C"/>
              </a:solidFill>
              <a:effectLst/>
              <a:latin typeface="Inter"/>
            </a:endParaRPr>
          </a:p>
          <a:p>
            <a:pPr marL="0" indent="0">
              <a:buNone/>
            </a:pPr>
            <a:endParaRPr lang="ru-RU" b="0" i="0" dirty="0">
              <a:solidFill>
                <a:srgbClr val="414E5C"/>
              </a:solidFill>
              <a:effectLst/>
              <a:latin typeface="var(--titlefont)"/>
            </a:endParaRPr>
          </a:p>
          <a:p>
            <a:pPr marL="0" indent="0">
              <a:buNone/>
            </a:pPr>
            <a:endParaRPr lang="ru-RU" b="0" i="0" dirty="0">
              <a:solidFill>
                <a:srgbClr val="414E5C"/>
              </a:solidFill>
              <a:effectLst/>
              <a:latin typeface="var(--titlefont)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5DF7B3-7B08-F3D7-D7B0-5C7A85AD8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48" b="36617"/>
          <a:stretch/>
        </p:blipFill>
        <p:spPr>
          <a:xfrm>
            <a:off x="6387444" y="2638044"/>
            <a:ext cx="1905000" cy="518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BBB76-2D17-87D5-8639-7DBF77D45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3280" y="3429000"/>
            <a:ext cx="2384196" cy="23841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F3FB26-26EE-3B78-9B31-AF05A25701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583" b="18840"/>
          <a:stretch/>
        </p:blipFill>
        <p:spPr>
          <a:xfrm>
            <a:off x="8503701" y="5513989"/>
            <a:ext cx="1950626" cy="12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6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D0D20-03D7-1194-18CA-3C0FB320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Техника чистки зубов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74A748-7DDA-F5F7-10A5-3A6E32E3E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21227"/>
            <a:ext cx="7729728" cy="38475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Чистить зубы в течение 2‒3 минут, как минимум, дважды в день – объективно обусловленное требование, соблюдение которого повысит эффективность гигиены полости рта. </a:t>
            </a:r>
          </a:p>
          <a:p>
            <a:pPr marL="0" indent="0">
              <a:buNone/>
            </a:pPr>
            <a:r>
              <a:rPr lang="ru-RU" dirty="0"/>
              <a:t>При чистке зубов необходимо делать движения щеткой, перечисленные ниже:</a:t>
            </a:r>
          </a:p>
          <a:p>
            <a:r>
              <a:rPr lang="ru-RU" dirty="0"/>
              <a:t>вертикальные (подметающие) движения вниз на верхней челюсти и вверх на нижней челюсти. Этими движениями чистят наружные и внутренние поверхности зубов, боковые поверхности зубов, межзубные промежутки, десневые бороздки, удаляется налет с прилегающей к зубам части десны; </a:t>
            </a:r>
          </a:p>
          <a:p>
            <a:r>
              <a:rPr lang="ru-RU" dirty="0"/>
              <a:t>горизонтальные возвратно-поступательные движения. Этими движениями чистят наружные, внутренние и жевательные поверхности зубов;</a:t>
            </a:r>
          </a:p>
          <a:p>
            <a:r>
              <a:rPr lang="ru-RU" dirty="0"/>
              <a:t>круговые движения, которые могут использоваться для чистки всех поверхностей зубов. </a:t>
            </a:r>
          </a:p>
        </p:txBody>
      </p:sp>
    </p:spTree>
    <p:extLst>
      <p:ext uri="{BB962C8B-B14F-4D97-AF65-F5344CB8AC3E}">
        <p14:creationId xmlns:p14="http://schemas.microsoft.com/office/powerpoint/2010/main" val="1466456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91CB7-D461-7431-45A2-BED56014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Техника чистки зубов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9AF913-778D-C699-6524-6F0B22917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267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dirty="0"/>
              <a:t>Для того, чтобы не импровизировать с чисткой зубов, был разработан стандартный метод: </a:t>
            </a:r>
          </a:p>
          <a:p>
            <a:pPr marL="0" indent="0">
              <a:buNone/>
            </a:pPr>
            <a:r>
              <a:rPr lang="ru-RU" sz="2600" dirty="0"/>
              <a:t>Зубной ряд условно делят на несколько сегментов: моляры, премоляры, передние зубы с каждой стороны. Чистят зубы при несомкнутых зубных рядах. Щетку располагают под углом 45 градусов к поверхности зуба. Начинают чистить зубы с вестибулярной поверхности верхней челюсти слева, выполняя щеткой 10 подметающих движений. На нижней челюсти зубы чистят в той же последовательности. При чистке небной и язычной поверхности верхней и нижней челюстей щетку располагают перпендикулярно к зубному ряду на верхней челюсти ручкой вниз, на нижнюю ‒ ручкой вверх. Жевательные поверхности зубов чистят движениями щетки вперед-назад. Чистка заканчивается круговыми движениями по вестибулярной поверхности с захватом зубов, десен и перемещением щетки слева направо. После чистки зубов не следует забывать о чистке языка. Его можно чистить зубной щеткой или специально заведенной для этих целей ложкой.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32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5389C-9F53-198C-ADE8-3C274808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A9A3D-85BF-598D-C8D2-A3C5A02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284" y="-1"/>
            <a:ext cx="965543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ED173-F3E7-2E48-9296-9C39C2C5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Список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952821-C929-0C2A-44E1-830D17028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36386"/>
            <a:ext cx="7893252" cy="4149255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AutoNum type="arabicPeriod"/>
            </a:pPr>
            <a:r>
              <a:rPr lang="ru-RU" dirty="0" err="1"/>
              <a:t>Иощенко</a:t>
            </a:r>
            <a:r>
              <a:rPr lang="ru-RU" dirty="0"/>
              <a:t> Е.С., Брусницына Е.В., Закиров Т.В., Стати Т.Н. Профилактика стоматологических заболеваний: Учеб-метод пособие. – Екатеринбург: ГБОУ ВПО «УГМУ Министерства здравоохранения Российской Федерации», 2022, -118 с.</a:t>
            </a:r>
          </a:p>
          <a:p>
            <a:pPr marL="342900" indent="-342900">
              <a:buAutoNum type="arabicPeriod"/>
            </a:pPr>
            <a:r>
              <a:rPr lang="ru-RU" dirty="0"/>
              <a:t>Профилактика кариеса </a:t>
            </a:r>
            <a:r>
              <a:rPr lang="ru-RU" dirty="0" err="1"/>
              <a:t>зубовв</a:t>
            </a:r>
            <a:r>
              <a:rPr lang="ru-RU" dirty="0"/>
              <a:t> с использованием средств, содержащих фториды, кальций и фосфаты : учеб.-метод. пособие / Т. В. </a:t>
            </a:r>
            <a:r>
              <a:rPr lang="ru-RU" dirty="0" err="1"/>
              <a:t>Попруженко</a:t>
            </a:r>
            <a:r>
              <a:rPr lang="ru-RU" dirty="0"/>
              <a:t>, М. И. </a:t>
            </a:r>
            <a:r>
              <a:rPr lang="ru-RU" dirty="0" err="1"/>
              <a:t>Кленовская</a:t>
            </a:r>
            <a:r>
              <a:rPr lang="ru-RU" dirty="0"/>
              <a:t>. – Минск : БГМУ, 2010. – 68 с. </a:t>
            </a:r>
          </a:p>
          <a:p>
            <a:pPr marL="342900" indent="-342900">
              <a:buAutoNum type="arabicPeriod"/>
            </a:pPr>
            <a:r>
              <a:rPr lang="ru-RU" dirty="0"/>
              <a:t>ПРОФИЛАКТИКА СТОМАТОЛОГИЧЕСКИХ ЗАБОЛЕВАНИЙ: учеб. пособие / сост. Р.А. </a:t>
            </a:r>
            <a:r>
              <a:rPr lang="ru-RU" dirty="0" err="1"/>
              <a:t>Кочкомбаева</a:t>
            </a:r>
            <a:r>
              <a:rPr lang="ru-RU" dirty="0"/>
              <a:t>, П.Д. </a:t>
            </a:r>
            <a:r>
              <a:rPr lang="ru-RU" dirty="0" err="1"/>
              <a:t>Абасканова</a:t>
            </a:r>
            <a:r>
              <a:rPr lang="ru-RU" dirty="0"/>
              <a:t>, Т.У. </a:t>
            </a:r>
            <a:r>
              <a:rPr lang="ru-RU" dirty="0" err="1"/>
              <a:t>Супатаева</a:t>
            </a:r>
            <a:r>
              <a:rPr lang="ru-RU" dirty="0"/>
              <a:t> и др. Бишкек: Изд-во КРСУ, 2017. 46 с.</a:t>
            </a:r>
          </a:p>
          <a:p>
            <a:pPr marL="342900" indent="-342900">
              <a:buAutoNum type="arabicPeriod"/>
            </a:pPr>
            <a:r>
              <a:rPr lang="ru-RU" dirty="0"/>
              <a:t>Средства индивидуальной гигиены рта : учеб. для </a:t>
            </a:r>
            <a:r>
              <a:rPr lang="ru-RU" dirty="0" err="1"/>
              <a:t>последиплом</a:t>
            </a:r>
            <a:r>
              <a:rPr lang="ru-RU" dirty="0"/>
              <a:t>. образования : для непрерывного мед. образования (НМО) врачей-стоматологов / С.Б. </a:t>
            </a:r>
            <a:r>
              <a:rPr lang="ru-RU" dirty="0" err="1"/>
              <a:t>Улитовский</a:t>
            </a:r>
            <a:r>
              <a:rPr lang="ru-RU" dirty="0"/>
              <a:t>. — М. : Спец. изд-во мед. кн., 2018. — 200 с.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800" dirty="0"/>
              <a:t>Основы профилактической стоматологии: учебно-методическое пособие / С. А. Кабанова, О. А. Жаркова, Т. И. Самарина, А. В. Кузьменкова, А. К. </a:t>
            </a:r>
            <a:r>
              <a:rPr lang="ru-RU" sz="1800" dirty="0" err="1"/>
              <a:t>Лиора</a:t>
            </a:r>
            <a:r>
              <a:rPr lang="ru-RU" sz="1800" dirty="0"/>
              <a:t>, Т. Н. Маркович – Витебск: ВГМУ, 2021 – 250 с.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800" dirty="0"/>
              <a:t>Бородовицина С.И. Профилактика стоматологических заболеваний: учебное пособие / С.И. Бородовицина, </a:t>
            </a:r>
            <a:r>
              <a:rPr lang="ru-RU" sz="1800" dirty="0" err="1"/>
              <a:t>Н.А.Савельева</a:t>
            </a:r>
            <a:r>
              <a:rPr lang="ru-RU" sz="1800" dirty="0"/>
              <a:t>, </a:t>
            </a:r>
            <a:r>
              <a:rPr lang="ru-RU" sz="1800" dirty="0" err="1"/>
              <a:t>Е.С.Таболина</a:t>
            </a:r>
            <a:r>
              <a:rPr lang="ru-RU" sz="1800" dirty="0"/>
              <a:t>; ФГБОУ ВО </a:t>
            </a:r>
            <a:r>
              <a:rPr lang="ru-RU" sz="1800" dirty="0" err="1"/>
              <a:t>РязГМУ</a:t>
            </a:r>
            <a:r>
              <a:rPr lang="ru-RU" sz="1800" dirty="0"/>
              <a:t> Минздрава России. – Рязань: </a:t>
            </a:r>
            <a:r>
              <a:rPr lang="ru-RU" sz="1800" dirty="0" err="1"/>
              <a:t>ОТСиОП</a:t>
            </a:r>
            <a:r>
              <a:rPr lang="ru-RU" sz="1800" dirty="0"/>
              <a:t>, 2019. – 264 с. 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1800" dirty="0"/>
              <a:t>Профилактика основных стоматологических заболеваний у детей и подростков / М. П. Харитонова, О. А. </a:t>
            </a:r>
            <a:r>
              <a:rPr lang="ru-RU" sz="1800" dirty="0" err="1"/>
              <a:t>Мосейчук</a:t>
            </a:r>
            <a:r>
              <a:rPr lang="ru-RU" sz="1800" dirty="0"/>
              <a:t>. – Екатеринбург : Изд-во «Знак качества», 2019. – 24 с.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601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D8B3C-6CEC-1696-A5F7-394A9A18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90A8D-71A6-25B0-39AF-89D2E2E0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45813"/>
            <a:ext cx="7729728" cy="310198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Изучить состав и особенности применения зубных паст для профилактики кариеса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B6242C-3B8B-779E-CFD5-C3C957D2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72" y="2958230"/>
            <a:ext cx="4568432" cy="36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6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F7A3A-D7C8-1BAC-013F-D011CFA0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866336-3E51-EA0E-EB06-87562BDBC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4286F1-6FD1-EB66-231E-D4C860FB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38" y="0"/>
            <a:ext cx="10276723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6883329-84D4-F72B-EC2D-BCC2D91C07AF}"/>
              </a:ext>
            </a:extLst>
          </p:cNvPr>
          <p:cNvSpPr/>
          <p:nvPr/>
        </p:nvSpPr>
        <p:spPr>
          <a:xfrm>
            <a:off x="2602100" y="2967335"/>
            <a:ext cx="6987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6026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ABEC9-28F2-8ABF-28E9-E6B1850A3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0A945-A2C9-F1C3-6C0C-B4316E9F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92947"/>
            <a:ext cx="7729728" cy="310198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Зубная паста - это сложносоставная система, в состав которой входят абразивные, увлажняющие, связующие, пенообразующие, поверхностно-активные компоненты, консерванты, вкусовые наполнители, вода и активные (лечебно–профилактические) добавки. Наличие последних в зубной пасте обеспечивают механизм профилактического действия и эффективность паст.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4D86AB-5FE2-4E46-26FA-A18AA5A8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824" y="4261785"/>
            <a:ext cx="3696352" cy="24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8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3C1CFC-0143-9F2C-74CE-DFE38AF86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Состав зубных паст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D67A45-317B-2594-9ADE-A68B9BAE4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dirty="0"/>
              <a:t>Вода – растворитель . </a:t>
            </a:r>
          </a:p>
          <a:p>
            <a:pPr marL="342900" indent="-342900">
              <a:buAutoNum type="arabicPeriod"/>
            </a:pPr>
            <a:r>
              <a:rPr lang="ru-RU" dirty="0"/>
              <a:t>Абразивы.</a:t>
            </a:r>
          </a:p>
          <a:p>
            <a:pPr marL="342900" indent="-342900">
              <a:buAutoNum type="arabicPeriod"/>
            </a:pPr>
            <a:r>
              <a:rPr lang="ru-RU" dirty="0"/>
              <a:t>Связующие гелеобразующие компоненты.</a:t>
            </a:r>
          </a:p>
          <a:p>
            <a:pPr marL="342900" indent="-342900">
              <a:buAutoNum type="arabicPeriod"/>
            </a:pPr>
            <a:r>
              <a:rPr lang="ru-RU" dirty="0"/>
              <a:t>Увлажнители.</a:t>
            </a:r>
          </a:p>
          <a:p>
            <a:pPr marL="342900" indent="-342900">
              <a:buAutoNum type="arabicPeriod"/>
            </a:pPr>
            <a:r>
              <a:rPr lang="ru-RU" dirty="0"/>
              <a:t>Пенообразующие вещества.</a:t>
            </a:r>
          </a:p>
          <a:p>
            <a:pPr marL="342900" indent="-342900">
              <a:buAutoNum type="arabicPeriod"/>
            </a:pPr>
            <a:r>
              <a:rPr lang="ru-RU" dirty="0"/>
              <a:t>Консерванты.</a:t>
            </a:r>
          </a:p>
          <a:p>
            <a:pPr marL="342900" indent="-342900">
              <a:buAutoNum type="arabicPeriod"/>
            </a:pPr>
            <a:r>
              <a:rPr lang="ru-RU" dirty="0"/>
              <a:t>Вкусовые добавки, отдушки.</a:t>
            </a:r>
          </a:p>
          <a:p>
            <a:pPr marL="342900" indent="-342900">
              <a:buAutoNum type="arabicPeriod"/>
            </a:pPr>
            <a:r>
              <a:rPr lang="ru-RU" dirty="0"/>
              <a:t>Активные компоненты зубных паст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B8130B-97B8-970E-A803-8D506EF0E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193" y="3066938"/>
            <a:ext cx="3479369" cy="224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92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D7ED2-9F99-503B-E2C8-9B14B16F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Фторсодержащие 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34747-2BF4-C499-1DA9-C2BFAD1E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36386"/>
            <a:ext cx="7729728" cy="3101983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Кариесстатический</a:t>
            </a:r>
            <a:r>
              <a:rPr lang="ru-RU" dirty="0"/>
              <a:t> эффект фторированных зубных паст сегодня рассматривают как основную причину значительной редукции кариеса у детей и молодых людей.</a:t>
            </a:r>
          </a:p>
          <a:p>
            <a:pPr marL="0" indent="0">
              <a:buNone/>
            </a:pPr>
            <a:r>
              <a:rPr lang="ru-RU" dirty="0"/>
              <a:t>Главная функция зубной пасты — очистка зубов от зубной бляшки — при добавлении к ней фторида дополняется профилактической или лечебной. В пасты включают неорганические (фторид натрия, олова, калия, алюминия, </a:t>
            </a:r>
            <a:r>
              <a:rPr lang="ru-RU" dirty="0" err="1"/>
              <a:t>монофторфосфат</a:t>
            </a:r>
            <a:r>
              <a:rPr lang="ru-RU" dirty="0"/>
              <a:t> натрия) и органические (</a:t>
            </a:r>
            <a:r>
              <a:rPr lang="ru-RU" dirty="0" err="1"/>
              <a:t>аминофторид</a:t>
            </a:r>
            <a:r>
              <a:rPr lang="ru-RU" dirty="0"/>
              <a:t>) соединения фторида, а также комбинации нескольких соединений фторида.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3F1D0-F60D-9807-A22B-C55FA9681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97" y="4875785"/>
            <a:ext cx="2933806" cy="17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01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58895-E43B-C1AE-77CE-1EAA94BF1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Фторсодержащие 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BD751E-7DED-6C5B-9A7B-398589DDA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Концентрация фторида в профилактических зубных пастах к продаже без рецепта, согласно рекомендациям EC (1997), имеет верхний предел фторида 1500 </a:t>
            </a:r>
            <a:r>
              <a:rPr lang="ru-RU" dirty="0" err="1"/>
              <a:t>ppm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Считается установленным:</a:t>
            </a:r>
          </a:p>
          <a:p>
            <a:r>
              <a:rPr lang="ru-RU" dirty="0"/>
              <a:t>дети в возрасте 2 лет заглатывают около 70 % зубной пасты;</a:t>
            </a:r>
          </a:p>
          <a:p>
            <a:r>
              <a:rPr lang="ru-RU" dirty="0"/>
              <a:t>в возрасте 4–6 лет — около 30 %; </a:t>
            </a:r>
          </a:p>
          <a:p>
            <a:r>
              <a:rPr lang="ru-RU" dirty="0"/>
              <a:t>8–10 лет — 25 %;</a:t>
            </a:r>
          </a:p>
          <a:p>
            <a:r>
              <a:rPr lang="ru-RU" dirty="0"/>
              <a:t>подростки 15 лет — до 20 %;</a:t>
            </a:r>
          </a:p>
          <a:p>
            <a:r>
              <a:rPr lang="ru-RU" dirty="0"/>
              <a:t>взрослые — около 7 %.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1DB0E1-C694-2316-985C-2FDAFC58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16200"/>
            <a:ext cx="2769173" cy="18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9E17C-9060-B750-EB04-7CA6B2925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57682"/>
            <a:ext cx="7729728" cy="1188720"/>
          </a:xfrm>
        </p:spPr>
        <p:txBody>
          <a:bodyPr/>
          <a:lstStyle/>
          <a:p>
            <a:r>
              <a:rPr lang="ru-RU" dirty="0"/>
              <a:t>Зубные пасты для домашнего применения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4D1BE1-0883-9BD0-797D-461CC3A55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42498"/>
            <a:ext cx="7729728" cy="310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Поэтому с учетом химического и токсического влияния фтора на организм Европейская академия детской стоматологии (EAPD) рекомендует следующую схему применения фторсодержащих зубных паст: </a:t>
            </a:r>
          </a:p>
          <a:p>
            <a:pPr marL="0" indent="0">
              <a:buNone/>
            </a:pPr>
            <a:r>
              <a:rPr lang="ru-RU" dirty="0"/>
              <a:t>– 6 мес.–2 года — по назначению врача, ≤ 500 </a:t>
            </a:r>
            <a:r>
              <a:rPr lang="ru-RU" dirty="0" err="1"/>
              <a:t>ppm</a:t>
            </a:r>
            <a:r>
              <a:rPr lang="ru-RU" dirty="0"/>
              <a:t> F, в следовом количестве, 1 раз в день; </a:t>
            </a:r>
          </a:p>
          <a:p>
            <a:pPr marL="0" indent="0">
              <a:buNone/>
            </a:pPr>
            <a:r>
              <a:rPr lang="ru-RU" dirty="0"/>
              <a:t>– 2–6 лет — 500 </a:t>
            </a:r>
            <a:r>
              <a:rPr lang="ru-RU" dirty="0" err="1"/>
              <a:t>ppm</a:t>
            </a:r>
            <a:r>
              <a:rPr lang="ru-RU" dirty="0"/>
              <a:t> F, доза размером с горошину, дважды в день; </a:t>
            </a:r>
          </a:p>
          <a:p>
            <a:pPr marL="0" indent="0">
              <a:buNone/>
            </a:pPr>
            <a:r>
              <a:rPr lang="ru-RU" dirty="0"/>
              <a:t>– 6–12 лет — 1000 </a:t>
            </a:r>
            <a:r>
              <a:rPr lang="ru-RU" dirty="0" err="1"/>
              <a:t>ppm</a:t>
            </a:r>
            <a:r>
              <a:rPr lang="ru-RU" dirty="0"/>
              <a:t> F, доза размером с 1/3 головки зубной щетки, дважды в день; </a:t>
            </a:r>
          </a:p>
          <a:p>
            <a:pPr marL="0" indent="0">
              <a:buNone/>
            </a:pPr>
            <a:r>
              <a:rPr lang="ru-RU" dirty="0"/>
              <a:t>– &gt;12 лет — 1000–1500 </a:t>
            </a:r>
            <a:r>
              <a:rPr lang="ru-RU" dirty="0" err="1"/>
              <a:t>ppm</a:t>
            </a:r>
            <a:r>
              <a:rPr lang="ru-RU" dirty="0"/>
              <a:t> F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EF4B02-2F9F-A3C5-F9DD-095C947B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013" y="4322061"/>
            <a:ext cx="4448851" cy="23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37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167F9-95ED-E848-5D91-9647825D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26422"/>
            <a:ext cx="7729728" cy="1188720"/>
          </a:xfrm>
        </p:spPr>
        <p:txBody>
          <a:bodyPr/>
          <a:lstStyle/>
          <a:p>
            <a:r>
              <a:rPr lang="ru-RU" dirty="0"/>
              <a:t>Фторсодержащие 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42DF8E-D1C5-8D5F-5142-196C1A0B2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795" y="1948213"/>
            <a:ext cx="7808410" cy="3198821"/>
          </a:xfrm>
        </p:spPr>
        <p:txBody>
          <a:bodyPr>
            <a:noAutofit/>
          </a:bodyPr>
          <a:lstStyle/>
          <a:p>
            <a:r>
              <a:rPr lang="ru-RU" sz="1200" dirty="0" err="1"/>
              <a:t>Кариесстатические</a:t>
            </a:r>
            <a:r>
              <a:rPr lang="ru-RU" sz="1200" dirty="0"/>
              <a:t> эффекты фторидов в зубной пасте зависят от различных факторов: концентрации, рН, стабильности, </a:t>
            </a:r>
            <a:r>
              <a:rPr lang="ru-RU" sz="1200" dirty="0" err="1"/>
              <a:t>биоактивности</a:t>
            </a:r>
            <a:r>
              <a:rPr lang="ru-RU" sz="1200" dirty="0"/>
              <a:t>, характеристики клиренса/продолжительности контакта, частоты аппликаций пасты. </a:t>
            </a:r>
          </a:p>
          <a:p>
            <a:pPr marL="0" indent="0">
              <a:buNone/>
            </a:pPr>
            <a:r>
              <a:rPr lang="ru-RU" sz="1200" dirty="0"/>
              <a:t>Для всех фторсодержащих паст характерно повышение эффективности с увеличением концентрации фторида, но этот параметр в домашних пастах ограничен по токсикологическим соображениям. </a:t>
            </a:r>
          </a:p>
          <a:p>
            <a:pPr marL="0" indent="0">
              <a:buNone/>
            </a:pPr>
            <a:r>
              <a:rPr lang="ru-RU" sz="1200" dirty="0"/>
              <a:t>Для повышения эффективности фторированной зубной пасты предлагают следующие способы:</a:t>
            </a:r>
          </a:p>
          <a:p>
            <a:r>
              <a:rPr lang="ru-RU" sz="1200" dirty="0"/>
              <a:t>снижение рН зубной пасты, поскольку в подкисленной среде фтор-ион более активен</a:t>
            </a:r>
          </a:p>
          <a:p>
            <a:r>
              <a:rPr lang="ru-RU" sz="1200" dirty="0"/>
              <a:t>дополнительное введение соединений кальция и фосфатов, что способствует усилению </a:t>
            </a:r>
            <a:r>
              <a:rPr lang="ru-RU" sz="1200" dirty="0" err="1"/>
              <a:t>реминерализующего</a:t>
            </a:r>
            <a:r>
              <a:rPr lang="ru-RU" sz="1200" dirty="0"/>
              <a:t> эффекта</a:t>
            </a:r>
          </a:p>
          <a:p>
            <a:r>
              <a:rPr lang="ru-RU" sz="1200" dirty="0"/>
              <a:t>добавление в состав фторсодержащих зубных паст агентов химического контроля (</a:t>
            </a:r>
            <a:r>
              <a:rPr lang="ru-RU" sz="1200" dirty="0" err="1"/>
              <a:t>хлогексидин</a:t>
            </a:r>
            <a:r>
              <a:rPr lang="ru-RU" sz="1200" dirty="0"/>
              <a:t>, триклозан)</a:t>
            </a:r>
          </a:p>
          <a:p>
            <a:r>
              <a:rPr lang="ru-RU" sz="1200" dirty="0"/>
              <a:t>повышение ретенции фторида в полости рта из зубной пасты путем осаждения фторированного фосфата кальция, </a:t>
            </a:r>
            <a:r>
              <a:rPr lang="ru-RU" sz="1200" dirty="0" err="1"/>
              <a:t>фторполимерного</a:t>
            </a:r>
            <a:r>
              <a:rPr lang="ru-RU" sz="1200" dirty="0"/>
              <a:t> комплекса. </a:t>
            </a:r>
          </a:p>
          <a:p>
            <a:pPr marL="0" indent="0">
              <a:buNone/>
            </a:pPr>
            <a:r>
              <a:rPr lang="ru-RU" sz="1200" dirty="0"/>
              <a:t>На эффективность фторированной зубной пасты влияет стабильность фторида и его </a:t>
            </a:r>
            <a:r>
              <a:rPr lang="ru-RU" sz="1200" dirty="0" err="1"/>
              <a:t>биоактивность</a:t>
            </a:r>
            <a:r>
              <a:rPr lang="ru-RU" sz="1200" dirty="0"/>
              <a:t>. Поскольку все зубные пасты содержат абразив, важно определить правильное сочетание абразива и фторида, не снижающее </a:t>
            </a:r>
            <a:r>
              <a:rPr lang="ru-RU" sz="1200" dirty="0" err="1"/>
              <a:t>биоактивности</a:t>
            </a:r>
            <a:r>
              <a:rPr lang="ru-RU" sz="1200" dirty="0"/>
              <a:t> последнего.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09EE08-3D2E-D36F-0910-D13B22E0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4" t="60894" r="19123" b="20137"/>
          <a:stretch/>
        </p:blipFill>
        <p:spPr>
          <a:xfrm>
            <a:off x="4257774" y="5549015"/>
            <a:ext cx="5095376" cy="121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81657-C5F9-183D-E0FC-FFC2E68AC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13760"/>
            <a:ext cx="7729728" cy="1188720"/>
          </a:xfrm>
        </p:spPr>
        <p:txBody>
          <a:bodyPr/>
          <a:lstStyle/>
          <a:p>
            <a:r>
              <a:rPr lang="ru-RU" dirty="0"/>
              <a:t>Фторсодержащие зубные пасты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84DA22-CE60-AC30-F274-9C4E9283E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044157"/>
            <a:ext cx="7729728" cy="3923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/>
              <a:t>Важным фактором, влияющим на </a:t>
            </a:r>
            <a:r>
              <a:rPr lang="ru-RU" sz="1200" dirty="0" err="1"/>
              <a:t>противокариозную</a:t>
            </a:r>
            <a:r>
              <a:rPr lang="ru-RU" sz="1200" dirty="0"/>
              <a:t> эффективность фторированной зубной пасты, является величина экспозиции тканей полости рта фториду: чем дольше задерживаются в полости рта значительные количества фторида из пасты, тем выше редукция прироста кариеса. Экспозицию можно повысить несколькими способами: </a:t>
            </a:r>
          </a:p>
          <a:p>
            <a:pPr marL="342900" indent="-342900">
              <a:buAutoNum type="arabicParenR"/>
            </a:pPr>
            <a:r>
              <a:rPr lang="ru-RU" sz="1200" dirty="0"/>
              <a:t>использовать пасты с наиболее высокой концентрацией фторидов из возможных; </a:t>
            </a:r>
          </a:p>
          <a:p>
            <a:pPr marL="342900" indent="-342900">
              <a:buAutoNum type="arabicParenR"/>
            </a:pPr>
            <a:r>
              <a:rPr lang="ru-RU" sz="1200" dirty="0"/>
              <a:t>увеличить продолжительность чистки зубов (антибактериальное и минерализующее действие фторированной зубной пасты реализуется, если паста находится в полости рта не менее 2–3 мин);</a:t>
            </a:r>
          </a:p>
          <a:p>
            <a:pPr marL="342900" indent="-342900">
              <a:buAutoNum type="arabicParenR"/>
            </a:pPr>
            <a:r>
              <a:rPr lang="ru-RU" sz="1200" dirty="0"/>
              <a:t>увеличить частоту чистки (эффективность пасты прямо соотносится с частотой чистки: редукция прироста кариеса больше после ежедневной двукратной чистки зубов, чем после однократной и нерегулярной)</a:t>
            </a:r>
          </a:p>
          <a:p>
            <a:pPr marL="342900" indent="-342900">
              <a:buAutoNum type="arabicParenR"/>
            </a:pPr>
            <a:r>
              <a:rPr lang="ru-RU" sz="1200" dirty="0"/>
              <a:t>вечернюю чистку зубов проводить непосредственно перед сном, избегая после чистки питья и приема пищи (во время сна скорость слюноотделения минимальна и клиренс фторидов значительно пролонгируется)</a:t>
            </a:r>
          </a:p>
          <a:p>
            <a:pPr marL="342900" indent="-342900">
              <a:buAutoNum type="arabicParenR"/>
            </a:pPr>
            <a:r>
              <a:rPr lang="ru-RU" sz="1200" dirty="0"/>
              <a:t>во время чистки зубов стремиться к заполнению пастой межзубных пространств при помощи щетки, шприца или пасты (особенно эффективно создание резервуара фторида на проксимальных поверхностях моляров и премоляров, которые являются более кариес-чувствительными зонами, чем поверхности, доступные чистке); </a:t>
            </a:r>
          </a:p>
          <a:p>
            <a:pPr marL="342900" indent="-342900">
              <a:buAutoNum type="arabicParenR"/>
            </a:pPr>
            <a:r>
              <a:rPr lang="ru-RU" sz="1200" dirty="0"/>
              <a:t>закончив чистку зубов, набрать в рот немного воды и процедить получившийся раствор сквозь зубы, доставляя фториды ко всем проксимальным поверхностям зубов </a:t>
            </a:r>
          </a:p>
          <a:p>
            <a:pPr marL="342900" indent="-342900">
              <a:buAutoNum type="arabicParenR"/>
            </a:pPr>
            <a:r>
              <a:rPr lang="ru-RU" sz="1200" dirty="0"/>
              <a:t>минимизировать полоскание полости рта водой после чистки с фторсодержащей пастой: достаточно просто выплюнуть раствор после процеживания сквозь зубы (сохранение следов пасты в полости рта значительно сокращает клиренс фторидов и повышает </a:t>
            </a:r>
            <a:r>
              <a:rPr lang="ru-RU" sz="1200" dirty="0" err="1"/>
              <a:t>противокариозную</a:t>
            </a:r>
            <a:r>
              <a:rPr lang="ru-RU" sz="1200" dirty="0"/>
              <a:t> эффективность пасты). </a:t>
            </a:r>
          </a:p>
        </p:txBody>
      </p:sp>
    </p:spTree>
    <p:extLst>
      <p:ext uri="{BB962C8B-B14F-4D97-AF65-F5344CB8AC3E}">
        <p14:creationId xmlns:p14="http://schemas.microsoft.com/office/powerpoint/2010/main" val="2672260942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100</TotalTime>
  <Words>1715</Words>
  <Application>Microsoft Office PowerPoint</Application>
  <PresentationFormat>Широкоэкранный</PresentationFormat>
  <Paragraphs>106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Corbel</vt:lpstr>
      <vt:lpstr>Gill Sans MT</vt:lpstr>
      <vt:lpstr>Inter</vt:lpstr>
      <vt:lpstr>var(--titlefont)</vt:lpstr>
      <vt:lpstr>Посылка</vt:lpstr>
      <vt:lpstr>Зубные пасты для профилактики кариеса. Состав. Особенности применения.</vt:lpstr>
      <vt:lpstr>Задачи</vt:lpstr>
      <vt:lpstr>Зубные пасты</vt:lpstr>
      <vt:lpstr>Состав зубных паст</vt:lpstr>
      <vt:lpstr>Фторсодержащие зубные пасты</vt:lpstr>
      <vt:lpstr>Фторсодержащие зубные пасты</vt:lpstr>
      <vt:lpstr>Зубные пасты для домашнего применения</vt:lpstr>
      <vt:lpstr>Фторсодержащие зубные пасты</vt:lpstr>
      <vt:lpstr>Фторсодержащие зубные пасты</vt:lpstr>
      <vt:lpstr>Пасты с кальцием</vt:lpstr>
      <vt:lpstr>Пасты с кальцием</vt:lpstr>
      <vt:lpstr>Пасты с кальцием</vt:lpstr>
      <vt:lpstr>Пасты с кальцием</vt:lpstr>
      <vt:lpstr>Зубные пасты</vt:lpstr>
      <vt:lpstr>Зубные пасты</vt:lpstr>
      <vt:lpstr>Техника чистки зубов</vt:lpstr>
      <vt:lpstr>Техника чистки зубов</vt:lpstr>
      <vt:lpstr>Презентация PowerPoint</vt:lpstr>
      <vt:lpstr>Список литературы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Зубные пасты для профилактики кариеса. Состав. Особенности применения.</dc:title>
  <dc:creator>Виктория Жиделева</dc:creator>
  <cp:lastModifiedBy>Виктория Жиделева</cp:lastModifiedBy>
  <cp:revision>1</cp:revision>
  <dcterms:created xsi:type="dcterms:W3CDTF">2023-11-05T07:27:34Z</dcterms:created>
  <dcterms:modified xsi:type="dcterms:W3CDTF">2023-11-05T09:08:22Z</dcterms:modified>
</cp:coreProperties>
</file>