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2"/>
  </p:notesMasterIdLst>
  <p:sldIdLst>
    <p:sldId id="344" r:id="rId2"/>
    <p:sldId id="279" r:id="rId3"/>
    <p:sldId id="345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2" r:id="rId19"/>
    <p:sldId id="403" r:id="rId20"/>
    <p:sldId id="386" r:id="rId21"/>
    <p:sldId id="404" r:id="rId22"/>
    <p:sldId id="406" r:id="rId23"/>
    <p:sldId id="405" r:id="rId24"/>
    <p:sldId id="257" r:id="rId25"/>
    <p:sldId id="319" r:id="rId26"/>
    <p:sldId id="258" r:id="rId27"/>
    <p:sldId id="321" r:id="rId28"/>
    <p:sldId id="264" r:id="rId29"/>
    <p:sldId id="407" r:id="rId30"/>
    <p:sldId id="277" r:id="rId31"/>
    <p:sldId id="285" r:id="rId32"/>
    <p:sldId id="301" r:id="rId33"/>
    <p:sldId id="302" r:id="rId34"/>
    <p:sldId id="348" r:id="rId35"/>
    <p:sldId id="328" r:id="rId36"/>
    <p:sldId id="351" r:id="rId37"/>
    <p:sldId id="353" r:id="rId38"/>
    <p:sldId id="376" r:id="rId39"/>
    <p:sldId id="350" r:id="rId40"/>
    <p:sldId id="352" r:id="rId41"/>
    <p:sldId id="356" r:id="rId42"/>
    <p:sldId id="357" r:id="rId43"/>
    <p:sldId id="358" r:id="rId44"/>
    <p:sldId id="359" r:id="rId45"/>
    <p:sldId id="354" r:id="rId46"/>
    <p:sldId id="355" r:id="rId47"/>
    <p:sldId id="360" r:id="rId48"/>
    <p:sldId id="333" r:id="rId49"/>
    <p:sldId id="361" r:id="rId50"/>
    <p:sldId id="362" r:id="rId51"/>
    <p:sldId id="340" r:id="rId52"/>
    <p:sldId id="363" r:id="rId53"/>
    <p:sldId id="364" r:id="rId54"/>
    <p:sldId id="336" r:id="rId55"/>
    <p:sldId id="365" r:id="rId56"/>
    <p:sldId id="366" r:id="rId57"/>
    <p:sldId id="367" r:id="rId58"/>
    <p:sldId id="370" r:id="rId59"/>
    <p:sldId id="368" r:id="rId60"/>
    <p:sldId id="369" r:id="rId61"/>
    <p:sldId id="371" r:id="rId62"/>
    <p:sldId id="338" r:id="rId63"/>
    <p:sldId id="341" r:id="rId64"/>
    <p:sldId id="342" r:id="rId65"/>
    <p:sldId id="304" r:id="rId66"/>
    <p:sldId id="372" r:id="rId67"/>
    <p:sldId id="337" r:id="rId68"/>
    <p:sldId id="315" r:id="rId69"/>
    <p:sldId id="408" r:id="rId70"/>
    <p:sldId id="373" r:id="rId71"/>
    <p:sldId id="374" r:id="rId72"/>
    <p:sldId id="375" r:id="rId73"/>
    <p:sldId id="378" r:id="rId74"/>
    <p:sldId id="380" r:id="rId75"/>
    <p:sldId id="379" r:id="rId76"/>
    <p:sldId id="381" r:id="rId77"/>
    <p:sldId id="382" r:id="rId78"/>
    <p:sldId id="383" r:id="rId79"/>
    <p:sldId id="385" r:id="rId80"/>
    <p:sldId id="384" r:id="rId81"/>
    <p:sldId id="292" r:id="rId82"/>
    <p:sldId id="278" r:id="rId83"/>
    <p:sldId id="263" r:id="rId84"/>
    <p:sldId id="282" r:id="rId85"/>
    <p:sldId id="288" r:id="rId86"/>
    <p:sldId id="286" r:id="rId87"/>
    <p:sldId id="283" r:id="rId88"/>
    <p:sldId id="289" r:id="rId89"/>
    <p:sldId id="294" r:id="rId90"/>
    <p:sldId id="323" r:id="rId91"/>
    <p:sldId id="329" r:id="rId92"/>
    <p:sldId id="330" r:id="rId93"/>
    <p:sldId id="331" r:id="rId94"/>
    <p:sldId id="332" r:id="rId95"/>
    <p:sldId id="296" r:id="rId96"/>
    <p:sldId id="293" r:id="rId97"/>
    <p:sldId id="309" r:id="rId98"/>
    <p:sldId id="310" r:id="rId99"/>
    <p:sldId id="317" r:id="rId100"/>
    <p:sldId id="311" r:id="rId101"/>
    <p:sldId id="318" r:id="rId102"/>
    <p:sldId id="312" r:id="rId103"/>
    <p:sldId id="313" r:id="rId104"/>
    <p:sldId id="273" r:id="rId105"/>
    <p:sldId id="274" r:id="rId106"/>
    <p:sldId id="275" r:id="rId107"/>
    <p:sldId id="409" r:id="rId108"/>
    <p:sldId id="377" r:id="rId109"/>
    <p:sldId id="346" r:id="rId110"/>
    <p:sldId id="327" r:id="rId1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54" autoAdjust="0"/>
  </p:normalViewPr>
  <p:slideViewPr>
    <p:cSldViewPr>
      <p:cViewPr varScale="1">
        <p:scale>
          <a:sx n="82" d="100"/>
          <a:sy n="82" d="100"/>
        </p:scale>
        <p:origin x="16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904A-0591-4E26-9267-0995A5B3B1EE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C60A-BC82-45F7-AE8D-7BF83DF04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0CDC54-64C2-48F0-AF37-32E4299AE293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50B03E-176B-46CB-8972-03856A0C1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61019" TargetMode="External"/><Relationship Id="rId2" Type="http://schemas.openxmlformats.org/officeDocument/2006/relationships/hyperlink" Target="http://krasgmu.ru/index.php?page%5bcommon%5d=elib&amp;cat=catalog&amp;res_id=315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%5bcommon%5d=elib&amp;cat=catalog&amp;res_id=658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ton.ru/Pictures/2084/497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ews.bbc.co.uk/media/images/45741000/jpg/_45741621_007277232-1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</a:rPr>
              <a:t>Кафедра  сестринского дела и клинического ухода</a:t>
            </a:r>
            <a:br>
              <a:rPr lang="ru-RU" sz="2400" dirty="0"/>
            </a:br>
            <a:r>
              <a:rPr lang="ru-RU" sz="2400" i="1" dirty="0"/>
              <a:t> </a:t>
            </a:r>
            <a:br>
              <a:rPr lang="ru-RU" b="1" i="1" dirty="0"/>
            </a:br>
            <a:r>
              <a:rPr lang="ru-RU" dirty="0"/>
              <a:t> </a:t>
            </a:r>
            <a:br>
              <a:rPr lang="ru-RU" dirty="0"/>
            </a:br>
            <a:endParaRPr lang="ru-RU" b="1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91513" cy="47815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Лекция №4 для студентов 2 курса, обучающихся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специальности 060108 – «фармация», дисциплина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«Первая доврачебная помощь»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buNone/>
              <a:defRPr/>
            </a:pPr>
            <a:r>
              <a:rPr lang="ru-RU" sz="2000" b="1" dirty="0">
                <a:latin typeface="Times New Roman" pitchFamily="18" charset="0"/>
              </a:rPr>
              <a:t>Тема: ОСТРЫЕ ОТРАВЛЕНИЯ АВАРИЙНЫМИ ХИМИЧЕСКИ ОПАСНЫМИ ВЕЩЕСТВАМИ </a:t>
            </a:r>
            <a:r>
              <a:rPr lang="ru-RU" sz="2000" b="1" dirty="0"/>
              <a:t>(АХОВ)</a:t>
            </a:r>
            <a:endParaRPr lang="ru-RU" sz="2000" b="1" dirty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/>
              <a:t>  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Лектор к.м.н.,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доцент кафедра СД и КУ  Шарова О.Я.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124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93523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Альфред </a:t>
            </a:r>
            <a:r>
              <a:rPr lang="ru-RU" dirty="0" err="1"/>
              <a:t>Гаррод</a:t>
            </a:r>
            <a:r>
              <a:rPr lang="ru-RU" dirty="0"/>
              <a:t> (1819—1906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Обосновал применение активированного угля (1846 г.)</a:t>
            </a:r>
          </a:p>
        </p:txBody>
      </p:sp>
      <p:pic>
        <p:nvPicPr>
          <p:cNvPr id="6146" name="Picture 2" descr="https://cdn.shopify.com/s/files/1/0080/1131/7305/products/Activated_Carbon1lb_480x480.gif?v=1530282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1" y="2952309"/>
            <a:ext cx="2366245" cy="23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58290"/>
      </p:ext>
    </p:extLst>
  </p:cSld>
  <p:clrMapOvr>
    <a:masterClrMapping/>
  </p:clrMapOvr>
  <p:transition spd="med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Отравление ядохимикатами.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отравлении ядохимикатами, используемыми в сельском хозяйстве и на садовых участках для борьбы с сорняками, болезнями и вредителями культурных растений, скрытый период болезни длится от 15 мин до 1 часа. </a:t>
            </a:r>
          </a:p>
        </p:txBody>
      </p:sp>
    </p:spTree>
    <p:extLst>
      <p:ext uri="{BB962C8B-B14F-4D97-AF65-F5344CB8AC3E}">
        <p14:creationId xmlns:p14="http://schemas.microsoft.com/office/powerpoint/2010/main" val="49899761"/>
      </p:ext>
    </p:extLst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Затем обнаруживают признаки поражения нервной системы, повышенное слюноотделение, отделение мокроты, потливость, дыхание учащается, становится шумным и сопровождается хрипами, которые слышны на расстоянии. Больной беспокоен и возбужден. Позднее возможен паралич мускулатуры, в том числе и дыхательной. Остановка дыхания приводит к асфиксии 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966336"/>
      </p:ext>
    </p:extLst>
  </p:cSld>
  <p:clrMapOvr>
    <a:masterClrMapping/>
  </p:clrMapOvr>
  <p:transition spd="med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Основной задачей </a:t>
            </a:r>
            <a:r>
              <a:rPr lang="ru-RU" sz="2400" i="1" dirty="0"/>
              <a:t>первой медицинской помощи </a:t>
            </a:r>
            <a:r>
              <a:rPr lang="ru-RU" sz="2400" dirty="0"/>
              <a:t>при отравлении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ядохимикатами</a:t>
            </a:r>
            <a:r>
              <a:rPr lang="ru-RU" dirty="0"/>
              <a:t> является немедленное транспортирование пострадавшего в ближайшее лечебное учреждение.</a:t>
            </a:r>
          </a:p>
          <a:p>
            <a:pPr marL="0" indent="0">
              <a:buNone/>
            </a:pPr>
            <a:r>
              <a:rPr lang="ru-RU" dirty="0"/>
              <a:t> Если ядохимикаты попали в организм с пищей, то в порядке оказания первой доврачебной медицинской помощи нужно провести промывание желудка и дать пострадавшему внутрь активированный уголь и соленое слабительное. При возможности пострадавшему дают 6—9 капель 0,1 % раствора атропина или 1 —2 таблетки препарата  красавки (белладонны). Если происходит остановка дыхания, следует незамедлительно начать проведение искусственного дыхания. С кожи и слизистых оболочек ядохимикаты необходимо смыть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13155"/>
      </p:ext>
    </p:extLst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медпомощь в очаге поражения: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- промыть водой кожу лица,</a:t>
            </a:r>
          </a:p>
          <a:p>
            <a:pPr marL="0" indent="0">
              <a:buNone/>
            </a:pPr>
            <a:r>
              <a:rPr lang="ru-RU" dirty="0"/>
              <a:t>- надеть ватно-марлевую повязку, смоченную 2-3% раствором питьевой соды.</a:t>
            </a:r>
          </a:p>
          <a:p>
            <a:pPr marL="0" indent="0">
              <a:buNone/>
            </a:pPr>
            <a:r>
              <a:rPr lang="ru-RU" dirty="0"/>
              <a:t>Первая помощь вне зоны заражения:</a:t>
            </a:r>
          </a:p>
          <a:p>
            <a:pPr marL="0" indent="0">
              <a:buNone/>
            </a:pPr>
            <a:r>
              <a:rPr lang="ru-RU" dirty="0"/>
              <a:t>- снять загрязнённую одежду</a:t>
            </a:r>
          </a:p>
          <a:p>
            <a:pPr marL="0" indent="0">
              <a:buNone/>
            </a:pPr>
            <a:r>
              <a:rPr lang="ru-RU" dirty="0"/>
              <a:t>- обильно промыть глаза и лицо водой,</a:t>
            </a:r>
          </a:p>
          <a:p>
            <a:pPr marL="0" indent="0">
              <a:buNone/>
            </a:pPr>
            <a:r>
              <a:rPr lang="ru-RU" dirty="0"/>
              <a:t>- обеспечить покой и согревание,</a:t>
            </a:r>
          </a:p>
          <a:p>
            <a:pPr marL="0" indent="0">
              <a:buNone/>
            </a:pPr>
            <a:r>
              <a:rPr lang="ru-RU" dirty="0"/>
              <a:t>- ингаляции кислорода,</a:t>
            </a:r>
          </a:p>
          <a:p>
            <a:pPr marL="0" indent="0">
              <a:buNone/>
            </a:pPr>
            <a:r>
              <a:rPr lang="ru-RU" dirty="0"/>
              <a:t>- при болях в глазах закапать 2% раствор новокаина,</a:t>
            </a:r>
          </a:p>
          <a:p>
            <a:pPr marL="0" indent="0">
              <a:buNone/>
            </a:pPr>
            <a:r>
              <a:rPr lang="ru-RU" dirty="0"/>
              <a:t>- при нарушении дыхания – ИВЛ,</a:t>
            </a:r>
          </a:p>
          <a:p>
            <a:pPr marL="0" indent="0">
              <a:buNone/>
            </a:pPr>
            <a:r>
              <a:rPr lang="ru-RU" dirty="0"/>
              <a:t>-  при нарушении сердечной деятельности – 1мл. кордиамина, 1мл.10% раствора кофеина.</a:t>
            </a:r>
          </a:p>
        </p:txBody>
      </p:sp>
    </p:spTree>
    <p:extLst>
      <p:ext uri="{BB962C8B-B14F-4D97-AF65-F5344CB8AC3E}">
        <p14:creationId xmlns:p14="http://schemas.microsoft.com/office/powerpoint/2010/main" val="1200649205"/>
      </p:ext>
    </p:extLst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защита населения от ахов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/>
              <a:t>Защита от средств поражения достигается применением средств индивидуальной и коллективной защиты. </a:t>
            </a:r>
          </a:p>
          <a:p>
            <a:r>
              <a:rPr lang="ru-RU" sz="1800" b="1" i="1" dirty="0"/>
              <a:t>Создается система и устанавливается порядок оповещения о чрезвычайных ситуациях, возникающих на объектах.</a:t>
            </a:r>
          </a:p>
          <a:p>
            <a:r>
              <a:rPr lang="ru-RU" sz="1800" b="1" dirty="0"/>
              <a:t> </a:t>
            </a:r>
            <a:r>
              <a:rPr lang="ru-RU" sz="1800" b="1" i="1" dirty="0"/>
              <a:t>Накапливаются средства индивидуальной защиты</a:t>
            </a:r>
          </a:p>
          <a:p>
            <a:r>
              <a:rPr lang="ru-RU" sz="1800" b="1" dirty="0"/>
              <a:t> </a:t>
            </a:r>
            <a:r>
              <a:rPr lang="ru-RU" sz="1800" b="1" i="1" dirty="0"/>
              <a:t>Подготавливаются защитные сооружения, жилые и производственные здания.</a:t>
            </a:r>
          </a:p>
          <a:p>
            <a:r>
              <a:rPr lang="ru-RU" sz="1800" b="1" i="1" dirty="0"/>
              <a:t>Намечаются пути вывода людей в безопасные районы. Осуществляется подготовка органов управления.</a:t>
            </a:r>
          </a:p>
          <a:p>
            <a:r>
              <a:rPr lang="ru-RU" sz="1800" b="1" i="1" dirty="0"/>
              <a:t>Проводится обучение населения, проживающего в прилегающих к предприятию районах. </a:t>
            </a:r>
          </a:p>
          <a:p>
            <a:r>
              <a:rPr lang="ru-RU" sz="1800" b="1" i="1" dirty="0"/>
              <a:t>Защитой от АХОВ служат фильтрующие промышленные и гражданские противогазы, противогазовые респираторы, изолирующие противогазы и убежища ГО.</a:t>
            </a:r>
          </a:p>
          <a:p>
            <a:r>
              <a:rPr lang="ru-RU" sz="1800" b="1" i="1" dirty="0"/>
              <a:t>Для защиты от АХОВ в очаге аварии используются в основном средства индивидуальной защиты кожи (СИЗК) изолирующего типа.</a:t>
            </a:r>
          </a:p>
        </p:txBody>
      </p:sp>
    </p:spTree>
  </p:cSld>
  <p:clrMapOvr>
    <a:masterClrMapping/>
  </p:clrMapOvr>
  <p:transition spd="med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населения от ахов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Для населения рекомендуются подручные средства защиты кожи в комплекте с противогазами. Это могут быть обычные непромокаемые накидки и плащи, а также пальто из плотного толстого материала, ватные куртки. Для ног - резиновые сапоги, боты, калоши. Для рук - все виды резиновых и кожаных перчаток и рукавицы. </a:t>
            </a:r>
          </a:p>
          <a:p>
            <a:pPr marL="0" indent="0">
              <a:buNone/>
            </a:pPr>
            <a:r>
              <a:rPr lang="ru-RU" sz="1800" b="1" i="1" dirty="0"/>
              <a:t>В случае аварии с выбросом АХОВ убежища ГО обеспечивают надежную защиту:</a:t>
            </a:r>
          </a:p>
          <a:p>
            <a:r>
              <a:rPr lang="ru-RU" sz="1800" i="1" dirty="0"/>
              <a:t>1. если неизвестен вид вещества или его концентрация слишком велика, можно перейти на полную изоляцию.</a:t>
            </a:r>
          </a:p>
          <a:p>
            <a:r>
              <a:rPr lang="ru-RU" sz="1800" i="1" dirty="0"/>
              <a:t>2.</a:t>
            </a:r>
            <a:r>
              <a:rPr lang="ru-RU" sz="1800" dirty="0"/>
              <a:t> </a:t>
            </a:r>
            <a:r>
              <a:rPr lang="ru-RU" sz="1800" i="1" dirty="0"/>
              <a:t>при распространении газов, которые тяжелее воздуха и стелются по земле, как хлор и сероводород, можно спасаться на верхних этажах зданий, плотно закрыв все щели в дверях, окнах, задраив вентиляционные отверстия.  </a:t>
            </a:r>
          </a:p>
          <a:p>
            <a:endParaRPr lang="ru-RU" sz="1800" i="1" dirty="0"/>
          </a:p>
        </p:txBody>
      </p:sp>
    </p:spTree>
  </p:cSld>
  <p:clrMapOvr>
    <a:masterClrMapping/>
  </p:clrMapOvr>
  <p:transition spd="med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i="1" dirty="0"/>
              <a:t>3.выходить из зоны заражения нужно в одну из сторон, перпендикулярную направлению ветра, ориентируясь на показания </a:t>
            </a:r>
            <a:r>
              <a:rPr lang="ru-RU" sz="1800" b="1" i="1" dirty="0"/>
              <a:t>флюгера, флага или куска ткани.</a:t>
            </a:r>
          </a:p>
          <a:p>
            <a:r>
              <a:rPr lang="ru-RU" sz="1800" i="1" dirty="0"/>
              <a:t>4.</a:t>
            </a:r>
            <a:r>
              <a:rPr lang="ru-RU" sz="1800" dirty="0"/>
              <a:t> </a:t>
            </a:r>
            <a:r>
              <a:rPr lang="ru-RU" sz="1800" i="1" dirty="0"/>
              <a:t>в речевой информации об аварийной ситуации должно, быть указано, куда и по каким улицам, дорогам целесообразно выходить (выезжать), чтобы не попасть под зараженное облако.</a:t>
            </a:r>
          </a:p>
          <a:p>
            <a:r>
              <a:rPr lang="ru-RU" sz="1800" i="1" dirty="0"/>
              <a:t>5. время - решающий фактор. Свои дома и квартиры необходимо покинуть на время - 1-3 суток.</a:t>
            </a:r>
          </a:p>
          <a:p>
            <a:r>
              <a:rPr lang="ru-RU" sz="1800" i="1" dirty="0"/>
              <a:t>6. к подобным чрезвычайным ситуациям население должно быть готово всегда. Для этого по месту работы, учебы и жительства проводятся занятия.</a:t>
            </a:r>
          </a:p>
          <a:p>
            <a:r>
              <a:rPr lang="ru-RU" sz="1800" i="1" dirty="0"/>
              <a:t> на хим. опасных объектах разрабатывают специальные памятки, в которых указывают данные о  АХОВ и признаках поражения, сведения о том, что должны знать и уметь люди, проживающие вблизи таких предприятий, как защитить себя, семью и близких.</a:t>
            </a:r>
          </a:p>
          <a:p>
            <a:r>
              <a:rPr lang="ru-RU" sz="1800" dirty="0"/>
              <a:t> </a:t>
            </a:r>
          </a:p>
          <a:p>
            <a:endParaRPr lang="ru-RU" sz="1800" i="1" dirty="0"/>
          </a:p>
        </p:txBody>
      </p:sp>
    </p:spTree>
  </p:cSld>
  <p:clrMapOvr>
    <a:masterClrMapping/>
  </p:clrMapOvr>
  <p:transition spd="med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699A-CDCA-4EB7-A733-35391B6C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609C3-8AD9-4338-8465-B8393267D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От чего зависят клинические проявления при отравлении АХОВ?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72548"/>
      </p:ext>
    </p:extLst>
  </p:cSld>
  <p:clrMapOvr>
    <a:masterClrMapping/>
  </p:clrMapOvr>
  <p:transition spd="med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Конвенция о химическом оружии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1993 году в Париже 162 государствами — участниками ООН подписана Конвенция о химическом оружии, запрещающая производство и накопление многих химических средств, в том числе — зарина. Конвенция вступила в силу 29 апреля 1997 года, и призвала к полному уничтожению всех запасов указанных химических средств к апрелю 2007 года. • В настоящее время 190 государств подписали Конвенцию. • Не подписали Конвенцию (Ангола, Северная Корея, Египет и Южный Судан). • По состоянию на середину апреля 2014 года уничтожено 78 % объявленных Россией запасов химического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3352610520"/>
      </p:ext>
    </p:extLst>
  </p:cSld>
  <p:clrMapOvr>
    <a:masterClrMapping/>
  </p:clrMapOvr>
  <p:transition spd="med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47192"/>
          </a:xfrm>
        </p:spPr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4697412"/>
          </a:xfrm>
        </p:spPr>
        <p:txBody>
          <a:bodyPr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Первая медицинская помощь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учеб. пособие / П.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Глыбочко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Н. Никоненко, Е. А. Алексеев [и др.]. - 5-е изд., стер. - М. : Академия, 2012. - 240 с. : ил. - (Среднее проф. образование). - ISBN 9785769589294 : 324.50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дополнительная;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Красильникова, И. М.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Неотложная доврачебная медицинская помощь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учеб. пособие / И. М. Красильникова, Е. Г. Моисеева. - М. : ГЭОТАР-Медиа, 2015. - 192 с. : ил. - ISBN 9785970433379 : 440.00</a:t>
            </a:r>
          </a:p>
          <a:p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Зорина, Е. В.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Первая доврачебная помощь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[Электронный ресурс] : учеб. пособие для студентов, обучающихся по специальности 33.05.01 - Фармация / Е. В. Зорина, Л.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 Е.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Турчина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Красноярский медицинский университет. - Красноярск 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- 255 с.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ресурсы;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помощь (http://pervpomosh.ru/)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3622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антидотов было связано с развитием химии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Карбонат кальция при отравлении кислотами</a:t>
            </a:r>
          </a:p>
          <a:p>
            <a:pPr marL="0" indent="0">
              <a:buNone/>
            </a:pPr>
            <a:r>
              <a:rPr lang="ru-RU" dirty="0"/>
              <a:t> При отравлении щелочами – кислоты</a:t>
            </a:r>
          </a:p>
          <a:p>
            <a:pPr marL="0" indent="0">
              <a:buNone/>
            </a:pPr>
            <a:r>
              <a:rPr lang="ru-RU" dirty="0"/>
              <a:t> Сульфат магния – против растворимых солей ария.</a:t>
            </a:r>
          </a:p>
        </p:txBody>
      </p:sp>
      <p:pic>
        <p:nvPicPr>
          <p:cNvPr id="8194" name="Picture 2" descr="https://medicinatver.ru/system/comfy/cms/files/files/000/000/919/original/edutoxocologyintrol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95" y="2132856"/>
            <a:ext cx="3886200" cy="2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08499"/>
      </p:ext>
    </p:extLst>
  </p:cSld>
  <p:clrMapOvr>
    <a:masterClrMapping/>
  </p:clrMapOvr>
  <p:transition spd="med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400" b="1">
                <a:solidFill>
                  <a:srgbClr val="FFFF00"/>
                </a:solidFill>
                <a:effectLst/>
              </a:rPr>
              <a:t>СПАСИБО ЗА   </a:t>
            </a: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r>
              <a:rPr lang="ru-RU" altLang="ru-RU" sz="2400" b="1">
                <a:solidFill>
                  <a:srgbClr val="FFFF00"/>
                </a:solidFill>
                <a:effectLst/>
              </a:rPr>
              <a:t>    ВНИМАНИЕ!_</a:t>
            </a: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br>
              <a:rPr lang="ru-RU" altLang="ru-RU" sz="2400" b="1">
                <a:solidFill>
                  <a:srgbClr val="FFFF00"/>
                </a:solidFill>
                <a:effectLst/>
              </a:rPr>
            </a:br>
            <a:r>
              <a:rPr lang="ru-RU" altLang="ru-RU" sz="2400" b="1">
                <a:solidFill>
                  <a:srgbClr val="FFFF00"/>
                </a:solidFill>
                <a:effectLst/>
              </a:rPr>
              <a:t> </a:t>
            </a:r>
            <a:r>
              <a:rPr lang="ru-RU" altLang="ru-RU" sz="2600" b="1">
                <a:solidFill>
                  <a:srgbClr val="FFFF00"/>
                </a:solidFill>
                <a:effectLst/>
              </a:rPr>
              <a:t>Красноярский Государственный  медицинский университет</a:t>
            </a:r>
            <a:br>
              <a:rPr lang="ru-RU" altLang="ru-RU" sz="2600" b="1">
                <a:solidFill>
                  <a:srgbClr val="FFFF00"/>
                </a:solidFill>
                <a:effectLst/>
              </a:rPr>
            </a:br>
            <a:r>
              <a:rPr lang="ru-RU" altLang="ru-RU" sz="2400" b="1">
                <a:solidFill>
                  <a:srgbClr val="FFFF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03109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Ядом становится любое химическое вещество, если при взаимодействии с биологической системой (организмом) оно вызвало её повреждение (заболевание) или гибель</a:t>
            </a:r>
          </a:p>
          <a:p>
            <a:endParaRPr lang="ru-RU" dirty="0"/>
          </a:p>
          <a:p>
            <a:r>
              <a:rPr lang="ru-RU" dirty="0"/>
              <a:t>Отравляющее вещество (ОВ) - средство, предназначенное для поражения человека в ходе ведения боевых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1756818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Цель токсикологии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Непрерывное совершенствование систем мероприятий, средств и методов, обеспечивающих сохранение жизни, здоровья и профессиональной работоспособности отдельного человека, коллективов и населения в целом в условиях повседневного контакта с химическими веществами и при чрезвычайных ситуациях</a:t>
            </a:r>
          </a:p>
        </p:txBody>
      </p:sp>
      <p:pic>
        <p:nvPicPr>
          <p:cNvPr id="9218" name="Picture 2" descr="http://4.bp.blogspot.com/-0IQJYDb-ZVA/UAWxp_s1fFI/AAAAAAAAACM/cHsHACPG5Qs/s1600/poisons_toxicologis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98" y="2226469"/>
            <a:ext cx="3152705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02651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Интоксикация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Острой называется  интоксикация, развивающаяся в результате однократного  или  повторного действия веществ в течение ограниченного периода времени (как правило, до нескольких суток). </a:t>
            </a:r>
          </a:p>
          <a:p>
            <a:r>
              <a:rPr lang="ru-RU" dirty="0"/>
              <a:t>Подострой называется интоксикация, развивающаяся в результате непрерывного или прерываемого во времени (</a:t>
            </a:r>
            <a:r>
              <a:rPr lang="ru-RU" dirty="0" err="1"/>
              <a:t>интермитирующего</a:t>
            </a:r>
            <a:r>
              <a:rPr lang="ru-RU" dirty="0"/>
              <a:t>) действия </a:t>
            </a:r>
            <a:r>
              <a:rPr lang="ru-RU" dirty="0" err="1"/>
              <a:t>токсиканта</a:t>
            </a:r>
            <a:r>
              <a:rPr lang="ru-RU" dirty="0"/>
              <a:t> продолжительностью до 90 суток. </a:t>
            </a:r>
          </a:p>
          <a:p>
            <a:r>
              <a:rPr lang="ru-RU" dirty="0"/>
              <a:t>Хронической называется интоксикация, развивающаяся в результате продолжительного (иногда годы) действия </a:t>
            </a:r>
            <a:r>
              <a:rPr lang="ru-RU" dirty="0" err="1"/>
              <a:t>токсиканта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2334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токсикантов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По происхождению:</a:t>
            </a:r>
          </a:p>
          <a:p>
            <a:r>
              <a:rPr lang="ru-RU" dirty="0"/>
              <a:t>1.1. </a:t>
            </a:r>
            <a:r>
              <a:rPr lang="ru-RU" dirty="0" err="1"/>
              <a:t>Токсиканты</a:t>
            </a:r>
            <a:r>
              <a:rPr lang="ru-RU" dirty="0"/>
              <a:t> естественного происхождения;</a:t>
            </a:r>
          </a:p>
          <a:p>
            <a:r>
              <a:rPr lang="ru-RU" dirty="0"/>
              <a:t>1.1.1. Биологического происхождения;</a:t>
            </a:r>
          </a:p>
          <a:p>
            <a:r>
              <a:rPr lang="ru-RU" dirty="0"/>
              <a:t>1.1.1.1. Бактериальные токсины;</a:t>
            </a:r>
          </a:p>
          <a:p>
            <a:r>
              <a:rPr lang="ru-RU" dirty="0"/>
              <a:t>1.1.1.2. Растительные яды;</a:t>
            </a:r>
          </a:p>
          <a:p>
            <a:r>
              <a:rPr lang="ru-RU" dirty="0"/>
              <a:t>1.1.1.3. Яды животного происхождения;</a:t>
            </a:r>
          </a:p>
          <a:p>
            <a:r>
              <a:rPr lang="ru-RU" dirty="0"/>
              <a:t>1.1.2. Небиологического происхождения;</a:t>
            </a:r>
          </a:p>
          <a:p>
            <a:r>
              <a:rPr lang="ru-RU" dirty="0"/>
              <a:t>1.1.2.1. Неорганические соединения;</a:t>
            </a:r>
          </a:p>
          <a:p>
            <a:r>
              <a:rPr lang="ru-RU" dirty="0"/>
              <a:t>1.1.2.2. Органические соединения;</a:t>
            </a:r>
          </a:p>
          <a:p>
            <a:r>
              <a:rPr lang="ru-RU" dirty="0"/>
              <a:t>1.2. Синтетические </a:t>
            </a:r>
            <a:r>
              <a:rPr lang="ru-RU" dirty="0" err="1"/>
              <a:t>токсиканты</a:t>
            </a:r>
            <a:r>
              <a:rPr lang="ru-RU" dirty="0"/>
              <a:t> (огромное количество веществ с различным строением).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678500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2. По способу использования человеком:</a:t>
            </a:r>
          </a:p>
          <a:p>
            <a:r>
              <a:rPr lang="ru-RU" dirty="0"/>
              <a:t>2.1. Ингредиенты химического синтеза и специальных видов производств;</a:t>
            </a:r>
          </a:p>
          <a:p>
            <a:r>
              <a:rPr lang="ru-RU" dirty="0"/>
              <a:t>2.2. Пестициды;</a:t>
            </a:r>
          </a:p>
          <a:p>
            <a:r>
              <a:rPr lang="ru-RU" dirty="0"/>
              <a:t>2.3. Лекарства и косметика;  </a:t>
            </a:r>
          </a:p>
          <a:p>
            <a:r>
              <a:rPr lang="ru-RU" dirty="0"/>
              <a:t>2.4. Пищевые добавки;</a:t>
            </a:r>
          </a:p>
          <a:p>
            <a:r>
              <a:rPr lang="ru-RU" dirty="0"/>
              <a:t>2.5. Топлива и масла;</a:t>
            </a:r>
          </a:p>
          <a:p>
            <a:r>
              <a:rPr lang="ru-RU" dirty="0"/>
              <a:t>2.6. Растворители, красители, клеи;</a:t>
            </a:r>
          </a:p>
          <a:p>
            <a:r>
              <a:rPr lang="ru-RU" dirty="0"/>
              <a:t>2.7. Побочные продукты химического синтеза, примеси и отходы.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95107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3. По условиям воздействия</a:t>
            </a:r>
          </a:p>
          <a:p>
            <a:r>
              <a:rPr lang="ru-RU" dirty="0"/>
              <a:t>3.1. Профессиональные (производственные) </a:t>
            </a:r>
            <a:r>
              <a:rPr lang="ru-RU" dirty="0" err="1"/>
              <a:t>токсиканты</a:t>
            </a:r>
            <a:r>
              <a:rPr lang="ru-RU" dirty="0"/>
              <a:t>;</a:t>
            </a:r>
          </a:p>
          <a:p>
            <a:r>
              <a:rPr lang="ru-RU" dirty="0"/>
              <a:t>3.2. Бытовые </a:t>
            </a:r>
            <a:r>
              <a:rPr lang="ru-RU" dirty="0" err="1"/>
              <a:t>токсиканты</a:t>
            </a:r>
            <a:r>
              <a:rPr lang="ru-RU" dirty="0"/>
              <a:t>;</a:t>
            </a:r>
          </a:p>
          <a:p>
            <a:r>
              <a:rPr lang="ru-RU" dirty="0"/>
              <a:t>3.3. Вредные привычки и пристрастия (табак, алкоголь, наркотические средства, лекарства и т.д.);</a:t>
            </a:r>
          </a:p>
          <a:p>
            <a:r>
              <a:rPr lang="ru-RU" dirty="0"/>
              <a:t>3.4. Загрязнители окружающей среды (воздуха, воды, почвы, продовольствия);</a:t>
            </a:r>
          </a:p>
          <a:p>
            <a:r>
              <a:rPr lang="ru-RU" dirty="0"/>
              <a:t>3.5. Поражающие факторы при специальных условиях воздействия;</a:t>
            </a:r>
          </a:p>
          <a:p>
            <a:r>
              <a:rPr lang="ru-RU" dirty="0"/>
              <a:t>3.5.1. Аварийно-</a:t>
            </a:r>
            <a:r>
              <a:rPr lang="ru-RU" dirty="0" err="1"/>
              <a:t>катастрофального</a:t>
            </a:r>
            <a:r>
              <a:rPr lang="ru-RU" dirty="0"/>
              <a:t> происхождения;</a:t>
            </a:r>
          </a:p>
          <a:p>
            <a:r>
              <a:rPr lang="ru-RU" dirty="0"/>
              <a:t>3.5.2. Боевые отравляющие вещества и диверсионные агенты</a:t>
            </a:r>
          </a:p>
        </p:txBody>
      </p:sp>
    </p:spTree>
    <p:extLst>
      <p:ext uri="{BB962C8B-B14F-4D97-AF65-F5344CB8AC3E}">
        <p14:creationId xmlns:p14="http://schemas.microsoft.com/office/powerpoint/2010/main" val="3990762568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Официальной датой появления (применения) химического оружия считается 22 апреля 1915 г.</a:t>
            </a:r>
          </a:p>
        </p:txBody>
      </p:sp>
    </p:spTree>
    <p:extLst>
      <p:ext uri="{BB962C8B-B14F-4D97-AF65-F5344CB8AC3E}">
        <p14:creationId xmlns:p14="http://schemas.microsoft.com/office/powerpoint/2010/main" val="2939248789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900igr.net/up/datas/149048/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6246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5937" cy="863600"/>
          </a:xfrm>
        </p:spPr>
        <p:txBody>
          <a:bodyPr/>
          <a:lstStyle/>
          <a:p>
            <a:pPr eaLnBrk="1" hangingPunct="1"/>
            <a:r>
              <a:rPr lang="ru-RU" sz="3200" b="1">
                <a:latin typeface="Times New Roman" pitchFamily="18" charset="0"/>
              </a:rPr>
              <a:t>План лекции: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/>
              <a:t>  </a:t>
            </a:r>
            <a:r>
              <a:rPr lang="ru-RU" sz="2400"/>
              <a:t>1. Основные свойства аварийных химически опасных веществ (АХОВ)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/>
              <a:t>  </a:t>
            </a:r>
            <a:r>
              <a:rPr lang="ru-RU" sz="2400"/>
              <a:t>2. Пути попадания АХОВ в организм. Медико-тактическая характеристика очага химического заражения.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/>
              <a:t>  4. Классификация очагов химического заражения в зависимости от стойкости и времени продолжительности токсического действия АХОВ.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/>
              <a:t>  5. Диагностика острых отравлений АХОВ.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/>
              <a:t>  6. Первая медицинская и доврачебная помощь при острых отравлениях АХОВ (угарный газ, аммиак, хлор, метан).</a:t>
            </a:r>
          </a:p>
          <a:p>
            <a:pPr eaLnBrk="1" hangingPunct="1">
              <a:lnSpc>
                <a:spcPct val="90000"/>
              </a:lnSpc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12713008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07d9/0000cb28-450a411c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74603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/>
          </a:bodyPr>
          <a:lstStyle/>
          <a:p>
            <a:r>
              <a:rPr lang="ru-RU" dirty="0"/>
              <a:t>Цель применения химического оружия противником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7239000" cy="3314768"/>
          </a:xfrm>
        </p:spPr>
        <p:txBody>
          <a:bodyPr/>
          <a:lstStyle/>
          <a:p>
            <a:r>
              <a:rPr lang="ru-RU" dirty="0"/>
              <a:t>это вывести из строя максимальное количество живой сил</a:t>
            </a:r>
          </a:p>
        </p:txBody>
      </p:sp>
    </p:spTree>
    <p:extLst>
      <p:ext uri="{BB962C8B-B14F-4D97-AF65-F5344CB8AC3E}">
        <p14:creationId xmlns:p14="http://schemas.microsoft.com/office/powerpoint/2010/main" val="2236466646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Очаг химического поражения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территория с находящейся на ней живой силой, боевой техникой, транспортом и другими объектами, подвергших воздействию БОВ и АОХВ, в результате которого возникли или могут возникнуть поражение людей и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58922467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Военно-тактические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внезапность химического нападения,</a:t>
            </a:r>
          </a:p>
          <a:p>
            <a:r>
              <a:rPr lang="ru-RU" dirty="0"/>
              <a:t>значительная площадь заражаемой территории,</a:t>
            </a:r>
          </a:p>
          <a:p>
            <a:r>
              <a:rPr lang="ru-RU" dirty="0"/>
              <a:t>одновременность и массовость поражения, возможность поражения до применения средств защиты</a:t>
            </a:r>
          </a:p>
          <a:p>
            <a:r>
              <a:rPr lang="ru-RU" dirty="0"/>
              <a:t>затруднение деятельности медицинской службы при ликвидации последствий химического нападения, </a:t>
            </a:r>
          </a:p>
          <a:p>
            <a:r>
              <a:rPr lang="ru-RU" dirty="0"/>
              <a:t>неустойчивость границ очага химического заражения </a:t>
            </a:r>
          </a:p>
          <a:p>
            <a:r>
              <a:rPr lang="ru-RU" dirty="0"/>
              <a:t>необходимость одновременного оказания срочной медицинской помощи большому числу пораженных</a:t>
            </a:r>
          </a:p>
        </p:txBody>
      </p:sp>
    </p:spTree>
    <p:extLst>
      <p:ext uri="{BB962C8B-B14F-4D97-AF65-F5344CB8AC3E}">
        <p14:creationId xmlns:p14="http://schemas.microsoft.com/office/powerpoint/2010/main" val="3660557323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положения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Под аварийными химически опасными веществами (АХОВ) понимают химические вещества или соединения, которые при проливе или выбросе из емкости в окружающую среду способны вызвать массовые поражения людей и животных, заражение воздуха, почвы воды, растений.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285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</a:t>
            </a:r>
          </a:p>
          <a:p>
            <a:r>
              <a:rPr lang="ru-RU" dirty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unlib.ru/cimg/2014/102117/19529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2" y="-99392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76062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Агрегатные состояния ахов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i="1" dirty="0"/>
              <a:t>1.Парообразное ( в атмосфере в виде газа или пара)</a:t>
            </a:r>
          </a:p>
          <a:p>
            <a:r>
              <a:rPr lang="ru-RU" sz="2400" i="1" dirty="0"/>
              <a:t>2.Аэрозольное ( жидкие или твердые аварийные химически опасные вещества взвешены в воздухе в виде частиц различного размера - морось, крупные частицы дыма.</a:t>
            </a:r>
          </a:p>
          <a:p>
            <a:r>
              <a:rPr lang="ru-RU" sz="2400" i="1" dirty="0"/>
              <a:t>3.Капельножидкое (мелкая взвесь аварийных химически опасных веществ в облаке )</a:t>
            </a:r>
          </a:p>
          <a:p>
            <a:r>
              <a:rPr lang="ru-RU" sz="2400" i="1" dirty="0"/>
              <a:t>Для одного и того же АХОВ может быть несколько агрегатных состояний, когда оно является токсичным. Действия АХОВ в том или ином агрегатном состоянии зависит исключительно от их токсических свойств.    </a:t>
            </a:r>
          </a:p>
        </p:txBody>
      </p:sp>
    </p:spTree>
  </p:cSld>
  <p:clrMapOvr>
    <a:masterClrMapping/>
  </p:clrMapOvr>
  <p:transition spd="med" advClick="0" advTm="1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99392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http://www.culture.mchs.gov.ru/upload/medialibrary/c0d/c0d8e0a8d95612d79a34b31acedfea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8" y="188640"/>
            <a:ext cx="793162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79625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Глубина распространения зараженного облака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В зависимости от условий распространения АХОВ и свойств отравляющих веществ ими может быть достигнуто заражение:</a:t>
            </a:r>
          </a:p>
          <a:p>
            <a:r>
              <a:rPr lang="ru-RU" sz="1800" i="1" dirty="0"/>
              <a:t>1. атмосферы  2. местности 3. атмосфера и местность</a:t>
            </a:r>
          </a:p>
          <a:p>
            <a:pPr marL="0" indent="0">
              <a:buNone/>
            </a:pPr>
            <a:r>
              <a:rPr lang="ru-RU" sz="1800" i="1" dirty="0"/>
              <a:t>Облако пара (тумана, дыма, мороси) АХОВ, образующееся непосредственно в момент аварии, называется </a:t>
            </a:r>
            <a:r>
              <a:rPr lang="ru-RU" sz="1800" b="1" i="1" dirty="0"/>
              <a:t>первичным облаком.</a:t>
            </a:r>
            <a:r>
              <a:rPr lang="ru-RU" sz="1800" i="1" dirty="0"/>
              <a:t> Оно является причиной непосредственного поражения незащищенных людей и животных. Облако пара АХОВ, образующееся за счет испарения отравляющего вещества с зараженных местностей, техники и сооружений, называют вторичным облаком. </a:t>
            </a:r>
          </a:p>
          <a:p>
            <a:endParaRPr lang="ru-RU" sz="1800" i="1" dirty="0"/>
          </a:p>
        </p:txBody>
      </p:sp>
      <p:pic>
        <p:nvPicPr>
          <p:cNvPr id="4" name="Picture 6" descr="Картинка 34 из 1066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стойкий очаг поражения очаг, в котором поражающее действие ОВТВ сохраняется в течение 1 часа и более.</a:t>
            </a:r>
          </a:p>
          <a:p>
            <a:r>
              <a:rPr lang="ru-RU" dirty="0"/>
              <a:t>нестойкий очаг поражения очаг, эффект действия ОВТВ в котором прекращается в течение нескольких минут, т.е. до 1 часа. </a:t>
            </a:r>
          </a:p>
          <a:p>
            <a:r>
              <a:rPr lang="ru-RU" dirty="0"/>
              <a:t>быстродействующие - клиника поражения проявляется в течение первого часа после контакта с ОВТВ</a:t>
            </a:r>
          </a:p>
          <a:p>
            <a:r>
              <a:rPr lang="ru-RU" dirty="0"/>
              <a:t>замедленного действия - клиника поражения может возникать позднее первого часа. </a:t>
            </a:r>
          </a:p>
        </p:txBody>
      </p:sp>
    </p:spTree>
    <p:extLst>
      <p:ext uri="{BB962C8B-B14F-4D97-AF65-F5344CB8AC3E}">
        <p14:creationId xmlns:p14="http://schemas.microsoft.com/office/powerpoint/2010/main" val="221852051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dirty="0">
                <a:latin typeface="Corbel" panose="020B0503020204020204" pitchFamily="34" charset="0"/>
              </a:rPr>
              <a:t>Цель: Дать понятие определения АХОВ и основные группы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dirty="0">
                <a:latin typeface="Corbel" panose="020B0503020204020204" pitchFamily="34" charset="0"/>
              </a:rPr>
              <a:t>Задачи: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altLang="ru-RU" sz="2400" dirty="0">
                <a:latin typeface="Corbel" panose="020B0503020204020204" pitchFamily="34" charset="0"/>
              </a:rPr>
              <a:t>Ознакомить с последствиями ситуаций при отравлении АХОВ.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ru-RU" altLang="ru-RU" sz="2400" dirty="0"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altLang="ru-RU" sz="2400" dirty="0">
                <a:latin typeface="Corbel" panose="020B0503020204020204" pitchFamily="34" charset="0"/>
              </a:rPr>
              <a:t>Дать алгоритмы первой доврачебной помощи пострадавших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566579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i="1" dirty="0"/>
              <a:t>Основные пути проникновения АХОВ:</a:t>
            </a:r>
            <a:br>
              <a:rPr lang="ru-RU" sz="3200" i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ингаляционный( органы дыхания)</a:t>
            </a:r>
          </a:p>
          <a:p>
            <a:endParaRPr lang="ru-RU" sz="2800" dirty="0"/>
          </a:p>
          <a:p>
            <a:r>
              <a:rPr lang="ru-RU" sz="2800" dirty="0"/>
              <a:t>2.резорбтивный( кожа, раневые поверхности)</a:t>
            </a:r>
          </a:p>
          <a:p>
            <a:r>
              <a:rPr lang="ru-RU" sz="2800" dirty="0"/>
              <a:t>3.желудочно-кишечный тракт</a:t>
            </a:r>
          </a:p>
          <a:p>
            <a:endParaRPr lang="ru-RU" sz="2800" dirty="0"/>
          </a:p>
          <a:p>
            <a:pPr algn="r"/>
            <a:endParaRPr lang="ru-RU" sz="2800" dirty="0"/>
          </a:p>
          <a:p>
            <a:endParaRPr lang="ru-RU" dirty="0"/>
          </a:p>
        </p:txBody>
      </p:sp>
      <p:pic>
        <p:nvPicPr>
          <p:cNvPr id="4" name="Picture 3" descr="do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08" y="2530872"/>
            <a:ext cx="2843808" cy="42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05011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Поражающее действие АХОВ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проникающих в организм через органы дыхания (при ингаляции), характерно главным образом для парообразного и аэрозольного (</a:t>
            </a:r>
            <a:r>
              <a:rPr lang="ru-RU" sz="2800" i="1" dirty="0" err="1"/>
              <a:t>туманообразного</a:t>
            </a:r>
            <a:r>
              <a:rPr lang="ru-RU" sz="2800" i="1" dirty="0"/>
              <a:t>, </a:t>
            </a:r>
            <a:r>
              <a:rPr lang="ru-RU" sz="2800" i="1" dirty="0" err="1"/>
              <a:t>дымообразного</a:t>
            </a:r>
            <a:r>
              <a:rPr lang="ru-RU" sz="2800" i="1" dirty="0"/>
              <a:t>) состояний.</a:t>
            </a:r>
          </a:p>
          <a:p>
            <a:r>
              <a:rPr lang="ru-RU" sz="2800" i="1" dirty="0"/>
              <a:t> Поражение через кожные покровы (при резорбции) может происходить во всех агрегатных состояниях АХОВ и за исключением твердого аэрозоля (дыма).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35830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 действию на организм различают следующие группы АХОВ: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/>
              <a:t>1- Вещества с преимущественно </a:t>
            </a:r>
            <a:r>
              <a:rPr lang="ru-RU" b="1" dirty="0"/>
              <a:t>удушающим действием </a:t>
            </a:r>
            <a:r>
              <a:rPr lang="ru-RU" dirty="0"/>
              <a:t>(хлор, трёххлористый фосфор, фосген, хлорид серы и др., </a:t>
            </a:r>
          </a:p>
          <a:p>
            <a:pPr marL="0" lvl="0" indent="0">
              <a:buNone/>
            </a:pPr>
            <a:r>
              <a:rPr lang="ru-RU" dirty="0"/>
              <a:t>2-Вещества с </a:t>
            </a:r>
            <a:r>
              <a:rPr lang="ru-RU" b="1" dirty="0"/>
              <a:t>преимущественно </a:t>
            </a:r>
            <a:r>
              <a:rPr lang="ru-RU" b="1" dirty="0" err="1"/>
              <a:t>общеядовитым</a:t>
            </a:r>
            <a:r>
              <a:rPr lang="ru-RU" b="1" dirty="0"/>
              <a:t> действием </a:t>
            </a:r>
            <a:r>
              <a:rPr lang="ru-RU" dirty="0"/>
              <a:t>(синильная кислота, окись углерода, мышьяковистый водород, </a:t>
            </a:r>
            <a:r>
              <a:rPr lang="ru-RU" dirty="0" err="1"/>
              <a:t>динитрофенол</a:t>
            </a:r>
            <a:r>
              <a:rPr lang="ru-RU" dirty="0"/>
              <a:t>),</a:t>
            </a:r>
          </a:p>
          <a:p>
            <a:pPr marL="0" lvl="0" indent="0">
              <a:buNone/>
            </a:pPr>
            <a:r>
              <a:rPr lang="ru-RU" dirty="0"/>
              <a:t>3-Вещества обладающие </a:t>
            </a:r>
            <a:r>
              <a:rPr lang="ru-RU" b="1" dirty="0"/>
              <a:t>удушающим и </a:t>
            </a:r>
            <a:r>
              <a:rPr lang="ru-RU" b="1" dirty="0" err="1"/>
              <a:t>общеядовитым</a:t>
            </a:r>
            <a:r>
              <a:rPr lang="ru-RU" b="1" dirty="0"/>
              <a:t> действием </a:t>
            </a:r>
            <a:r>
              <a:rPr lang="ru-RU" dirty="0"/>
              <a:t>(сероводород, акрилонитрил).</a:t>
            </a:r>
          </a:p>
          <a:p>
            <a:pPr marL="0" lvl="0" indent="0">
              <a:buNone/>
            </a:pPr>
            <a:r>
              <a:rPr lang="ru-RU" dirty="0"/>
              <a:t>4-</a:t>
            </a:r>
            <a:r>
              <a:rPr lang="ru-RU" b="1" dirty="0"/>
              <a:t>Нейротропные яды </a:t>
            </a:r>
            <a:r>
              <a:rPr lang="ru-RU" dirty="0"/>
              <a:t>(вещества, действующие на проведение и передачу нервного импульса): фосфорорганические соединения, сероуглерод.</a:t>
            </a:r>
          </a:p>
          <a:p>
            <a:pPr marL="0" lvl="0" indent="0">
              <a:buNone/>
            </a:pPr>
            <a:r>
              <a:rPr lang="ru-RU" dirty="0"/>
              <a:t>5. Вещества, обладающие </a:t>
            </a:r>
            <a:r>
              <a:rPr lang="ru-RU" b="1" dirty="0"/>
              <a:t>удушающим и </a:t>
            </a:r>
            <a:r>
              <a:rPr lang="ru-RU" b="1" dirty="0" err="1"/>
              <a:t>нейротропным</a:t>
            </a:r>
            <a:r>
              <a:rPr lang="ru-RU" b="1" dirty="0"/>
              <a:t> действием</a:t>
            </a:r>
            <a:r>
              <a:rPr lang="ru-RU" dirty="0"/>
              <a:t> (</a:t>
            </a:r>
            <a:r>
              <a:rPr lang="ru-RU" dirty="0" err="1"/>
              <a:t>аммияк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ru-RU" dirty="0"/>
              <a:t>6. </a:t>
            </a:r>
            <a:r>
              <a:rPr lang="ru-RU" b="1" dirty="0"/>
              <a:t>Метаболические яды </a:t>
            </a:r>
            <a:r>
              <a:rPr lang="ru-RU" dirty="0"/>
              <a:t>(бромистый метил, </a:t>
            </a:r>
            <a:r>
              <a:rPr lang="ru-RU" dirty="0" err="1"/>
              <a:t>диоксин</a:t>
            </a:r>
            <a:r>
              <a:rPr lang="ru-RU" dirty="0"/>
              <a:t>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485947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747464"/>
            <a:ext cx="7239000" cy="242088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Пути попадания АХОВ в организм.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Первая группа</a:t>
            </a:r>
            <a:r>
              <a:rPr lang="ru-RU" dirty="0"/>
              <a:t>: хлор, трёххлористый фосфор, фосген, хлорид серы и др. попадают в организм через органы дыхания и вызывают развитие острого отёка лёгких, создающего препятствие для доступа в них воздуха.</a:t>
            </a:r>
          </a:p>
          <a:p>
            <a:pPr marL="0" indent="0">
              <a:buNone/>
            </a:pPr>
            <a:r>
              <a:rPr lang="ru-RU" dirty="0"/>
              <a:t> В момент воздействия они вызывают раздражение слизистой оболочки верхних дыхательных путей и глаз. Эти вещества быстро действующие.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00614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Фосген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 В обычных условиях: - бесцветный газ с запахом гнилых яблок или прелого сена, в малых концентрациях обладает приятным фруктовым запахом - тяжелее воздуха в 2,5 раза.  . </a:t>
            </a:r>
          </a:p>
          <a:p>
            <a:r>
              <a:rPr lang="ru-RU" dirty="0"/>
              <a:t> В воде растворяется плохо, хорошо в органических растворителях, хлороформе. </a:t>
            </a:r>
          </a:p>
          <a:p>
            <a:r>
              <a:rPr lang="ru-RU" dirty="0"/>
              <a:t>При взаимодействии с водой фосген </a:t>
            </a:r>
            <a:r>
              <a:rPr lang="ru-RU" dirty="0" err="1"/>
              <a:t>гидролизируется</a:t>
            </a:r>
            <a:r>
              <a:rPr lang="ru-RU" dirty="0"/>
              <a:t> до соляной и угольной кислот. </a:t>
            </a:r>
          </a:p>
          <a:p>
            <a:r>
              <a:rPr lang="ru-RU" dirty="0"/>
              <a:t> Образует нестойкие очаги химического заражения.  </a:t>
            </a:r>
          </a:p>
          <a:p>
            <a:r>
              <a:rPr lang="ru-RU" dirty="0"/>
              <a:t>Дифосген тяжелее фосгена в 2 раза.</a:t>
            </a:r>
          </a:p>
        </p:txBody>
      </p:sp>
    </p:spTree>
    <p:extLst>
      <p:ext uri="{BB962C8B-B14F-4D97-AF65-F5344CB8AC3E}">
        <p14:creationId xmlns:p14="http://schemas.microsoft.com/office/powerpoint/2010/main" val="3947119584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cs622922.vk.me/v622922157/27f6f/HFDKD6vhFA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650"/>
            <a:ext cx="7704856" cy="65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08831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 Газ бледно-желтого цвета с раздражающим запахом.  </a:t>
            </a:r>
          </a:p>
          <a:p>
            <a:r>
              <a:rPr lang="ru-RU" dirty="0"/>
              <a:t>Сильный окислитель.  </a:t>
            </a:r>
          </a:p>
          <a:p>
            <a:r>
              <a:rPr lang="ru-RU" dirty="0"/>
              <a:t>При реакции с металлоидами и органическими веществами воспламеняется.  </a:t>
            </a:r>
          </a:p>
          <a:p>
            <a:r>
              <a:rPr lang="ru-RU" dirty="0"/>
              <a:t>Концентрация 0,3 мг/л и выше могут вызывать тяжелые поражения в виде некротических ожогов, иногда с воспламенением одежды. </a:t>
            </a:r>
          </a:p>
          <a:p>
            <a:r>
              <a:rPr lang="ru-RU" dirty="0"/>
              <a:t> Фтор глубоко проникает в ткани.</a:t>
            </a:r>
          </a:p>
        </p:txBody>
      </p:sp>
    </p:spTree>
    <p:extLst>
      <p:ext uri="{BB962C8B-B14F-4D97-AF65-F5344CB8AC3E}">
        <p14:creationId xmlns:p14="http://schemas.microsoft.com/office/powerpoint/2010/main" val="2323364755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Треххлористый фосфор (хлорид фосфора)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Бесцветная жидкость с едким запахом,  </a:t>
            </a:r>
          </a:p>
          <a:p>
            <a:r>
              <a:rPr lang="ru-RU" dirty="0"/>
              <a:t> Пары тяжелея воздуха.   </a:t>
            </a:r>
          </a:p>
          <a:p>
            <a:r>
              <a:rPr lang="ru-RU" dirty="0"/>
              <a:t>Оказывает раздражающее действие на слизистую дыхательных путей и конъюнктиву глаз.  </a:t>
            </a:r>
          </a:p>
          <a:p>
            <a:r>
              <a:rPr lang="ru-RU" dirty="0"/>
              <a:t>Средне летальная доза (при ингаляционном поражении) 0,08 – 0,15 г/м3 . </a:t>
            </a:r>
          </a:p>
          <a:p>
            <a:r>
              <a:rPr lang="ru-RU" dirty="0"/>
              <a:t> При высоких концентрациях вызывает воспалительно- некротические изменения на слизистых оболочках.</a:t>
            </a:r>
          </a:p>
        </p:txBody>
      </p:sp>
    </p:spTree>
    <p:extLst>
      <p:ext uri="{BB962C8B-B14F-4D97-AF65-F5344CB8AC3E}">
        <p14:creationId xmlns:p14="http://schemas.microsoft.com/office/powerpoint/2010/main" val="3246536807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76250"/>
            <a:ext cx="78481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chemeClr val="accent3"/>
                </a:solidFill>
              </a:rPr>
              <a:t>При ожоге фосфором:</a:t>
            </a:r>
          </a:p>
          <a:p>
            <a:pPr>
              <a:defRPr/>
            </a:pPr>
            <a:r>
              <a:rPr lang="ru-RU" sz="2800" dirty="0"/>
              <a:t>На воздухе фосфор самовоспламеняется, поэтому его необходимо срочно смыть сильной струей воды. </a:t>
            </a:r>
          </a:p>
          <a:p>
            <a:pPr>
              <a:defRPr/>
            </a:pPr>
            <a:r>
              <a:rPr lang="ru-RU" sz="2800" dirty="0"/>
              <a:t>Особого внимания требуют ожоги, вызванные фосфором. После обработки обожженной поверхности 5%раствором медного купороса ее закрывают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сухой стерильной повязкой.</a:t>
            </a:r>
          </a:p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 Противопоказано:</a:t>
            </a:r>
            <a:r>
              <a:rPr lang="ru-RU" sz="2800" b="1" dirty="0"/>
              <a:t> использовать мази </a:t>
            </a:r>
            <a:r>
              <a:rPr lang="ru-RU" sz="2800" dirty="0"/>
              <a:t>т.к. они способствуют более глубокому проникновению фосфора.</a:t>
            </a:r>
          </a:p>
          <a:p>
            <a:pPr>
              <a:defRPr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3" name="Picture 4" descr="Картинка 95 из 3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3649"/>
            <a:ext cx="2773010" cy="20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07638"/>
      </p:ext>
    </p:extLst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ХЛОР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Газ желтовато-зеленого цвета с характерным удушливым запахом  </a:t>
            </a:r>
          </a:p>
          <a:p>
            <a:r>
              <a:rPr lang="ru-RU" dirty="0"/>
              <a:t>Примерно в 2,5 раза тяжелее воздуха. </a:t>
            </a:r>
          </a:p>
          <a:p>
            <a:r>
              <a:rPr lang="ru-RU" dirty="0"/>
              <a:t>Химически активен, хорошо растворим в воде образуя хлористоводородную и хлорноватистую кислоты.  </a:t>
            </a:r>
          </a:p>
          <a:p>
            <a:r>
              <a:rPr lang="ru-RU" u="sng" dirty="0"/>
              <a:t>Нейтрализуется водным раствором гипосульфита </a:t>
            </a:r>
            <a:r>
              <a:rPr lang="en-US" u="sng" dirty="0"/>
              <a:t>Na</a:t>
            </a:r>
            <a:r>
              <a:rPr lang="ru-RU" dirty="0"/>
              <a:t>.  </a:t>
            </a:r>
          </a:p>
          <a:p>
            <a:r>
              <a:rPr lang="ru-RU" dirty="0"/>
              <a:t>Хранится и транспортируется в сжиженном виде под повышенным давлением.  </a:t>
            </a:r>
          </a:p>
          <a:p>
            <a:r>
              <a:rPr lang="ru-RU" dirty="0"/>
              <a:t>В концентрации 0,01г/м3 хлор раздражает дыхательные пути, действуя в дозе более 0,1г/м3 вызывает тяжелые поражения. </a:t>
            </a:r>
          </a:p>
          <a:p>
            <a:r>
              <a:rPr lang="ru-RU" dirty="0"/>
              <a:t> Вызывает отек легких примерно через 2-4 часа после отравления.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96490903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6247" y="2827718"/>
            <a:ext cx="4542566" cy="1478799"/>
          </a:xfrm>
        </p:spPr>
        <p:txBody>
          <a:bodyPr/>
          <a:lstStyle/>
          <a:p>
            <a:r>
              <a:rPr lang="ru-RU" dirty="0"/>
              <a:t>Токсикология (от греч. </a:t>
            </a:r>
            <a:r>
              <a:rPr lang="ru-RU" dirty="0" err="1"/>
              <a:t>τοξικος</a:t>
            </a:r>
            <a:r>
              <a:rPr lang="ru-RU" dirty="0"/>
              <a:t> — яд и </a:t>
            </a:r>
            <a:r>
              <a:rPr lang="ru-RU" dirty="0" err="1"/>
              <a:t>λογος</a:t>
            </a:r>
            <a:r>
              <a:rPr lang="ru-RU" dirty="0"/>
              <a:t> — наука)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2" name="Picture 4" descr="https://www.artificialintelligence-news.com/wp-content/uploads/2018/07/ai-predict-nuclear-fallout-artificial-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01" y="3297843"/>
            <a:ext cx="3490532" cy="23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1572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Аммиак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Бесцветный газ, с резким запахом, щелочным вкусом,  </a:t>
            </a:r>
          </a:p>
          <a:p>
            <a:r>
              <a:rPr lang="ru-RU" dirty="0"/>
              <a:t>Легко растворим в воде,  </a:t>
            </a:r>
          </a:p>
          <a:p>
            <a:r>
              <a:rPr lang="ru-RU" dirty="0"/>
              <a:t>Легче воздуха. </a:t>
            </a:r>
          </a:p>
          <a:p>
            <a:r>
              <a:rPr lang="ru-RU" dirty="0"/>
              <a:t> При охлаждении сгущается в бесцветную жидкость,  </a:t>
            </a:r>
          </a:p>
          <a:p>
            <a:r>
              <a:rPr lang="ru-RU" dirty="0"/>
              <a:t>Температура кипения + 330С.</a:t>
            </a:r>
          </a:p>
          <a:p>
            <a:r>
              <a:rPr lang="ru-RU" dirty="0"/>
              <a:t> Обладает местным и общим резорбтивным действием. </a:t>
            </a:r>
          </a:p>
          <a:p>
            <a:r>
              <a:rPr lang="ru-RU" dirty="0"/>
              <a:t>Судорожный яд.</a:t>
            </a:r>
          </a:p>
        </p:txBody>
      </p:sp>
    </p:spTree>
    <p:extLst>
      <p:ext uri="{BB962C8B-B14F-4D97-AF65-F5344CB8AC3E}">
        <p14:creationId xmlns:p14="http://schemas.microsoft.com/office/powerpoint/2010/main" val="4196470033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действия хлора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Рефлекторное влияние, (раздражение рецепторов слизистых оболочек дыхательных путей),</a:t>
            </a:r>
          </a:p>
          <a:p>
            <a:r>
              <a:rPr lang="ru-RU" dirty="0"/>
              <a:t> - сокращения мускулатуры трахеи, бронхов, </a:t>
            </a:r>
          </a:p>
          <a:p>
            <a:r>
              <a:rPr lang="ru-RU" dirty="0"/>
              <a:t>- ряд изменений рефлекторного характера в деятельности дыхательного и сосудодвигательного центров.</a:t>
            </a:r>
          </a:p>
          <a:p>
            <a:r>
              <a:rPr lang="ru-RU" dirty="0"/>
              <a:t>  Местное прижигающее действие в слизистой дыхательных путей и легочной ткани. </a:t>
            </a:r>
          </a:p>
        </p:txBody>
      </p:sp>
    </p:spTree>
    <p:extLst>
      <p:ext uri="{BB962C8B-B14F-4D97-AF65-F5344CB8AC3E}">
        <p14:creationId xmlns:p14="http://schemas.microsoft.com/office/powerpoint/2010/main" val="2901968290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 Поражает слизистые оболочки верхних дыхательных путей и бронхов. </a:t>
            </a:r>
          </a:p>
          <a:p>
            <a:r>
              <a:rPr lang="ru-RU" dirty="0"/>
              <a:t> Только при больших концентрациях и длительном воздействии поражение распространяется на глубокие отделы дыхательных путей. </a:t>
            </a:r>
          </a:p>
          <a:p>
            <a:r>
              <a:rPr lang="ru-RU" dirty="0"/>
              <a:t> При ингаляции чрезвычайно высоких концентраций смерть может наступить уже при первых вдохах зараженного воздуха (рефлекторная остановка дыхания и сердечной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1163703191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Другой причиной быстрой гибели пострадавших (в течение 20 - 30 минут после вдыхания вещества) является, ожег легких и пострадавший погибает до развития ТОЛ.</a:t>
            </a:r>
          </a:p>
          <a:p>
            <a:r>
              <a:rPr lang="ru-RU" dirty="0"/>
              <a:t> В этих случаях окраска кожных покровов пострадавшего приобретает зеленоватый оттенок, наблюдается помутнение роговицы.</a:t>
            </a:r>
          </a:p>
          <a:p>
            <a:r>
              <a:rPr lang="ru-RU" dirty="0"/>
              <a:t>  Такие клинические проявления как гиперемия и отек слизистой оболочки носоглотки, трахеи, бронхов, ларингоспазм и </a:t>
            </a:r>
            <a:r>
              <a:rPr lang="ru-RU" dirty="0" err="1"/>
              <a:t>бронхоспазм</a:t>
            </a:r>
            <a:r>
              <a:rPr lang="ru-RU" dirty="0"/>
              <a:t>, головная боль, боль в правом подреберье и др. можно объяснить прижигающим и раздражающим действием хлора.</a:t>
            </a:r>
          </a:p>
        </p:txBody>
      </p:sp>
    </p:spTree>
    <p:extLst>
      <p:ext uri="{BB962C8B-B14F-4D97-AF65-F5344CB8AC3E}">
        <p14:creationId xmlns:p14="http://schemas.microsoft.com/office/powerpoint/2010/main" val="4064361785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Периоды поражения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Воздействие ОВ; </a:t>
            </a:r>
          </a:p>
          <a:p>
            <a:r>
              <a:rPr lang="ru-RU" dirty="0"/>
              <a:t>- Скрытый период -в среднем 4-6 часов (колебание скрытого периода от 1 часа до 24 часов).; </a:t>
            </a:r>
          </a:p>
          <a:p>
            <a:r>
              <a:rPr lang="ru-RU" dirty="0"/>
              <a:t>- Развития токсического отека легких - максимальное развитие отека достигает к концу первых суток.;</a:t>
            </a:r>
          </a:p>
          <a:p>
            <a:r>
              <a:rPr lang="ru-RU" dirty="0"/>
              <a:t> - Разрешение отека:</a:t>
            </a:r>
            <a:r>
              <a:rPr lang="en-US" dirty="0"/>
              <a:t> </a:t>
            </a:r>
            <a:r>
              <a:rPr lang="ru-RU" dirty="0"/>
              <a:t>наступает с 3-4 дня (при благоприятном течении интоксикации). </a:t>
            </a:r>
          </a:p>
          <a:p>
            <a:r>
              <a:rPr lang="ru-RU" dirty="0"/>
              <a:t> В этот период возможно присоединение вторичной инфекции и развитие пневмонии.</a:t>
            </a:r>
          </a:p>
        </p:txBody>
      </p:sp>
    </p:spTree>
    <p:extLst>
      <p:ext uri="{BB962C8B-B14F-4D97-AF65-F5344CB8AC3E}">
        <p14:creationId xmlns:p14="http://schemas.microsoft.com/office/powerpoint/2010/main" val="3221329769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Отек легких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Патологическое состояние, при котором транссудация сосудистой жидкости не уравновешивается ее резорбцией и сосудистая жидкость изливается в альвеолы.</a:t>
            </a:r>
          </a:p>
          <a:p>
            <a:pPr marL="0" indent="0">
              <a:buNone/>
            </a:pPr>
            <a:r>
              <a:rPr lang="ru-RU" dirty="0"/>
              <a:t>ВЫДЕЛЯЮТ: </a:t>
            </a:r>
          </a:p>
          <a:p>
            <a:r>
              <a:rPr lang="ru-RU" dirty="0"/>
              <a:t>- </a:t>
            </a:r>
            <a:r>
              <a:rPr lang="ru-RU" b="1" u="sng" dirty="0">
                <a:solidFill>
                  <a:srgbClr val="FF0000"/>
                </a:solidFill>
              </a:rPr>
              <a:t>токсический отек лёгких</a:t>
            </a:r>
            <a:r>
              <a:rPr lang="ru-RU" dirty="0"/>
              <a:t>, развивающийся в результате первичного поражения альвеолярно-капиллярной мембраны, на фоне нормального, в начальном периоде, давления в малом круге кровообращения; - </a:t>
            </a:r>
          </a:p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гемодинамический отек лёгких</a:t>
            </a:r>
            <a:r>
              <a:rPr lang="ru-RU" dirty="0"/>
              <a:t>, в основе которого лежит повышение давления крови в малом круге кровообращения, вследствие токсического повреждения миокарда и нарушения его сократительной способности; -</a:t>
            </a:r>
          </a:p>
          <a:p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смешанный отек легких</a:t>
            </a:r>
            <a:r>
              <a:rPr lang="ru-RU" dirty="0"/>
              <a:t>, когда у пострадавших отмечается как нарушение свойств альвеолярно- капиллярного барьера, так и миокарда.</a:t>
            </a:r>
          </a:p>
        </p:txBody>
      </p:sp>
    </p:spTree>
    <p:extLst>
      <p:ext uri="{BB962C8B-B14F-4D97-AF65-F5344CB8AC3E}">
        <p14:creationId xmlns:p14="http://schemas.microsoft.com/office/powerpoint/2010/main" val="100117112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Отек </a:t>
            </a:r>
            <a:r>
              <a:rPr lang="ru-RU" dirty="0" err="1"/>
              <a:t>лЕГКИХ</a:t>
            </a:r>
            <a:endParaRPr lang="ru-RU" dirty="0"/>
          </a:p>
        </p:txBody>
      </p:sp>
      <p:pic>
        <p:nvPicPr>
          <p:cNvPr id="1026" name="Picture 2" descr="http://okeydoc.ru/wp-content/uploads/2016/01/otek-legkih-728x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73551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23548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Уменьшение или предотвращение развития отека легких (покой, тепло, препараты </a:t>
            </a:r>
            <a:r>
              <a:rPr lang="ru-RU" dirty="0" err="1"/>
              <a:t>Са</a:t>
            </a:r>
            <a:r>
              <a:rPr lang="ru-RU" dirty="0"/>
              <a:t>, </a:t>
            </a:r>
            <a:r>
              <a:rPr lang="ru-RU" dirty="0" err="1"/>
              <a:t>осмодиуретики</a:t>
            </a:r>
            <a:r>
              <a:rPr lang="ru-RU" dirty="0"/>
              <a:t>, жгуты на конечности); </a:t>
            </a:r>
          </a:p>
          <a:p>
            <a:r>
              <a:rPr lang="ru-RU" dirty="0"/>
              <a:t> Борьба с сердечно-сосудистой недостаточностью (сердечно-сосудистые средства); </a:t>
            </a:r>
          </a:p>
          <a:p>
            <a:r>
              <a:rPr lang="ru-RU" dirty="0"/>
              <a:t> Борьба с ацидозом (щелочное питье);  Восстановление проходимости дыхательных путей; </a:t>
            </a:r>
          </a:p>
          <a:p>
            <a:r>
              <a:rPr lang="ru-RU" dirty="0"/>
              <a:t> </a:t>
            </a:r>
            <a:r>
              <a:rPr lang="ru-RU" dirty="0" err="1"/>
              <a:t>Кислородотерапия</a:t>
            </a:r>
            <a:r>
              <a:rPr lang="ru-RU" dirty="0"/>
              <a:t> с </a:t>
            </a:r>
            <a:r>
              <a:rPr lang="ru-RU" dirty="0" err="1"/>
              <a:t>пеногосителями</a:t>
            </a:r>
            <a:r>
              <a:rPr lang="ru-RU" dirty="0"/>
              <a:t> (ИВЛ); </a:t>
            </a:r>
          </a:p>
          <a:p>
            <a:r>
              <a:rPr lang="ru-RU" dirty="0"/>
              <a:t> Борьба с осложнениями (антибиотики, антикоагулянты).</a:t>
            </a:r>
          </a:p>
        </p:txBody>
      </p:sp>
    </p:spTree>
    <p:extLst>
      <p:ext uri="{BB962C8B-B14F-4D97-AF65-F5344CB8AC3E}">
        <p14:creationId xmlns:p14="http://schemas.microsoft.com/office/powerpoint/2010/main" val="675170524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Первая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. </a:t>
            </a:r>
            <a:r>
              <a:rPr lang="ru-RU" dirty="0"/>
              <a:t>Надеть на пострадавшего промышленный противогаз с коробкой марки В желтого цвета или гражданский противогаз и вывезти (вынести) из опасной зоны.</a:t>
            </a:r>
          </a:p>
          <a:p>
            <a:r>
              <a:rPr lang="ru-RU" dirty="0"/>
              <a:t>После выноса пострадавшего из зоны заражения необходимо освободить его от стесняющей одежды, обеспечить абсолютный покой и тепло (для уменьшения потребности организма в кислороде). </a:t>
            </a:r>
          </a:p>
          <a:p>
            <a:r>
              <a:rPr lang="ru-RU" dirty="0"/>
              <a:t>Запретить самостоятельно двигаться и перевозить только лежа, так как физическая нагрузка будет провоцировать токсичный отек легких. </a:t>
            </a:r>
          </a:p>
          <a:p>
            <a:r>
              <a:rPr lang="ru-RU" dirty="0"/>
              <a:t>В случае рефлекторной остановки дыхания провести искусственное дыхание.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838653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помощь и взаимопомощь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Надевание противогаза  </a:t>
            </a:r>
          </a:p>
          <a:p>
            <a:r>
              <a:rPr lang="ru-RU" dirty="0"/>
              <a:t>Согревание и покой  </a:t>
            </a:r>
          </a:p>
          <a:p>
            <a:r>
              <a:rPr lang="ru-RU" dirty="0"/>
              <a:t>Вынос (вывоз) за пределы очага  </a:t>
            </a:r>
          </a:p>
          <a:p>
            <a:r>
              <a:rPr lang="ru-RU" dirty="0"/>
              <a:t>ИВЛ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79661611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596769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Гиппократ</a:t>
            </a:r>
            <a:br>
              <a:rPr lang="ru-RU" dirty="0"/>
            </a:br>
            <a:r>
              <a:rPr lang="ru-RU" dirty="0"/>
              <a:t> (около 460 года до н. э. – около 370 года до н. э.)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каждый яд должно быть противоядье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50172" y="7575096"/>
            <a:ext cx="2993828" cy="1531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/>
              <a:t>На каждый яд должно быть противоядье</a:t>
            </a:r>
          </a:p>
          <a:p>
            <a:pPr marL="0" indent="0">
              <a:buNone/>
            </a:pPr>
            <a:endParaRPr lang="ru-RU" sz="2100"/>
          </a:p>
          <a:p>
            <a:pPr marL="0" indent="0">
              <a:buNone/>
            </a:pPr>
            <a:endParaRPr lang="ru-RU" sz="2100" dirty="0"/>
          </a:p>
        </p:txBody>
      </p:sp>
      <p:pic>
        <p:nvPicPr>
          <p:cNvPr id="8" name="Picture 2" descr="https://maxbrainfunction.com/wp-content/uploads/2018/03/Photo-of-Hippocrates-Statue-and-Dooley-Hospital-Door-who-developed-theories-on-Nature-Vs.-Nur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9350"/>
            <a:ext cx="3433112" cy="26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88151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Противопоказания для использования противогаза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Бессознательное состояние пострадавшего </a:t>
            </a:r>
          </a:p>
          <a:p>
            <a:r>
              <a:rPr lang="ru-RU" dirty="0"/>
              <a:t> Рвота или высокая её вероятность </a:t>
            </a:r>
          </a:p>
          <a:p>
            <a:r>
              <a:rPr lang="ru-RU" dirty="0"/>
              <a:t> Остановка дыхания или резкое </a:t>
            </a:r>
            <a:r>
              <a:rPr lang="ru-RU" dirty="0" err="1"/>
              <a:t>брадипноэ</a:t>
            </a:r>
            <a:r>
              <a:rPr lang="ru-RU" dirty="0"/>
              <a:t> </a:t>
            </a:r>
          </a:p>
          <a:p>
            <a:r>
              <a:rPr lang="ru-RU" dirty="0"/>
              <a:t> Наличие тяжёлой дыхательной недостаточности</a:t>
            </a:r>
          </a:p>
          <a:p>
            <a:pPr algn="r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img3.stockfresh.com/files/s/stokkete/m/35/4128471_stock-photo-vintage-businessman-wearing-gas-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80" y="3314079"/>
            <a:ext cx="236984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03277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группа: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синильная кислота, окись углерода, мышьяковистый водород,    </a:t>
            </a:r>
            <a:r>
              <a:rPr lang="ru-RU" dirty="0" err="1"/>
              <a:t>динитрофенол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Эти вещества различаются по механизму действия на организм. </a:t>
            </a:r>
          </a:p>
          <a:p>
            <a:pPr marL="0" indent="0">
              <a:buNone/>
            </a:pPr>
            <a:r>
              <a:rPr lang="ru-RU" dirty="0"/>
              <a:t>Синильная кислота быстродействующий яд, блокирует тканевое дыхание, вызывая гипоксию, в следствии чего нарушается прежде всего деятельность ЦНС, развивается острая сердечно-сосудистая недостаточность.</a:t>
            </a:r>
            <a:endParaRPr lang="en-US" dirty="0"/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13648" y="9804653"/>
            <a:ext cx="1984435" cy="7438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b="1"/>
              <a:t>Вторая группа:</a:t>
            </a:r>
            <a:r>
              <a:rPr lang="ru-RU"/>
              <a:t> синильная кислота, окись углерода, мышьяковистый водород,    динитрофенол.</a:t>
            </a:r>
          </a:p>
          <a:p>
            <a:pPr marL="0" indent="0">
              <a:buFont typeface="Wingdings 2"/>
              <a:buNone/>
            </a:pPr>
            <a:r>
              <a:rPr lang="ru-RU"/>
              <a:t> Эти вещества различаются по механизму действия на организм. </a:t>
            </a:r>
          </a:p>
          <a:p>
            <a:pPr marL="0" indent="0">
              <a:buFont typeface="Wingdings 2"/>
              <a:buNone/>
            </a:pPr>
            <a:r>
              <a:rPr lang="ru-RU"/>
              <a:t>Синильная кислота быстродействующий яд, блокирует тканевое дыхание, вызывая гипоксию, в следствии чего нарушается прежде всего деятельность ЦНС. </a:t>
            </a:r>
            <a:endParaRPr lang="en-US"/>
          </a:p>
          <a:p>
            <a:pPr marL="0" indent="0" algn="r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59161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Синильная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Бесцветная, прозрачная жидкость с запахом горького миндаля (при малых концентрациях); </a:t>
            </a:r>
          </a:p>
          <a:p>
            <a:r>
              <a:rPr lang="ru-RU" dirty="0"/>
              <a:t></a:t>
            </a:r>
            <a:r>
              <a:rPr lang="ru-RU" dirty="0" err="1"/>
              <a:t>Среднелетальная</a:t>
            </a:r>
            <a:r>
              <a:rPr lang="ru-RU" dirty="0"/>
              <a:t> </a:t>
            </a:r>
            <a:r>
              <a:rPr lang="ru-RU" dirty="0" err="1"/>
              <a:t>токсодоза</a:t>
            </a:r>
            <a:r>
              <a:rPr lang="ru-RU" dirty="0"/>
              <a:t> </a:t>
            </a:r>
            <a:r>
              <a:rPr lang="ru-RU" dirty="0" err="1"/>
              <a:t>ингаляционно</a:t>
            </a:r>
            <a:r>
              <a:rPr lang="ru-RU" dirty="0"/>
              <a:t> = 2 г. мин/м3 . перорально = 1 мг/кг.</a:t>
            </a:r>
          </a:p>
          <a:p>
            <a:r>
              <a:rPr lang="ru-RU" dirty="0"/>
              <a:t> Не обладает кумулятивным действием.</a:t>
            </a:r>
          </a:p>
        </p:txBody>
      </p:sp>
    </p:spTree>
    <p:extLst>
      <p:ext uri="{BB962C8B-B14F-4D97-AF65-F5344CB8AC3E}">
        <p14:creationId xmlns:p14="http://schemas.microsoft.com/office/powerpoint/2010/main" val="2116406198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проникновения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 ингаляционный (основной), </a:t>
            </a:r>
          </a:p>
          <a:p>
            <a:r>
              <a:rPr lang="ru-RU" dirty="0"/>
              <a:t> через кожу (при создании высоких концентраций).</a:t>
            </a:r>
          </a:p>
        </p:txBody>
      </p:sp>
    </p:spTree>
    <p:extLst>
      <p:ext uri="{BB962C8B-B14F-4D97-AF65-F5344CB8AC3E}">
        <p14:creationId xmlns:p14="http://schemas.microsoft.com/office/powerpoint/2010/main" val="1029289749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Первая помощь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Надеть на пострадавшего противогаз (промышленный с коробкой марки В желтого цвета). Можно использовать гражданские ГП-5, ГП-7 и вывезти (вынести) из опасной зоны. В случае остановки дыхания провести искусственную вентиляцию легких. Полоскание рта. Промывание глаз и кожи водой. Санитарная обработка с переодеванием. Промывание глаз водой. Ингаляция кислорода. При остановке дыхания – искусственное дыхание.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4269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Оксид углерода (Угарный газ)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  Бесцветный газ, не имеет запаха; Плотность по воздуху 0,97;</a:t>
            </a:r>
          </a:p>
          <a:p>
            <a:pPr marL="0" indent="0">
              <a:buNone/>
            </a:pPr>
            <a:r>
              <a:rPr lang="ru-RU" dirty="0"/>
              <a:t> В воде и плазме крови растворяется мало, лучше в спиртах; </a:t>
            </a:r>
          </a:p>
          <a:p>
            <a:r>
              <a:rPr lang="ru-RU" dirty="0"/>
              <a:t> Плохо сорбируется активизированным углем; </a:t>
            </a:r>
          </a:p>
          <a:p>
            <a:r>
              <a:rPr lang="ru-RU" dirty="0"/>
              <a:t> Способ поступления газа в организм - ингаляционный. </a:t>
            </a:r>
          </a:p>
          <a:p>
            <a:r>
              <a:rPr lang="ru-RU" dirty="0"/>
              <a:t> Период полувыведения составляет 2 - 4 часа.</a:t>
            </a:r>
          </a:p>
        </p:txBody>
      </p:sp>
    </p:spTree>
    <p:extLst>
      <p:ext uri="{BB962C8B-B14F-4D97-AF65-F5344CB8AC3E}">
        <p14:creationId xmlns:p14="http://schemas.microsoft.com/office/powerpoint/2010/main" val="1082233211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Отравление угарным газом:</a:t>
            </a:r>
            <a:br>
              <a:rPr lang="ru-RU" sz="3200" i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Угарный газ (окись углерода) образуется при неполном сгорании углеродосодержащих веществ. </a:t>
            </a:r>
          </a:p>
          <a:p>
            <a:r>
              <a:rPr lang="ru-RU" sz="2400" i="1" dirty="0"/>
              <a:t>В производственных условиях возможно загрязнение атмосферного воздуха небольшими дозами угарного газа, длительное воздействие которого на организм человека приводит к хроническому отравлению.</a:t>
            </a:r>
          </a:p>
          <a:p>
            <a:r>
              <a:rPr lang="ru-RU" sz="2400" i="1" dirty="0"/>
              <a:t>Острое отравление угарным газом может проявляться в легкой, средней и тяжелой степени:</a:t>
            </a:r>
          </a:p>
          <a:p>
            <a:endParaRPr lang="ru-RU" sz="1800" i="1" dirty="0"/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962074341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i="1" dirty="0"/>
              <a:t>Легкая и средняя степени отравления проявляются головной болью меньшей или большей интенсивности, тошнотой, рвотой, общей слабостью, нарушением  сердечной деятельности, обмороками. </a:t>
            </a:r>
          </a:p>
          <a:p>
            <a:r>
              <a:rPr lang="ru-RU" sz="2800" i="1" dirty="0"/>
              <a:t>Тяжелая степень характеризуется развитием коматозного состояния с нарушением сердечной деятельности и дыхания, непроизвольным мочеиспусканием, исчезновением всех поверхностных и глубоких рефлексов.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47331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начальной стадии появляется горечь во рту, слюнотечение, головокружение. Затем появляется тошнота, шум в ушах, одышка, боли в области сердца, чувство страха. Если в этот момент прекратить поступление яда, симптомы отравления быстро исчезают.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Окисид</a:t>
            </a:r>
            <a:r>
              <a:rPr lang="ru-RU" dirty="0"/>
              <a:t> углерода быстродействующий яд, поступает в организм через органы дыхания. Смерть наступает от угнетения дыхания и сердечной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41561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igslide.ru/images/24/23293/960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5"/>
            <a:ext cx="7588879" cy="56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166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Клавдий Гален (131 – 201 гг. до н.э.)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Постулировал идею универсального противоядья </a:t>
            </a:r>
          </a:p>
          <a:p>
            <a:r>
              <a:rPr lang="ru-RU" dirty="0"/>
              <a:t>Классифицировал яды на охлаждающие, согревающие, вызывающие гниение </a:t>
            </a:r>
          </a:p>
          <a:p>
            <a:r>
              <a:rPr lang="ru-RU" dirty="0"/>
              <a:t>Ввёл понятие антидот (даваемый против).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2052" name="Picture 4" descr="https://www.2do2go.ru/uploads/74a872c9d792e26c3301ced44fead1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93" y="2226469"/>
            <a:ext cx="2689514" cy="34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55267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sonar54.ru/pic/124340652595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83284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5896"/>
      </p:ext>
    </p:extLst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Мышьяковистый водород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бесцветный газ, практически без запаха,</a:t>
            </a:r>
          </a:p>
          <a:p>
            <a:r>
              <a:rPr lang="ru-RU" dirty="0"/>
              <a:t>  - плотность пара (по воздуху) - 2,69, (по жидкости) - 1,34 при 200С. </a:t>
            </a:r>
          </a:p>
          <a:p>
            <a:r>
              <a:rPr lang="ru-RU" dirty="0"/>
              <a:t>- температура кипения - -62,50С, разрушения 2800С.</a:t>
            </a:r>
          </a:p>
          <a:p>
            <a:r>
              <a:rPr lang="ru-RU" dirty="0"/>
              <a:t> - не стабильное вещество. </a:t>
            </a:r>
          </a:p>
          <a:p>
            <a:r>
              <a:rPr lang="ru-RU" dirty="0"/>
              <a:t>- </a:t>
            </a:r>
            <a:r>
              <a:rPr lang="ru-RU" dirty="0" err="1"/>
              <a:t>среднесмертельная</a:t>
            </a:r>
            <a:r>
              <a:rPr lang="ru-RU" dirty="0"/>
              <a:t> </a:t>
            </a:r>
            <a:r>
              <a:rPr lang="ru-RU" dirty="0" err="1"/>
              <a:t>токсодоза</a:t>
            </a:r>
            <a:r>
              <a:rPr lang="ru-RU" dirty="0"/>
              <a:t> 5 </a:t>
            </a:r>
            <a:r>
              <a:rPr lang="ru-RU" dirty="0" err="1"/>
              <a:t>г.мин</a:t>
            </a:r>
            <a:r>
              <a:rPr lang="ru-RU" dirty="0"/>
              <a:t>/м3 </a:t>
            </a:r>
          </a:p>
          <a:p>
            <a:r>
              <a:rPr lang="ru-RU" dirty="0"/>
              <a:t> Скорость развития патологического процесса от 2 часов до 11 суток. </a:t>
            </a:r>
          </a:p>
        </p:txBody>
      </p:sp>
    </p:spTree>
    <p:extLst>
      <p:ext uri="{BB962C8B-B14F-4D97-AF65-F5344CB8AC3E}">
        <p14:creationId xmlns:p14="http://schemas.microsoft.com/office/powerpoint/2010/main" val="3015267230"/>
      </p:ext>
    </p:extLst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ртуть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Пары ртути не обладают ни цветом, ни запахом, ни вкусом, не оказывают немедленного раздражающего действия на органы дыхания, зрения, кожные покровы. Отравление парами ртути проявляется через 8–24 час.</a:t>
            </a:r>
          </a:p>
          <a:p>
            <a:r>
              <a:rPr lang="ru-RU" dirty="0"/>
              <a:t>При остром отравлении парами ртути появляется медно-красная окраска слизистых рта и глотки, металлический привкус во рту, тошнота, рвота, боли в животе, возможное повышение температуры тела до 39 °С. Через несколько часов, а иногда и дней, может появиться расстройство желудка. Наблюдается покраснение, набухание и кровоточивость десен.</a:t>
            </a:r>
          </a:p>
          <a:p>
            <a:endParaRPr lang="ru-RU" dirty="0"/>
          </a:p>
        </p:txBody>
      </p:sp>
      <p:pic>
        <p:nvPicPr>
          <p:cNvPr id="4" name="Picture 2" descr="http://tiroz.org/wp-content/uploads/2015/07/c0219dad4d6be15b66436b2539f96e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0"/>
            <a:ext cx="2601866" cy="18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16394"/>
      </p:ext>
    </p:extLst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Хроническое отравление ртутью обычно начинается с неярко выраженных симптомов острого отравления. В дальнейшем постепенно развивается общее недомогание, снижение аппетита, потеря веса. Пораженный становится нервным, появляется слабость, сонливость, тяжелые сны и раздражительность, головные боли, боли в суставах. В тяжелых случаях отравления снижается работоспособность, умственная деятельность, память. Развивается «ртутный тремор» (дрожание) пальцев рук, век, губ и ног – типичные признаки ртутной неврастении.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90770"/>
      </p:ext>
    </p:extLst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Первая помощь</a:t>
            </a:r>
            <a:r>
              <a:rPr lang="ru-RU" dirty="0"/>
              <a:t>. Оказавшиеся в пораженном очаге должны быстро покинуть опасное место и срочно вызвать специалистов. </a:t>
            </a:r>
            <a:endParaRPr lang="en-US" dirty="0"/>
          </a:p>
          <a:p>
            <a:r>
              <a:rPr lang="ru-RU" dirty="0"/>
              <a:t>Выйдя из очага заражения, постараться по возможности сменить одежду, принять душ, прополоскать рот 0,25 %-</a:t>
            </a:r>
            <a:r>
              <a:rPr lang="ru-RU" dirty="0" err="1"/>
              <a:t>ным</a:t>
            </a:r>
            <a:r>
              <a:rPr lang="ru-RU" dirty="0"/>
              <a:t> раствором перманганата калия (марганцовка), обязательно почистить зубы.</a:t>
            </a:r>
            <a:endParaRPr lang="en-US" dirty="0"/>
          </a:p>
          <a:p>
            <a:r>
              <a:rPr lang="ru-RU" dirty="0"/>
              <a:t> Промыть желудок (на стакан воды 20–30 г активированного угля). </a:t>
            </a:r>
            <a:endParaRPr lang="en-US" dirty="0"/>
          </a:p>
          <a:p>
            <a:r>
              <a:rPr lang="ru-RU" dirty="0"/>
              <a:t>Выпить молока и слабительного (вместо молока можно использовать взбитый с водой яичный белок).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09278"/>
      </p:ext>
    </p:extLst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Сероводород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Третья группа:</a:t>
            </a:r>
            <a:r>
              <a:rPr lang="ru-RU" dirty="0"/>
              <a:t> сероводород, акрилонитрил попадают в организм через дыхательные пути, приводят к развитию токсического отёка лёгких, а при попадании во внутренние среды организма – к токсическому повреждению желудочно-кишечного тракта. При попадании на кожу жидкого вещества развиваются воспалительные явления с развитием пузырей и язв.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647862"/>
      </p:ext>
    </p:extLst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Сероводород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Бесцветный газ, немного тяжелее воздуха с запахом гниющего белка (тухлых яиц); </a:t>
            </a:r>
          </a:p>
          <a:p>
            <a:r>
              <a:rPr lang="ru-RU" dirty="0"/>
              <a:t> Горит голубым пламенем. </a:t>
            </a:r>
          </a:p>
        </p:txBody>
      </p:sp>
    </p:spTree>
    <p:extLst>
      <p:ext uri="{BB962C8B-B14F-4D97-AF65-F5344CB8AC3E}">
        <p14:creationId xmlns:p14="http://schemas.microsoft.com/office/powerpoint/2010/main" val="3502527058"/>
      </p:ext>
    </p:extLst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наличии </a:t>
            </a:r>
            <a:r>
              <a:rPr lang="ru-RU" dirty="0" err="1"/>
              <a:t>амилнитрита</a:t>
            </a:r>
            <a:r>
              <a:rPr lang="ru-RU" dirty="0"/>
              <a:t> ввести раздавленную ампулу под маску противогаза, внутримышечно ввести 1 мл 20 %-</a:t>
            </a:r>
            <a:r>
              <a:rPr lang="ru-RU" dirty="0" err="1"/>
              <a:t>го</a:t>
            </a:r>
            <a:r>
              <a:rPr lang="ru-RU" dirty="0"/>
              <a:t> раствора </a:t>
            </a:r>
            <a:r>
              <a:rPr lang="ru-RU" dirty="0" err="1"/>
              <a:t>антициана</a:t>
            </a:r>
            <a:r>
              <a:rPr lang="ru-RU" dirty="0"/>
              <a:t>. Немедленно доставить в лечебное учреждение в положении лежа в сопровождении медперсонала.</a:t>
            </a:r>
          </a:p>
          <a:p>
            <a:r>
              <a:rPr lang="ru-RU" dirty="0"/>
              <a:t>Промыть кожу, глаза, прополоскать рот, горло большим количеством воды или 2% раствором соды. При остановке дыхания – сделать искусственное дыхание.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25157"/>
      </p:ext>
    </p:extLst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2400" dirty="0"/>
            </a:br>
            <a:br>
              <a:rPr lang="ru-RU" sz="2400" dirty="0"/>
            </a:br>
            <a:r>
              <a:rPr lang="ru-RU" sz="2400" dirty="0" err="1"/>
              <a:t>Нейротропные</a:t>
            </a:r>
            <a:r>
              <a:rPr lang="ru-RU" sz="2400" dirty="0"/>
              <a:t> яды (вещества, действующие на проведение и передачу нервного импульса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ФОС (зарин, зоман)</a:t>
            </a:r>
          </a:p>
          <a:p>
            <a:r>
              <a:rPr lang="ru-RU" dirty="0"/>
              <a:t>• Производные </a:t>
            </a:r>
            <a:r>
              <a:rPr lang="ru-RU" dirty="0" err="1"/>
              <a:t>карбоминовой</a:t>
            </a:r>
            <a:r>
              <a:rPr lang="ru-RU" dirty="0"/>
              <a:t> кислоты (</a:t>
            </a:r>
            <a:r>
              <a:rPr lang="ru-RU" dirty="0" err="1"/>
              <a:t>пропуксор</a:t>
            </a:r>
            <a:r>
              <a:rPr lang="ru-RU" dirty="0"/>
              <a:t>, </a:t>
            </a:r>
            <a:r>
              <a:rPr lang="ru-RU" dirty="0" err="1"/>
              <a:t>альдикарб</a:t>
            </a:r>
            <a:r>
              <a:rPr lang="ru-RU" dirty="0"/>
              <a:t>, </a:t>
            </a:r>
            <a:r>
              <a:rPr lang="ru-RU" dirty="0" err="1"/>
              <a:t>диоксакарб</a:t>
            </a:r>
            <a:r>
              <a:rPr lang="ru-RU" dirty="0"/>
              <a:t>) </a:t>
            </a:r>
          </a:p>
          <a:p>
            <a:r>
              <a:rPr lang="ru-RU" dirty="0"/>
              <a:t>• </a:t>
            </a:r>
            <a:r>
              <a:rPr lang="ru-RU" dirty="0" err="1"/>
              <a:t>Бициклофосфаты</a:t>
            </a:r>
            <a:r>
              <a:rPr lang="ru-RU" dirty="0"/>
              <a:t> (</a:t>
            </a:r>
            <a:r>
              <a:rPr lang="ru-RU" dirty="0" err="1"/>
              <a:t>бутилбициклофосфат</a:t>
            </a:r>
            <a:r>
              <a:rPr lang="ru-RU" dirty="0"/>
              <a:t>, </a:t>
            </a:r>
            <a:r>
              <a:rPr lang="ru-RU" dirty="0" err="1"/>
              <a:t>изопропилбициклофосфат</a:t>
            </a:r>
            <a:r>
              <a:rPr lang="ru-RU" dirty="0"/>
              <a:t> и др.) </a:t>
            </a:r>
          </a:p>
          <a:p>
            <a:r>
              <a:rPr lang="ru-RU" dirty="0"/>
              <a:t>• Производные гидразина (гидразин, диметилгидразин и др.) </a:t>
            </a:r>
          </a:p>
          <a:p>
            <a:r>
              <a:rPr lang="ru-RU" dirty="0"/>
              <a:t>• Сложные гетероциклические соединения (</a:t>
            </a:r>
            <a:r>
              <a:rPr lang="ru-RU" dirty="0" err="1"/>
              <a:t>тетродоксин</a:t>
            </a:r>
            <a:r>
              <a:rPr lang="ru-RU" dirty="0"/>
              <a:t>, </a:t>
            </a:r>
            <a:r>
              <a:rPr lang="ru-RU" dirty="0" err="1"/>
              <a:t>сакситоксин</a:t>
            </a:r>
            <a:r>
              <a:rPr lang="ru-RU" dirty="0"/>
              <a:t>, </a:t>
            </a:r>
            <a:r>
              <a:rPr lang="ru-RU" dirty="0" err="1"/>
              <a:t>батрахотоксин</a:t>
            </a:r>
            <a:r>
              <a:rPr lang="ru-RU" dirty="0"/>
              <a:t>) </a:t>
            </a:r>
          </a:p>
          <a:p>
            <a:r>
              <a:rPr lang="ru-RU" dirty="0"/>
              <a:t>• Белковые токсины (</a:t>
            </a:r>
            <a:r>
              <a:rPr lang="ru-RU" dirty="0" err="1"/>
              <a:t>ботулотоксин</a:t>
            </a:r>
            <a:r>
              <a:rPr lang="ru-RU" dirty="0"/>
              <a:t>, </a:t>
            </a:r>
            <a:r>
              <a:rPr lang="ru-RU" dirty="0" err="1"/>
              <a:t>тетанотоксин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841463"/>
      </p:ext>
    </p:extLst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395D1-0621-4EEA-B626-94E35A13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B2F93-4573-4096-9ACC-FD1FBBE5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Митридатизм</a:t>
            </a:r>
            <a:r>
              <a:rPr lang="ru-RU" dirty="0"/>
              <a:t> – что включает в себя этот термин</a:t>
            </a:r>
          </a:p>
        </p:txBody>
      </p:sp>
    </p:spTree>
    <p:extLst>
      <p:ext uri="{BB962C8B-B14F-4D97-AF65-F5344CB8AC3E}">
        <p14:creationId xmlns:p14="http://schemas.microsoft.com/office/powerpoint/2010/main" val="394163431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Царь Понта Митридат VI (</a:t>
            </a:r>
            <a:r>
              <a:rPr lang="ru-RU" dirty="0" err="1"/>
              <a:t>Евпатор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 (117—63 до н. э.)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550" dirty="0"/>
              <a:t>Дал задание разработать универсальное противоядие – THERIACA</a:t>
            </a:r>
          </a:p>
          <a:p>
            <a:pPr marL="0" indent="0">
              <a:buNone/>
            </a:pPr>
            <a:endParaRPr lang="ru-RU" sz="2550" dirty="0"/>
          </a:p>
          <a:p>
            <a:r>
              <a:rPr lang="ru-RU" sz="2550" dirty="0"/>
              <a:t>Идея о наличии универсального противоядия продержалась более 1500 лет</a:t>
            </a:r>
          </a:p>
          <a:p>
            <a:r>
              <a:rPr lang="ru-RU" sz="2550" dirty="0" err="1"/>
              <a:t>Митридатизм</a:t>
            </a:r>
            <a:r>
              <a:rPr lang="ru-RU" sz="2550" dirty="0"/>
              <a:t> – повышение устойчивости к ядам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965771" y="4855368"/>
            <a:ext cx="3708883" cy="1384940"/>
          </a:xfrm>
          <a:prstGeom prst="rect">
            <a:avLst/>
          </a:prstGeom>
        </p:spPr>
        <p:txBody>
          <a:bodyPr vert="horz" lIns="68580" tIns="34290" rIns="68580" bIns="3429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/>
              <a:t>Дал задание разработать универсальное противоядие – THERIACA</a:t>
            </a:r>
          </a:p>
          <a:p>
            <a:endParaRPr lang="ru-RU" sz="2100"/>
          </a:p>
          <a:p>
            <a:endParaRPr lang="ru-RU" sz="2100"/>
          </a:p>
          <a:p>
            <a:endParaRPr lang="ru-RU" sz="2100"/>
          </a:p>
          <a:p>
            <a:r>
              <a:rPr lang="ru-RU" sz="2100"/>
              <a:t>Идея о наличии универсального противоядия продержалась более 1500 лет</a:t>
            </a:r>
          </a:p>
          <a:p>
            <a:r>
              <a:rPr lang="ru-RU" sz="2100"/>
              <a:t>Митридатизм – повышение устойчивости к ядам</a:t>
            </a:r>
            <a:endParaRPr lang="ru-RU" sz="2100" dirty="0"/>
          </a:p>
        </p:txBody>
      </p:sp>
      <p:pic>
        <p:nvPicPr>
          <p:cNvPr id="6" name="Picture 2" descr="https://avatars.mds.yandex.net/get-zen_doc/61014/pub_5b507a719b6e4000a9e46004_5b507a877438af00a991f7e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85" y="933889"/>
            <a:ext cx="1790407" cy="26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1/15/Th%C3%A9riaqu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52" y="3619500"/>
            <a:ext cx="2187116" cy="2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61102"/>
      </p:ext>
    </p:extLst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МУСКАРИНОПОДОБНОЕ ДЕЙСТВИЕ </a:t>
            </a:r>
            <a:r>
              <a:rPr lang="en-US" dirty="0"/>
              <a:t> </a:t>
            </a:r>
            <a:r>
              <a:rPr lang="ru-RU" dirty="0"/>
              <a:t>ФОС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перевозбуждении парасимпатической нервной системы, гладкой мускулатуры и железистых клеток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глаз: спазм аккомодации, ухудшение зрения вдаль и в темноте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•-легких: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бронхоспазм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одышка, удушье,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•-сердца: брадикардия, резкое снижение АД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•-органов пищеварения: саливация, тошнота, рвота, гиперсекреция, спазмы, тенезмы, диспепсические расстройства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•-кожных покровов: повышенная потливость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гипергидроз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•-органов брюшной полости: сокращение матки и мочевого пузыря.</a:t>
            </a:r>
          </a:p>
        </p:txBody>
      </p:sp>
    </p:spTree>
    <p:extLst>
      <p:ext uri="{BB962C8B-B14F-4D97-AF65-F5344CB8AC3E}">
        <p14:creationId xmlns:p14="http://schemas.microsoft.com/office/powerpoint/2010/main" val="2135219776"/>
      </p:ext>
    </p:extLst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Никотиноподобное</a:t>
            </a:r>
            <a:r>
              <a:rPr lang="ru-RU" dirty="0"/>
              <a:t>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перевозбуждением симпатических ганглиев и мионевральных синапсов поперечно- полосатой мускулатуры клинические проявления: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 мускулатура: фибрилляция мышц, скованность,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-тонические судороги, затем общая слабость мышц и дыхательной мускулатуры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 симпатические ганглии: тахикардия, повышение ад, бледность, анемия миокарда и головного мозга. </a:t>
            </a:r>
          </a:p>
        </p:txBody>
      </p:sp>
    </p:spTree>
    <p:extLst>
      <p:ext uri="{BB962C8B-B14F-4D97-AF65-F5344CB8AC3E}">
        <p14:creationId xmlns:p14="http://schemas.microsoft.com/office/powerpoint/2010/main" val="3784989693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Центрального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как от накопления ацетилхолина, так и от других причин (гипоксия, физическая усталость и др.) клинические проявления: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головная боль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головокружение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страх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напряжение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возбуждение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повышенная эмоциональность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бессонница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тремор мышц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атаксия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потеря сознания, кома.</a:t>
            </a:r>
          </a:p>
        </p:txBody>
      </p:sp>
    </p:spTree>
    <p:extLst>
      <p:ext uri="{BB962C8B-B14F-4D97-AF65-F5344CB8AC3E}">
        <p14:creationId xmlns:p14="http://schemas.microsoft.com/office/powerpoint/2010/main" val="698015788"/>
      </p:ext>
    </p:extLst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СЛОЖНЫЕ ГЕТЕРОЦИКЛИЧЕСКИЕ СОЕДИНЕНИЯ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Сакситоксин - органическое соединение, пуриновый алкалоид, </a:t>
            </a:r>
            <a:r>
              <a:rPr lang="ru-RU" dirty="0" err="1"/>
              <a:t>нейротоксин</a:t>
            </a:r>
            <a:r>
              <a:rPr lang="ru-RU" dirty="0"/>
              <a:t> небелковой природы, продуцируемый некоторыми видами </a:t>
            </a:r>
            <a:r>
              <a:rPr lang="ru-RU" dirty="0" err="1"/>
              <a:t>динофлагеллят</a:t>
            </a:r>
            <a:r>
              <a:rPr lang="ru-RU" dirty="0"/>
              <a:t>, а так</a:t>
            </a:r>
          </a:p>
          <a:p>
            <a:r>
              <a:rPr lang="ru-RU" dirty="0"/>
              <a:t>же некоторыми </a:t>
            </a:r>
            <a:r>
              <a:rPr lang="ru-RU" dirty="0" err="1"/>
              <a:t>цианобактериями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Содержание</a:t>
            </a:r>
          </a:p>
          <a:p>
            <a:pPr marL="0" indent="0">
              <a:buNone/>
            </a:pPr>
            <a:r>
              <a:rPr lang="ru-RU" sz="1800" dirty="0" err="1"/>
              <a:t>Сакситоксина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в моллюсках </a:t>
            </a:r>
          </a:p>
          <a:p>
            <a:pPr marL="0" indent="0">
              <a:buNone/>
            </a:pPr>
            <a:r>
              <a:rPr lang="ru-RU" sz="1800" dirty="0"/>
              <a:t>не должно</a:t>
            </a:r>
          </a:p>
          <a:p>
            <a:pPr marL="0" indent="0">
              <a:buNone/>
            </a:pPr>
            <a:r>
              <a:rPr lang="ru-RU" sz="1800" dirty="0"/>
              <a:t>превышать </a:t>
            </a:r>
          </a:p>
          <a:p>
            <a:pPr marL="0" indent="0">
              <a:buNone/>
            </a:pPr>
            <a:r>
              <a:rPr lang="ru-RU" sz="1800" dirty="0"/>
              <a:t>800 мкг/кг</a:t>
            </a:r>
          </a:p>
        </p:txBody>
      </p:sp>
      <p:pic>
        <p:nvPicPr>
          <p:cNvPr id="3074" name="Picture 2" descr="https://myslide.ru/documents_3/8edbc01a98a188ed2a59e6eb5e454c29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82" y="3977470"/>
            <a:ext cx="4518818" cy="28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60976"/>
      </p:ext>
    </p:extLst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y/yEnKjLtpZr8kJXAYxzm4vca9QduTW5wMgRI02i/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0944"/>
            <a:ext cx="78831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3543"/>
      </p:ext>
    </p:extLst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458" y="1463040"/>
            <a:ext cx="7040204" cy="3139804"/>
          </a:xfrm>
        </p:spPr>
        <p:txBody>
          <a:bodyPr/>
          <a:lstStyle/>
          <a:p>
            <a:r>
              <a:rPr lang="ru-RU" dirty="0"/>
              <a:t>Тетродотоксин - сильный небелковый яд естественного происхождения, нейропаралитического действия. Большое количество </a:t>
            </a:r>
            <a:r>
              <a:rPr lang="ru-RU" dirty="0" err="1"/>
              <a:t>тетродотоксина</a:t>
            </a:r>
            <a:r>
              <a:rPr lang="ru-RU" dirty="0"/>
              <a:t> содержится в рыбах из отряда </a:t>
            </a:r>
            <a:r>
              <a:rPr lang="ru-RU" dirty="0" err="1"/>
              <a:t>Четырёхзубообразные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img.playbuzz.com/image/upload/f_auto,fl_lossy,q_auto/cdn/3b5187d3-8d32-42f5-8538-b8795c984815/22c94807-3aa8-4c5d-852f-b225b538ab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24" y="3822049"/>
            <a:ext cx="4056385" cy="30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44681"/>
      </p:ext>
    </p:extLst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БЕЛКОВЫЕ ТОКСИНЫ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ТЕТАНОТОКСИН вырабатывает </a:t>
            </a:r>
            <a:r>
              <a:rPr lang="en-US" dirty="0"/>
              <a:t>Clostridium </a:t>
            </a:r>
            <a:r>
              <a:rPr lang="en-US" dirty="0" err="1"/>
              <a:t>tetani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present5.com/presentation/1/191225387_443345502.pdf-img/191225387_443345502.pd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7" y="2420888"/>
            <a:ext cx="7433285" cy="4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66192"/>
      </p:ext>
    </p:extLst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БОТУЛОТОКСИН вырабатывает </a:t>
            </a:r>
            <a:r>
              <a:rPr lang="en-US" dirty="0"/>
              <a:t>Clostridium botulinum</a:t>
            </a:r>
            <a:endParaRPr lang="ru-RU" dirty="0"/>
          </a:p>
        </p:txBody>
      </p:sp>
      <p:pic>
        <p:nvPicPr>
          <p:cNvPr id="7170" name="Picture 2" descr="http://slovmed.com/wp-content/uploads/botulizm-prichiny-priznaki-lecheni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59920"/>
      </p:ext>
    </p:extLst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ead/001271b4-c70d3072/img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5" y="476672"/>
            <a:ext cx="7254784" cy="54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09488"/>
      </p:ext>
    </p:extLst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60260/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333160"/>
            <a:ext cx="7749008" cy="61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6672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Авиценна (</a:t>
            </a:r>
            <a:r>
              <a:rPr lang="ru-RU" b="1" dirty="0"/>
              <a:t>Ибн Сина)</a:t>
            </a:r>
            <a:r>
              <a:rPr lang="ru-RU" dirty="0"/>
              <a:t> (980 -1037 н.э.)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Предложил использовать рвотное и слабительное после приёма яда</a:t>
            </a:r>
          </a:p>
        </p:txBody>
      </p:sp>
      <p:pic>
        <p:nvPicPr>
          <p:cNvPr id="4098" name="Picture 2" descr="https://u.livelib.ru/reader/Aleni11/r/7a7ewi02/7a7ewi02-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2636912"/>
            <a:ext cx="3886200" cy="21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46409"/>
      </p:ext>
    </p:extLst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tobolsk.ru/upload/medialibrary/0ad/Otravlenie-metilovym-spir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346"/>
            <a:ext cx="7867707" cy="54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46669"/>
      </p:ext>
    </p:extLst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Клинические проявления при отравлении АХОВ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Они зависят от </a:t>
            </a:r>
          </a:p>
          <a:p>
            <a:pPr>
              <a:buFontTx/>
              <a:buNone/>
            </a:pPr>
            <a:r>
              <a:rPr lang="ru-RU" sz="2800"/>
              <a:t>    - места попадания химического вещества (кожа, дыхательные пути, пищеварительный тракт),</a:t>
            </a:r>
          </a:p>
          <a:p>
            <a:pPr>
              <a:buFontTx/>
              <a:buNone/>
            </a:pPr>
            <a:r>
              <a:rPr lang="ru-RU" sz="2800"/>
              <a:t>   - токсичности,</a:t>
            </a:r>
          </a:p>
          <a:p>
            <a:pPr>
              <a:buFontTx/>
              <a:buNone/>
            </a:pPr>
            <a:r>
              <a:rPr lang="ru-RU" sz="2800"/>
              <a:t>   - количества,</a:t>
            </a:r>
          </a:p>
          <a:p>
            <a:pPr>
              <a:buFontTx/>
              <a:buNone/>
            </a:pPr>
            <a:r>
              <a:rPr lang="ru-RU" sz="2800"/>
              <a:t>   - времени воздействия </a:t>
            </a:r>
          </a:p>
          <a:p>
            <a:pPr>
              <a:buFontTx/>
              <a:buNone/>
            </a:pPr>
            <a:r>
              <a:rPr lang="ru-RU" sz="2800"/>
              <a:t>   - своевременности и правильности оказания первой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065463497"/>
      </p:ext>
    </p:extLst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Первые симптомы:</a:t>
            </a:r>
            <a:br>
              <a:rPr lang="ru-RU" sz="4000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1.раздражение кожных покровов</a:t>
            </a:r>
          </a:p>
          <a:p>
            <a:pPr marL="0" indent="0">
              <a:buNone/>
            </a:pPr>
            <a:r>
              <a:rPr lang="ru-RU" sz="2400" i="1" dirty="0"/>
              <a:t>( покраснение, воспаление)</a:t>
            </a:r>
          </a:p>
          <a:p>
            <a:r>
              <a:rPr lang="ru-RU" sz="2400" i="1" dirty="0"/>
              <a:t>2.раздражение слизистых оболочек глаз, верхних дыхательных путей( кашель</a:t>
            </a:r>
            <a:r>
              <a:rPr lang="ru-RU" sz="2400" i="1"/>
              <a:t>, удушьие</a:t>
            </a:r>
            <a:r>
              <a:rPr lang="ru-RU" sz="2400" i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07699"/>
      </p:ext>
    </p:extLst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стойкость заражения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Под стойкостью АХОВ, с одной стороны понимают продолжительность их нахождения на местности или в атмосфере. </a:t>
            </a:r>
          </a:p>
          <a:p>
            <a:r>
              <a:rPr lang="ru-RU" sz="2400" i="1" dirty="0"/>
              <a:t>Время сохранения ими поражающего действия, в которое входят как продолжительность пребывания их на местности в неизменном виде, так и длительность заражения атмосферы в результате испарения с почвы и поверхностей или </a:t>
            </a:r>
            <a:r>
              <a:rPr lang="ru-RU" sz="2400" i="1" dirty="0" err="1"/>
              <a:t>взвихрения</a:t>
            </a:r>
            <a:r>
              <a:rPr lang="ru-RU" sz="2400" i="1" dirty="0"/>
              <a:t> с пылью. </a:t>
            </a:r>
          </a:p>
        </p:txBody>
      </p:sp>
    </p:spTree>
  </p:cSld>
  <p:clrMapOvr>
    <a:masterClrMapping/>
  </p:clrMapOvr>
  <p:transition spd="med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/>
              <a:t> </a:t>
            </a:r>
            <a:r>
              <a:rPr lang="ru-RU" sz="4000"/>
              <a:t>Химические ожоги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ru-RU" sz="2400" dirty="0"/>
              <a:t> Химические ожоги возникают при воздействии на тело человека: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ru-RU" sz="2400" dirty="0"/>
              <a:t> - концентрированных кислот,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ru-RU" sz="2400" dirty="0"/>
              <a:t> - щелочей,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ru-RU" sz="2400" dirty="0"/>
              <a:t> - фосфора и некоторых солей тяжелых металлов нитрата серебра, хлорида цинка.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ru-RU" sz="2400" dirty="0"/>
              <a:t>  - </a:t>
            </a:r>
            <a:r>
              <a:rPr lang="ru-RU" sz="2400" dirty="0">
                <a:latin typeface="Times New Roman" pitchFamily="18" charset="0"/>
              </a:rPr>
              <a:t>солями некоторых тяжелых металлов (азотнокислое серебро, хлористый цинк, сулема, медный купорос  и проч.) и другими химическими веществами, обладающими прижигающим действием.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49984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Тяжесть и глубина поражения тканей зависят от вида, концентрации и продолжительности воздействия перечисленных факторов.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09094"/>
      </p:ext>
    </p:extLst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Химические ожоги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вызываются кислотами, щелочами,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028384" cy="647849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16391" name="Picture 7" descr="ожог азотной кислот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45598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8750" y="6115050"/>
            <a:ext cx="2693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Ожог азотной кислотой.</a:t>
            </a:r>
          </a:p>
        </p:txBody>
      </p:sp>
      <p:pic>
        <p:nvPicPr>
          <p:cNvPr id="16393" name="Picture 9" descr="кислотный пили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45" y="2420888"/>
            <a:ext cx="5377355" cy="36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572000" y="6237288"/>
            <a:ext cx="3392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Результат кислотного пилинга</a:t>
            </a:r>
          </a:p>
        </p:txBody>
      </p:sp>
    </p:spTree>
    <p:extLst>
      <p:ext uri="{BB962C8B-B14F-4D97-AF65-F5344CB8AC3E}">
        <p14:creationId xmlns:p14="http://schemas.microsoft.com/office/powerpoint/2010/main" val="2833180065"/>
      </p:ext>
    </p:extLst>
  </p:cSld>
  <p:clrMapOvr>
    <a:masterClrMapping/>
  </p:clrMapOvr>
  <p:transition spd="med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/>
              <a:t>Первая медицинская помощь</a:t>
            </a:r>
            <a:endParaRPr lang="ru-RU" sz="34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3000" dirty="0"/>
              <a:t>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догоспитальном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этапе она зависит от вида химического вещества,</a:t>
            </a:r>
          </a:p>
          <a:p>
            <a:pPr eaLnBrk="1" hangingPunct="1">
              <a:buFontTx/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при кислотном ожоге образуется сухой темно-коричневый или черного цвета с четкими отграничениями участок некроза (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коагуляционный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некроз).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воздействии   концентрированных щелочей возникает влажный, грязно-серого цвета  струп без четких границ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коликвационный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некроз).</a:t>
            </a:r>
          </a:p>
          <a:p>
            <a:pPr eaLnBrk="1" hangingPunct="1">
              <a:buFontTx/>
              <a:buNone/>
            </a:pP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8566544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Первая медицинская и доврачебная помощь при ожогах концентрированными растворами кислот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7344816" cy="532859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При кислотном ожоге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/>
              <a:t>прекратить воздействие травмирующего фактора;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/>
              <a:t>пораженный участок промывают водой 10-15 минут;</a:t>
            </a:r>
            <a:endParaRPr lang="ru-RU" sz="2000" i="1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  При ожоге </a:t>
            </a:r>
            <a:r>
              <a:rPr lang="ru-RU" sz="2000" b="1" i="1" dirty="0"/>
              <a:t>концентрированной серной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/>
              <a:t>       кислотой</a:t>
            </a:r>
            <a:r>
              <a:rPr lang="ru-RU" sz="2000" i="1" dirty="0"/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нельзя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/>
              <a:t>промывать водой,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  необходимо обмыть зону поражения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  растворами щелочи: мыльной водой,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  3-5%раствором гидрокарбоната натрия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  (1чайная ложка на стакан воды).</a:t>
            </a:r>
          </a:p>
        </p:txBody>
      </p:sp>
    </p:spTree>
    <p:extLst>
      <p:ext uri="{BB962C8B-B14F-4D97-AF65-F5344CB8AC3E}">
        <p14:creationId xmlns:p14="http://schemas.microsoft.com/office/powerpoint/2010/main" val="465008274"/>
      </p:ext>
    </p:extLst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 При ожоге щелочью:</a:t>
            </a:r>
            <a:endParaRPr lang="ru-RU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700808"/>
            <a:ext cx="7239000" cy="224676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промыть ожог струей воды;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обработать 2% раствором   уксусной или лимонной кислоты;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накладывают асептическую сухую повязку или смоченную растворами для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2067410441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Парацельс (1493-1541)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«Всё есть яд, и ничто не лишено ядовитости; одна лишь доза делает яд незаметным»</a:t>
            </a:r>
          </a:p>
        </p:txBody>
      </p:sp>
      <p:pic>
        <p:nvPicPr>
          <p:cNvPr id="5124" name="Picture 4" descr="http://900igr.net/datas/khimija/Uchjonye-khimiki/0002-002-Paratsels-Teofa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64001"/>
            <a:ext cx="4258067" cy="35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99660"/>
      </p:ext>
    </p:extLst>
  </p:cSld>
  <p:clrMapOvr>
    <a:masterClrMapping/>
  </p:clrMapOvr>
  <p:transition spd="med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ПРАВИЛА ПРИ ОТРАВЛЕНИИ ахов</a:t>
            </a:r>
          </a:p>
        </p:txBody>
      </p:sp>
      <p:pic>
        <p:nvPicPr>
          <p:cNvPr id="7170" name="Picture 2" descr="http://ppt4web.ru/images/242/13263/640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5364"/>
      </p:ext>
    </p:extLst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1. Попавший внутрь яд удаляют промыванием желудка или вызыванием рвоты Пострадавшему, если он в сознании, предлагается выпить 3–4 стакана тепло воды и вызвать рвоту. Эта процедура выполняется до 10–20 раз (не менее 3–6 литров воды). Далее вводится 30 г солевого слабительного с взвесью активированного угля.</a:t>
            </a:r>
          </a:p>
          <a:p>
            <a:r>
              <a:rPr lang="ru-RU" sz="1800" dirty="0"/>
              <a:t>2. Для промывания желудка также применяются связывающие и адсорбирующие вещества: щелочные растворы гидрокарбоната натрия при отравлении кислотами или слабые растворы органических кислот (лимонной, уксусной) при отравлении щелочами. </a:t>
            </a:r>
          </a:p>
          <a:p>
            <a:r>
              <a:rPr lang="ru-RU" sz="1800" dirty="0"/>
              <a:t>3.В качестве связывающих и нейтрализующих веществ применяется теплое молоко, слабый раствор </a:t>
            </a:r>
            <a:r>
              <a:rPr lang="ru-RU" sz="1800" dirty="0" err="1"/>
              <a:t>марганцевокислого</a:t>
            </a:r>
            <a:r>
              <a:rPr lang="ru-RU" sz="1800" dirty="0"/>
              <a:t> калия, взбитый яичный белок, растительные смеси, кисель, желе, крахмал в зависимости от вида яда.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134200"/>
      </p:ext>
    </p:extLst>
  </p:cSld>
  <p:clrMapOvr>
    <a:masterClrMapping/>
  </p:clrMapOvr>
  <p:transition spd="med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Активированный уголь является универсальные антидотом. Он сорбирует яды и препятствует их всасыванию благодаря высокой поверхностной активности. Применяют в дозе 0,2–0,5 г/кг массы тела измельченным в водной взвеси.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1478"/>
      </p:ext>
    </p:extLst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Надо хорошо знать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чем растворяется данное вещество. </a:t>
            </a:r>
          </a:p>
          <a:p>
            <a:r>
              <a:rPr lang="ru-RU" dirty="0"/>
              <a:t>Так, распространенное в быту мнение, что молоко надо давать при всех отравлениях («отпаивать молоком»), крайне ошибочно, потому что при </a:t>
            </a:r>
            <a:r>
              <a:rPr lang="ru-RU" b="1" u="sng" dirty="0"/>
              <a:t>попадании в желудок ядов, хорошо растворимых в жирах (дихлорэтан, четыреххлористый углерод, бензол, многие фосфорорганические соединения) давать молоко, а также масло и жиры растительного и животного происхождения абсолютно противопоказано</a:t>
            </a:r>
            <a:r>
              <a:rPr lang="ru-RU" dirty="0"/>
              <a:t>, т.к. они усилят всасывание этих ядов.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683789"/>
      </p:ext>
    </p:extLst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b="1" i="1" dirty="0"/>
          </a:p>
          <a:p>
            <a:pPr algn="just"/>
            <a:endParaRPr lang="ru-RU" b="1" i="1" dirty="0"/>
          </a:p>
          <a:p>
            <a:pPr algn="just"/>
            <a:r>
              <a:rPr lang="ru-RU" b="1" i="1" dirty="0"/>
              <a:t>Применение слабительных средств при попадании внутрь ядов, обладающих прижигающим действием, противопоказано!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59116"/>
      </p:ext>
    </p:extLst>
  </p:cSld>
  <p:clrMapOvr>
    <a:masterClrMapping/>
  </p:clrMapOvr>
  <p:transition spd="med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 При ожоге негашеной известью:</a:t>
            </a:r>
            <a:endParaRPr lang="ru-RU" dirty="0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9416"/>
            <a:ext cx="7239000" cy="184665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обработка раны растительным маслом;  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запрещается</a:t>
            </a:r>
            <a:r>
              <a:rPr lang="ru-RU" b="1" i="1" dirty="0"/>
              <a:t> </a:t>
            </a:r>
            <a:r>
              <a:rPr lang="ru-RU" dirty="0"/>
              <a:t>использование воды для обработки;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наложить асептическую повязку.</a:t>
            </a:r>
          </a:p>
        </p:txBody>
      </p:sp>
    </p:spTree>
    <p:extLst>
      <p:ext uri="{BB962C8B-B14F-4D97-AF65-F5344CB8AC3E}">
        <p14:creationId xmlns:p14="http://schemas.microsoft.com/office/powerpoint/2010/main" val="3138714684"/>
      </p:ext>
    </p:extLst>
  </p:cSld>
  <p:clrMapOvr>
    <a:masterClrMapping/>
  </p:clrMapOvr>
  <p:transition spd="med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Лечебные мероприятия включают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dirty="0" err="1"/>
              <a:t>Детоксикационную</a:t>
            </a:r>
            <a:r>
              <a:rPr lang="ru-RU" sz="2800" dirty="0"/>
              <a:t> терапию,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dirty="0"/>
              <a:t>Применение антидотов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dirty="0"/>
              <a:t>Симптоматическую терапию при острых отравлениях АХОВ.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/>
              <a:t> 4. При необходимости реанимационные мероприятия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35507"/>
      </p:ext>
    </p:extLst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Эффективным методом </a:t>
            </a:r>
            <a:r>
              <a:rPr lang="ru-RU" dirty="0" err="1"/>
              <a:t>детоксикации</a:t>
            </a:r>
            <a:r>
              <a:rPr lang="ru-RU" dirty="0"/>
              <a:t> на </a:t>
            </a:r>
            <a:r>
              <a:rPr lang="ru-RU" dirty="0" err="1"/>
              <a:t>догоспитальном</a:t>
            </a:r>
            <a:r>
              <a:rPr lang="ru-RU" dirty="0"/>
              <a:t> этапе является также </a:t>
            </a:r>
            <a:r>
              <a:rPr lang="ru-RU" b="1" i="1" dirty="0" err="1"/>
              <a:t>антидотная</a:t>
            </a:r>
            <a:r>
              <a:rPr lang="ru-RU" b="1" i="1" dirty="0"/>
              <a:t> терапия,</a:t>
            </a:r>
            <a:r>
              <a:rPr lang="ru-RU" i="1" dirty="0"/>
              <a:t> </a:t>
            </a:r>
            <a:r>
              <a:rPr lang="ru-RU" dirty="0"/>
              <a:t>которая достаточно эффективна на ранней стадии острого отравления.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096289284"/>
      </p:ext>
    </p:extLst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группе применяемых на этом этапе оказания помощи неспецифических химических антидотов относятся:</a:t>
            </a:r>
          </a:p>
          <a:p>
            <a:pPr marL="0" indent="0">
              <a:buNone/>
            </a:pPr>
            <a:r>
              <a:rPr lang="ru-RU" dirty="0"/>
              <a:t> -</a:t>
            </a:r>
            <a:r>
              <a:rPr lang="ru-RU" b="1" dirty="0"/>
              <a:t>активированный уголь,</a:t>
            </a:r>
          </a:p>
          <a:p>
            <a:pPr marL="0" indent="0">
              <a:buNone/>
            </a:pPr>
            <a:r>
              <a:rPr lang="ru-RU" b="1" dirty="0"/>
              <a:t> -</a:t>
            </a:r>
            <a:r>
              <a:rPr lang="ru-RU" b="1" dirty="0" err="1"/>
              <a:t>энтеродез</a:t>
            </a:r>
            <a:r>
              <a:rPr lang="ru-RU" b="1" dirty="0"/>
              <a:t>,</a:t>
            </a:r>
          </a:p>
          <a:p>
            <a:pPr marL="0" indent="0">
              <a:buNone/>
            </a:pPr>
            <a:r>
              <a:rPr lang="ru-RU" b="1" dirty="0"/>
              <a:t> -различные </a:t>
            </a:r>
            <a:r>
              <a:rPr lang="ru-RU" b="1" dirty="0" err="1"/>
              <a:t>энтеросорбенты</a:t>
            </a:r>
            <a:r>
              <a:rPr lang="ru-RU" b="1" dirty="0"/>
              <a:t>,</a:t>
            </a:r>
          </a:p>
          <a:p>
            <a:pPr marL="0" indent="0">
              <a:buNone/>
            </a:pPr>
            <a:r>
              <a:rPr lang="ru-RU" b="1" dirty="0"/>
              <a:t> -белая глина,</a:t>
            </a:r>
          </a:p>
          <a:p>
            <a:pPr marL="0" indent="0">
              <a:buNone/>
            </a:pPr>
            <a:r>
              <a:rPr lang="ru-RU" b="1" dirty="0"/>
              <a:t> -калия перманганат, </a:t>
            </a:r>
          </a:p>
          <a:p>
            <a:pPr marL="0" indent="0">
              <a:buNone/>
            </a:pPr>
            <a:r>
              <a:rPr lang="ru-RU" b="1" dirty="0"/>
              <a:t> -натрия гидрокарбонат, </a:t>
            </a:r>
          </a:p>
          <a:p>
            <a:pPr marL="0" indent="0">
              <a:buNone/>
            </a:pPr>
            <a:r>
              <a:rPr lang="ru-RU" b="1" dirty="0"/>
              <a:t> -растворимые соли кальция и др.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748178"/>
      </p:ext>
    </p:extLst>
  </p:cSld>
  <p:clrMapOvr>
    <a:masterClrMapping/>
  </p:clrMapOvr>
  <p:transition spd="med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Промывание желудка взвесью активированного угля оказывает сильное </a:t>
            </a:r>
            <a:r>
              <a:rPr lang="ru-RU" dirty="0" err="1"/>
              <a:t>дезинтоксикационное</a:t>
            </a:r>
            <a:r>
              <a:rPr lang="ru-RU" dirty="0"/>
              <a:t> воздействие. </a:t>
            </a:r>
          </a:p>
          <a:p>
            <a:r>
              <a:rPr lang="ru-RU" dirty="0"/>
              <a:t>Активированный уголь может применяться при любых отравлениях, однако он малоэффективен при отравлениях кислотами, щелочами или спиртами.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56556"/>
      </p:ext>
    </p:extLst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6374</TotalTime>
  <Words>5230</Words>
  <Application>Microsoft Office PowerPoint</Application>
  <PresentationFormat>Экран (4:3)</PresentationFormat>
  <Paragraphs>465</Paragraphs>
  <Slides>110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8" baseType="lpstr">
      <vt:lpstr>Arial</vt:lpstr>
      <vt:lpstr>Calibri</vt:lpstr>
      <vt:lpstr>Corbel</vt:lpstr>
      <vt:lpstr>Times New Roman</vt:lpstr>
      <vt:lpstr>Trebuchet MS</vt:lpstr>
      <vt:lpstr>Wingdings</vt:lpstr>
      <vt:lpstr>Wingdings 2</vt:lpstr>
      <vt:lpstr>Изящная</vt:lpstr>
      <vt:lpstr>Кафедра  сестринского дела и клинического ухода     </vt:lpstr>
      <vt:lpstr>План лекции:</vt:lpstr>
      <vt:lpstr>Цель и задачи</vt:lpstr>
      <vt:lpstr>История</vt:lpstr>
      <vt:lpstr>  Гиппократ  (около 460 года до н. э. – около 370 года до н. э.) </vt:lpstr>
      <vt:lpstr>Клавдий Гален (131 – 201 гг. до н.э.) </vt:lpstr>
      <vt:lpstr>Царь Понта Митридат VI (Евпатор)  (117—63 до н. э.)</vt:lpstr>
      <vt:lpstr>Авиценна (Ибн Сина) (980 -1037 н.э.)</vt:lpstr>
      <vt:lpstr>Парацельс (1493-1541)</vt:lpstr>
      <vt:lpstr>Альфред Гаррод (1819—1906</vt:lpstr>
      <vt:lpstr>Развитие антидотов было связано с развитием химии </vt:lpstr>
      <vt:lpstr>Презентация PowerPoint</vt:lpstr>
      <vt:lpstr>Цель токсикологии </vt:lpstr>
      <vt:lpstr>Интоксикация</vt:lpstr>
      <vt:lpstr>Классификация токсикантов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применения химического оружия противником</vt:lpstr>
      <vt:lpstr>Очаг химического поражения</vt:lpstr>
      <vt:lpstr>Военно-тактические качества</vt:lpstr>
      <vt:lpstr>Общие положения</vt:lpstr>
      <vt:lpstr>Презентация PowerPoint</vt:lpstr>
      <vt:lpstr>Агрегатные состояния ахов </vt:lpstr>
      <vt:lpstr>Презентация PowerPoint</vt:lpstr>
      <vt:lpstr>Глубина распространения зараженного облака</vt:lpstr>
      <vt:lpstr>Презентация PowerPoint</vt:lpstr>
      <vt:lpstr>Основные пути проникновения АХОВ: </vt:lpstr>
      <vt:lpstr>Поражающее действие АХОВ</vt:lpstr>
      <vt:lpstr>По действию на организм различают следующие группы АХОВ: </vt:lpstr>
      <vt:lpstr>   Пути попадания АХОВ в организм. </vt:lpstr>
      <vt:lpstr>Фосген</vt:lpstr>
      <vt:lpstr>Презентация PowerPoint</vt:lpstr>
      <vt:lpstr>ФТОР</vt:lpstr>
      <vt:lpstr>Треххлористый фосфор (хлорид фосфора)</vt:lpstr>
      <vt:lpstr>Презентация PowerPoint</vt:lpstr>
      <vt:lpstr>ХЛОР</vt:lpstr>
      <vt:lpstr>Аммиак</vt:lpstr>
      <vt:lpstr>Особенности действия хлора</vt:lpstr>
      <vt:lpstr>Презентация PowerPoint</vt:lpstr>
      <vt:lpstr>Презентация PowerPoint</vt:lpstr>
      <vt:lpstr>Периоды поражения</vt:lpstr>
      <vt:lpstr>Отек легких</vt:lpstr>
      <vt:lpstr>Отек лЕГКИХ</vt:lpstr>
      <vt:lpstr>МЕДИЦИНСКАЯ помощь</vt:lpstr>
      <vt:lpstr>Первая помощь</vt:lpstr>
      <vt:lpstr>Первая помощь и взаимопомощь</vt:lpstr>
      <vt:lpstr>Противопоказания для использования противогаза</vt:lpstr>
      <vt:lpstr>Вторая группа: </vt:lpstr>
      <vt:lpstr>Синильная кислота</vt:lpstr>
      <vt:lpstr>Пути проникновения</vt:lpstr>
      <vt:lpstr>Первая помощь. </vt:lpstr>
      <vt:lpstr>Оксид углерода (Угарный газ)</vt:lpstr>
      <vt:lpstr>Отравление угарным газом: </vt:lpstr>
      <vt:lpstr>Презентация PowerPoint</vt:lpstr>
      <vt:lpstr>Презентация PowerPoint</vt:lpstr>
      <vt:lpstr>Презентация PowerPoint</vt:lpstr>
      <vt:lpstr>Презентация PowerPoint</vt:lpstr>
      <vt:lpstr>Мышьяковистый водород </vt:lpstr>
      <vt:lpstr>ртуть </vt:lpstr>
      <vt:lpstr>Презентация PowerPoint</vt:lpstr>
      <vt:lpstr>Презентация PowerPoint</vt:lpstr>
      <vt:lpstr>Сероводород</vt:lpstr>
      <vt:lpstr>Сероводород</vt:lpstr>
      <vt:lpstr>Презентация PowerPoint</vt:lpstr>
      <vt:lpstr>  Нейротропные яды (вещества, действующие на проведение и передачу нервного импульса </vt:lpstr>
      <vt:lpstr>Вопрос 1</vt:lpstr>
      <vt:lpstr>МУСКАРИНОПОДОБНОЕ ДЕЙСТВИЕ  ФОС</vt:lpstr>
      <vt:lpstr>Никотиноподобное действия</vt:lpstr>
      <vt:lpstr>Центрального действия</vt:lpstr>
      <vt:lpstr>СЛОЖНЫЕ ГЕТЕРОЦИКЛИЧЕСКИЕ СОЕДИНЕНИЯ</vt:lpstr>
      <vt:lpstr>Презентация PowerPoint</vt:lpstr>
      <vt:lpstr>Презентация PowerPoint</vt:lpstr>
      <vt:lpstr>БЕЛКОВЫЕ ТОКСИНЫ</vt:lpstr>
      <vt:lpstr>БОТУЛОТОКСИН вырабатывает Clostridium botulinum</vt:lpstr>
      <vt:lpstr>Презентация PowerPoint</vt:lpstr>
      <vt:lpstr>Презентация PowerPoint</vt:lpstr>
      <vt:lpstr>Презентация PowerPoint</vt:lpstr>
      <vt:lpstr>Клинические проявления при отравлении АХОВ</vt:lpstr>
      <vt:lpstr>Первые симптомы: </vt:lpstr>
      <vt:lpstr>    стойкость заражения</vt:lpstr>
      <vt:lpstr> Химические ожоги </vt:lpstr>
      <vt:lpstr>Презентация PowerPoint</vt:lpstr>
      <vt:lpstr> Химические ожоги вызываются кислотами, щелочами, </vt:lpstr>
      <vt:lpstr>Первая медицинская помощь</vt:lpstr>
      <vt:lpstr>Первая медицинская и доврачебная помощь при ожогах концентрированными растворами кислот</vt:lpstr>
      <vt:lpstr> При ожоге щелочью:</vt:lpstr>
      <vt:lpstr>ОБЩИЕ ПРАВИЛА ПРИ ОТРАВЛЕНИИ ахов</vt:lpstr>
      <vt:lpstr>Презентация PowerPoint</vt:lpstr>
      <vt:lpstr>Презентация PowerPoint</vt:lpstr>
      <vt:lpstr>Надо хорошо знать</vt:lpstr>
      <vt:lpstr>Презентация PowerPoint</vt:lpstr>
      <vt:lpstr> При ожоге негашеной известью:</vt:lpstr>
      <vt:lpstr>Лечебные мероприятия включают</vt:lpstr>
      <vt:lpstr>Презентация PowerPoint</vt:lpstr>
      <vt:lpstr>Презентация PowerPoint</vt:lpstr>
      <vt:lpstr>Презентация PowerPoint</vt:lpstr>
      <vt:lpstr>Отравление ядохимикатами.</vt:lpstr>
      <vt:lpstr>Презентация PowerPoint</vt:lpstr>
      <vt:lpstr>Основной задачей первой медицинской помощи при отравлении  </vt:lpstr>
      <vt:lpstr>Первая медпомощь в очаге поражения:</vt:lpstr>
      <vt:lpstr>   защита населения от ахов</vt:lpstr>
      <vt:lpstr>Защита населения от ахов</vt:lpstr>
      <vt:lpstr>Презентация PowerPoint</vt:lpstr>
      <vt:lpstr>Вопрос 2</vt:lpstr>
      <vt:lpstr>Конвенция о химическом оружии</vt:lpstr>
      <vt:lpstr>Литература</vt:lpstr>
      <vt:lpstr>СПАСИБО ЗА        ВНИМАНИЕ!_              Красноярский Государственный  медицинский университет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Аварийные Химически опасные вещества</dc:title>
  <dc:creator>Иванята</dc:creator>
  <cp:lastModifiedBy>Ольга</cp:lastModifiedBy>
  <cp:revision>123</cp:revision>
  <dcterms:created xsi:type="dcterms:W3CDTF">2010-11-05T11:09:58Z</dcterms:created>
  <dcterms:modified xsi:type="dcterms:W3CDTF">2021-05-01T13:21:16Z</dcterms:modified>
</cp:coreProperties>
</file>