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90" r:id="rId2"/>
    <p:sldId id="291" r:id="rId3"/>
    <p:sldId id="292" r:id="rId4"/>
    <p:sldId id="293" r:id="rId5"/>
    <p:sldId id="294" r:id="rId6"/>
    <p:sldId id="295" r:id="rId7"/>
    <p:sldId id="256" r:id="rId8"/>
    <p:sldId id="258" r:id="rId9"/>
    <p:sldId id="259" r:id="rId10"/>
    <p:sldId id="26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86" r:id="rId23"/>
    <p:sldId id="287" r:id="rId24"/>
    <p:sldId id="297" r:id="rId25"/>
    <p:sldId id="296" r:id="rId26"/>
    <p:sldId id="298" r:id="rId27"/>
    <p:sldId id="299" r:id="rId28"/>
    <p:sldId id="300" r:id="rId29"/>
    <p:sldId id="301" r:id="rId30"/>
    <p:sldId id="302" r:id="rId31"/>
    <p:sldId id="279" r:id="rId32"/>
    <p:sldId id="303" r:id="rId33"/>
    <p:sldId id="304" r:id="rId34"/>
    <p:sldId id="305" r:id="rId35"/>
    <p:sldId id="277" r:id="rId36"/>
    <p:sldId id="306" r:id="rId37"/>
    <p:sldId id="307" r:id="rId38"/>
    <p:sldId id="308" r:id="rId39"/>
    <p:sldId id="309" r:id="rId40"/>
    <p:sldId id="311" r:id="rId41"/>
    <p:sldId id="312" r:id="rId42"/>
    <p:sldId id="313" r:id="rId43"/>
    <p:sldId id="331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278" r:id="rId62"/>
    <p:sldId id="280" r:id="rId63"/>
    <p:sldId id="281" r:id="rId64"/>
    <p:sldId id="282" r:id="rId65"/>
    <p:sldId id="283" r:id="rId66"/>
    <p:sldId id="284" r:id="rId67"/>
    <p:sldId id="285" r:id="rId68"/>
    <p:sldId id="288" r:id="rId6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1950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102CEC-D9D9-46C7-9D29-B62BB79A3DB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02CEC-D9D9-46C7-9D29-B62BB79A3DB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02CEC-D9D9-46C7-9D29-B62BB79A3DB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02CEC-D9D9-46C7-9D29-B62BB79A3DB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02CEC-D9D9-46C7-9D29-B62BB79A3DB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02CEC-D9D9-46C7-9D29-B62BB79A3DB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02CEC-D9D9-46C7-9D29-B62BB79A3DB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02CEC-D9D9-46C7-9D29-B62BB79A3DB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02CEC-D9D9-46C7-9D29-B62BB79A3DB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92102CEC-D9D9-46C7-9D29-B62BB79A3DB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102CEC-D9D9-46C7-9D29-B62BB79A3DB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102CEC-D9D9-46C7-9D29-B62BB79A3DB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81688/#11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81688/#2000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81688/#222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81688/#1000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rant.ru/products/ipo/prime/doc/74581688/#999" TargetMode="External"/><Relationship Id="rId3" Type="http://schemas.openxmlformats.org/officeDocument/2006/relationships/hyperlink" Target="https://www.garant.ru/products/ipo/prime/doc/74581688/#444" TargetMode="External"/><Relationship Id="rId7" Type="http://schemas.openxmlformats.org/officeDocument/2006/relationships/hyperlink" Target="https://www.garant.ru/products/ipo/prime/doc/74581688/#777" TargetMode="External"/><Relationship Id="rId2" Type="http://schemas.openxmlformats.org/officeDocument/2006/relationships/hyperlink" Target="https://www.garant.ru/products/ipo/prime/doc/74581688/#3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rant.ru/products/ipo/prime/doc/74581688/#888" TargetMode="External"/><Relationship Id="rId5" Type="http://schemas.openxmlformats.org/officeDocument/2006/relationships/hyperlink" Target="https://www.garant.ru/products/ipo/prime/doc/74581688/#666" TargetMode="External"/><Relationship Id="rId4" Type="http://schemas.openxmlformats.org/officeDocument/2006/relationships/hyperlink" Target="https://www.garant.ru/products/ipo/prime/doc/74581688/#555" TargetMode="External"/><Relationship Id="rId9" Type="http://schemas.openxmlformats.org/officeDocument/2006/relationships/hyperlink" Target="https://www.garant.ru/products/ipo/prime/doc/74581688/#1111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81688/#10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81688/#3000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81688/#20000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74581688/#40222" TargetMode="External"/><Relationship Id="rId2" Type="http://schemas.openxmlformats.org/officeDocument/2006/relationships/hyperlink" Target="https://www.garant.ru/products/ipo/prime/doc/74581688/#4011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rant.ru/products/ipo/prime/doc/74581688/#0" TargetMode="External"/><Relationship Id="rId4" Type="http://schemas.openxmlformats.org/officeDocument/2006/relationships/hyperlink" Target="https://www.garant.ru/products/ipo/prime/doc/74581688/#1000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74581688/#60000" TargetMode="External"/><Relationship Id="rId2" Type="http://schemas.openxmlformats.org/officeDocument/2006/relationships/hyperlink" Target="https://www.garant.ru/products/ipo/prime/doc/74581688/#1017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81688/#1300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74581688/#1210" TargetMode="External"/><Relationship Id="rId2" Type="http://schemas.openxmlformats.org/officeDocument/2006/relationships/hyperlink" Target="https://www.garant.ru/products/ipo/prime/doc/74581688/#121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81688/#1311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81688/#20111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81688/#20222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74581688/#20444" TargetMode="External"/><Relationship Id="rId2" Type="http://schemas.openxmlformats.org/officeDocument/2006/relationships/hyperlink" Target="https://www.garant.ru/products/ipo/prime/doc/74581688/#20333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81688/#2055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43EE4D5-0ED1-A042-28FD-206FF42C0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4229"/>
            <a:ext cx="12191999" cy="32874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err="1"/>
              <a:t>Э</a:t>
            </a:r>
            <a:r>
              <a:rPr lang="ru-RU" sz="3600" dirty="0" err="1" smtClean="0"/>
              <a:t>рготерапия</a:t>
            </a:r>
            <a:r>
              <a:rPr lang="ru-RU" sz="3600" dirty="0" smtClean="0"/>
              <a:t> </a:t>
            </a:r>
            <a:r>
              <a:rPr lang="ru-RU" sz="3600" dirty="0"/>
              <a:t>в медицинской </a:t>
            </a:r>
            <a:r>
              <a:rPr lang="ru-RU" sz="3600" dirty="0" smtClean="0"/>
              <a:t>реабилитации</a:t>
            </a:r>
            <a:br>
              <a:rPr lang="ru-RU" sz="3600" dirty="0" smtClean="0"/>
            </a:br>
            <a:r>
              <a:rPr lang="ru-RU" sz="3600" dirty="0"/>
              <a:t>Логопедия в медицинской </a:t>
            </a:r>
            <a:r>
              <a:rPr lang="ru-RU" sz="3600" dirty="0" smtClean="0"/>
              <a:t>реабилитации</a:t>
            </a:r>
            <a:br>
              <a:rPr lang="ru-RU" sz="3600" dirty="0" smtClean="0"/>
            </a:br>
            <a:r>
              <a:rPr lang="ru-RU" sz="3600" dirty="0"/>
              <a:t>Физическая терапия в медицинской </a:t>
            </a:r>
            <a:r>
              <a:rPr lang="ru-RU" sz="3600" dirty="0" smtClean="0"/>
              <a:t>реабилитации</a:t>
            </a:r>
            <a:br>
              <a:rPr lang="ru-RU" sz="3600" dirty="0" smtClean="0"/>
            </a:br>
            <a:r>
              <a:rPr lang="ru-RU" sz="3600" dirty="0" smtClean="0"/>
              <a:t>11.0923-23.12.2023</a:t>
            </a:r>
            <a:endParaRPr lang="ru-RU" sz="36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E2793685-4C0E-ED59-9DCD-026A9DC4D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51714"/>
            <a:ext cx="12192000" cy="13062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д.м.н. заведующая кафедрой физической и реабилитационной медицины с курсом ПО</a:t>
            </a:r>
          </a:p>
          <a:p>
            <a:r>
              <a:rPr lang="ru-RU" dirty="0"/>
              <a:t>Можейко Елена Юрьевна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CB8C1D-9EC8-A8B8-F9A1-0C90214DE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5" t="17762" r="15869" b="41832"/>
          <a:stretch/>
        </p:blipFill>
        <p:spPr>
          <a:xfrm>
            <a:off x="0" y="-38482"/>
            <a:ext cx="7050157" cy="276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9CBBA5-D5DB-45DF-999F-19AE29DF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411A99-9589-423D-9B9C-FA65B69F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0BDDB6-5A11-43C5-A92D-A311340F9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3" t="14341" r="15769" b="16496"/>
          <a:stretch/>
        </p:blipFill>
        <p:spPr>
          <a:xfrm>
            <a:off x="-25754" y="64879"/>
            <a:ext cx="11941089" cy="66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30F963-4436-4B8B-9074-A16DA2B73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E3E1B8-6971-4D67-955F-8B5323DD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6281DC-8B58-4CB1-B4CA-B6A20BA4D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5" t="14752" r="16000" b="17112"/>
          <a:stretch/>
        </p:blipFill>
        <p:spPr>
          <a:xfrm>
            <a:off x="114194" y="139597"/>
            <a:ext cx="11702668" cy="64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0689F4-EED0-4AC0-8EA6-185107C88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5DE2CD-7D48-4A67-9016-7D326FE5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2092AF-26AF-4EBB-9FC9-38A2C7B07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2906" r="15539" b="14649"/>
          <a:stretch/>
        </p:blipFill>
        <p:spPr>
          <a:xfrm>
            <a:off x="113458" y="-45871"/>
            <a:ext cx="11773742" cy="69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2CC52E-0B41-4E63-B82E-08A53D2E8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4C339-217D-4378-BE52-25C94E86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88FCE5-6EFD-46B5-A090-A632CED77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0" t="13726" r="15770" b="17317"/>
          <a:stretch/>
        </p:blipFill>
        <p:spPr>
          <a:xfrm>
            <a:off x="87087" y="91510"/>
            <a:ext cx="11729775" cy="65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8B0824-2E01-4E7C-97B1-E2A8A9616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C8D215-9957-460A-9371-F0AA9B54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B7F4438-AAD8-4C73-9BD9-56A52D717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6" t="15162" r="16346" b="14239"/>
          <a:stretch/>
        </p:blipFill>
        <p:spPr>
          <a:xfrm>
            <a:off x="188442" y="51899"/>
            <a:ext cx="11712825" cy="68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D40E33-BF2C-4552-9D7F-00260EAC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D1BB7-2631-4BB1-9A3F-206A37BC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46731A-45A8-4F52-B520-88D066C9D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18035" r="16231" b="14034"/>
          <a:stretch/>
        </p:blipFill>
        <p:spPr>
          <a:xfrm>
            <a:off x="0" y="205828"/>
            <a:ext cx="12056012" cy="67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A202F5-A5D4-421A-98A8-63A3CA597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493FD3-7DFD-4A70-9E94-8D406DD6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473B4D-643D-41D5-9699-698E9D9CA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8" t="19062" r="16116" b="11981"/>
          <a:stretch/>
        </p:blipFill>
        <p:spPr>
          <a:xfrm>
            <a:off x="0" y="140677"/>
            <a:ext cx="12270542" cy="70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4AB66D-61B6-4873-B268-1AF2747D9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D9F624-DA9D-4E59-B10B-603738A3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7EF2D8-B09D-42EA-B6A9-2F75ACD92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6" t="9911" r="16346" b="19574"/>
          <a:stretch/>
        </p:blipFill>
        <p:spPr>
          <a:xfrm>
            <a:off x="373242" y="274320"/>
            <a:ext cx="11979363" cy="69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33AC63-888A-4A4F-9720-C8ABE3F7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0B96E5-5F5F-4A63-AF37-48A3426B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8DE82B5-7D31-4CB3-976D-2438CCDAD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2084" r="16346" b="19986"/>
          <a:stretch/>
        </p:blipFill>
        <p:spPr>
          <a:xfrm>
            <a:off x="21625" y="365125"/>
            <a:ext cx="12148750" cy="67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2A982-C68F-48CA-88DF-8159FEBA0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3299B5-ABB7-4DBA-93A3-E0876F82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F706F8-A225-4C81-91CC-6DC42A357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1" t="9911" r="14846" b="17727"/>
          <a:stretch/>
        </p:blipFill>
        <p:spPr>
          <a:xfrm>
            <a:off x="189127" y="0"/>
            <a:ext cx="11813745" cy="68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DD4468-8AAD-9F66-4FA7-1A32E1F3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11049000" cy="47739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Модули:</a:t>
            </a: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Нормативная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база 6ч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МКФ                         12 ч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Неврология, нейрофизиология, биомеханика 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ФРМ 36 часов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Кардиология в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ФРМ (для физических терапевтов) 12 часов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Травматология и ортопедия в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ФРМ (для физических терапевтов) 12 часов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Лечебная физкультура и врачебный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(для физических терапевтов, </a:t>
            </a:r>
            <a:r>
              <a:rPr lang="ru-RU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эрготерапевтов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) 36 часов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Физиотерапия в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ФРМ (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для физических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терапевтов) 12 часов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логопедии (для </a:t>
            </a:r>
            <a:r>
              <a:rPr lang="ru-RU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эрготерапевтов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) 18 часов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эрготерапии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для физических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терапевтов, логопедов) 18 часов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блок специальности (288 часов)</a:t>
            </a:r>
          </a:p>
          <a:p>
            <a:pPr lvl="1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Физическая реабилитация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нейрореабилитации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Физическая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реабилитация в кардиологии</a:t>
            </a:r>
          </a:p>
          <a:p>
            <a:pPr lvl="1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Физическая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реабилитация в онкологии</a:t>
            </a:r>
          </a:p>
          <a:p>
            <a:pPr lvl="1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Физическая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реабилитация в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ОРИТ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Выпускная самостоятельная  работа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Экзамен на практические навыки</a:t>
            </a:r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172D92-D86E-6B6A-15B8-7A039FF2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Знакомство с расписанием</a:t>
            </a:r>
          </a:p>
        </p:txBody>
      </p:sp>
    </p:spTree>
    <p:extLst>
      <p:ext uri="{BB962C8B-B14F-4D97-AF65-F5344CB8AC3E}">
        <p14:creationId xmlns:p14="http://schemas.microsoft.com/office/powerpoint/2010/main" val="27950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ED353E-517F-4CE0-8C85-68E3864CE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903734-569B-440C-8B78-6E4121B6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EF859D-2070-46F8-94C3-750B85A2B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8" t="14752" r="15884" b="17112"/>
          <a:stretch/>
        </p:blipFill>
        <p:spPr>
          <a:xfrm>
            <a:off x="-167286" y="97714"/>
            <a:ext cx="12054486" cy="67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2D4174-76A9-4D22-B9BE-765CE84DE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BEC106-C05A-4E88-A5E3-D9362F4C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01A8DE-0642-41D6-88F4-54FD309A4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4" t="15162" r="16000" b="15060"/>
          <a:stretch/>
        </p:blipFill>
        <p:spPr>
          <a:xfrm>
            <a:off x="170262" y="125789"/>
            <a:ext cx="11688804" cy="66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E6B434-CA7D-4C87-AE38-B3EF1A0D6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2D3F0-D147-48CE-82FF-1BAA2F39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23FDC2-033F-4E8D-9F2E-C433731D5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56706"/>
            <a:ext cx="11707859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62AEC2-06DE-4FDC-9A99-79AAE6570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D369B-4967-479D-815F-DC13CFD9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15488B-C01F-4944-8BF8-BFC7E2E3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1"/>
            <a:ext cx="12192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6" t="12063" r="33334" b="6032"/>
          <a:stretch/>
        </p:blipFill>
        <p:spPr bwMode="auto">
          <a:xfrm>
            <a:off x="7841666" y="334735"/>
            <a:ext cx="4350334" cy="594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10317" r="33452" b="6720"/>
          <a:stretch/>
        </p:blipFill>
        <p:spPr bwMode="auto">
          <a:xfrm>
            <a:off x="4124275" y="468085"/>
            <a:ext cx="3717391" cy="568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8" t="9894" r="33731" b="6508"/>
          <a:stretch/>
        </p:blipFill>
        <p:spPr bwMode="auto">
          <a:xfrm>
            <a:off x="0" y="538842"/>
            <a:ext cx="3974512" cy="554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0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F1CE5C-142F-7CD5-8E90-F78D0C510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705B00-FB6F-C4F7-BCD7-BFC81B14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0" t="9955" r="33334" b="2578"/>
          <a:stretch/>
        </p:blipFill>
        <p:spPr bwMode="auto">
          <a:xfrm>
            <a:off x="0" y="676656"/>
            <a:ext cx="3825304" cy="546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6" t="7778" r="33442" b="5822"/>
          <a:stretch/>
        </p:blipFill>
        <p:spPr bwMode="auto">
          <a:xfrm>
            <a:off x="8290968" y="676656"/>
            <a:ext cx="3901032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0" t="10621" r="34133" b="6534"/>
          <a:stretch/>
        </p:blipFill>
        <p:spPr bwMode="auto">
          <a:xfrm>
            <a:off x="3944176" y="676656"/>
            <a:ext cx="3809935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1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8" t="19494" r="16615" b="17172"/>
          <a:stretch/>
        </p:blipFill>
        <p:spPr bwMode="auto">
          <a:xfrm>
            <a:off x="210434" y="1052736"/>
            <a:ext cx="10934535" cy="529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1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7"/>
            <a:ext cx="10972800" cy="399330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Настоящий Порядок устанавливает правила организации медицинской реабилитации взрослых (далее - медицинская реабилитация) в Российской Федерации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 Медицинская реабилитация представляет собой комплекс мероприятий медицинского и психологического характера, направленных на полное или частичное восстановление нарушенных и (или) компенсацию утраченных функций пораженного органа либо системы организма, поддержание функций организма в процессе завершения остро </a:t>
            </a:r>
            <a:r>
              <a:rPr lang="ru-RU" dirty="0" err="1"/>
              <a:t>развившегося</a:t>
            </a:r>
            <a:r>
              <a:rPr lang="ru-RU" dirty="0"/>
              <a:t> патологического процесса или обострения хронического патологического процесса в организме, а также на предупреждение, раннюю диагностику и коррекцию возможных нарушений функций поврежденных органов либо систем организма, предупреждение и снижение степени возможной инвалидности, улучшение качества жизни, сохранение работоспособности пациента и его социальную интеграцию в общество</a:t>
            </a:r>
            <a:r>
              <a:rPr lang="ru-RU" u="sng" baseline="30000" dirty="0">
                <a:hlinkClick r:id="rId2"/>
              </a:rPr>
              <a:t>1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836712"/>
            <a:ext cx="10972800" cy="1143000"/>
          </a:xfrm>
        </p:spPr>
        <p:txBody>
          <a:bodyPr>
            <a:noAutofit/>
          </a:bodyPr>
          <a:lstStyle/>
          <a:p>
            <a:r>
              <a:rPr lang="ru-RU" sz="4000" b="1" dirty="0"/>
              <a:t>Порядок организации медицинской реабилитации </a:t>
            </a:r>
            <a:r>
              <a:rPr lang="ru-RU" sz="4000" b="1" dirty="0" smtClean="0"/>
              <a:t>взрослых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077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3. Медицинская реабилитация осуществляется медицинскими организациями или иными организациями, имеющими лицензию на медицинскую деятельность с указанием работ (услуг) по медицинской </a:t>
            </a:r>
            <a:r>
              <a:rPr lang="ru-RU" dirty="0" smtClean="0"/>
              <a:t>реабилитации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Медицинская реабилитация осуществляется при оказании:</a:t>
            </a:r>
          </a:p>
          <a:p>
            <a:pPr lvl="1"/>
            <a:r>
              <a:rPr lang="ru-RU" dirty="0"/>
              <a:t>первичной медико-санитарной помощи;</a:t>
            </a:r>
          </a:p>
          <a:p>
            <a:pPr lvl="1"/>
            <a:r>
              <a:rPr lang="ru-RU" dirty="0"/>
              <a:t>специализированной, в том числе высокотехнологичной, медицинской помощи.</a:t>
            </a:r>
          </a:p>
          <a:p>
            <a:pPr marL="0" indent="0">
              <a:buNone/>
            </a:pPr>
            <a:r>
              <a:rPr lang="ru-RU" dirty="0"/>
              <a:t>5. Медицинская реабилитация осуществляется в следующих условиях:</a:t>
            </a:r>
          </a:p>
          <a:p>
            <a:pPr lvl="1"/>
            <a:r>
              <a:rPr lang="ru-RU" dirty="0"/>
              <a:t>амбулаторно (в условиях, не предусматривающих круглосуточное медицинское наблюдение и лечение);</a:t>
            </a:r>
          </a:p>
          <a:p>
            <a:pPr lvl="1"/>
            <a:r>
              <a:rPr lang="ru-RU" dirty="0"/>
              <a:t>стационарно (в условиях, обеспечивающих круглосуточное медицинское наблюдение и лечение);</a:t>
            </a:r>
          </a:p>
          <a:p>
            <a:pPr lvl="1"/>
            <a:r>
              <a:rPr lang="ru-RU" dirty="0"/>
              <a:t>в дневном стационаре (в условиях, не предусматривающих круглосуточное медицинское наблюдение и лечение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8FF8A7-5F1A-E572-5F83-C901C9875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2141537"/>
            <a:ext cx="10793896" cy="4351338"/>
          </a:xfrm>
        </p:spPr>
        <p:txBody>
          <a:bodyPr/>
          <a:lstStyle/>
          <a:p>
            <a:r>
              <a:rPr lang="ru-RU" dirty="0"/>
              <a:t>Работа помощником </a:t>
            </a:r>
            <a:r>
              <a:rPr lang="ru-RU" dirty="0" smtClean="0"/>
              <a:t>специалиста</a:t>
            </a:r>
            <a:r>
              <a:rPr lang="ru-RU" dirty="0" smtClean="0"/>
              <a:t> </a:t>
            </a:r>
            <a:r>
              <a:rPr lang="ru-RU" dirty="0"/>
              <a:t>на основных клинических базах кафедры:</a:t>
            </a:r>
          </a:p>
          <a:p>
            <a:endParaRPr lang="ru-RU" dirty="0"/>
          </a:p>
          <a:p>
            <a:r>
              <a:rPr lang="ru-RU" dirty="0"/>
              <a:t>Сибирский клинический центр</a:t>
            </a:r>
          </a:p>
          <a:p>
            <a:r>
              <a:rPr lang="ru-RU" dirty="0"/>
              <a:t>Краевая клиническая больница</a:t>
            </a:r>
          </a:p>
          <a:p>
            <a:r>
              <a:rPr lang="ru-RU" dirty="0"/>
              <a:t>Центр современной кардиологии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 конце цикла –зачет по практике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844897-1EF9-B5DD-83F9-AFE2ACED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365125"/>
            <a:ext cx="10969487" cy="13576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6862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</a:t>
            </a:r>
            <a:r>
              <a:rPr lang="ru-RU" dirty="0"/>
              <a:t>. Медицинская реабилитация осуществляется на основе клинических рекомендаций и с учетом стандартов медицинской помощи.</a:t>
            </a:r>
          </a:p>
          <a:p>
            <a:r>
              <a:rPr lang="ru-RU" dirty="0"/>
              <a:t>7. Медицинская реабилитация осуществляется в три этапа.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3598B4-577A-4225-A674-C76F0F5DC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023741-65DC-4A20-BFF9-03589E8D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B082D3-85E1-47A7-A6CF-21FFACD2C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5" t="20499" r="16116" b="11366"/>
          <a:stretch/>
        </p:blipFill>
        <p:spPr>
          <a:xfrm>
            <a:off x="-576775" y="0"/>
            <a:ext cx="13337867" cy="74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</a:t>
            </a:r>
            <a:r>
              <a:rPr lang="ru-RU" dirty="0"/>
              <a:t>. Медицинская реабилитация на всех этапах осуществляется </a:t>
            </a:r>
            <a:r>
              <a:rPr lang="ru-RU" dirty="0" err="1"/>
              <a:t>мультидисциплинарной</a:t>
            </a:r>
            <a:r>
              <a:rPr lang="ru-RU" dirty="0"/>
              <a:t> реабилитационной командой (далее - МДРК), осуществляющей свою деятельность в соответствии с </a:t>
            </a:r>
            <a:r>
              <a:rPr lang="ru-RU" u="sng" dirty="0">
                <a:hlinkClick r:id="rId2"/>
              </a:rPr>
              <a:t>приложением № 2</a:t>
            </a:r>
            <a:r>
              <a:rPr lang="ru-RU" dirty="0"/>
              <a:t> к настоящему Порядку.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1340768"/>
            <a:ext cx="10154411" cy="5040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реабилитационного статуса пациента и его динамики;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реабилитационного диагноза, включающего характеристику состояния функционирования и ограничения жизнедеятельности (функции, структуры организма, активности и участия пациента), влияния факторов среды и личностных факторов на основе Международной классификации функционирования, ограничений жизнедеятельности и здоровья</a:t>
            </a:r>
            <a:r>
              <a:rPr lang="ru-RU" u="sng" baseline="30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(далее - МКФ) и его изменения в процессе проведения мероприятий по медицинской реабилитации;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реабилитационного потенциала, определяющего уровень максимально возможного восстановления пациента (возвращение к прежней профессиональной или иной трудовой деятельности, сохранение возможности осуществления повседневной деятельности, возвращение способности к самообслуживанию) в намеченный отрезок времени;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цели и задач проведения реабилитационных мероприятий;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факторов риска проведения реабилитационных мероприятий и факторов, ограничивающих проведение реабилитационных мероприятий;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 реализация индивидуального плана медицинской реабилитации (далее - ИПМР);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реализованных в рамках ИПМР реабилитационных мероприятий;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заключения (реабилитационного эпикриза), содержащего реабилитационный статус, реабилитационный диагноз, реабилитационный потенциал, итоги реализации ИПМР с описанием достигнутой динамики в состоянии пациента, оценку по шкале реабилитационной маршрутизации (далее - ШРМ), рекомендации по дальнейшей тактике ведения пациента.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744629" cy="654968"/>
          </a:xfrm>
        </p:spPr>
        <p:txBody>
          <a:bodyPr>
            <a:noAutofit/>
          </a:bodyPr>
          <a:lstStyle/>
          <a:p>
            <a:r>
              <a:rPr lang="ru-RU" sz="1400" dirty="0"/>
              <a:t>9. При реализации мероприятий по медицинской реабилитации на всех этапах МДРК под руководством врача по физической и реабилитационной медицине/врача по медицинской реабилитации осуществляется:</a:t>
            </a:r>
          </a:p>
        </p:txBody>
      </p:sp>
    </p:spTree>
    <p:extLst>
      <p:ext uri="{BB962C8B-B14F-4D97-AF65-F5344CB8AC3E}">
        <p14:creationId xmlns:p14="http://schemas.microsoft.com/office/powerpoint/2010/main" val="3798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</a:t>
            </a:r>
            <a:r>
              <a:rPr lang="ru-RU" dirty="0"/>
              <a:t>. Для определения индивидуальной маршрутизации пациента при реализации мероприятий по медицинской реабилитации, включая этап медицинской реабилитации и группу медицинской организации, применяется ШРМ в соответствии с </a:t>
            </a:r>
            <a:r>
              <a:rPr lang="ru-RU" u="sng" dirty="0">
                <a:hlinkClick r:id="rId2"/>
              </a:rPr>
              <a:t>приложением № 1</a:t>
            </a:r>
            <a:r>
              <a:rPr lang="ru-RU" dirty="0"/>
              <a:t> к настоящему Порядку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E8661E-6C06-43F3-80BC-AA188BEBC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A85F99-AC66-4F57-807F-7DF26784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881134-E5F8-41C8-81FB-147F99136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9" t="17010" r="15539" b="13828"/>
          <a:stretch/>
        </p:blipFill>
        <p:spPr>
          <a:xfrm>
            <a:off x="168812" y="182880"/>
            <a:ext cx="11861527" cy="67408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23FDC2-033F-4E8D-9F2E-C433731D5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88" t="15237" r="8346"/>
          <a:stretch/>
        </p:blipFill>
        <p:spPr>
          <a:xfrm>
            <a:off x="-71786" y="478970"/>
            <a:ext cx="1661101" cy="195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11666" r="33667" b="6667"/>
          <a:stretch/>
        </p:blipFill>
        <p:spPr bwMode="auto">
          <a:xfrm>
            <a:off x="1391478" y="34230"/>
            <a:ext cx="9121013" cy="92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4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11</a:t>
            </a:r>
            <a:r>
              <a:rPr lang="ru-RU" dirty="0"/>
              <a:t>. Первый этап медицинской реабилитации рекомендуется осуществлять в структурных подразделениях медицинской организации, оказывающих специализированную, в том числе высокотехнологичную, медицинскую помощь в стационарных условиях по профилям: "анестезиология и реаниматология"</a:t>
            </a:r>
            <a:r>
              <a:rPr lang="ru-RU" u="sng" baseline="30000" dirty="0">
                <a:hlinkClick r:id="rId2"/>
              </a:rPr>
              <a:t>3</a:t>
            </a:r>
            <a:r>
              <a:rPr lang="ru-RU" dirty="0"/>
              <a:t>, "неврология"</a:t>
            </a:r>
            <a:r>
              <a:rPr lang="ru-RU" u="sng" baseline="30000" dirty="0">
                <a:hlinkClick r:id="rId3"/>
              </a:rPr>
              <a:t>4</a:t>
            </a:r>
            <a:r>
              <a:rPr lang="ru-RU" dirty="0"/>
              <a:t>, "травматология и ортопедия"</a:t>
            </a:r>
            <a:r>
              <a:rPr lang="ru-RU" u="sng" baseline="30000" dirty="0">
                <a:hlinkClick r:id="rId4"/>
              </a:rPr>
              <a:t>5</a:t>
            </a:r>
            <a:r>
              <a:rPr lang="ru-RU" dirty="0"/>
              <a:t>, "сердечно-сосудистая хирургия"</a:t>
            </a:r>
            <a:r>
              <a:rPr lang="ru-RU" u="sng" baseline="30000" dirty="0">
                <a:hlinkClick r:id="rId5"/>
              </a:rPr>
              <a:t>6</a:t>
            </a:r>
            <a:r>
              <a:rPr lang="ru-RU" dirty="0"/>
              <a:t>, "кардиология"</a:t>
            </a:r>
            <a:r>
              <a:rPr lang="ru-RU" u="sng" baseline="30000" dirty="0">
                <a:hlinkClick r:id="rId5"/>
              </a:rPr>
              <a:t>6</a:t>
            </a:r>
            <a:r>
              <a:rPr lang="ru-RU" dirty="0"/>
              <a:t>, "терапия"</a:t>
            </a:r>
            <a:r>
              <a:rPr lang="ru-RU" u="sng" baseline="30000" dirty="0">
                <a:hlinkClick r:id="rId6"/>
              </a:rPr>
              <a:t>8</a:t>
            </a:r>
            <a:r>
              <a:rPr lang="ru-RU" dirty="0"/>
              <a:t>, "онкология"</a:t>
            </a:r>
            <a:r>
              <a:rPr lang="ru-RU" u="sng" baseline="30000" dirty="0">
                <a:hlinkClick r:id="rId7"/>
              </a:rPr>
              <a:t>7</a:t>
            </a:r>
            <a:r>
              <a:rPr lang="ru-RU" dirty="0"/>
              <a:t>, "нейрохирургия"</a:t>
            </a:r>
            <a:r>
              <a:rPr lang="ru-RU" u="sng" baseline="30000" dirty="0">
                <a:hlinkClick r:id="rId8"/>
              </a:rPr>
              <a:t>9</a:t>
            </a:r>
            <a:r>
              <a:rPr lang="ru-RU" dirty="0"/>
              <a:t>, "пульмонология"</a:t>
            </a:r>
            <a:r>
              <a:rPr lang="ru-RU" u="sng" baseline="30000" dirty="0">
                <a:hlinkClick r:id="rId9"/>
              </a:rPr>
              <a:t>10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2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12</a:t>
            </a:r>
            <a:r>
              <a:rPr lang="ru-RU" dirty="0"/>
              <a:t>. Мероприятия по медицинской реабилитации на первом этапе должны быть начаты в острейший (до 72 часов) и острый периоды течения заболевания, при неотложных состояниях, состояниях после оперативных вмешательств (в раннем послеоперационном периоде), хронических критических состояниях и осуществляются ежедневно, продолжительностью не менее 1 часа, но не более 3 часов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13</a:t>
            </a:r>
            <a:r>
              <a:rPr lang="ru-RU" dirty="0"/>
              <a:t>. При переводе пациента из отделения, оказывающего медицинскую помощь по профилю "анестезиология и реаниматология", для продолжения лечения в отделение, оказывающее специализированную, в том числе высокотехнологичную, медицинскую помощь по профилям, указанным в </a:t>
            </a:r>
            <a:r>
              <a:rPr lang="ru-RU" u="sng" dirty="0">
                <a:hlinkClick r:id="rId2"/>
              </a:rPr>
              <a:t>пункте 10</a:t>
            </a:r>
            <a:r>
              <a:rPr lang="ru-RU" dirty="0"/>
              <a:t> настоящего Порядка, в переводном эпикризе указываются реабилитационный диагноз (перечень кодов по МКФ), реабилитационный потенциал, перечень проведенных диагностических и реабилитационных мероприятий, их эффективность, показатель ШРМ, рекомендации о необходимости продолжения оказания медицинской помощи по медицинской реабилитации с указанием условий ее оказания и целей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2B9DDC-852E-7C69-76C4-C3C9E3217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65" y="2141537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Планируется в ноябре (даты согласовываются в конце цикла)</a:t>
            </a:r>
          </a:p>
          <a:p>
            <a:endParaRPr lang="ru-RU" dirty="0"/>
          </a:p>
          <a:p>
            <a:r>
              <a:rPr lang="ru-RU" dirty="0"/>
              <a:t>Тренировки в </a:t>
            </a:r>
            <a:r>
              <a:rPr lang="ru-RU" dirty="0" err="1"/>
              <a:t>симцентре</a:t>
            </a:r>
            <a:r>
              <a:rPr lang="ru-RU" dirty="0"/>
              <a:t> – на последней неделе цикла ФРМ 1008часов</a:t>
            </a:r>
          </a:p>
          <a:p>
            <a:endParaRPr lang="ru-RU" dirty="0"/>
          </a:p>
          <a:p>
            <a:r>
              <a:rPr lang="ru-RU" dirty="0"/>
              <a:t>Аккредитация состоит из:</a:t>
            </a:r>
          </a:p>
          <a:p>
            <a:r>
              <a:rPr lang="ru-RU" dirty="0"/>
              <a:t>Тестов</a:t>
            </a:r>
          </a:p>
          <a:p>
            <a:r>
              <a:rPr lang="ru-RU" dirty="0"/>
              <a:t>Ситуационных задач</a:t>
            </a:r>
          </a:p>
          <a:p>
            <a:r>
              <a:rPr lang="ru-RU" dirty="0"/>
              <a:t>Практических навыков в </a:t>
            </a:r>
            <a:r>
              <a:rPr lang="ru-RU" dirty="0" err="1"/>
              <a:t>симцентре</a:t>
            </a:r>
            <a:r>
              <a:rPr lang="ru-RU" dirty="0"/>
              <a:t> (общеврачебных и специальных)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60CB6B-0367-B9B8-4AE4-B8F3424D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365125"/>
            <a:ext cx="1086347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Аккредитация по </a:t>
            </a:r>
            <a:r>
              <a:rPr lang="ru-RU" dirty="0" smtClean="0"/>
              <a:t>специальности: пока отсутствует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8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14</a:t>
            </a:r>
            <a:r>
              <a:rPr lang="ru-RU" dirty="0"/>
              <a:t>. Медицинская реабилитация на первом этапе осуществляется МДРК, сформированной из числа работников отделения ранней медицинской реабилитации, осуществляющего свою деятельность в соответствии с </a:t>
            </a:r>
            <a:r>
              <a:rPr lang="ru-RU" u="sng" dirty="0">
                <a:hlinkClick r:id="rId2"/>
              </a:rPr>
              <a:t>приложениями № 3-5</a:t>
            </a:r>
            <a:r>
              <a:rPr lang="ru-RU" dirty="0"/>
              <a:t> к настоящему Порядку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15</a:t>
            </a:r>
            <a:r>
              <a:rPr lang="ru-RU" dirty="0"/>
              <a:t>. Организация деятельности МДРК осуществляется в соответствии с </a:t>
            </a:r>
            <a:r>
              <a:rPr lang="ru-RU" u="sng" dirty="0">
                <a:hlinkClick r:id="rId2"/>
              </a:rPr>
              <a:t>приложением № 2</a:t>
            </a:r>
            <a:r>
              <a:rPr lang="ru-RU" dirty="0"/>
              <a:t> к настоящему Порядку.</a:t>
            </a:r>
          </a:p>
          <a:p>
            <a:r>
              <a:rPr lang="ru-RU" dirty="0"/>
              <a:t>16. Медицинская реабилитация на первом этапе осуществляется при взаимодействии МДРК с лечащим врачом и (или) врачом анестезиологом-реаниматологом.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16</a:t>
            </a:r>
            <a:r>
              <a:rPr lang="ru-RU" dirty="0"/>
              <a:t>. Медицинская реабилитация на первом этапе осуществляется при взаимодействии МДРК с лечащим врачом и (или) врачом анестезиологом-реаниматологом.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394911"/>
              </p:ext>
            </p:extLst>
          </p:nvPr>
        </p:nvGraphicFramePr>
        <p:xfrm>
          <a:off x="0" y="404951"/>
          <a:ext cx="12192000" cy="62894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08440"/>
                <a:gridCol w="3447620"/>
                <a:gridCol w="8035940"/>
              </a:tblGrid>
              <a:tr h="2780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должности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должностей</a:t>
                      </a:r>
                    </a:p>
                  </a:txBody>
                  <a:tcPr marL="24732" marR="24732" marT="12366" marB="12366"/>
                </a:tc>
              </a:tr>
              <a:tr h="278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Заведующий - врач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должность</a:t>
                      </a:r>
                    </a:p>
                  </a:txBody>
                  <a:tcPr marL="24732" marR="24732" marT="12366" marB="12366"/>
                </a:tc>
              </a:tr>
              <a:tr h="128790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ФРМ (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врач-специалист по профилю оказываемой помощи, врач по лечебной физкультуре, врач-физиотерапевт, врач-рефлексотерапевт</a:t>
                      </a:r>
                      <a:r>
                        <a:rPr lang="ru-RU" sz="1600" u="sng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должность на 12 коек отделения, оказывающего медицинскую помощь по профилю "анестезиология и реаниматология" 1 должность на 20 коек отделения по профилю оказываемой медицинской помощи</a:t>
                      </a:r>
                    </a:p>
                  </a:txBody>
                  <a:tcPr marL="24732" marR="24732" marT="12366" marB="12366"/>
                </a:tc>
              </a:tr>
              <a:tr h="7829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 по физической реабилитации (инструктор-методист по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ЛФК</a:t>
                      </a:r>
                      <a:r>
                        <a:rPr lang="ru-RU" sz="1600" u="sng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должность на 6 коек отделения, оказывающего медицинскую помощь по профилю "анестезиология и реаниматология" 1 должность на 20 коек отделения по профилю оказываемой медицинской помощи</a:t>
                      </a:r>
                    </a:p>
                  </a:txBody>
                  <a:tcPr marL="24732" marR="24732" marT="12366" marB="12366"/>
                </a:tc>
              </a:tr>
              <a:tr h="7829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Мед.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логопед (логопед</a:t>
                      </a:r>
                      <a:r>
                        <a:rPr lang="ru-RU" sz="1600" u="sng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должность на 6 коек отделения, оказывающего медицинскую помощь по профилю "анестезиология и реаниматология" 1 должность на 20 коек отделения по профилю оказываемой медицинской помощи</a:t>
                      </a:r>
                    </a:p>
                  </a:txBody>
                  <a:tcPr marL="24732" marR="24732" marT="12366" marB="12366"/>
                </a:tc>
              </a:tr>
              <a:tr h="7829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Мед.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психолог/врач-психотерапевт (психолог</a:t>
                      </a:r>
                      <a:r>
                        <a:rPr lang="ru-RU" sz="1600" u="sng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должность на 12 коек отделения, оказывающего медицинскую помощь по профилю "анестезиология и реаниматология" 1 должность на 20 коек отделения по профилю оказываемой медицинской помощи</a:t>
                      </a:r>
                    </a:p>
                  </a:txBody>
                  <a:tcPr marL="24732" marR="24732" marT="12366" marB="12366"/>
                </a:tc>
              </a:tr>
              <a:tr h="7829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 по эргореабилитации</a:t>
                      </a:r>
                      <a:r>
                        <a:rPr lang="ru-RU" sz="1600" u="sng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должность на 12 коек отделения, оказывающего медицинскую помощь по профилю "анестезиология и реаниматология" 1 должность на 20 коек отделения по профилю оказываемой медицинской помощи</a:t>
                      </a:r>
                    </a:p>
                  </a:txBody>
                  <a:tcPr marL="24732" marR="24732" marT="12366" marB="12366"/>
                </a:tc>
              </a:tr>
              <a:tr h="103544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Медицинская сестра по медицинской реабилитации (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м/сестра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физиотерапии,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массажу, инструктор по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ЛФК</a:t>
                      </a:r>
                      <a:r>
                        <a:rPr lang="ru-RU" sz="1600" u="sng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должности на 1 врача физической и реабилитационной медицины</a:t>
                      </a:r>
                    </a:p>
                  </a:txBody>
                  <a:tcPr marL="24732" marR="24732" marT="12366" marB="12366"/>
                </a:tc>
              </a:tr>
              <a:tr h="278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Старшая медицинская сестра</a:t>
                      </a:r>
                    </a:p>
                  </a:txBody>
                  <a:tcPr marL="24732" marR="24732" marT="12366" marB="1236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должность на отделение</a:t>
                      </a:r>
                    </a:p>
                  </a:txBody>
                  <a:tcPr marL="24732" marR="24732" marT="12366" marB="12366"/>
                </a:tc>
              </a:tr>
            </a:tbl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771900" y="5733367"/>
            <a:ext cx="4420099" cy="11246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7916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Приложение № 4</a:t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к </a:t>
            </a:r>
            <a:r>
              <a:rPr kumimoji="0" lang="ru-RU" altLang="ru-RU" sz="600" b="0" i="0" u="sng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Порядку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организации медицинской</a:t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реабилитации взрослых,</a:t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утвержденному </a:t>
            </a:r>
            <a:r>
              <a:rPr kumimoji="0" lang="ru-RU" altLang="ru-RU" sz="600" b="0" i="0" u="sng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приказом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Министерства здравоохранения</a:t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Российской Федерации</a:t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от 31 июля 2020 г. № 788н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Рекомендуемые штатные нормативы отделения ранней медицинской реабилитации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------------------------------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Предусматривается в штатном расписании отделения ранней медицинской реабилитации до 1 сентября 2023 г.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Предусматривается в штатном расписании отделения ранней медицинской реабилитации с 1 сентября 2023 г.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0" y="685800"/>
            <a:ext cx="10058400" cy="46874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17. Второй этап медицинской реабилитации при оказании специализированной, в том числе высокотехнологичной, медицинской помощи осуществляется в стационарных условиях в отделении медицинской реабилитации пациентов с нарушением функции периферической нервной системы и костно-мышечной системы, отделении медицинской реабилитации пациентов с нарушением функции центральной нервной системы, отделении медицинской реабилитации пациентов с соматическими заболеваниями, созданных в медицинских организациях, в том числе в центрах медицинской реабилитации, санаторно-курортных организациях.</a:t>
            </a:r>
          </a:p>
          <a:p>
            <a:r>
              <a:rPr lang="ru-RU" dirty="0"/>
              <a:t>Медицинская реабилитация на втором этапе осуществляется по направлению лечащего врача медицинской организации, осуществляющего медицинскую реабилитацию на первом этапе, либо по направлению врача-терапевта (врача-терапевта участкового), врача общей практики (семейного врача), врача-специалиста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 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8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18</a:t>
            </a:r>
            <a:r>
              <a:rPr lang="ru-RU" dirty="0"/>
              <a:t>. Мероприятия по медицинской реабилитации на втором этапе должны быть начаты в острый и ранний восстановительный периоды течения заболевания или травмы и период остаточных явлений течения заболевания и осуществляются ежедневно, продолжительностью не менее 3 часов.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19. Медицинская реабилитация на втором этапе осуществляется МДРК, сформированной из числа работников отделений медицинской реабилитации, указанных в </a:t>
            </a:r>
            <a:r>
              <a:rPr lang="ru-RU" u="sng" dirty="0">
                <a:hlinkClick r:id="rId2"/>
              </a:rPr>
              <a:t>абзаце первом пункта 17</a:t>
            </a:r>
            <a:r>
              <a:rPr lang="ru-RU" dirty="0"/>
              <a:t> настоящего Порядка, осуществляющих свою деятельность в соответствии с </a:t>
            </a:r>
            <a:r>
              <a:rPr lang="ru-RU" u="sng" dirty="0">
                <a:hlinkClick r:id="rId3"/>
              </a:rPr>
              <a:t>приложениями № 6-12</a:t>
            </a:r>
            <a:r>
              <a:rPr lang="ru-RU" dirty="0"/>
              <a:t> к настоящему Порядку.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20. При выписке пациента из медицинской организации, осуществляющей медицинскую реабилитацию на втором этапе, пациенту выдается выписка из медицинской карты стационарного больного, в которой указываются клинический диагноз заболевания (состояния), реабилитационный диагноз (перечень кодов по МКФ), сведения о реабилитационном потенциале, ИПМР, факторы риска проведения реабилитационных мероприятий, следующий этап медицинской реабилитации с учетом показателей ШРМ.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21. Третий этап медицинской реабилитации осуществляется при оказании первичной медико-санитарной помощи в амбулаторных условиях и (или) в условиях дневного стационара (амбулаторное отделение медицинской реабилитации, отделение медицинской реабилитации дневного стационара), в том числе в центрах медицинской реабилитации, санаторно-курортных организациях.</a:t>
            </a:r>
          </a:p>
          <a:p>
            <a:r>
              <a:rPr lang="ru-RU" dirty="0"/>
              <a:t>22. Медицинская реабилитация на третьем этапе осуществляется по направлению врача-терапевта (</a:t>
            </a:r>
            <a:r>
              <a:rPr lang="ru-RU" dirty="0" smtClean="0"/>
              <a:t>врача-терапевта участкового), врача общей практики (семейного врача), врача-специалиста, либо по направлению лечащего врача медицинской организации, осуществляющей медицинскую реабилитацию на первом и (или) втором этапах.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23</a:t>
            </a:r>
            <a:r>
              <a:rPr lang="ru-RU" dirty="0"/>
              <a:t>. Мероприятия по медицинской реабилитации на третьем этапе осуществляются не реже, чем один раз каждые 48 часов, продолжительностью не менее 3 часов.</a:t>
            </a:r>
          </a:p>
          <a:p>
            <a:r>
              <a:rPr lang="ru-RU" dirty="0"/>
              <a:t>24. Медицинская реабилитация на третьем этапе осуществляется МДРК, сформированной из числа работников амбулаторного отделения медицинской реабилитации и (или) дневного стационара медицинской реабилитации, осуществляющих свою деятельность в соответствии с </a:t>
            </a:r>
            <a:r>
              <a:rPr lang="ru-RU" u="sng" dirty="0">
                <a:hlinkClick r:id="rId2"/>
              </a:rPr>
              <a:t>приложениями № 13-18</a:t>
            </a:r>
            <a:r>
              <a:rPr lang="ru-RU" dirty="0"/>
              <a:t> к настоящему Порядку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C72901-0DEE-479A-4FD7-0E3577F86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313" y="1687513"/>
            <a:ext cx="3349487" cy="4351338"/>
          </a:xfrm>
        </p:spPr>
        <p:txBody>
          <a:bodyPr/>
          <a:lstStyle/>
          <a:p>
            <a:r>
              <a:rPr lang="ru-RU" dirty="0"/>
              <a:t>Ковальчук Ксения Николаевна</a:t>
            </a:r>
          </a:p>
          <a:p>
            <a:r>
              <a:rPr lang="ru-RU" dirty="0"/>
              <a:t>2280911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56F50B-FB21-B4F6-4FA4-7FCB21A2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Контакты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1C48E7-6ABE-A4EF-4434-780AF6362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61" t="9911" r="12610" b="2198"/>
          <a:stretch/>
        </p:blipFill>
        <p:spPr>
          <a:xfrm>
            <a:off x="0" y="1825625"/>
            <a:ext cx="7762565" cy="4351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7C04C3-58C0-465A-67B0-23C8337F5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9911" r="34348" b="5302"/>
          <a:stretch/>
        </p:blipFill>
        <p:spPr>
          <a:xfrm>
            <a:off x="8004312" y="3011859"/>
            <a:ext cx="3790121" cy="34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25</a:t>
            </a:r>
            <a:r>
              <a:rPr lang="ru-RU" dirty="0"/>
              <a:t>. Пациенты, имеющие медицинские показания для оказания паллиативной медицинской помощи, направляются в медицинские организации, оказывающие паллиативную медицинскую помощь согласно Положению об организации оказания паллиативной медицинской помощи, включая порядок взаимодействия медицинских организаций, организаций социального обслуживания и общественных объединений, иных некоммерческих организаций, осуществляющих свою деятельность в сфере охраны здоровья</a:t>
            </a:r>
            <a:r>
              <a:rPr lang="ru-RU" u="sng" baseline="30000" dirty="0">
                <a:hlinkClick r:id="rId2"/>
              </a:rPr>
              <a:t>11</a:t>
            </a:r>
            <a:r>
              <a:rPr lang="ru-RU" dirty="0"/>
              <a:t>.</a:t>
            </a:r>
          </a:p>
          <a:p>
            <a:r>
              <a:rPr lang="ru-RU" dirty="0"/>
              <a:t>26. Пациенты, имеющие медицинские показания для оказания медицинской помощи по профилю "гериатрия", направляются для ее оказания в соответствии с Порядком</a:t>
            </a:r>
            <a:r>
              <a:rPr lang="ru-RU" u="sng" baseline="30000" dirty="0">
                <a:hlinkClick r:id="rId3"/>
              </a:rPr>
              <a:t>12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медицинские организации первой группы осуществляют медицинскую реабилитацию при оказании первичной медико-санитарной помощи в амбулаторных условиях, условиях дневного стационара пациентам, состояние которых оценивается 1-3 балла по ШРМ;</a:t>
            </a:r>
          </a:p>
          <a:p>
            <a:r>
              <a:rPr lang="ru-RU" dirty="0"/>
              <a:t>медицинские организации второй группы осуществляют медицинскую реабилитацию при оказании первичной специализированной медико-санитарной помощи в амбулаторных условиях, условиях дневного стационара и (или) при оказании специализированной медицинской помощи в стационарных условиях пациентам, состояние которых оценивается 2-5 баллов по ШРМ;</a:t>
            </a:r>
          </a:p>
          <a:p>
            <a:r>
              <a:rPr lang="ru-RU" dirty="0"/>
              <a:t>медицинские организации третьей группы осуществляют медицинскую реабилитацию при оказании первичной специализированной медико-санитарной помощи в амбулаторных условиях, в условиях дневного стационара и (или) при оказании специализированной, в том числе высокотехнологичной, медицинской помощи в стационарных условиях пациентам, состояние которых оценивается 2-6 баллов по ШРМ;</a:t>
            </a:r>
          </a:p>
          <a:p>
            <a:r>
              <a:rPr lang="ru-RU" dirty="0"/>
              <a:t>медицинские организации четвертой группы - федеральные учреждения, осуществляющие медицинскую реабилитацию при оказании первичной специализированной медико-санитарной помощи в амбулаторных условиях, в условиях дневного стационара и (или) при оказании специализированной, в том числе высокотехнологичной, медицинской помощи в стационарных условиях пациентам, состояние которых оценивается 3-6 баллов по ШРМ.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1800" dirty="0"/>
              <a:t>Медицинские организации, осуществляющие медицинскую реабилитацию, подразделяются на четыре группы:</a:t>
            </a:r>
          </a:p>
        </p:txBody>
      </p:sp>
    </p:spTree>
    <p:extLst>
      <p:ext uri="{BB962C8B-B14F-4D97-AF65-F5344CB8AC3E}">
        <p14:creationId xmlns:p14="http://schemas.microsoft.com/office/powerpoint/2010/main" val="17623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28. При осуществлении медицинской реабилитации консультации с целью сбора, анализа жалоб и данных анамнеза, оценки эффективности лечебно-диагностических мероприятий, медицинского наблюдения за состоянием здоровья пациента могут быть оказаны с применением телемедицинских технологий в соответствии с Порядком организации и оказания медицинской помощи с применением телемедицинских технологий</a:t>
            </a:r>
            <a:r>
              <a:rPr lang="ru-RU" u="sng" baseline="30000" dirty="0">
                <a:hlinkClick r:id="rId2"/>
              </a:rPr>
              <a:t>13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29</a:t>
            </a:r>
            <a:r>
              <a:rPr lang="ru-RU" dirty="0"/>
              <a:t>. Сведения о медицинских организациях, осуществляющих медицинскую реабилитацию, доводятся до граждан лечащими врачами, а также путем размещения медицинскими организациями сведений в информационно-телекоммуникационной сети "Интернет" и на информационных стендах медицинской организации.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30</a:t>
            </a:r>
            <a:r>
              <a:rPr lang="ru-RU" dirty="0"/>
              <a:t>. Медицинские организации, осуществляющие медицинскую реабилитацию, могут использоваться в качестве клинической базы профессиональных образовательных организаций, образовательных организаций высшего образования, организаций дополнительного профессионального образования, реализующих профессиональные образовательные программы медицинского образования.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Положение о </a:t>
            </a:r>
            <a:r>
              <a:rPr lang="ru-RU" b="1" dirty="0" err="1"/>
              <a:t>мультидисциплинарной</a:t>
            </a:r>
            <a:r>
              <a:rPr lang="ru-RU" b="1" dirty="0"/>
              <a:t> реабилитационной команде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0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815413" y="685800"/>
            <a:ext cx="10258987" cy="54795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Настоящее положение устанавливает правила организации деятельности </a:t>
            </a:r>
            <a:r>
              <a:rPr lang="ru-RU" dirty="0" err="1"/>
              <a:t>мультидисциплинарной</a:t>
            </a:r>
            <a:r>
              <a:rPr lang="ru-RU" dirty="0"/>
              <a:t> реабилитационной команды (далее - МДРК).</a:t>
            </a:r>
          </a:p>
          <a:p>
            <a:r>
              <a:rPr lang="ru-RU" dirty="0"/>
              <a:t>2. МДРК является структурной-функциональной единицей структурного подразделения медицинской организации или иной организации, осуществляющей медицинскую реабилитацию на всех этапах (отделения ранней медицинской реабилитации, стационарного отделения медицинской реабилитации пациентов с нарушением функции периферической нервной системы и костно-мышечной системы, стационарного отделения медицинской реабилитации пациентов с нарушением функции центральной нервной системы, стационарного отделения медицинской реабилитации пациентов с соматическими заболеваниями, амбулаторного отделения медицинской реабилитации, отделения медицинской реабилитации дневного стационара), организованной на функциональной основе из работников указанных отделений.</a:t>
            </a:r>
          </a:p>
          <a:p>
            <a:r>
              <a:rPr lang="ru-RU" dirty="0"/>
              <a:t>3. Руководит работой МДРК врач физической и реабилитационной медицины - специалист, соответствующий требованиям профессионального стандарта "Специалист по медицинской реабилитации"</a:t>
            </a:r>
            <a:r>
              <a:rPr lang="ru-RU" u="sng" baseline="30000" dirty="0">
                <a:hlinkClick r:id="rId2"/>
              </a:rPr>
              <a:t>1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4. Состав МДРК формируется персонифицировано в соответствии с индивидуальным планом медицинской реабилитации пациента (далее - ИПМР).</a:t>
            </a:r>
          </a:p>
          <a:p>
            <a:r>
              <a:rPr lang="ru-RU" dirty="0"/>
              <a:t>5. В состав МДРК могут входить: врач по физической и реабилитационной медицине/врач по медицинской реабилитации, специалист по физической реабилитации, специалист по </a:t>
            </a:r>
            <a:r>
              <a:rPr lang="ru-RU" dirty="0" err="1"/>
              <a:t>эргореабилитации</a:t>
            </a:r>
            <a:r>
              <a:rPr lang="ru-RU" dirty="0"/>
              <a:t>, медицинский психолог/врач-психотерапевт, медицинский логопед, медицинская сестра по медицинской реабилитации, медицинская сестра палатная</a:t>
            </a:r>
            <a:r>
              <a:rPr lang="ru-RU" u="sng" baseline="30000" dirty="0">
                <a:hlinkClick r:id="rId2"/>
              </a:rPr>
              <a:t>2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404664"/>
            <a:ext cx="10354997" cy="61926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6. МДРК выполняет следующие функции:</a:t>
            </a:r>
          </a:p>
          <a:p>
            <a:r>
              <a:rPr lang="ru-RU" dirty="0"/>
              <a:t>оценка реабилитационного статуса пациента и его динамики на основании анализа жалоб, анамнеза, </a:t>
            </a:r>
            <a:r>
              <a:rPr lang="ru-RU" dirty="0" err="1"/>
              <a:t>физикального</a:t>
            </a:r>
            <a:r>
              <a:rPr lang="ru-RU" dirty="0"/>
              <a:t> обследования, клинических данных, результатов лабораторных, инструментальных исследований, назначенных лечащим врачом и (или) врачом по физической и реабилитационной медицине/врачом по медицинской реабилитации, данных обследований, проведенных медицинским психологом/врачом-психотерапевтом, медицинским логопедом, специалистом по физической терапии, специалистом по </a:t>
            </a:r>
            <a:r>
              <a:rPr lang="ru-RU" dirty="0" err="1"/>
              <a:t>эргореабилитации</a:t>
            </a:r>
            <a:r>
              <a:rPr lang="ru-RU" dirty="0"/>
              <a:t>;</a:t>
            </a:r>
          </a:p>
          <a:p>
            <a:r>
              <a:rPr lang="ru-RU" dirty="0"/>
              <a:t>установление реабилитационного диагноза, включающего характеристику состояния функционирования и ограничения жизнедеятельности (функции, структуры организма, активности и участия пациента), влияния факторов среды и личностных факторов на основе Международной классификации функционирования, ограничений жизнедеятельности и здоровья</a:t>
            </a:r>
            <a:r>
              <a:rPr lang="ru-RU" u="sng" baseline="30000" dirty="0">
                <a:hlinkClick r:id="rId2"/>
              </a:rPr>
              <a:t>3</a:t>
            </a:r>
            <a:r>
              <a:rPr lang="ru-RU" baseline="30000" dirty="0"/>
              <a:t> </a:t>
            </a:r>
            <a:r>
              <a:rPr lang="ru-RU" dirty="0"/>
              <a:t>и его изменения в процессе проведения мероприятий по медицинской реабилитации;</a:t>
            </a:r>
          </a:p>
          <a:p>
            <a:r>
              <a:rPr lang="ru-RU" dirty="0"/>
              <a:t>оценка реабилитационного потенциала, определяющего уровень максимально возможного восстановления пациента (возвращение к прежней профессиональной или иной трудовой деятельности, сохранение возможности осуществления повседневной деятельности, возвращение способности к самообслуживанию) в намеченный отрезок времени;</a:t>
            </a:r>
          </a:p>
          <a:p>
            <a:r>
              <a:rPr lang="ru-RU" dirty="0"/>
              <a:t>формирование цели и задач проведения реабилитационных мероприятий;</a:t>
            </a:r>
          </a:p>
          <a:p>
            <a:r>
              <a:rPr lang="ru-RU" dirty="0"/>
              <a:t>оценка факторов риска проведения реабилитационных мероприятий и факторов, ограничивающих проведение реабилитационных мероприятий;</a:t>
            </a:r>
          </a:p>
          <a:p>
            <a:r>
              <a:rPr lang="ru-RU" dirty="0"/>
              <a:t>формирование и реализация индивидуального плана медицинской реабилитации (далее - ИПМР);</a:t>
            </a:r>
          </a:p>
          <a:p>
            <a:r>
              <a:rPr lang="ru-RU" dirty="0"/>
              <a:t>оценка эффективности реализованных в рамках ИПМР реабилитационных мероприятий;</a:t>
            </a:r>
          </a:p>
          <a:p>
            <a:r>
              <a:rPr lang="ru-RU" dirty="0"/>
              <a:t>составление заключения (реабилитационного эпикриза), содержащего реабилитационный статус, реабилитационный диагноз, реабилитационный потенциал, итоги реализации ИПМР с описанием достигнутой динамики в состоянии пациента, оценку по шкале реабилитационной маршрутизации, рекомендации по дальнейшей тактике ведения пациента;</a:t>
            </a:r>
          </a:p>
          <a:p>
            <a:r>
              <a:rPr lang="ru-RU" dirty="0"/>
              <a:t>консультирование по вопросам медицинской реабилитации с использованием телемедицинских технологий;</a:t>
            </a:r>
          </a:p>
          <a:p>
            <a:r>
              <a:rPr lang="ru-RU" dirty="0"/>
              <a:t>дача рекомендаций по направлению пациентов в медицинские организации, оказывающие паллиативную медицинскую помощь, в соответствии с Положением об организации оказания паллиативной медицинской помощи, включая порядок взаимодействия медицинских организаций, организаций социального обслуживания и общественных объединений, иных некоммерческих организаций, осуществляющих свою деятельность в сфере охраны здоровья</a:t>
            </a:r>
            <a:r>
              <a:rPr lang="ru-RU" u="sng" baseline="30000" dirty="0">
                <a:hlinkClick r:id="rId3"/>
              </a:rPr>
              <a:t>4</a:t>
            </a:r>
            <a:r>
              <a:rPr lang="ru-RU" dirty="0"/>
              <a:t>;</a:t>
            </a:r>
          </a:p>
          <a:p>
            <a:r>
              <a:rPr lang="ru-RU" dirty="0"/>
              <a:t>ведение учетной и отчетной документации, предоставление отчетов о деятельности.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435" y="685800"/>
            <a:ext cx="10066965" cy="59835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7. Рекомендуемое количество МДРК при осуществлении медицинской реабилитации на первом этапе в медицинских организациях второй, третьей и четвертой групп</a:t>
            </a:r>
            <a:r>
              <a:rPr lang="ru-RU" u="sng" baseline="30000" dirty="0">
                <a:hlinkClick r:id="rId2"/>
              </a:rPr>
              <a:t>5</a:t>
            </a:r>
            <a:r>
              <a:rPr lang="ru-RU" dirty="0"/>
              <a:t>:</a:t>
            </a:r>
          </a:p>
          <a:p>
            <a:r>
              <a:rPr lang="ru-RU" dirty="0"/>
              <a:t>не менее одной МДРК на 12 коек отделения, оказывающего медицинскую помощь по профилю "анестезиология и реаниматология";</a:t>
            </a:r>
          </a:p>
          <a:p>
            <a:r>
              <a:rPr lang="ru-RU" dirty="0"/>
              <a:t>не менее одной МДРК на 15 пациентов в отделениях, оказывающих медицинскую помощь по соответствующим профилям.</a:t>
            </a:r>
          </a:p>
          <a:p>
            <a:r>
              <a:rPr lang="ru-RU" dirty="0"/>
              <a:t>8. Рекомендуемое количество МДРК при осуществлении медицинской реабилитации на втором этапе медицинской реабилитации в медицинских организациях второй, третьей и четвертой групп: не менее одной МДРК на 15 коек стационарного отделения медицинской реабилитации (стационарного отделения медицинской реабилитации пациентов с нарушением функции периферической нервной системы и опорно-двигательного аппарата, стационарного отделения медицинской реабилитации пациентов с нарушением функции центральной нервной системы, стационарного отделения медицинской реабилитации пациентов с соматическими заболеваниями).</a:t>
            </a:r>
          </a:p>
          <a:p>
            <a:r>
              <a:rPr lang="ru-RU" dirty="0"/>
              <a:t>9. Рекомендуемое количество МДРК при осуществлении медицинской реабилитации на третьем этапе медицинской реабилитации:</a:t>
            </a:r>
          </a:p>
          <a:p>
            <a:r>
              <a:rPr lang="ru-RU" dirty="0"/>
              <a:t>в медицинских организациях, осуществляющих медицинскую реабилитацию, первой и второй групп при осуществлении медицинской реабилитации в амбулаторных условиях из расчета одна МДРК на 50 000 прикрепленного населения;</a:t>
            </a:r>
          </a:p>
          <a:p>
            <a:r>
              <a:rPr lang="ru-RU" dirty="0"/>
              <a:t>в медицинских организациях, осуществляющих медицинскую реабилитацию, третьей и четвертой групп при осуществлении медицинской реабилитации в амбулаторных условиях из расчета одна МДРК на 100 000 прикрепленного населения;</a:t>
            </a:r>
          </a:p>
          <a:p>
            <a:r>
              <a:rPr lang="ru-RU" dirty="0"/>
              <a:t>в медицинских организациях, осуществляющих медицинскую реабилитацию, первой, второй, третьей и четвертой групп при осуществлении медицинской реабилитации в условиях дневного стационара из расчета одна МДРК на 15 пациентов.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81DE89-86ED-5232-E7F9-A2A16347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31236"/>
            <a:ext cx="11887200" cy="54267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>
            <a:normAutofit fontScale="47500" lnSpcReduction="20000"/>
          </a:bodyPr>
          <a:lstStyle/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отдел дополнительного профессионального образования ИПО представляются следующие документы (копии документов могут заверяться в ИПО, при наличии оригинала):</a:t>
            </a:r>
          </a:p>
          <a:p>
            <a:pPr algn="just">
              <a:buFont typeface="+mj-lt"/>
              <a:buAutoNum type="arabicPeriod"/>
            </a:pPr>
            <a:r>
              <a:rPr lang="ru-RU" sz="29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лиц, обучающихся на бюджетной основе: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Путевка на обучение за счет средств федерального бюджета, оформленная по месту работы (выдается в отделе дополнительного профессионального образования ИПО или в Министерстве здравоохранения Красноярского края);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Личная карточка слушателя установленного образца - заполняется на сайте Университета при электронной регистрации или лично в отделе дополнительного профессионального образования ИПО;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Копия паспорта;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Копия диплома о высшем образовании;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Копии документов о последипломном и дополнительном образовании: интернатура, ординатура, профессиональная переподготовка, усовершенствование;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Сертификат специалиста/свидетельство об аккредитации (при наличии);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Копия трудовой книжки, заверенная по месту работы (или выписка из трудовой книжки);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иные документы по запросу специалиста производящего оформление на циклы повышения квалификации.</a:t>
            </a:r>
          </a:p>
          <a:p>
            <a:pPr algn="just"/>
            <a:endParaRPr lang="ru-RU" sz="2900" b="0" i="0" dirty="0">
              <a:solidFill>
                <a:srgbClr val="3636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900" b="0" i="0" dirty="0">
              <a:solidFill>
                <a:srgbClr val="3636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900" dirty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900" b="0" i="0" dirty="0">
              <a:solidFill>
                <a:srgbClr val="3636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9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2.Для лиц, обучающихся на внебюджетной (платной) основе</a:t>
            </a:r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Ходатайство организации-плательщика или личное заявление слушателя на имя декана ИПО по утвержденной форме.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Личная карточка слушателя установленного образца - заполняется на сайте Университета при электронной регистрации или лично в отделе дополнительного профессионального образования ИПО;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Копия паспорта;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Копия диплома о высшем образовании;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Копии документов о последипломном и дополнительном образовании: интернатура, ординатура, профессиональная переподготовка, усовершенствование;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Сертификат специалиста/свидетельство об аккредитации (при наличии);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Копия трудовой книжки, заверенная по месту работы (или выписка из трудовой книжки);</a:t>
            </a:r>
          </a:p>
          <a:p>
            <a:pPr algn="just"/>
            <a:r>
              <a:rPr lang="ru-RU" sz="29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иные документы по запросу специалиста производящего оформление на циклы повышения квалификации.</a:t>
            </a:r>
          </a:p>
          <a:p>
            <a:pPr algn="just"/>
            <a:endParaRPr lang="ru-RU" sz="2900" dirty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900" b="0" i="0" dirty="0">
              <a:solidFill>
                <a:srgbClr val="3636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6ACCA-7B16-F947-3D46-0BE097B29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91" y="105674"/>
            <a:ext cx="11155017" cy="1193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63636"/>
                </a:solidFill>
                <a:latin typeface="tahoma" panose="020B0604030504040204" pitchFamily="34" charset="0"/>
              </a:rPr>
              <a:t/>
            </a:r>
            <a:br>
              <a:rPr lang="ru-RU" dirty="0">
                <a:solidFill>
                  <a:srgbClr val="363636"/>
                </a:solidFill>
                <a:latin typeface="tahoma" panose="020B0604030504040204" pitchFamily="34" charset="0"/>
              </a:rPr>
            </a:br>
            <a:r>
              <a:rPr lang="ru-RU" dirty="0">
                <a:solidFill>
                  <a:srgbClr val="363636"/>
                </a:solidFill>
                <a:latin typeface="tahoma" panose="020B0604030504040204" pitchFamily="34" charset="0"/>
              </a:rPr>
              <a:t>Перечень документов для оформление на циклы</a:t>
            </a:r>
            <a:br>
              <a:rPr lang="ru-RU" dirty="0">
                <a:solidFill>
                  <a:srgbClr val="363636"/>
                </a:solidFill>
                <a:latin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C78676-0ACE-42DC-8E70-4C960D5A3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89AC1B-ACA3-47A2-850D-BC46AB35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558C1E-8FF6-4FED-80D3-6515AC9C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3" t="19472" r="15769" b="14034"/>
          <a:stretch/>
        </p:blipFill>
        <p:spPr>
          <a:xfrm>
            <a:off x="225083" y="365125"/>
            <a:ext cx="11813070" cy="64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C98C01-6E2A-40BC-BDC8-C28A57DA3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60AB81-AA4D-43A9-9682-9B8C41A3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6E03F5-B80C-4AF6-84F4-F17457376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3" t="9911" r="16346" b="18959"/>
          <a:stretch/>
        </p:blipFill>
        <p:spPr>
          <a:xfrm>
            <a:off x="323557" y="290366"/>
            <a:ext cx="11324492" cy="66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80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135759-6A12-45C9-9419-EC6919792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B4676F-D89D-47C1-9133-BDD59885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4BDB1A-4CDC-4B09-B61B-B53ED6F62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0" t="9911" r="15770" b="16496"/>
          <a:stretch/>
        </p:blipFill>
        <p:spPr>
          <a:xfrm>
            <a:off x="0" y="173614"/>
            <a:ext cx="11631872" cy="66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228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18B2FF-7B24-4259-AABA-5392083E6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EC114-AB0D-4A52-8C08-470130A4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C09CAA-2788-449B-AED3-FF0633275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3" t="9911" r="15423" b="16291"/>
          <a:stretch/>
        </p:blipFill>
        <p:spPr>
          <a:xfrm>
            <a:off x="164801" y="-109367"/>
            <a:ext cx="11483247" cy="67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A876C9-DE83-4769-A1AF-A0A0C9D9C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DA6A20-D03D-481A-B6AD-DB8E141E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380CE7-6934-4313-A23C-0E05964D5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8" t="14137" r="15884" b="15676"/>
          <a:stretch/>
        </p:blipFill>
        <p:spPr>
          <a:xfrm>
            <a:off x="-124942" y="132908"/>
            <a:ext cx="11857397" cy="67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011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7F0187-7F0D-4E13-B7B4-4680BF1B9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601CF6-0772-4E0E-8EED-836D13F6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E5C227-C186-4DB9-BB62-E24A06ED4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4" t="15778" r="15884" b="15470"/>
          <a:stretch/>
        </p:blipFill>
        <p:spPr>
          <a:xfrm>
            <a:off x="101415" y="117114"/>
            <a:ext cx="11884259" cy="66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4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74369E-CEC9-4CD9-B515-3E4387ECC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30D10-559B-479D-8DB2-DB374ECA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6C89CA-5AB2-4B2E-A777-D344D2599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8" t="15574" r="15768" b="14854"/>
          <a:stretch/>
        </p:blipFill>
        <p:spPr>
          <a:xfrm>
            <a:off x="450166" y="131386"/>
            <a:ext cx="11465169" cy="65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49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37E0CD-E30C-45B9-A208-4D1D03D8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973635-EF13-4048-85DE-57A2F216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963600-652F-48D8-8C57-E5FD0D8D9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18035" r="15884" b="12392"/>
          <a:stretch/>
        </p:blipFill>
        <p:spPr>
          <a:xfrm>
            <a:off x="492369" y="338763"/>
            <a:ext cx="11338559" cy="64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2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E1191F-8E77-48AC-BBAE-988AA13C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14400"/>
            <a:ext cx="10515600" cy="36480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Нормативно правовые документы, определяющие организацию помощи по медицинской реабилитации в Российской Федерации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лекция №1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875E71-E1AF-437A-B503-DC2D3ABEB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8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ECE9F6-9A7D-42FB-AF64-3689ED659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13E8C-4D8C-48F7-9D61-863F07BB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934741-57D5-4431-89D8-0594FE58B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2" t="12494" r="16231" b="19574"/>
          <a:stretch/>
        </p:blipFill>
        <p:spPr>
          <a:xfrm>
            <a:off x="122758" y="198057"/>
            <a:ext cx="12069241" cy="66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52B6B9-D873-42B6-8C01-6EC59C8CE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81559F-36F0-494F-BDC9-0275236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1F87D5-73CF-4FB5-967B-D211F3F48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1" t="12700" r="15769" b="18959"/>
          <a:stretch/>
        </p:blipFill>
        <p:spPr>
          <a:xfrm>
            <a:off x="449277" y="91826"/>
            <a:ext cx="11845886" cy="67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7866</TotalTime>
  <Words>2543</Words>
  <Application>Microsoft Office PowerPoint</Application>
  <PresentationFormat>Произвольный</PresentationFormat>
  <Paragraphs>178</Paragraphs>
  <Slides>68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Открытая</vt:lpstr>
      <vt:lpstr>Эрготерапия в медицинской реабилитации Логопедия в медицинской реабилитации Физическая терапия в медицинской реабилитации 11.0923-23.12.2023</vt:lpstr>
      <vt:lpstr>Знакомство с расписанием</vt:lpstr>
      <vt:lpstr>Практика</vt:lpstr>
      <vt:lpstr>Аккредитация по специальности: пока отсутствует</vt:lpstr>
      <vt:lpstr>Контакты</vt:lpstr>
      <vt:lpstr> Перечень документов для оформление на циклы </vt:lpstr>
      <vt:lpstr>    Нормативно правовые документы, определяющие организацию помощи по медицинской реабилитации в Российской Федерации  лекция №1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организации медицинской реабилитации взрослых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9. При реализации мероприятий по медицинской реабилитации на всех этапах МДРК под руководством врача по физической и реабилитационной медицине/врача по медицинской реабилитации осуществляется:</vt:lpstr>
      <vt:lpstr>Презентация PowerPoint</vt:lpstr>
      <vt:lpstr>Презентация PowerPoint</vt:lpstr>
      <vt:lpstr>Презентация PowerPoint</vt:lpstr>
      <vt:lpstr>1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этап МР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Медицинские организации, осуществляющие медицинскую реабилитацию, подразделяются на четыре группы:</vt:lpstr>
      <vt:lpstr>Презентация PowerPoint</vt:lpstr>
      <vt:lpstr>Презентация PowerPoint</vt:lpstr>
      <vt:lpstr>Презентация PowerPoint</vt:lpstr>
      <vt:lpstr>Положение о мультидисциплинарной реабилитационной команде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 правовые документы, определяющие организацию помощи по медицинской реабилитации в Российской Федерации</dc:title>
  <dc:creator>Можейко Елена</dc:creator>
  <cp:lastModifiedBy>Пользователь Windows</cp:lastModifiedBy>
  <cp:revision>28</cp:revision>
  <dcterms:created xsi:type="dcterms:W3CDTF">2020-11-07T12:56:42Z</dcterms:created>
  <dcterms:modified xsi:type="dcterms:W3CDTF">2023-09-11T03:17:01Z</dcterms:modified>
</cp:coreProperties>
</file>