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3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465be09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465be096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4465be096_6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4465be096_6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4465be096_6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4465be096_6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4465be096_6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4465be096_6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4465be096_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4465be096_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4465be096_1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4465be096_1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4465be096_1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4465be096_1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4465be096_1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4465be096_1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4465be096_1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4465be096_1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4465be096_1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4465be096_1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4465be096_1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4465be096_1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4465be096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4465be096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4465be096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4465be096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4465be096_1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4465be096_1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465be096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465be096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4465be096_1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4465be096_1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4465be096_1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4465be096_1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4465be096_1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4465be096_1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4465be096_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4465be096_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4465be096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4465be096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4465be096_6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4465be096_6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4465be096_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4465be096_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4465be096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4465be096_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4465be096_6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4465be096_6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465be096_6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465be096_6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78135" y="671025"/>
            <a:ext cx="817921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Репродуктивное здоровье молодежи: вчера, сегодня, завтра.</a:t>
            </a:r>
            <a:endParaRPr sz="4000" b="1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37256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д.м.н., доц. Базина Марина Ивановна</a:t>
            </a:r>
            <a:endParaRPr sz="181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 smtClean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к.м.н</a:t>
            </a: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., доц. Шапошникова Екатерина Викторовна</a:t>
            </a:r>
            <a:endParaRPr sz="181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к/о Бессонова Екатерина Александровна</a:t>
            </a:r>
            <a:endParaRPr sz="181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к/о Ковшина Кристина Игоревна </a:t>
            </a:r>
            <a:endParaRPr sz="214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99600" y="81000"/>
            <a:ext cx="8944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ФГБОУ ВО КрасГМУ им. проф. В. Ф. Войно-Ясенецкого Минздрава России</a:t>
            </a:r>
            <a:endParaRPr sz="18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акушерства и гинекологии ИПО (зав. каф. – д.м.н., доц. М.И. Базина)</a:t>
            </a:r>
            <a:endParaRPr sz="18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597375" y="644625"/>
            <a:ext cx="531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2543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Доабортное психологическое консультирование </a:t>
            </a:r>
            <a:endParaRPr sz="2543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/>
          </a:p>
        </p:txBody>
      </p:sp>
      <p:sp>
        <p:nvSpPr>
          <p:cNvPr id="119" name="Google Shape;119;p22"/>
          <p:cNvSpPr txBox="1"/>
          <p:nvPr/>
        </p:nvSpPr>
        <p:spPr>
          <a:xfrm>
            <a:off x="597375" y="1634400"/>
            <a:ext cx="5312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-это не давление или убеждение, а оказание квалифицированной </a:t>
            </a:r>
            <a:r>
              <a:rPr lang="ru" sz="2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психологической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помощи женщинам в кризисной ситуации.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653550" y="3442500"/>
            <a:ext cx="7836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Аборт </a:t>
            </a:r>
            <a:r>
              <a:rPr lang="ru" sz="1700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- это серьёзная психологическая травма для любой женщины и решиться на него - это серьёзная психологическая проблема. Нужно не отговорить женщину, а помочь ей определиться в приоритетах</a:t>
            </a:r>
            <a:endParaRPr sz="13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9480" y="536625"/>
            <a:ext cx="2281220" cy="272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52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22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Влияние аборта</a:t>
            </a:r>
            <a:endParaRPr sz="322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678375" y="1184650"/>
            <a:ext cx="815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Физический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Осложнения (ранние и отдаленные)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Бесплодие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НМЦ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Эмоциональный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Постабортный синдром – 10%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Потеря партнера в ближайший год после аборта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Духовный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Чувство вины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175" y="1336500"/>
            <a:ext cx="3513226" cy="2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3429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Искусственное прерывание беременности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718875" y="1152475"/>
            <a:ext cx="811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Согласно </a:t>
            </a:r>
            <a:r>
              <a:rPr lang="ru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приказу №485 </a:t>
            </a: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«О производстве медицинского аборта в ранние и поздние (до 21-22 недель) сроки беременности» выделяют основные группы показаний к прерыванию беременности:</a:t>
            </a:r>
            <a:b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</a:b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желанию женщины до 12 недель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после 12 недель возможно: 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медицинским показаниям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социальным показаниям(если доказан факт насилия)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60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ПРЕРЫВАНИЯ БЕРЕМЕННОСТИ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528620" y="1727100"/>
            <a:ext cx="42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4">
            <a:alphaModFix/>
          </a:blip>
          <a:srcRect l="907" r="50275" b="52597"/>
          <a:stretch/>
        </p:blipFill>
        <p:spPr>
          <a:xfrm>
            <a:off x="1457712" y="1746475"/>
            <a:ext cx="2510825" cy="24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/>
        </p:nvSpPr>
        <p:spPr>
          <a:xfrm>
            <a:off x="4513875" y="2324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5">
            <a:alphaModFix/>
          </a:blip>
          <a:srcRect l="98362" t="1201" r="48418" b="52570"/>
          <a:stretch/>
        </p:blipFill>
        <p:spPr>
          <a:xfrm flipH="1">
            <a:off x="4853025" y="1727100"/>
            <a:ext cx="2510825" cy="24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r="-747" b="2237"/>
          <a:stretch>
            <a:fillRect/>
          </a:stretch>
        </p:blipFill>
        <p:spPr bwMode="auto">
          <a:xfrm>
            <a:off x="4910718" y="1800264"/>
            <a:ext cx="2418232" cy="242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596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rPr lang="ru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ПРЕРЫВАНИЯ БЕРЕМЕННОСТИ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573225" y="1727100"/>
            <a:ext cx="42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l="909" t="49907" r="52199" b="-5"/>
          <a:stretch/>
        </p:blipFill>
        <p:spPr>
          <a:xfrm>
            <a:off x="1598175" y="1727100"/>
            <a:ext cx="2411851" cy="25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4513875" y="2324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5">
            <a:alphaModFix/>
          </a:blip>
          <a:srcRect l="100000" t="50052" r="49813" b="1856"/>
          <a:stretch/>
        </p:blipFill>
        <p:spPr>
          <a:xfrm flipH="1">
            <a:off x="4853024" y="1727100"/>
            <a:ext cx="2673601" cy="2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6595" y="1723947"/>
            <a:ext cx="25622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486075" y="454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Осложнения аборта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375" y="2133800"/>
            <a:ext cx="2362200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739125" y="1414000"/>
            <a:ext cx="809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Прогрессирование маточной беременности</a:t>
            </a:r>
            <a:endParaRPr sz="24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Маточное кровотечение</a:t>
            </a:r>
            <a:endParaRPr sz="24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Остатки плодного яйца в полости матки</a:t>
            </a:r>
            <a:endParaRPr sz="24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Гематометра</a:t>
            </a:r>
            <a:endParaRPr sz="24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8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Осложнения инструментального аборта</a:t>
            </a:r>
            <a:endParaRPr sz="262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850" y="1493475"/>
            <a:ext cx="6480224" cy="30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87625" y="927775"/>
            <a:ext cx="5262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4450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 b="1">
                <a:solidFill>
                  <a:srgbClr val="20124D"/>
                </a:solidFill>
                <a:latin typeface="Times"/>
                <a:ea typeface="Times"/>
                <a:cs typeface="Times"/>
                <a:sym typeface="Times"/>
              </a:rPr>
              <a:t>Ни одна женщина, идущая на аборт, не застрахована от серьезнейших последствий, которые могут возникнуть после того или иного метода прерывания беременности.</a:t>
            </a:r>
            <a:endParaRPr sz="2800" b="1">
              <a:solidFill>
                <a:srgbClr val="20124D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4450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>
              <a:solidFill>
                <a:srgbClr val="20124D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025" y="1751150"/>
            <a:ext cx="3005601" cy="3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4294967295"/>
          </p:nvPr>
        </p:nvSpPr>
        <p:spPr>
          <a:xfrm>
            <a:off x="273975" y="610425"/>
            <a:ext cx="667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4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Лучшей профилактикой осложнений после прерывания беременности является предупреждение аборта!!!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318575" y="5041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ct val="36397"/>
              <a:buFont typeface="Arial"/>
              <a:buNone/>
            </a:pPr>
            <a:r>
              <a:rPr lang="ru" sz="3022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Основные методы контрацепции:</a:t>
            </a:r>
            <a:endParaRPr sz="3022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454500" y="1423700"/>
            <a:ext cx="823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Прерванный половой акт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Календарный метод 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Половое воздержание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Барьерный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Гормональный</a:t>
            </a:r>
            <a:r>
              <a:rPr lang="ru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Хирургический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125" y="1423700"/>
            <a:ext cx="4081224" cy="275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528"/>
              <a:buFont typeface="Arial"/>
              <a:buNone/>
            </a:pPr>
            <a:r>
              <a:rPr lang="ru" sz="3488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</a:t>
            </a:r>
            <a:r>
              <a:rPr lang="ru" sz="3488" b="1" dirty="0" smtClean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мероприятия:</a:t>
            </a:r>
            <a:endParaRPr sz="3488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587250" y="1017725"/>
            <a:ext cx="578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Расширение знаний о репродуктивном здоровье молодёжи, современных методах планирования семьи и контрацепции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328573" y="2399126"/>
            <a:ext cx="4765941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</a:t>
            </a:r>
            <a:r>
              <a:rPr lang="ru" sz="3100" b="1" dirty="0" smtClean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мероприятия:</a:t>
            </a:r>
            <a:endParaRPr sz="31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49250" y="3070625"/>
            <a:ext cx="445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Репродуктивное здоровье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планирования семьи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контрацепции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460075" y="445025"/>
            <a:ext cx="383004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07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Индекс Перля</a:t>
            </a:r>
            <a:endParaRPr sz="172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536350" y="1320233"/>
            <a:ext cx="376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количество наступивших беременностей</a:t>
            </a:r>
            <a:endParaRPr sz="2655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у</a:t>
            </a:r>
            <a:r>
              <a:rPr lang="ru" sz="2655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100 женщин</a:t>
            </a:r>
            <a:endParaRPr sz="2655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на протяжении года на фоне использования контрацепции</a:t>
            </a:r>
            <a:endParaRPr sz="53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125" y="419950"/>
            <a:ext cx="4245875" cy="430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97400" y="448500"/>
            <a:ext cx="61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«Естественные» методы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7" name="Google Shape;197;p33"/>
          <p:cNvSpPr txBox="1"/>
          <p:nvPr/>
        </p:nvSpPr>
        <p:spPr>
          <a:xfrm>
            <a:off x="639300" y="1278750"/>
            <a:ext cx="30000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Календарный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Метод базальной температуры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Метод лактационной аменореи 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8" name="Google Shape;198;p33"/>
          <p:cNvSpPr/>
          <p:nvPr/>
        </p:nvSpPr>
        <p:spPr>
          <a:xfrm>
            <a:off x="3196500" y="1363800"/>
            <a:ext cx="707100" cy="2169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3"/>
          <p:cNvSpPr txBox="1"/>
          <p:nvPr/>
        </p:nvSpPr>
        <p:spPr>
          <a:xfrm>
            <a:off x="3903600" y="1893000"/>
            <a:ext cx="2344200" cy="1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1C4587"/>
                </a:solidFill>
                <a:latin typeface="Times"/>
                <a:ea typeface="Times"/>
                <a:cs typeface="Times"/>
                <a:sym typeface="Times"/>
              </a:rPr>
              <a:t>Определяют фертильные дни</a:t>
            </a:r>
            <a:endParaRPr sz="2800" b="1">
              <a:solidFill>
                <a:srgbClr val="1C4587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966150" y="3673500"/>
            <a:ext cx="51678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Для кого:</a:t>
            </a:r>
            <a:endParaRPr sz="25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  женщин, планирующих беременность</a:t>
            </a:r>
            <a:endParaRPr sz="15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  при противопоказаниях к другим методам контрацепции</a:t>
            </a:r>
            <a:endParaRPr sz="15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463575" y="34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Барьерный метод:</a:t>
            </a:r>
            <a:r>
              <a:rPr lang="ru" sz="36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Презерватив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69825" y="1096025"/>
            <a:ext cx="60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Защищает от ИППП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Для кого:</a:t>
            </a:r>
            <a:endParaRPr sz="20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•рекомендуется во всех случаях, когда необходима защита от ЗППП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2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625" y="1504250"/>
            <a:ext cx="2378475" cy="23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Хирургическая стерилизация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5685291" y="1300900"/>
            <a:ext cx="256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ru" sz="2400">
                <a:solidFill>
                  <a:srgbClr val="073763"/>
                </a:solidFill>
              </a:rPr>
              <a:t>&gt; 2 здоровых детей</a:t>
            </a:r>
            <a:endParaRPr sz="2400">
              <a:solidFill>
                <a:srgbClr val="073763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ru" sz="2400">
                <a:solidFill>
                  <a:srgbClr val="073763"/>
                </a:solidFill>
              </a:rPr>
              <a:t>Возраст &gt;35 лет</a:t>
            </a:r>
            <a:endParaRPr sz="240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D1F2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5D1F28"/>
              </a:solidFill>
            </a:endParaRPr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38" y="1300900"/>
            <a:ext cx="475297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 </a:t>
            </a:r>
            <a:r>
              <a:rPr lang="ru" sz="36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Вазэктомия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669575" y="1152475"/>
            <a:ext cx="414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Осуществляется путем </a:t>
            </a:r>
            <a:r>
              <a:rPr lang="ru" sz="28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блокирования семявыводящего протока.</a:t>
            </a:r>
            <a:endParaRPr sz="28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Вазэктомия не обеспечивает защиты от беременности на протяжении первых 3-ох месяцев после операции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.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400" y="1152475"/>
            <a:ext cx="2917800" cy="29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8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Спасибо за внимание!</a:t>
            </a:r>
            <a:endParaRPr sz="68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560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Планирование семьи</a:t>
            </a:r>
            <a:endParaRPr sz="302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39199" y="1259648"/>
            <a:ext cx="8010600" cy="13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Комплекс мероприятий, направленных на наступление желанной беременности в сроки, повышающие вероятность нормального течения гестации и рождения здорового ребёнка, а также на предотвращение абортов с целью снижения материнской и младенческой заболеваемости и смертности.</a:t>
            </a: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836800" y="2663225"/>
            <a:ext cx="3470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2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Репродуктивное здоровье молодежи - залог будущего успеха планирования семьи.</a:t>
            </a:r>
            <a:endParaRPr sz="1800" b="1">
              <a:solidFill>
                <a:srgbClr val="073763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74" y="2493951"/>
            <a:ext cx="1918954" cy="21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214850" y="561250"/>
            <a:ext cx="85206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Планирование семьи позволяет: </a:t>
            </a:r>
            <a:endParaRPr sz="36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76400" y="1428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32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Избежать нежелательной беременности</a:t>
            </a:r>
            <a:endParaRPr sz="32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32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Родить желанных детей</a:t>
            </a:r>
            <a:endParaRPr sz="32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200000"/>
              <a:buFont typeface="Times New Roman"/>
              <a:buChar char="●"/>
            </a:pPr>
            <a:r>
              <a:rPr lang="ru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Регулировать интервалы между беременностями по выбору женщины</a:t>
            </a: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200000"/>
              <a:buFont typeface="Times New Roman"/>
              <a:buChar char="●"/>
            </a:pPr>
            <a:r>
              <a:rPr lang="ru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Планировать время рождения детей в зависимости от возраста родителей</a:t>
            </a: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200000"/>
              <a:buFont typeface="Times New Roman"/>
              <a:buChar char="●"/>
            </a:pPr>
            <a:r>
              <a:rPr lang="ru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Определять число детей в семье</a:t>
            </a: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650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Материнский капитал</a:t>
            </a:r>
            <a:endParaRPr sz="26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63000" y="2753100"/>
            <a:ext cx="72534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 сколько это денег?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466 617 рублей — при рождении (усыновлении) первого ребенка после 1 января 2020 года;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616 617 рублей — при рождении (усыновлении) второго ребенка после 1 января 2020 года;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616 617 рублей — при рождении (усыновлении) третьего или последующих детей после 1 января 2020 года, если маткапитал не оформлялся ранее.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63000" y="1223100"/>
            <a:ext cx="74073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Маткапитал — главная мера государства по поддержке семей с детьми. Эти средства можно направить на важнейшие для семьи задачи: например, погасить часть кредита на квартиру или оплатить обучение ребенка.</a:t>
            </a:r>
            <a:endParaRPr sz="19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382575" y="424375"/>
            <a:ext cx="616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ru" sz="268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Беременность и юный возраст: возможные риски</a:t>
            </a:r>
            <a:endParaRPr sz="237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505125" y="1409350"/>
            <a:ext cx="5923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Определение возрастного периода женщины для рождения ребенка имеет большое значение. Женщины, рожающие в возрасте </a:t>
            </a:r>
            <a:r>
              <a:rPr lang="ru" sz="1800" b="1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моложе 20 лет,</a:t>
            </a:r>
            <a:r>
              <a:rPr lang="ru" sz="180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 составляют группу риска в отношении возникновения осложнений в период беременности, родов и после родов.</a:t>
            </a:r>
            <a:endParaRPr sz="180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Если у  женщины </a:t>
            </a:r>
            <a:r>
              <a:rPr lang="ru" sz="1800" b="1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моложе 16 лет</a:t>
            </a:r>
            <a:r>
              <a:rPr lang="ru" sz="180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 первая беременность закончилась </a:t>
            </a:r>
            <a:r>
              <a:rPr lang="ru" sz="1800" b="1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абортом</a:t>
            </a:r>
            <a:r>
              <a:rPr lang="ru" sz="180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, то в последующем высокий процент неудачных вторых беременностей (самопроизвольные выкидыши, преждевременные роды).</a:t>
            </a:r>
            <a:endParaRPr sz="180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36213" y="0"/>
            <a:ext cx="656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Интергенетический интервал - 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это период времени между </a:t>
            </a:r>
            <a:r>
              <a:rPr lang="ru" sz="2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рождением ребёнка 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 наступлением </a:t>
            </a:r>
            <a:r>
              <a:rPr lang="ru" sz="2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следующей беременности. </a:t>
            </a:r>
            <a:endParaRPr sz="292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4">
            <a:alphaModFix/>
          </a:blip>
          <a:srcRect l="1650" t="6534" r="1843" b="6794"/>
          <a:stretch/>
        </p:blipFill>
        <p:spPr>
          <a:xfrm>
            <a:off x="1801063" y="1346625"/>
            <a:ext cx="5541876" cy="36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873600" y="6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ru" sz="30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Почему женщины делают аборт?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36450" y="1225175"/>
            <a:ext cx="4035600" cy="3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3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Чаще всего это незапланированная беременность, т.е. «случайная», в результате которой будущий малыш не вписывается в планы жизни парня и девушки. </a:t>
            </a:r>
            <a:endParaRPr sz="2300">
              <a:solidFill>
                <a:srgbClr val="2012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ru" sz="23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они видят единственный выход – </a:t>
            </a:r>
            <a:r>
              <a:rPr lang="ru" sz="2300" b="1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аборт.</a:t>
            </a:r>
            <a:endParaRPr>
              <a:solidFill>
                <a:srgbClr val="20124D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l="2750" t="12311" r="-1701" b="13072"/>
          <a:stretch/>
        </p:blipFill>
        <p:spPr>
          <a:xfrm>
            <a:off x="4837230" y="1387450"/>
            <a:ext cx="3507646" cy="19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415425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3429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Статистические данные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Характеристика абортов в Российской Федерации</a:t>
            </a:r>
            <a:r>
              <a:rPr lang="ru" sz="1800" b="1"/>
              <a:t>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149700" y="1634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25" y="1512800"/>
            <a:ext cx="7933623" cy="18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500" y="3557975"/>
            <a:ext cx="5529974" cy="6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690</Words>
  <Application>Microsoft Office PowerPoint</Application>
  <PresentationFormat>Экран (16:9)</PresentationFormat>
  <Paragraphs>99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Simple Light</vt:lpstr>
      <vt:lpstr>Репродуктивное здоровье молодежи: вчера, сегодня, завтра.</vt:lpstr>
      <vt:lpstr>Цель мероприятия: </vt:lpstr>
      <vt:lpstr>Планирование семьи</vt:lpstr>
      <vt:lpstr>Планирование семьи позволяет:  </vt:lpstr>
      <vt:lpstr>Материнский капитал</vt:lpstr>
      <vt:lpstr>Слайд 6</vt:lpstr>
      <vt:lpstr>Интергенетический интервал - это период времени между рождением ребёнка и наступлением следующей беременности. </vt:lpstr>
      <vt:lpstr>Почему женщины делают аборт?</vt:lpstr>
      <vt:lpstr>Статистические данные Характеристика абортов в Российской Федерации  </vt:lpstr>
      <vt:lpstr>Слайд 10</vt:lpstr>
      <vt:lpstr>Влияние аборта </vt:lpstr>
      <vt:lpstr>Искусственное прерывание беременности </vt:lpstr>
      <vt:lpstr>МЕТОДЫ ПРЕРЫВАНИЯ БЕРЕМЕННОСТИ </vt:lpstr>
      <vt:lpstr>МЕТОДЫ ПРЕРЫВАНИЯ БЕРЕМЕННОСТИ </vt:lpstr>
      <vt:lpstr>Осложнения аборта</vt:lpstr>
      <vt:lpstr>Осложнения инструментального аборта</vt:lpstr>
      <vt:lpstr>Ни одна женщина, идущая на аборт, не застрахована от серьезнейших последствий, которые могут возникнуть после того или иного метода прерывания беременности.  </vt:lpstr>
      <vt:lpstr>Слайд 18</vt:lpstr>
      <vt:lpstr>Основные методы контрацепции: </vt:lpstr>
      <vt:lpstr>Индекс Перля</vt:lpstr>
      <vt:lpstr>«Естественные» методы</vt:lpstr>
      <vt:lpstr>Барьерный метод: Презерватив</vt:lpstr>
      <vt:lpstr>Хирургическая стерилизация</vt:lpstr>
      <vt:lpstr> Вазэктомия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Репродуктивное здоровье молодежи: вчера, сегодня, завтра.</dc:title>
  <dc:creator>Admin</dc:creator>
  <cp:lastModifiedBy>Admin</cp:lastModifiedBy>
  <cp:revision>7</cp:revision>
  <dcterms:modified xsi:type="dcterms:W3CDTF">2022-02-17T14:53:49Z</dcterms:modified>
</cp:coreProperties>
</file>