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67508" y="1752727"/>
            <a:ext cx="7856982" cy="2330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14752" y="4413250"/>
            <a:ext cx="7762494" cy="720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03194" y="609676"/>
            <a:ext cx="5785611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9740" y="1759661"/>
            <a:ext cx="11272519" cy="3159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7620" marR="5080" algn="ctr">
              <a:lnSpc>
                <a:spcPct val="90000"/>
              </a:lnSpc>
              <a:spcBef>
                <a:spcPts val="745"/>
              </a:spcBef>
            </a:pPr>
            <a:r>
              <a:rPr spc="-5" dirty="0"/>
              <a:t>Улучшение качества</a:t>
            </a:r>
            <a:r>
              <a:rPr spc="-80" dirty="0"/>
              <a:t> </a:t>
            </a:r>
            <a:r>
              <a:rPr spc="-10" dirty="0"/>
              <a:t>жизни  </a:t>
            </a:r>
            <a:r>
              <a:rPr spc="-5" dirty="0"/>
              <a:t>пациентов </a:t>
            </a:r>
            <a:r>
              <a:rPr dirty="0"/>
              <a:t>с </a:t>
            </a:r>
            <a:r>
              <a:rPr spc="-5" dirty="0"/>
              <a:t>деменцией  методами</a:t>
            </a:r>
            <a:r>
              <a:rPr spc="10" dirty="0"/>
              <a:t> </a:t>
            </a:r>
            <a:r>
              <a:rPr spc="-5" dirty="0"/>
              <a:t>эрготерапии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47776"/>
            <a:ext cx="75819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Что можно изменить в</a:t>
            </a:r>
            <a:r>
              <a:rPr sz="4000" spc="20" dirty="0"/>
              <a:t> </a:t>
            </a:r>
            <a:r>
              <a:rPr sz="4000" spc="-5" dirty="0"/>
              <a:t>окружении?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1756565"/>
            <a:ext cx="9750425" cy="265874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Двигательные </a:t>
            </a:r>
            <a:r>
              <a:rPr sz="2800" spc="-5" dirty="0">
                <a:latin typeface="Calibri"/>
                <a:cs typeface="Calibri"/>
              </a:rPr>
              <a:t>нарушения -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любые</a:t>
            </a:r>
            <a:endParaRPr sz="2800">
              <a:latin typeface="Calibri"/>
              <a:cs typeface="Calibri"/>
            </a:endParaRPr>
          </a:p>
          <a:p>
            <a:pPr marL="698500" marR="5080" lvl="1" indent="-228600">
              <a:lnSpc>
                <a:spcPts val="2590"/>
              </a:lnSpc>
              <a:spcBef>
                <a:spcPts val="575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5" dirty="0">
                <a:latin typeface="Calibri"/>
                <a:cs typeface="Calibri"/>
              </a:rPr>
              <a:t>Не </a:t>
            </a:r>
            <a:r>
              <a:rPr sz="2400" spc="-20" dirty="0">
                <a:latin typeface="Calibri"/>
                <a:cs typeface="Calibri"/>
              </a:rPr>
              <a:t>должно </a:t>
            </a:r>
            <a:r>
              <a:rPr sz="2400" spc="-5" dirty="0">
                <a:latin typeface="Calibri"/>
                <a:cs typeface="Calibri"/>
              </a:rPr>
              <a:t>быть </a:t>
            </a:r>
            <a:r>
              <a:rPr sz="2400" spc="-15" dirty="0">
                <a:latin typeface="Calibri"/>
                <a:cs typeface="Calibri"/>
              </a:rPr>
              <a:t>скользких полов, </a:t>
            </a:r>
            <a:r>
              <a:rPr sz="2400" spc="-10" dirty="0">
                <a:latin typeface="Calibri"/>
                <a:cs typeface="Calibri"/>
              </a:rPr>
              <a:t>порожков, </a:t>
            </a:r>
            <a:r>
              <a:rPr sz="2400" spc="-5" dirty="0">
                <a:latin typeface="Calibri"/>
                <a:cs typeface="Calibri"/>
              </a:rPr>
              <a:t>лестница </a:t>
            </a:r>
            <a:r>
              <a:rPr sz="2400" spc="-15" dirty="0">
                <a:latin typeface="Calibri"/>
                <a:cs typeface="Calibri"/>
              </a:rPr>
              <a:t>должна </a:t>
            </a:r>
            <a:r>
              <a:rPr sz="2400" dirty="0">
                <a:latin typeface="Calibri"/>
                <a:cs typeface="Calibri"/>
              </a:rPr>
              <a:t>быть с  перилами</a:t>
            </a:r>
            <a:endParaRPr sz="2400">
              <a:latin typeface="Calibri"/>
              <a:cs typeface="Calibri"/>
            </a:endParaRPr>
          </a:p>
          <a:p>
            <a:pPr marL="698500" marR="1254125" lvl="1" indent="-228600">
              <a:lnSpc>
                <a:spcPts val="2590"/>
              </a:lnSpc>
              <a:spcBef>
                <a:spcPts val="509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20" dirty="0">
                <a:latin typeface="Calibri"/>
                <a:cs typeface="Calibri"/>
              </a:rPr>
              <a:t>Должна </a:t>
            </a:r>
            <a:r>
              <a:rPr sz="2400" dirty="0">
                <a:latin typeface="Calibri"/>
                <a:cs typeface="Calibri"/>
              </a:rPr>
              <a:t>быть </a:t>
            </a:r>
            <a:r>
              <a:rPr sz="2400" spc="-5" dirty="0">
                <a:latin typeface="Calibri"/>
                <a:cs typeface="Calibri"/>
              </a:rPr>
              <a:t>адекватная высота сидений, кровати, рабочих  </a:t>
            </a:r>
            <a:r>
              <a:rPr sz="2400" spc="-10" dirty="0">
                <a:latin typeface="Calibri"/>
                <a:cs typeface="Calibri"/>
              </a:rPr>
              <a:t>поверхностей</a:t>
            </a:r>
            <a:endParaRPr sz="2400">
              <a:latin typeface="Calibri"/>
              <a:cs typeface="Calibri"/>
            </a:endParaRPr>
          </a:p>
          <a:p>
            <a:pPr marL="698500" marR="154940" lvl="1" indent="-228600">
              <a:lnSpc>
                <a:spcPts val="2590"/>
              </a:lnSpc>
              <a:spcBef>
                <a:spcPts val="495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15" dirty="0">
                <a:latin typeface="Calibri"/>
                <a:cs typeface="Calibri"/>
              </a:rPr>
              <a:t>Используется </a:t>
            </a:r>
            <a:r>
              <a:rPr sz="2400" spc="-10" dirty="0">
                <a:latin typeface="Calibri"/>
                <a:cs typeface="Calibri"/>
              </a:rPr>
              <a:t>вмешательство, </a:t>
            </a:r>
            <a:r>
              <a:rPr sz="2400" spc="-5" dirty="0">
                <a:latin typeface="Calibri"/>
                <a:cs typeface="Calibri"/>
              </a:rPr>
              <a:t>направленное </a:t>
            </a:r>
            <a:r>
              <a:rPr sz="2400" dirty="0">
                <a:latin typeface="Calibri"/>
                <a:cs typeface="Calibri"/>
              </a:rPr>
              <a:t>на </a:t>
            </a:r>
            <a:r>
              <a:rPr sz="2400" spc="-10" dirty="0">
                <a:latin typeface="Calibri"/>
                <a:cs typeface="Calibri"/>
              </a:rPr>
              <a:t>задачу,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5" dirty="0">
                <a:latin typeface="Calibri"/>
                <a:cs typeface="Calibri"/>
              </a:rPr>
              <a:t>домашнем  </a:t>
            </a:r>
            <a:r>
              <a:rPr sz="2400" spc="-10" dirty="0">
                <a:latin typeface="Calibri"/>
                <a:cs typeface="Calibri"/>
              </a:rPr>
              <a:t>окружении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47531" y="4204715"/>
            <a:ext cx="2401824" cy="26532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84352"/>
            <a:ext cx="85769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Что </a:t>
            </a:r>
            <a:r>
              <a:rPr sz="3600" spc="-5" dirty="0"/>
              <a:t>можно изменить </a:t>
            </a:r>
            <a:r>
              <a:rPr sz="3600" dirty="0"/>
              <a:t>в </a:t>
            </a:r>
            <a:r>
              <a:rPr sz="3600" spc="-5" dirty="0"/>
              <a:t>окружении </a:t>
            </a:r>
            <a:r>
              <a:rPr sz="3600" dirty="0"/>
              <a:t>и</a:t>
            </a:r>
            <a:r>
              <a:rPr sz="3600" spc="-35" dirty="0"/>
              <a:t> </a:t>
            </a:r>
            <a:r>
              <a:rPr sz="3600" spc="-10" dirty="0"/>
              <a:t>задаче?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8739" y="1501242"/>
            <a:ext cx="11162030" cy="422973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Самообслуживание: посещение </a:t>
            </a:r>
            <a:r>
              <a:rPr sz="2800" spc="-10" dirty="0">
                <a:latin typeface="Calibri"/>
                <a:cs typeface="Calibri"/>
              </a:rPr>
              <a:t>туалета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5" dirty="0">
                <a:latin typeface="Calibri"/>
                <a:cs typeface="Calibri"/>
              </a:rPr>
              <a:t>проблема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недержания</a:t>
            </a:r>
            <a:endParaRPr sz="2800">
              <a:latin typeface="Calibri"/>
              <a:cs typeface="Calibri"/>
            </a:endParaRPr>
          </a:p>
          <a:p>
            <a:pPr marL="698500" marR="5080" lvl="1" indent="-228600">
              <a:lnSpc>
                <a:spcPts val="2590"/>
              </a:lnSpc>
              <a:spcBef>
                <a:spcPts val="570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15" dirty="0">
                <a:latin typeface="Calibri"/>
                <a:cs typeface="Calibri"/>
              </a:rPr>
              <a:t>Убедиться, </a:t>
            </a:r>
            <a:r>
              <a:rPr sz="2400" spc="-10" dirty="0">
                <a:latin typeface="Calibri"/>
                <a:cs typeface="Calibri"/>
              </a:rPr>
              <a:t>что </a:t>
            </a:r>
            <a:r>
              <a:rPr sz="2400" spc="-5" dirty="0">
                <a:latin typeface="Calibri"/>
                <a:cs typeface="Calibri"/>
              </a:rPr>
              <a:t>санузел физически </a:t>
            </a:r>
            <a:r>
              <a:rPr sz="2400" spc="-10" dirty="0">
                <a:latin typeface="Calibri"/>
                <a:cs typeface="Calibri"/>
              </a:rPr>
              <a:t>доступен </a:t>
            </a:r>
            <a:r>
              <a:rPr sz="2400" spc="-5" dirty="0">
                <a:latin typeface="Calibri"/>
                <a:cs typeface="Calibri"/>
              </a:rPr>
              <a:t>(ширина </a:t>
            </a:r>
            <a:r>
              <a:rPr sz="2400" spc="-10" dirty="0">
                <a:latin typeface="Calibri"/>
                <a:cs typeface="Calibri"/>
              </a:rPr>
              <a:t>коридора, </a:t>
            </a:r>
            <a:r>
              <a:rPr sz="2400" dirty="0">
                <a:latin typeface="Calibri"/>
                <a:cs typeface="Calibri"/>
              </a:rPr>
              <a:t>вещи по </a:t>
            </a:r>
            <a:r>
              <a:rPr sz="2400" spc="-15" dirty="0">
                <a:latin typeface="Calibri"/>
                <a:cs typeface="Calibri"/>
              </a:rPr>
              <a:t>дороге,  тяжелые </a:t>
            </a:r>
            <a:r>
              <a:rPr sz="2400" spc="-5" dirty="0">
                <a:latin typeface="Calibri"/>
                <a:cs typeface="Calibri"/>
              </a:rPr>
              <a:t>двери, освещение </a:t>
            </a:r>
            <a:r>
              <a:rPr sz="2400" dirty="0">
                <a:latin typeface="Calibri"/>
                <a:cs typeface="Calibri"/>
              </a:rPr>
              <a:t>по </a:t>
            </a:r>
            <a:r>
              <a:rPr sz="2400" spc="-15" dirty="0">
                <a:latin typeface="Calibri"/>
                <a:cs typeface="Calibri"/>
              </a:rPr>
              <a:t>дороге, </a:t>
            </a:r>
            <a:r>
              <a:rPr sz="2400" spc="-20" dirty="0">
                <a:latin typeface="Calibri"/>
                <a:cs typeface="Calibri"/>
              </a:rPr>
              <a:t>неудобные </a:t>
            </a:r>
            <a:r>
              <a:rPr sz="2400" spc="-5" dirty="0">
                <a:latin typeface="Calibri"/>
                <a:cs typeface="Calibri"/>
              </a:rPr>
              <a:t>ручки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30" dirty="0">
                <a:latin typeface="Calibri"/>
                <a:cs typeface="Calibri"/>
              </a:rPr>
              <a:t>т.п.)</a:t>
            </a:r>
            <a:r>
              <a:rPr sz="2400" spc="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Использовать</a:t>
            </a:r>
            <a:endParaRPr sz="2400">
              <a:latin typeface="Calibri"/>
              <a:cs typeface="Calibri"/>
            </a:endParaRPr>
          </a:p>
          <a:p>
            <a:pPr marL="698500" marR="237490">
              <a:lnSpc>
                <a:spcPts val="2590"/>
              </a:lnSpc>
              <a:spcBef>
                <a:spcPts val="10"/>
              </a:spcBef>
            </a:pPr>
            <a:r>
              <a:rPr sz="2400" spc="-5" dirty="0">
                <a:latin typeface="Calibri"/>
                <a:cs typeface="Calibri"/>
              </a:rPr>
              <a:t>поручни, </a:t>
            </a:r>
            <a:r>
              <a:rPr sz="2400" spc="-10" dirty="0">
                <a:latin typeface="Calibri"/>
                <a:cs typeface="Calibri"/>
              </a:rPr>
              <a:t>нескользкие коврики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30" dirty="0">
                <a:latin typeface="Calibri"/>
                <a:cs typeface="Calibri"/>
              </a:rPr>
              <a:t>т.д. </a:t>
            </a:r>
            <a:r>
              <a:rPr sz="2400" spc="-10" dirty="0">
                <a:latin typeface="Calibri"/>
                <a:cs typeface="Calibri"/>
              </a:rPr>
              <a:t>Использовать автоматическое </a:t>
            </a:r>
            <a:r>
              <a:rPr sz="2400" dirty="0">
                <a:latin typeface="Calibri"/>
                <a:cs typeface="Calibri"/>
              </a:rPr>
              <a:t>включение  света.</a:t>
            </a:r>
            <a:endParaRPr sz="24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10" dirty="0">
                <a:latin typeface="Calibri"/>
                <a:cs typeface="Calibri"/>
              </a:rPr>
              <a:t>Использовать </a:t>
            </a:r>
            <a:r>
              <a:rPr sz="2400" spc="-5" dirty="0">
                <a:latin typeface="Calibri"/>
                <a:cs typeface="Calibri"/>
              </a:rPr>
              <a:t>четкие </a:t>
            </a:r>
            <a:r>
              <a:rPr sz="2400" spc="-15" dirty="0">
                <a:latin typeface="Calibri"/>
                <a:cs typeface="Calibri"/>
              </a:rPr>
              <a:t>указатели, </a:t>
            </a:r>
            <a:r>
              <a:rPr sz="2400" spc="-50" dirty="0">
                <a:latin typeface="Calibri"/>
                <a:cs typeface="Calibri"/>
              </a:rPr>
              <a:t>где </a:t>
            </a:r>
            <a:r>
              <a:rPr sz="2400" spc="-20" dirty="0">
                <a:latin typeface="Calibri"/>
                <a:cs typeface="Calibri"/>
              </a:rPr>
              <a:t>находится </a:t>
            </a:r>
            <a:r>
              <a:rPr sz="2400" spc="-5" dirty="0">
                <a:latin typeface="Calibri"/>
                <a:cs typeface="Calibri"/>
              </a:rPr>
              <a:t>туалет </a:t>
            </a:r>
            <a:r>
              <a:rPr sz="2400" dirty="0">
                <a:latin typeface="Calibri"/>
                <a:cs typeface="Calibri"/>
              </a:rPr>
              <a:t>по </a:t>
            </a:r>
            <a:r>
              <a:rPr sz="2400" spc="-5" dirty="0">
                <a:latin typeface="Calibri"/>
                <a:cs typeface="Calibri"/>
              </a:rPr>
              <a:t>всему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маршруту</a:t>
            </a:r>
            <a:endParaRPr sz="24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20" dirty="0">
                <a:latin typeface="Calibri"/>
                <a:cs typeface="Calibri"/>
              </a:rPr>
              <a:t>Уменьшить </a:t>
            </a:r>
            <a:r>
              <a:rPr sz="2400" spc="-15" dirty="0">
                <a:latin typeface="Calibri"/>
                <a:cs typeface="Calibri"/>
              </a:rPr>
              <a:t>количество </a:t>
            </a:r>
            <a:r>
              <a:rPr sz="2400" spc="-10" dirty="0">
                <a:latin typeface="Calibri"/>
                <a:cs typeface="Calibri"/>
              </a:rPr>
              <a:t>жидкости, употребляемой перед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сном</a:t>
            </a:r>
            <a:endParaRPr sz="24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5" dirty="0">
                <a:latin typeface="Calibri"/>
                <a:cs typeface="Calibri"/>
              </a:rPr>
              <a:t>Напоминать </a:t>
            </a:r>
            <a:r>
              <a:rPr sz="2400" dirty="0">
                <a:latin typeface="Calibri"/>
                <a:cs typeface="Calibri"/>
              </a:rPr>
              <a:t>о </a:t>
            </a:r>
            <a:r>
              <a:rPr sz="2400" spc="-5" dirty="0">
                <a:latin typeface="Calibri"/>
                <a:cs typeface="Calibri"/>
              </a:rPr>
              <a:t>посещении </a:t>
            </a:r>
            <a:r>
              <a:rPr sz="2400" spc="-10" dirty="0">
                <a:latin typeface="Calibri"/>
                <a:cs typeface="Calibri"/>
              </a:rPr>
              <a:t>туалета </a:t>
            </a:r>
            <a:r>
              <a:rPr sz="2400" spc="-15" dirty="0">
                <a:latin typeface="Calibri"/>
                <a:cs typeface="Calibri"/>
              </a:rPr>
              <a:t>(будильник, </a:t>
            </a:r>
            <a:r>
              <a:rPr sz="2400" dirty="0">
                <a:latin typeface="Calibri"/>
                <a:cs typeface="Calibri"/>
              </a:rPr>
              <a:t>надписи)</a:t>
            </a:r>
            <a:endParaRPr sz="24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10" dirty="0">
                <a:latin typeface="Calibri"/>
                <a:cs typeface="Calibri"/>
              </a:rPr>
              <a:t>Использовать </a:t>
            </a:r>
            <a:r>
              <a:rPr sz="2400" spc="-5" dirty="0">
                <a:latin typeface="Calibri"/>
                <a:cs typeface="Calibri"/>
              </a:rPr>
              <a:t>посещение </a:t>
            </a:r>
            <a:r>
              <a:rPr sz="2400" spc="-10" dirty="0">
                <a:latin typeface="Calibri"/>
                <a:cs typeface="Calibri"/>
              </a:rPr>
              <a:t>туалета </a:t>
            </a:r>
            <a:r>
              <a:rPr sz="2400" dirty="0">
                <a:latin typeface="Calibri"/>
                <a:cs typeface="Calibri"/>
              </a:rPr>
              <a:t>по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часам</a:t>
            </a:r>
            <a:endParaRPr sz="2400">
              <a:latin typeface="Calibri"/>
              <a:cs typeface="Calibri"/>
            </a:endParaRPr>
          </a:p>
          <a:p>
            <a:pPr marL="469900" marR="3669665" lvl="1">
              <a:lnSpc>
                <a:spcPts val="3100"/>
              </a:lnSpc>
              <a:spcBef>
                <a:spcPts val="130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10" dirty="0">
                <a:latin typeface="Calibri"/>
                <a:cs typeface="Calibri"/>
              </a:rPr>
              <a:t>Потренировать </a:t>
            </a:r>
            <a:r>
              <a:rPr sz="2400" spc="-5" dirty="0">
                <a:latin typeface="Calibri"/>
                <a:cs typeface="Calibri"/>
              </a:rPr>
              <a:t>посещение туалета, </a:t>
            </a:r>
            <a:r>
              <a:rPr sz="2400" dirty="0">
                <a:latin typeface="Calibri"/>
                <a:cs typeface="Calibri"/>
              </a:rPr>
              <a:t>выяснить, </a:t>
            </a:r>
            <a:r>
              <a:rPr sz="2400" spc="-10" dirty="0">
                <a:latin typeface="Calibri"/>
                <a:cs typeface="Calibri"/>
              </a:rPr>
              <a:t>какие  </a:t>
            </a:r>
            <a:r>
              <a:rPr sz="2400" spc="-5" dirty="0">
                <a:latin typeface="Calibri"/>
                <a:cs typeface="Calibri"/>
              </a:rPr>
              <a:t>действия вызывают</a:t>
            </a:r>
            <a:r>
              <a:rPr sz="2400" spc="-15" dirty="0">
                <a:latin typeface="Calibri"/>
                <a:cs typeface="Calibri"/>
              </a:rPr>
              <a:t> затруднения.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43543" y="4250435"/>
            <a:ext cx="3284220" cy="24704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84352"/>
            <a:ext cx="34328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Простые</a:t>
            </a:r>
            <a:r>
              <a:rPr sz="3600" spc="-65" dirty="0"/>
              <a:t> </a:t>
            </a:r>
            <a:r>
              <a:rPr sz="3600" spc="-5" dirty="0"/>
              <a:t>приемы: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16939" y="2071243"/>
            <a:ext cx="9883140" cy="3800475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241300" marR="764540" indent="-229235">
              <a:lnSpc>
                <a:spcPct val="60000"/>
              </a:lnSpc>
              <a:spcBef>
                <a:spcPts val="1350"/>
              </a:spcBef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latin typeface="Calibri"/>
                <a:cs typeface="Calibri"/>
              </a:rPr>
              <a:t>При </a:t>
            </a:r>
            <a:r>
              <a:rPr sz="2600" spc="-10" dirty="0">
                <a:latin typeface="Calibri"/>
                <a:cs typeface="Calibri"/>
              </a:rPr>
              <a:t>деменции </a:t>
            </a:r>
            <a:r>
              <a:rPr sz="2600" dirty="0">
                <a:latin typeface="Calibri"/>
                <a:cs typeface="Calibri"/>
              </a:rPr>
              <a:t>новая </a:t>
            </a:r>
            <a:r>
              <a:rPr sz="2600" spc="-5" dirty="0">
                <a:latin typeface="Calibri"/>
                <a:cs typeface="Calibri"/>
              </a:rPr>
              <a:t>информация </a:t>
            </a:r>
            <a:r>
              <a:rPr sz="2600" spc="-10" dirty="0">
                <a:latin typeface="Calibri"/>
                <a:cs typeface="Calibri"/>
              </a:rPr>
              <a:t>требует больше </a:t>
            </a:r>
            <a:r>
              <a:rPr sz="2600" spc="-5" dirty="0">
                <a:latin typeface="Calibri"/>
                <a:cs typeface="Calibri"/>
              </a:rPr>
              <a:t>времени </a:t>
            </a:r>
            <a:r>
              <a:rPr sz="2600" dirty="0">
                <a:latin typeface="Calibri"/>
                <a:cs typeface="Calibri"/>
              </a:rPr>
              <a:t>на  </a:t>
            </a:r>
            <a:r>
              <a:rPr sz="2600" spc="-5" dirty="0">
                <a:latin typeface="Calibri"/>
                <a:cs typeface="Calibri"/>
              </a:rPr>
              <a:t>осмысление, </a:t>
            </a:r>
            <a:r>
              <a:rPr sz="2600" spc="-10" dirty="0">
                <a:latin typeface="Calibri"/>
                <a:cs typeface="Calibri"/>
              </a:rPr>
              <a:t>требует нескольких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повторов.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3350">
              <a:latin typeface="Times New Roman"/>
              <a:cs typeface="Times New Roman"/>
            </a:endParaRPr>
          </a:p>
          <a:p>
            <a:pPr marL="241300" marR="40005" indent="-229235">
              <a:lnSpc>
                <a:spcPct val="60100"/>
              </a:lnSpc>
              <a:buFont typeface="Arial"/>
              <a:buChar char="•"/>
              <a:tabLst>
                <a:tab pos="241935" algn="l"/>
                <a:tab pos="1780539" algn="l"/>
              </a:tabLst>
            </a:pPr>
            <a:r>
              <a:rPr sz="2600" spc="-5" dirty="0">
                <a:latin typeface="Calibri"/>
                <a:cs typeface="Calibri"/>
              </a:rPr>
              <a:t>Процессы	</a:t>
            </a:r>
            <a:r>
              <a:rPr sz="2600" dirty="0">
                <a:latin typeface="Calibri"/>
                <a:cs typeface="Calibri"/>
              </a:rPr>
              <a:t>памяти </a:t>
            </a:r>
            <a:r>
              <a:rPr sz="2600" spc="-15" dirty="0">
                <a:latin typeface="Calibri"/>
                <a:cs typeface="Calibri"/>
              </a:rPr>
              <a:t>более </a:t>
            </a:r>
            <a:r>
              <a:rPr sz="2600" spc="-5" dirty="0">
                <a:latin typeface="Calibri"/>
                <a:cs typeface="Calibri"/>
              </a:rPr>
              <a:t>медленные </a:t>
            </a:r>
            <a:r>
              <a:rPr sz="2600" spc="-10" dirty="0">
                <a:latin typeface="Calibri"/>
                <a:cs typeface="Calibri"/>
              </a:rPr>
              <a:t>(требуется больше </a:t>
            </a:r>
            <a:r>
              <a:rPr sz="2600" spc="-5" dirty="0">
                <a:latin typeface="Calibri"/>
                <a:cs typeface="Calibri"/>
              </a:rPr>
              <a:t>времени </a:t>
            </a:r>
            <a:r>
              <a:rPr sz="2600" dirty="0">
                <a:latin typeface="Calibri"/>
                <a:cs typeface="Calibri"/>
              </a:rPr>
              <a:t>на  </a:t>
            </a:r>
            <a:r>
              <a:rPr sz="2600" spc="-30" dirty="0">
                <a:latin typeface="Calibri"/>
                <a:cs typeface="Calibri"/>
              </a:rPr>
              <a:t>ответ, </a:t>
            </a:r>
            <a:r>
              <a:rPr sz="2600" dirty="0">
                <a:latin typeface="Calibri"/>
                <a:cs typeface="Calibri"/>
              </a:rPr>
              <a:t>если нужно </a:t>
            </a:r>
            <a:r>
              <a:rPr sz="2600" spc="-15" dirty="0">
                <a:latin typeface="Calibri"/>
                <a:cs typeface="Calibri"/>
              </a:rPr>
              <a:t>что-то</a:t>
            </a:r>
            <a:r>
              <a:rPr sz="2600" dirty="0">
                <a:latin typeface="Calibri"/>
                <a:cs typeface="Calibri"/>
              </a:rPr>
              <a:t> вспомнить)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2250">
              <a:latin typeface="Times New Roman"/>
              <a:cs typeface="Times New Roman"/>
            </a:endParaRPr>
          </a:p>
          <a:p>
            <a:pPr marL="241300" indent="-229235">
              <a:lnSpc>
                <a:spcPts val="2495"/>
              </a:lnSpc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Пожилые </a:t>
            </a:r>
            <a:r>
              <a:rPr sz="2600" spc="-20" dirty="0">
                <a:latin typeface="Calibri"/>
                <a:cs typeface="Calibri"/>
              </a:rPr>
              <a:t>люди </a:t>
            </a:r>
            <a:r>
              <a:rPr sz="2600" spc="-5" dirty="0">
                <a:latin typeface="Calibri"/>
                <a:cs typeface="Calibri"/>
              </a:rPr>
              <a:t>очень </a:t>
            </a:r>
            <a:r>
              <a:rPr sz="2600" spc="-10" dirty="0">
                <a:latin typeface="Calibri"/>
                <a:cs typeface="Calibri"/>
              </a:rPr>
              <a:t>чувствительны </a:t>
            </a:r>
            <a:r>
              <a:rPr sz="2600" dirty="0">
                <a:latin typeface="Calibri"/>
                <a:cs typeface="Calibri"/>
              </a:rPr>
              <a:t>к стрессу и </a:t>
            </a:r>
            <a:r>
              <a:rPr sz="2600" spc="-5" dirty="0">
                <a:latin typeface="Calibri"/>
                <a:cs typeface="Calibri"/>
              </a:rPr>
              <a:t>тревожности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в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ts val="2495"/>
              </a:lnSpc>
            </a:pPr>
            <a:r>
              <a:rPr sz="2600" spc="-5" dirty="0">
                <a:latin typeface="Calibri"/>
                <a:cs typeface="Calibri"/>
              </a:rPr>
              <a:t>условиях, </a:t>
            </a:r>
            <a:r>
              <a:rPr sz="2600" spc="-35" dirty="0">
                <a:latin typeface="Calibri"/>
                <a:cs typeface="Calibri"/>
              </a:rPr>
              <a:t>когда </a:t>
            </a:r>
            <a:r>
              <a:rPr sz="2600" dirty="0">
                <a:latin typeface="Calibri"/>
                <a:cs typeface="Calibri"/>
              </a:rPr>
              <a:t>нужно </a:t>
            </a:r>
            <a:r>
              <a:rPr sz="2600" spc="-5" dirty="0">
                <a:latin typeface="Calibri"/>
                <a:cs typeface="Calibri"/>
              </a:rPr>
              <a:t>что-либо </a:t>
            </a:r>
            <a:r>
              <a:rPr sz="2600" dirty="0">
                <a:latin typeface="Calibri"/>
                <a:cs typeface="Calibri"/>
              </a:rPr>
              <a:t>запомнить или </a:t>
            </a:r>
            <a:r>
              <a:rPr sz="2600" spc="-15" dirty="0">
                <a:latin typeface="Calibri"/>
                <a:cs typeface="Calibri"/>
              </a:rPr>
              <a:t>сделать </a:t>
            </a:r>
            <a:r>
              <a:rPr sz="2600" spc="-5" dirty="0">
                <a:latin typeface="Calibri"/>
                <a:cs typeface="Calibri"/>
              </a:rPr>
              <a:t>нечто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новое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50">
              <a:latin typeface="Times New Roman"/>
              <a:cs typeface="Times New Roman"/>
            </a:endParaRPr>
          </a:p>
          <a:p>
            <a:pPr marL="241300" indent="-229235">
              <a:lnSpc>
                <a:spcPts val="2495"/>
              </a:lnSpc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latin typeface="Calibri"/>
                <a:cs typeface="Calibri"/>
              </a:rPr>
              <a:t>При </a:t>
            </a:r>
            <a:r>
              <a:rPr sz="2600" spc="-10" dirty="0">
                <a:latin typeface="Calibri"/>
                <a:cs typeface="Calibri"/>
              </a:rPr>
              <a:t>деменции </a:t>
            </a:r>
            <a:r>
              <a:rPr sz="2600" spc="-20" dirty="0">
                <a:latin typeface="Calibri"/>
                <a:cs typeface="Calibri"/>
              </a:rPr>
              <a:t>необходимо </a:t>
            </a:r>
            <a:r>
              <a:rPr sz="2600" spc="-5" dirty="0">
                <a:latin typeface="Calibri"/>
                <a:cs typeface="Calibri"/>
              </a:rPr>
              <a:t>движение, можно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использовать</a:t>
            </a:r>
            <a:endParaRPr sz="2600">
              <a:latin typeface="Calibri"/>
              <a:cs typeface="Calibri"/>
            </a:endParaRPr>
          </a:p>
          <a:p>
            <a:pPr marL="241300" marR="208915">
              <a:lnSpc>
                <a:spcPct val="60000"/>
              </a:lnSpc>
              <a:spcBef>
                <a:spcPts val="625"/>
              </a:spcBef>
            </a:pPr>
            <a:r>
              <a:rPr sz="2600" spc="-5" dirty="0">
                <a:latin typeface="Calibri"/>
                <a:cs typeface="Calibri"/>
              </a:rPr>
              <a:t>общеукрепляющие </a:t>
            </a:r>
            <a:r>
              <a:rPr sz="2600" dirty="0">
                <a:latin typeface="Calibri"/>
                <a:cs typeface="Calibri"/>
              </a:rPr>
              <a:t>упражнения, </a:t>
            </a:r>
            <a:r>
              <a:rPr sz="2600" spc="-15" dirty="0">
                <a:latin typeface="Calibri"/>
                <a:cs typeface="Calibri"/>
              </a:rPr>
              <a:t>прогулки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10" dirty="0">
                <a:latin typeface="Calibri"/>
                <a:cs typeface="Calibri"/>
              </a:rPr>
              <a:t>стимулировать </a:t>
            </a:r>
            <a:r>
              <a:rPr sz="2600" spc="-5" dirty="0">
                <a:latin typeface="Calibri"/>
                <a:cs typeface="Calibri"/>
              </a:rPr>
              <a:t>любую  </a:t>
            </a:r>
            <a:r>
              <a:rPr sz="2600" spc="-10" dirty="0">
                <a:latin typeface="Calibri"/>
                <a:cs typeface="Calibri"/>
              </a:rPr>
              <a:t>двигательную </a:t>
            </a:r>
            <a:r>
              <a:rPr sz="2600" dirty="0">
                <a:latin typeface="Calibri"/>
                <a:cs typeface="Calibri"/>
              </a:rPr>
              <a:t>активность, </a:t>
            </a:r>
            <a:r>
              <a:rPr sz="2600" spc="-5" dirty="0">
                <a:latin typeface="Calibri"/>
                <a:cs typeface="Calibri"/>
              </a:rPr>
              <a:t>особенно, </a:t>
            </a:r>
            <a:r>
              <a:rPr sz="2600" dirty="0">
                <a:latin typeface="Calibri"/>
                <a:cs typeface="Calibri"/>
              </a:rPr>
              <a:t>в первой </a:t>
            </a:r>
            <a:r>
              <a:rPr sz="2600" spc="-10" dirty="0">
                <a:latin typeface="Calibri"/>
                <a:cs typeface="Calibri"/>
              </a:rPr>
              <a:t>половине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дня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19961"/>
            <a:ext cx="10019665" cy="430022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latin typeface="Calibri"/>
                <a:cs typeface="Calibri"/>
              </a:rPr>
              <a:t>Лучше </a:t>
            </a:r>
            <a:r>
              <a:rPr sz="2400" spc="-5" dirty="0">
                <a:latin typeface="Calibri"/>
                <a:cs typeface="Calibri"/>
              </a:rPr>
              <a:t>запоминается </a:t>
            </a:r>
            <a:r>
              <a:rPr sz="2400" spc="-10" dirty="0">
                <a:latin typeface="Calibri"/>
                <a:cs typeface="Calibri"/>
              </a:rPr>
              <a:t>то, что </a:t>
            </a:r>
            <a:r>
              <a:rPr sz="2400" spc="-5" dirty="0">
                <a:latin typeface="Calibri"/>
                <a:cs typeface="Calibri"/>
              </a:rPr>
              <a:t>имеет </a:t>
            </a:r>
            <a:r>
              <a:rPr sz="2400" dirty="0">
                <a:latin typeface="Calibri"/>
                <a:cs typeface="Calibri"/>
              </a:rPr>
              <a:t>практический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смысл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10" dirty="0">
                <a:latin typeface="Calibri"/>
                <a:cs typeface="Calibri"/>
              </a:rPr>
              <a:t>Использование </a:t>
            </a:r>
            <a:r>
              <a:rPr sz="2400" spc="-5" dirty="0">
                <a:latin typeface="Calibri"/>
                <a:cs typeface="Calibri"/>
              </a:rPr>
              <a:t>ассоциаций </a:t>
            </a:r>
            <a:r>
              <a:rPr sz="2400" spc="-15" dirty="0">
                <a:latin typeface="Calibri"/>
                <a:cs typeface="Calibri"/>
              </a:rPr>
              <a:t>может приводить </a:t>
            </a:r>
            <a:r>
              <a:rPr sz="2400" dirty="0">
                <a:latin typeface="Calibri"/>
                <a:cs typeface="Calibri"/>
              </a:rPr>
              <a:t>к </a:t>
            </a:r>
            <a:r>
              <a:rPr sz="2400" spc="-10" dirty="0">
                <a:latin typeface="Calibri"/>
                <a:cs typeface="Calibri"/>
              </a:rPr>
              <a:t>лучшему</a:t>
            </a:r>
            <a:r>
              <a:rPr sz="2400" spc="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запоминанию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10" dirty="0">
                <a:latin typeface="Calibri"/>
                <a:cs typeface="Calibri"/>
              </a:rPr>
              <a:t>Медикаменты </a:t>
            </a:r>
            <a:r>
              <a:rPr sz="2400" spc="-5" dirty="0">
                <a:latin typeface="Calibri"/>
                <a:cs typeface="Calibri"/>
              </a:rPr>
              <a:t>могут </a:t>
            </a:r>
            <a:r>
              <a:rPr sz="2400" spc="-10" dirty="0">
                <a:latin typeface="Calibri"/>
                <a:cs typeface="Calibri"/>
              </a:rPr>
              <a:t>влиять </a:t>
            </a:r>
            <a:r>
              <a:rPr sz="2400" dirty="0">
                <a:latin typeface="Calibri"/>
                <a:cs typeface="Calibri"/>
              </a:rPr>
              <a:t>на </a:t>
            </a:r>
            <a:r>
              <a:rPr sz="2400" spc="-5" dirty="0">
                <a:latin typeface="Calibri"/>
                <a:cs typeface="Calibri"/>
              </a:rPr>
              <a:t>восприимчивость, внимание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4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т.д.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10" dirty="0">
                <a:latin typeface="Calibri"/>
                <a:cs typeface="Calibri"/>
              </a:rPr>
              <a:t>Стоит </a:t>
            </a:r>
            <a:r>
              <a:rPr sz="2400" spc="-5" dirty="0">
                <a:latin typeface="Calibri"/>
                <a:cs typeface="Calibri"/>
              </a:rPr>
              <a:t>поощрять </a:t>
            </a:r>
            <a:r>
              <a:rPr sz="2400" dirty="0">
                <a:latin typeface="Calibri"/>
                <a:cs typeface="Calibri"/>
              </a:rPr>
              <a:t>размышление </a:t>
            </a:r>
            <a:r>
              <a:rPr sz="2400" spc="-5" dirty="0">
                <a:latin typeface="Calibri"/>
                <a:cs typeface="Calibri"/>
              </a:rPr>
              <a:t>вслух, проговаривание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действий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ts val="2590"/>
              </a:lnSpc>
              <a:spcBef>
                <a:spcPts val="425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latin typeface="Calibri"/>
                <a:cs typeface="Calibri"/>
              </a:rPr>
              <a:t>Задания, </a:t>
            </a:r>
            <a:r>
              <a:rPr sz="2400" spc="-5" dirty="0">
                <a:latin typeface="Calibri"/>
                <a:cs typeface="Calibri"/>
              </a:rPr>
              <a:t>требующие </a:t>
            </a:r>
            <a:r>
              <a:rPr sz="2400" spc="-10" dirty="0">
                <a:latin typeface="Calibri"/>
                <a:cs typeface="Calibri"/>
              </a:rPr>
              <a:t>хорошей </a:t>
            </a:r>
            <a:r>
              <a:rPr sz="2400" spc="-15" dirty="0">
                <a:latin typeface="Calibri"/>
                <a:cs typeface="Calibri"/>
              </a:rPr>
              <a:t>координации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15" dirty="0">
                <a:latin typeface="Calibri"/>
                <a:cs typeface="Calibri"/>
              </a:rPr>
              <a:t>тонкой </a:t>
            </a:r>
            <a:r>
              <a:rPr sz="2400" spc="-10" dirty="0">
                <a:latin typeface="Calibri"/>
                <a:cs typeface="Calibri"/>
              </a:rPr>
              <a:t>моторики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могут</a:t>
            </a:r>
            <a:endParaRPr sz="2400">
              <a:latin typeface="Calibri"/>
              <a:cs typeface="Calibri"/>
            </a:endParaRPr>
          </a:p>
          <a:p>
            <a:pPr marL="241300" marR="378460">
              <a:lnSpc>
                <a:spcPts val="2300"/>
              </a:lnSpc>
              <a:spcBef>
                <a:spcPts val="270"/>
              </a:spcBef>
            </a:pPr>
            <a:r>
              <a:rPr sz="2400" spc="-15" dirty="0">
                <a:latin typeface="Calibri"/>
                <a:cs typeface="Calibri"/>
              </a:rPr>
              <a:t>приводить </a:t>
            </a:r>
            <a:r>
              <a:rPr sz="2400" dirty="0">
                <a:latin typeface="Calibri"/>
                <a:cs typeface="Calibri"/>
              </a:rPr>
              <a:t>к </a:t>
            </a:r>
            <a:r>
              <a:rPr sz="2400" spc="-10" dirty="0">
                <a:latin typeface="Calibri"/>
                <a:cs typeface="Calibri"/>
              </a:rPr>
              <a:t>ощущению </a:t>
            </a:r>
            <a:r>
              <a:rPr sz="2400" spc="-5" dirty="0">
                <a:latin typeface="Calibri"/>
                <a:cs typeface="Calibri"/>
              </a:rPr>
              <a:t>беспомощности, </a:t>
            </a:r>
            <a:r>
              <a:rPr sz="2400" spc="-10" dirty="0">
                <a:latin typeface="Calibri"/>
                <a:cs typeface="Calibri"/>
              </a:rPr>
              <a:t>раздражительности, </a:t>
            </a:r>
            <a:r>
              <a:rPr sz="2400" spc="-5" dirty="0">
                <a:latin typeface="Calibri"/>
                <a:cs typeface="Calibri"/>
              </a:rPr>
              <a:t>гневу </a:t>
            </a:r>
            <a:r>
              <a:rPr sz="2400" dirty="0">
                <a:latin typeface="Calibri"/>
                <a:cs typeface="Calibri"/>
              </a:rPr>
              <a:t>или  </a:t>
            </a:r>
            <a:r>
              <a:rPr sz="2400" spc="-10" dirty="0">
                <a:latin typeface="Calibri"/>
                <a:cs typeface="Calibri"/>
              </a:rPr>
              <a:t>плачу. </a:t>
            </a:r>
            <a:r>
              <a:rPr sz="2400" spc="-45" dirty="0">
                <a:latin typeface="Calibri"/>
                <a:cs typeface="Calibri"/>
              </a:rPr>
              <a:t>Такая </a:t>
            </a:r>
            <a:r>
              <a:rPr sz="2400" spc="-10" dirty="0">
                <a:latin typeface="Calibri"/>
                <a:cs typeface="Calibri"/>
              </a:rPr>
              <a:t>же </a:t>
            </a:r>
            <a:r>
              <a:rPr sz="2400" spc="-5" dirty="0">
                <a:latin typeface="Calibri"/>
                <a:cs typeface="Calibri"/>
              </a:rPr>
              <a:t>реакция </a:t>
            </a:r>
            <a:r>
              <a:rPr sz="2400" spc="-15" dirty="0">
                <a:latin typeface="Calibri"/>
                <a:cs typeface="Calibri"/>
              </a:rPr>
              <a:t>может </a:t>
            </a:r>
            <a:r>
              <a:rPr sz="2400" dirty="0">
                <a:latin typeface="Calibri"/>
                <a:cs typeface="Calibri"/>
              </a:rPr>
              <a:t>быть при </a:t>
            </a:r>
            <a:r>
              <a:rPr sz="2400" spc="-15" dirty="0">
                <a:latin typeface="Calibri"/>
                <a:cs typeface="Calibri"/>
              </a:rPr>
              <a:t>необходимости</a:t>
            </a:r>
            <a:r>
              <a:rPr sz="2400" spc="-10" dirty="0">
                <a:latin typeface="Calibri"/>
                <a:cs typeface="Calibri"/>
              </a:rPr>
              <a:t> выполнить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039"/>
              </a:lnSpc>
            </a:pPr>
            <a:r>
              <a:rPr sz="2400" spc="-5" dirty="0">
                <a:latin typeface="Calibri"/>
                <a:cs typeface="Calibri"/>
              </a:rPr>
              <a:t>сложную </a:t>
            </a:r>
            <a:r>
              <a:rPr sz="2400" spc="-15" dirty="0">
                <a:latin typeface="Calibri"/>
                <a:cs typeface="Calibri"/>
              </a:rPr>
              <a:t>последовательность </a:t>
            </a:r>
            <a:r>
              <a:rPr sz="2400" spc="-5" dirty="0">
                <a:latin typeface="Calibri"/>
                <a:cs typeface="Calibri"/>
              </a:rPr>
              <a:t>действий.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10" dirty="0">
                <a:latin typeface="Calibri"/>
                <a:cs typeface="Calibri"/>
              </a:rPr>
              <a:t>этом </a:t>
            </a:r>
            <a:r>
              <a:rPr sz="2400" dirty="0">
                <a:latin typeface="Calibri"/>
                <a:cs typeface="Calibri"/>
              </a:rPr>
              <a:t>случае </a:t>
            </a:r>
            <a:r>
              <a:rPr sz="2400" spc="-5" dirty="0">
                <a:latin typeface="Calibri"/>
                <a:cs typeface="Calibri"/>
              </a:rPr>
              <a:t>лучше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разделять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595"/>
              </a:lnSpc>
            </a:pPr>
            <a:r>
              <a:rPr sz="2400" spc="-5" dirty="0">
                <a:latin typeface="Calibri"/>
                <a:cs typeface="Calibri"/>
              </a:rPr>
              <a:t>действия </a:t>
            </a:r>
            <a:r>
              <a:rPr sz="2400" dirty="0">
                <a:latin typeface="Calibri"/>
                <a:cs typeface="Calibri"/>
              </a:rPr>
              <a:t>на </a:t>
            </a:r>
            <a:r>
              <a:rPr sz="2400" spc="-5" dirty="0">
                <a:latin typeface="Calibri"/>
                <a:cs typeface="Calibri"/>
              </a:rPr>
              <a:t>простые </a:t>
            </a:r>
            <a:r>
              <a:rPr sz="2400" dirty="0">
                <a:latin typeface="Calibri"/>
                <a:cs typeface="Calibri"/>
              </a:rPr>
              <a:t>части и </a:t>
            </a:r>
            <a:r>
              <a:rPr sz="2400" spc="-15" dirty="0">
                <a:latin typeface="Calibri"/>
                <a:cs typeface="Calibri"/>
              </a:rPr>
              <a:t>делать </a:t>
            </a:r>
            <a:r>
              <a:rPr sz="2400" spc="-5" dirty="0">
                <a:latin typeface="Calibri"/>
                <a:cs typeface="Calibri"/>
              </a:rPr>
              <a:t>перерывы </a:t>
            </a:r>
            <a:r>
              <a:rPr sz="2400" spc="-15" dirty="0">
                <a:latin typeface="Calibri"/>
                <a:cs typeface="Calibri"/>
              </a:rPr>
              <a:t>между </a:t>
            </a:r>
            <a:r>
              <a:rPr sz="2400" dirty="0">
                <a:latin typeface="Calibri"/>
                <a:cs typeface="Calibri"/>
              </a:rPr>
              <a:t>ними ( </a:t>
            </a:r>
            <a:r>
              <a:rPr sz="2400" spc="-5" dirty="0">
                <a:latin typeface="Calibri"/>
                <a:cs typeface="Calibri"/>
              </a:rPr>
              <a:t>30-60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секунд)</a:t>
            </a:r>
            <a:endParaRPr sz="2400">
              <a:latin typeface="Calibri"/>
              <a:cs typeface="Calibri"/>
            </a:endParaRPr>
          </a:p>
          <a:p>
            <a:pPr marL="241300" marR="758190" indent="-229235" algn="just">
              <a:lnSpc>
                <a:spcPct val="80000"/>
              </a:lnSpc>
              <a:spcBef>
                <a:spcPts val="1010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15" dirty="0">
                <a:latin typeface="Calibri"/>
                <a:cs typeface="Calibri"/>
              </a:rPr>
              <a:t>Однотонные </a:t>
            </a:r>
            <a:r>
              <a:rPr sz="2400" spc="-10" dirty="0">
                <a:latin typeface="Calibri"/>
                <a:cs typeface="Calibri"/>
              </a:rPr>
              <a:t>поверхности, мебель </a:t>
            </a:r>
            <a:r>
              <a:rPr sz="2400" dirty="0">
                <a:latin typeface="Calibri"/>
                <a:cs typeface="Calibri"/>
              </a:rPr>
              <a:t>и занавески, </a:t>
            </a:r>
            <a:r>
              <a:rPr sz="2400" spc="-5" dirty="0">
                <a:latin typeface="Calibri"/>
                <a:cs typeface="Calibri"/>
              </a:rPr>
              <a:t>пустые </a:t>
            </a:r>
            <a:r>
              <a:rPr sz="2400" spc="-20" dirty="0">
                <a:latin typeface="Calibri"/>
                <a:cs typeface="Calibri"/>
              </a:rPr>
              <a:t>столы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5" dirty="0">
                <a:latin typeface="Calibri"/>
                <a:cs typeface="Calibri"/>
              </a:rPr>
              <a:t>яркие  </a:t>
            </a:r>
            <a:r>
              <a:rPr sz="2400" spc="-10" dirty="0">
                <a:latin typeface="Calibri"/>
                <a:cs typeface="Calibri"/>
              </a:rPr>
              <a:t>предметы, </a:t>
            </a:r>
            <a:r>
              <a:rPr sz="2400" spc="-15" dirty="0">
                <a:latin typeface="Calibri"/>
                <a:cs typeface="Calibri"/>
              </a:rPr>
              <a:t>необходимые </a:t>
            </a:r>
            <a:r>
              <a:rPr sz="2400" spc="-5" dirty="0">
                <a:latin typeface="Calibri"/>
                <a:cs typeface="Calibri"/>
              </a:rPr>
              <a:t>для </a:t>
            </a:r>
            <a:r>
              <a:rPr sz="2400" spc="-10" dirty="0">
                <a:latin typeface="Calibri"/>
                <a:cs typeface="Calibri"/>
              </a:rPr>
              <a:t>выполнения </a:t>
            </a:r>
            <a:r>
              <a:rPr sz="2400" dirty="0">
                <a:latin typeface="Calibri"/>
                <a:cs typeface="Calibri"/>
              </a:rPr>
              <a:t>задачи или </a:t>
            </a:r>
            <a:r>
              <a:rPr sz="2400" spc="-15" dirty="0">
                <a:latin typeface="Calibri"/>
                <a:cs typeface="Calibri"/>
              </a:rPr>
              <a:t>подложки </a:t>
            </a:r>
            <a:r>
              <a:rPr sz="2400" spc="-30" dirty="0">
                <a:latin typeface="Calibri"/>
                <a:cs typeface="Calibri"/>
              </a:rPr>
              <a:t>под  </a:t>
            </a:r>
            <a:r>
              <a:rPr sz="2400" spc="-10" dirty="0">
                <a:latin typeface="Calibri"/>
                <a:cs typeface="Calibri"/>
              </a:rPr>
              <a:t>предметы, </a:t>
            </a:r>
            <a:r>
              <a:rPr sz="2400" spc="-15" dirty="0">
                <a:latin typeface="Calibri"/>
                <a:cs typeface="Calibri"/>
              </a:rPr>
              <a:t>сделают </a:t>
            </a:r>
            <a:r>
              <a:rPr sz="2400" dirty="0">
                <a:latin typeface="Calibri"/>
                <a:cs typeface="Calibri"/>
              </a:rPr>
              <a:t>задание </a:t>
            </a:r>
            <a:r>
              <a:rPr sz="2400" spc="-10" dirty="0">
                <a:latin typeface="Calibri"/>
                <a:cs typeface="Calibri"/>
              </a:rPr>
              <a:t>проще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10" dirty="0">
                <a:latin typeface="Calibri"/>
                <a:cs typeface="Calibri"/>
              </a:rPr>
              <a:t>выполнимей.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6939" y="647776"/>
            <a:ext cx="367855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Простые</a:t>
            </a:r>
            <a:r>
              <a:rPr sz="4000" spc="-55" dirty="0"/>
              <a:t> </a:t>
            </a:r>
            <a:r>
              <a:rPr sz="4000" spc="-5" dirty="0"/>
              <a:t>приемы</a:t>
            </a:r>
            <a:endParaRPr sz="4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47776"/>
            <a:ext cx="367537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Простые</a:t>
            </a:r>
            <a:r>
              <a:rPr sz="4000" spc="-55" dirty="0"/>
              <a:t> </a:t>
            </a:r>
            <a:r>
              <a:rPr sz="4000" spc="-10" dirty="0"/>
              <a:t>приемы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9481820" cy="373697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Шум, </a:t>
            </a:r>
            <a:r>
              <a:rPr sz="2800" spc="-10" dirty="0">
                <a:latin typeface="Calibri"/>
                <a:cs typeface="Calibri"/>
              </a:rPr>
              <a:t>посторонние </a:t>
            </a:r>
            <a:r>
              <a:rPr sz="2800" spc="-25" dirty="0">
                <a:latin typeface="Calibri"/>
                <a:cs typeface="Calibri"/>
              </a:rPr>
              <a:t>люди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объекты </a:t>
            </a:r>
            <a:r>
              <a:rPr sz="2800" spc="-20" dirty="0">
                <a:latin typeface="Calibri"/>
                <a:cs typeface="Calibri"/>
              </a:rPr>
              <a:t>отвлекают</a:t>
            </a:r>
            <a:r>
              <a:rPr sz="2800" spc="1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внимание</a:t>
            </a:r>
            <a:endParaRPr sz="2800">
              <a:latin typeface="Calibri"/>
              <a:cs typeface="Calibri"/>
            </a:endParaRPr>
          </a:p>
          <a:p>
            <a:pPr marL="241300" marR="457834" indent="-229235">
              <a:lnSpc>
                <a:spcPts val="3020"/>
              </a:lnSpc>
              <a:spcBef>
                <a:spcPts val="10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Пожилые </a:t>
            </a:r>
            <a:r>
              <a:rPr sz="2800" spc="-25" dirty="0">
                <a:latin typeface="Calibri"/>
                <a:cs typeface="Calibri"/>
              </a:rPr>
              <a:t>люди </a:t>
            </a:r>
            <a:r>
              <a:rPr sz="2800" spc="-5" dirty="0">
                <a:latin typeface="Calibri"/>
                <a:cs typeface="Calibri"/>
              </a:rPr>
              <a:t>наилучшим </a:t>
            </a:r>
            <a:r>
              <a:rPr sz="2800" spc="-10" dirty="0">
                <a:latin typeface="Calibri"/>
                <a:cs typeface="Calibri"/>
              </a:rPr>
              <a:t>образом </a:t>
            </a:r>
            <a:r>
              <a:rPr sz="2800" spc="-25" dirty="0">
                <a:latin typeface="Calibri"/>
                <a:cs typeface="Calibri"/>
              </a:rPr>
              <a:t>действуют, </a:t>
            </a:r>
            <a:r>
              <a:rPr sz="2800" spc="-40" dirty="0">
                <a:latin typeface="Calibri"/>
                <a:cs typeface="Calibri"/>
              </a:rPr>
              <a:t>когда </a:t>
            </a:r>
            <a:r>
              <a:rPr sz="2800" spc="-10" dirty="0">
                <a:latin typeface="Calibri"/>
                <a:cs typeface="Calibri"/>
              </a:rPr>
              <a:t>нет  временного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ограничения</a:t>
            </a:r>
            <a:endParaRPr sz="2800">
              <a:latin typeface="Calibri"/>
              <a:cs typeface="Calibri"/>
            </a:endParaRPr>
          </a:p>
          <a:p>
            <a:pPr marL="241300" marR="96520" indent="-229235">
              <a:lnSpc>
                <a:spcPts val="3030"/>
              </a:lnSpc>
              <a:spcBef>
                <a:spcPts val="994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Действия </a:t>
            </a:r>
            <a:r>
              <a:rPr sz="2800" spc="-20" dirty="0">
                <a:latin typeface="Calibri"/>
                <a:cs typeface="Calibri"/>
              </a:rPr>
              <a:t>должны </a:t>
            </a:r>
            <a:r>
              <a:rPr sz="2800" spc="-10" dirty="0">
                <a:latin typeface="Calibri"/>
                <a:cs typeface="Calibri"/>
              </a:rPr>
              <a:t>быть </a:t>
            </a:r>
            <a:r>
              <a:rPr sz="2800" spc="-15" dirty="0">
                <a:latin typeface="Calibri"/>
                <a:cs typeface="Calibri"/>
              </a:rPr>
              <a:t>последовательны, </a:t>
            </a:r>
            <a:r>
              <a:rPr sz="2800" spc="-10" dirty="0">
                <a:latin typeface="Calibri"/>
                <a:cs typeface="Calibri"/>
              </a:rPr>
              <a:t>инструкции ясны,  </a:t>
            </a:r>
            <a:r>
              <a:rPr sz="2800" spc="-5" dirty="0">
                <a:latin typeface="Calibri"/>
                <a:cs typeface="Calibri"/>
              </a:rPr>
              <a:t>визуальные </a:t>
            </a:r>
            <a:r>
              <a:rPr sz="2800" spc="-20" dirty="0">
                <a:latin typeface="Calibri"/>
                <a:cs typeface="Calibri"/>
              </a:rPr>
              <a:t>подсказки </a:t>
            </a:r>
            <a:r>
              <a:rPr sz="2800" spc="-5" dirty="0">
                <a:latin typeface="Calibri"/>
                <a:cs typeface="Calibri"/>
              </a:rPr>
              <a:t>могут сочетаться с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голосовыми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1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Используется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повторение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ts val="3020"/>
              </a:lnSpc>
              <a:spcBef>
                <a:spcPts val="10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35" dirty="0">
                <a:latin typeface="Calibri"/>
                <a:cs typeface="Calibri"/>
              </a:rPr>
              <a:t>Результат </a:t>
            </a:r>
            <a:r>
              <a:rPr sz="2800" spc="-40" dirty="0">
                <a:latin typeface="Calibri"/>
                <a:cs typeface="Calibri"/>
              </a:rPr>
              <a:t>будет </a:t>
            </a:r>
            <a:r>
              <a:rPr sz="2800" spc="-10" dirty="0">
                <a:latin typeface="Calibri"/>
                <a:cs typeface="Calibri"/>
              </a:rPr>
              <a:t>лучше при использовании </a:t>
            </a:r>
            <a:r>
              <a:rPr sz="2800" spc="-5" dirty="0">
                <a:latin typeface="Calibri"/>
                <a:cs typeface="Calibri"/>
              </a:rPr>
              <a:t>записных </a:t>
            </a:r>
            <a:r>
              <a:rPr sz="2800" spc="-10" dirty="0">
                <a:latin typeface="Calibri"/>
                <a:cs typeface="Calibri"/>
              </a:rPr>
              <a:t>книжек,  диктофонов, таймера </a:t>
            </a:r>
            <a:r>
              <a:rPr sz="2800" spc="-5" dirty="0">
                <a:latin typeface="Calibri"/>
                <a:cs typeface="Calibri"/>
              </a:rPr>
              <a:t>и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т.д.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06841"/>
            <a:ext cx="9632315" cy="156146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В презентации </a:t>
            </a:r>
            <a:r>
              <a:rPr sz="2800" spc="-10" dirty="0">
                <a:latin typeface="Calibri"/>
                <a:cs typeface="Calibri"/>
              </a:rPr>
              <a:t>использованы</a:t>
            </a:r>
            <a:r>
              <a:rPr sz="2800" spc="-5" dirty="0">
                <a:latin typeface="Calibri"/>
                <a:cs typeface="Calibri"/>
              </a:rPr>
              <a:t> :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10" dirty="0">
                <a:latin typeface="Calibri"/>
                <a:cs typeface="Calibri"/>
              </a:rPr>
              <a:t>материалы </a:t>
            </a:r>
            <a:r>
              <a:rPr sz="2800" spc="-15" dirty="0">
                <a:latin typeface="Calibri"/>
                <a:cs typeface="Calibri"/>
              </a:rPr>
              <a:t>Лапотникова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А.В.;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800" spc="-10" dirty="0">
                <a:latin typeface="Calibri"/>
                <a:cs typeface="Calibri"/>
              </a:rPr>
              <a:t>«Occupational </a:t>
            </a:r>
            <a:r>
              <a:rPr sz="2800" spc="-15" dirty="0">
                <a:latin typeface="Calibri"/>
                <a:cs typeface="Calibri"/>
              </a:rPr>
              <a:t>therapy </a:t>
            </a:r>
            <a:r>
              <a:rPr sz="2800" spc="-5" dirty="0">
                <a:latin typeface="Calibri"/>
                <a:cs typeface="Calibri"/>
              </a:rPr>
              <a:t>in the </a:t>
            </a:r>
            <a:r>
              <a:rPr sz="2800" spc="-10" dirty="0">
                <a:latin typeface="Calibri"/>
                <a:cs typeface="Calibri"/>
              </a:rPr>
              <a:t>management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geriatric </a:t>
            </a:r>
            <a:r>
              <a:rPr sz="2800" spc="-15" dirty="0">
                <a:latin typeface="Calibri"/>
                <a:cs typeface="Calibri"/>
              </a:rPr>
              <a:t>care»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2003;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3194" y="609676"/>
            <a:ext cx="52952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Спасибо </a:t>
            </a:r>
            <a:r>
              <a:rPr dirty="0"/>
              <a:t>за</a:t>
            </a:r>
            <a:r>
              <a:rPr spc="-20" dirty="0"/>
              <a:t> </a:t>
            </a:r>
            <a:r>
              <a:rPr dirty="0"/>
              <a:t>внимание!</a:t>
            </a:r>
          </a:p>
        </p:txBody>
      </p:sp>
      <p:sp>
        <p:nvSpPr>
          <p:cNvPr id="3" name="object 3"/>
          <p:cNvSpPr/>
          <p:nvPr/>
        </p:nvSpPr>
        <p:spPr>
          <a:xfrm>
            <a:off x="3265932" y="1825751"/>
            <a:ext cx="5660135" cy="43510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73456"/>
            <a:ext cx="8062595" cy="1184275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5" dirty="0"/>
              <a:t>Особенности </a:t>
            </a:r>
            <a:r>
              <a:rPr sz="4000" dirty="0"/>
              <a:t>работы </a:t>
            </a:r>
            <a:r>
              <a:rPr sz="4000" spc="-5" dirty="0"/>
              <a:t>эрготерапевта в  гериатрии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1765757"/>
            <a:ext cx="10062210" cy="4038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10" dirty="0">
                <a:latin typeface="Calibri"/>
                <a:cs typeface="Calibri"/>
              </a:rPr>
              <a:t>ОЦЕНКА-ЦЕЛИ-ВМЕШАТЕЛЬСТВО-ОЦЕНКА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35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sz="2600" spc="-30" dirty="0">
                <a:solidFill>
                  <a:srgbClr val="2E5496"/>
                </a:solidFill>
                <a:latin typeface="Calibri"/>
                <a:cs typeface="Calibri"/>
              </a:rPr>
              <a:t>Тяжесть </a:t>
            </a:r>
            <a:r>
              <a:rPr sz="2600" spc="-10" dirty="0">
                <a:solidFill>
                  <a:srgbClr val="2E5496"/>
                </a:solidFill>
                <a:latin typeface="Calibri"/>
                <a:cs typeface="Calibri"/>
              </a:rPr>
              <a:t>заболевания</a:t>
            </a:r>
            <a:endParaRPr sz="2600">
              <a:latin typeface="Calibri"/>
              <a:cs typeface="Calibri"/>
            </a:endParaRPr>
          </a:p>
          <a:p>
            <a:pPr marL="241300" marR="5080" indent="-229235">
              <a:lnSpc>
                <a:spcPct val="80000"/>
              </a:lnSpc>
              <a:spcBef>
                <a:spcPts val="100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solidFill>
                  <a:srgbClr val="2E5496"/>
                </a:solidFill>
                <a:latin typeface="Calibri"/>
                <a:cs typeface="Calibri"/>
              </a:rPr>
              <a:t>Множественная </a:t>
            </a:r>
            <a:r>
              <a:rPr sz="2600" spc="-15" dirty="0">
                <a:solidFill>
                  <a:srgbClr val="2E5496"/>
                </a:solidFill>
                <a:latin typeface="Calibri"/>
                <a:cs typeface="Calibri"/>
              </a:rPr>
              <a:t>патология </a:t>
            </a:r>
            <a:r>
              <a:rPr sz="2600" spc="-25" dirty="0">
                <a:latin typeface="Calibri"/>
                <a:cs typeface="Calibri"/>
              </a:rPr>
              <a:t>(Инсульты, </a:t>
            </a:r>
            <a:r>
              <a:rPr sz="2600" dirty="0">
                <a:latin typeface="Calibri"/>
                <a:cs typeface="Calibri"/>
              </a:rPr>
              <a:t>паркинсонизм, </a:t>
            </a:r>
            <a:r>
              <a:rPr sz="2600" spc="-5" dirty="0">
                <a:latin typeface="Calibri"/>
                <a:cs typeface="Calibri"/>
              </a:rPr>
              <a:t>энцефалопатии  </a:t>
            </a:r>
            <a:r>
              <a:rPr sz="2600" spc="-15" dirty="0">
                <a:latin typeface="Calibri"/>
                <a:cs typeface="Calibri"/>
              </a:rPr>
              <a:t>сосудистого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10" dirty="0">
                <a:latin typeface="Calibri"/>
                <a:cs typeface="Calibri"/>
              </a:rPr>
              <a:t>диабетического </a:t>
            </a:r>
            <a:r>
              <a:rPr sz="2600" spc="-5" dirty="0">
                <a:latin typeface="Calibri"/>
                <a:cs typeface="Calibri"/>
              </a:rPr>
              <a:t>генеза, </a:t>
            </a:r>
            <a:r>
              <a:rPr sz="2600" spc="-10" dirty="0">
                <a:latin typeface="Calibri"/>
                <a:cs typeface="Calibri"/>
              </a:rPr>
              <a:t>перелом </a:t>
            </a:r>
            <a:r>
              <a:rPr sz="2600" dirty="0">
                <a:latin typeface="Calibri"/>
                <a:cs typeface="Calibri"/>
              </a:rPr>
              <a:t>шейки </a:t>
            </a:r>
            <a:r>
              <a:rPr sz="2600" spc="-10" dirty="0">
                <a:latin typeface="Calibri"/>
                <a:cs typeface="Calibri"/>
              </a:rPr>
              <a:t>бедра,  </a:t>
            </a:r>
            <a:r>
              <a:rPr sz="2600" dirty="0">
                <a:latin typeface="Calibri"/>
                <a:cs typeface="Calibri"/>
              </a:rPr>
              <a:t>ампутации нижних </a:t>
            </a:r>
            <a:r>
              <a:rPr sz="2600" spc="-10" dirty="0">
                <a:latin typeface="Calibri"/>
                <a:cs typeface="Calibri"/>
              </a:rPr>
              <a:t>конечностей, </a:t>
            </a:r>
            <a:r>
              <a:rPr sz="2600" spc="-15" dirty="0">
                <a:latin typeface="Calibri"/>
                <a:cs typeface="Calibri"/>
              </a:rPr>
              <a:t>сердечно-сосудистые </a:t>
            </a:r>
            <a:r>
              <a:rPr sz="2600" dirty="0">
                <a:latin typeface="Calibri"/>
                <a:cs typeface="Calibri"/>
              </a:rPr>
              <a:t>и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легочные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ts val="2495"/>
              </a:lnSpc>
            </a:pPr>
            <a:r>
              <a:rPr sz="2600" spc="-5" dirty="0">
                <a:latin typeface="Calibri"/>
                <a:cs typeface="Calibri"/>
              </a:rPr>
              <a:t>заболевания, </a:t>
            </a:r>
            <a:r>
              <a:rPr sz="2600" dirty="0">
                <a:latin typeface="Calibri"/>
                <a:cs typeface="Calibri"/>
              </a:rPr>
              <a:t>артриты, </a:t>
            </a:r>
            <a:r>
              <a:rPr sz="2600" spc="-10" dirty="0">
                <a:latin typeface="Calibri"/>
                <a:cs typeface="Calibri"/>
              </a:rPr>
              <a:t>деменция, </a:t>
            </a:r>
            <a:r>
              <a:rPr sz="2600" spc="-5" dirty="0">
                <a:latin typeface="Calibri"/>
                <a:cs typeface="Calibri"/>
              </a:rPr>
              <a:t>снижение </a:t>
            </a:r>
            <a:r>
              <a:rPr sz="2600" dirty="0">
                <a:latin typeface="Calibri"/>
                <a:cs typeface="Calibri"/>
              </a:rPr>
              <a:t>зрения,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слуха)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37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20" dirty="0">
                <a:solidFill>
                  <a:srgbClr val="2E5496"/>
                </a:solidFill>
                <a:latin typeface="Calibri"/>
                <a:cs typeface="Calibri"/>
              </a:rPr>
              <a:t>Долгое</a:t>
            </a:r>
            <a:r>
              <a:rPr sz="2600" spc="-25" dirty="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2E5496"/>
                </a:solidFill>
                <a:latin typeface="Calibri"/>
                <a:cs typeface="Calibri"/>
              </a:rPr>
              <a:t>восстановление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solidFill>
                  <a:srgbClr val="2E5496"/>
                </a:solidFill>
                <a:latin typeface="Calibri"/>
                <a:cs typeface="Calibri"/>
              </a:rPr>
              <a:t>Низкий потенциал</a:t>
            </a:r>
            <a:r>
              <a:rPr sz="2600" spc="-45" dirty="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2E5496"/>
                </a:solidFill>
                <a:latin typeface="Calibri"/>
                <a:cs typeface="Calibri"/>
              </a:rPr>
              <a:t>восстановления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37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0" dirty="0">
                <a:solidFill>
                  <a:srgbClr val="2E5496"/>
                </a:solidFill>
                <a:latin typeface="Calibri"/>
                <a:cs typeface="Calibri"/>
              </a:rPr>
              <a:t>Поддержание</a:t>
            </a:r>
            <a:r>
              <a:rPr sz="2600" spc="-40" dirty="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2E5496"/>
                </a:solidFill>
                <a:latin typeface="Calibri"/>
                <a:cs typeface="Calibri"/>
              </a:rPr>
              <a:t>возможностей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1187" y="647776"/>
            <a:ext cx="73640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Деменция – работа</a:t>
            </a:r>
            <a:r>
              <a:rPr sz="4000" spc="-35" dirty="0"/>
              <a:t> </a:t>
            </a:r>
            <a:r>
              <a:rPr sz="4000" dirty="0"/>
              <a:t>эрготерапевта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97865" indent="-2292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699135" algn="l"/>
              </a:tabLst>
            </a:pPr>
            <a:r>
              <a:rPr spc="-15" dirty="0"/>
              <a:t>Оценка</a:t>
            </a:r>
          </a:p>
          <a:p>
            <a:pPr marL="456565">
              <a:lnSpc>
                <a:spcPct val="100000"/>
              </a:lnSpc>
              <a:spcBef>
                <a:spcPts val="30"/>
              </a:spcBef>
              <a:buClr>
                <a:srgbClr val="006FC0"/>
              </a:buClr>
              <a:buFont typeface="Arial"/>
              <a:buChar char="•"/>
            </a:pPr>
            <a:endParaRPr sz="3600">
              <a:latin typeface="Times New Roman"/>
              <a:cs typeface="Times New Roman"/>
            </a:endParaRPr>
          </a:p>
          <a:p>
            <a:pPr marL="1155065" marR="5080" lvl="1" indent="-228600">
              <a:lnSpc>
                <a:spcPts val="2690"/>
              </a:lnSpc>
              <a:buFont typeface="Arial"/>
              <a:buChar char="•"/>
              <a:tabLst>
                <a:tab pos="1156335" algn="l"/>
                <a:tab pos="5543550" algn="l"/>
              </a:tabLst>
            </a:pPr>
            <a:r>
              <a:rPr sz="2800" spc="-5" dirty="0">
                <a:latin typeface="Calibri"/>
                <a:cs typeface="Calibri"/>
              </a:rPr>
              <a:t>Активностей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(деятельность)	</a:t>
            </a:r>
            <a:r>
              <a:rPr sz="2800" spc="-10" dirty="0">
                <a:latin typeface="Calibri"/>
                <a:cs typeface="Calibri"/>
              </a:rPr>
              <a:t>повседневной </a:t>
            </a:r>
            <a:r>
              <a:rPr sz="2800" spc="-5" dirty="0">
                <a:latin typeface="Calibri"/>
                <a:cs typeface="Calibri"/>
              </a:rPr>
              <a:t>жизни (возможности и  </a:t>
            </a:r>
            <a:r>
              <a:rPr sz="2800" spc="-10" dirty="0">
                <a:latin typeface="Calibri"/>
                <a:cs typeface="Calibri"/>
              </a:rPr>
              <a:t>ограничения)</a:t>
            </a:r>
            <a:endParaRPr sz="2800">
              <a:latin typeface="Calibri"/>
              <a:cs typeface="Calibri"/>
            </a:endParaRPr>
          </a:p>
          <a:p>
            <a:pPr marL="1155065" marR="631190" lvl="1" indent="-228600">
              <a:lnSpc>
                <a:spcPts val="2690"/>
              </a:lnSpc>
              <a:spcBef>
                <a:spcPts val="500"/>
              </a:spcBef>
              <a:buFont typeface="Arial"/>
              <a:buChar char="•"/>
              <a:tabLst>
                <a:tab pos="1156335" algn="l"/>
              </a:tabLst>
            </a:pPr>
            <a:r>
              <a:rPr sz="2800" spc="-20" dirty="0">
                <a:latin typeface="Calibri"/>
                <a:cs typeface="Calibri"/>
              </a:rPr>
              <a:t>Что </a:t>
            </a:r>
            <a:r>
              <a:rPr sz="2800" spc="-5" dirty="0">
                <a:latin typeface="Calibri"/>
                <a:cs typeface="Calibri"/>
              </a:rPr>
              <a:t>на </a:t>
            </a:r>
            <a:r>
              <a:rPr sz="2800" spc="-15" dirty="0">
                <a:latin typeface="Calibri"/>
                <a:cs typeface="Calibri"/>
              </a:rPr>
              <a:t>влияет </a:t>
            </a:r>
            <a:r>
              <a:rPr sz="2800" spc="-5" dirty="0">
                <a:latin typeface="Calibri"/>
                <a:cs typeface="Calibri"/>
              </a:rPr>
              <a:t>на </a:t>
            </a:r>
            <a:r>
              <a:rPr sz="2800" spc="-15" dirty="0">
                <a:latin typeface="Calibri"/>
                <a:cs typeface="Calibri"/>
              </a:rPr>
              <a:t>деятельность </a:t>
            </a:r>
            <a:r>
              <a:rPr sz="2800" spc="-10" dirty="0">
                <a:latin typeface="Calibri"/>
                <a:cs typeface="Calibri"/>
              </a:rPr>
              <a:t>(когнитивные функции, </a:t>
            </a:r>
            <a:r>
              <a:rPr sz="2800" spc="-5" dirty="0">
                <a:latin typeface="Calibri"/>
                <a:cs typeface="Calibri"/>
              </a:rPr>
              <a:t>зрение,  слух и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т.п.)</a:t>
            </a:r>
            <a:endParaRPr sz="2800">
              <a:latin typeface="Calibri"/>
              <a:cs typeface="Calibri"/>
            </a:endParaRPr>
          </a:p>
          <a:p>
            <a:pPr marL="1155065" marR="1469390" lvl="1" indent="-228600">
              <a:lnSpc>
                <a:spcPts val="2690"/>
              </a:lnSpc>
              <a:spcBef>
                <a:spcPts val="490"/>
              </a:spcBef>
              <a:buFont typeface="Arial"/>
              <a:buChar char="•"/>
              <a:tabLst>
                <a:tab pos="1156335" algn="l"/>
              </a:tabLst>
            </a:pPr>
            <a:r>
              <a:rPr sz="2800" spc="-15" dirty="0">
                <a:latin typeface="Calibri"/>
                <a:cs typeface="Calibri"/>
              </a:rPr>
              <a:t>Окружение </a:t>
            </a:r>
            <a:r>
              <a:rPr sz="2800" spc="-10" dirty="0">
                <a:latin typeface="Calibri"/>
                <a:cs typeface="Calibri"/>
              </a:rPr>
              <a:t>(физическое, лекарства, </a:t>
            </a:r>
            <a:r>
              <a:rPr sz="2800" spc="-5" dirty="0">
                <a:latin typeface="Calibri"/>
                <a:cs typeface="Calibri"/>
              </a:rPr>
              <a:t>пенсия, социальное,  </a:t>
            </a:r>
            <a:r>
              <a:rPr sz="2800" spc="-25" dirty="0">
                <a:latin typeface="Calibri"/>
                <a:cs typeface="Calibri"/>
              </a:rPr>
              <a:t>культурное, </a:t>
            </a:r>
            <a:r>
              <a:rPr sz="2800" spc="-5" dirty="0">
                <a:latin typeface="Calibri"/>
                <a:cs typeface="Calibri"/>
              </a:rPr>
              <a:t>семья, </a:t>
            </a:r>
            <a:r>
              <a:rPr sz="2800" spc="-15" dirty="0">
                <a:latin typeface="Calibri"/>
                <a:cs typeface="Calibri"/>
              </a:rPr>
              <a:t>мед.работники </a:t>
            </a:r>
            <a:r>
              <a:rPr sz="2800" spc="-5" dirty="0">
                <a:latin typeface="Calibri"/>
                <a:cs typeface="Calibri"/>
              </a:rPr>
              <a:t>и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т.п.)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52104" y="259079"/>
            <a:ext cx="3281172" cy="19004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79756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Деменция –работа</a:t>
            </a:r>
            <a:r>
              <a:rPr spc="-40" dirty="0"/>
              <a:t> </a:t>
            </a:r>
            <a:r>
              <a:rPr spc="-5" dirty="0"/>
              <a:t>эрготерапевта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7891"/>
            <a:ext cx="9769475" cy="437578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srgbClr val="006FC0"/>
                </a:solidFill>
                <a:latin typeface="Calibri"/>
                <a:cs typeface="Calibri"/>
              </a:rPr>
              <a:t>Вмешательство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Адекватная </a:t>
            </a:r>
            <a:r>
              <a:rPr sz="2600" dirty="0">
                <a:latin typeface="Calibri"/>
                <a:cs typeface="Calibri"/>
              </a:rPr>
              <a:t>сенсорная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стимуляция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Адекватная </a:t>
            </a:r>
            <a:r>
              <a:rPr sz="2600" dirty="0">
                <a:latin typeface="Calibri"/>
                <a:cs typeface="Calibri"/>
              </a:rPr>
              <a:t>социальная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стимуляция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37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0" dirty="0">
                <a:latin typeface="Calibri"/>
                <a:cs typeface="Calibri"/>
              </a:rPr>
              <a:t>Создание </a:t>
            </a:r>
            <a:r>
              <a:rPr sz="2600" spc="-5" dirty="0">
                <a:latin typeface="Calibri"/>
                <a:cs typeface="Calibri"/>
              </a:rPr>
              <a:t>повседневной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рутины</a:t>
            </a:r>
            <a:endParaRPr sz="2600">
              <a:latin typeface="Calibri"/>
              <a:cs typeface="Calibri"/>
            </a:endParaRPr>
          </a:p>
          <a:p>
            <a:pPr marL="241300" marR="5080" indent="-229235">
              <a:lnSpc>
                <a:spcPts val="2500"/>
              </a:lnSpc>
              <a:spcBef>
                <a:spcPts val="97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Обучение семьи </a:t>
            </a:r>
            <a:r>
              <a:rPr sz="2600" dirty="0">
                <a:latin typeface="Calibri"/>
                <a:cs typeface="Calibri"/>
              </a:rPr>
              <a:t>или персонала по </a:t>
            </a:r>
            <a:r>
              <a:rPr sz="2600" spc="-35" dirty="0">
                <a:latin typeface="Calibri"/>
                <a:cs typeface="Calibri"/>
              </a:rPr>
              <a:t>уходу </a:t>
            </a:r>
            <a:r>
              <a:rPr sz="2600" dirty="0">
                <a:latin typeface="Calibri"/>
                <a:cs typeface="Calibri"/>
              </a:rPr>
              <a:t>с </a:t>
            </a:r>
            <a:r>
              <a:rPr sz="2600" spc="-5" dirty="0">
                <a:latin typeface="Calibri"/>
                <a:cs typeface="Calibri"/>
              </a:rPr>
              <a:t>учетом индивидуальных  </a:t>
            </a:r>
            <a:r>
              <a:rPr sz="2600" spc="-10" dirty="0">
                <a:latin typeface="Calibri"/>
                <a:cs typeface="Calibri"/>
              </a:rPr>
              <a:t>потребностей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0" dirty="0">
                <a:latin typeface="Calibri"/>
                <a:cs typeface="Calibri"/>
              </a:rPr>
              <a:t>Создание адекватного </a:t>
            </a:r>
            <a:r>
              <a:rPr sz="2600" spc="-15" dirty="0">
                <a:latin typeface="Calibri"/>
                <a:cs typeface="Calibri"/>
              </a:rPr>
              <a:t>предсказуемого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окружения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37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5" dirty="0">
                <a:solidFill>
                  <a:srgbClr val="006FC0"/>
                </a:solidFill>
                <a:latin typeface="Calibri"/>
                <a:cs typeface="Calibri"/>
              </a:rPr>
              <a:t>Цели: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37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0" dirty="0">
                <a:solidFill>
                  <a:srgbClr val="006FC0"/>
                </a:solidFill>
                <a:latin typeface="Calibri"/>
                <a:cs typeface="Calibri"/>
              </a:rPr>
              <a:t>Поддержание </a:t>
            </a:r>
            <a:r>
              <a:rPr sz="2600" spc="-5" dirty="0">
                <a:solidFill>
                  <a:srgbClr val="006FC0"/>
                </a:solidFill>
                <a:latin typeface="Calibri"/>
                <a:cs typeface="Calibri"/>
              </a:rPr>
              <a:t>функционирования </a:t>
            </a:r>
            <a:r>
              <a:rPr sz="2600" dirty="0">
                <a:solidFill>
                  <a:srgbClr val="006FC0"/>
                </a:solidFill>
                <a:latin typeface="Calibri"/>
                <a:cs typeface="Calibri"/>
              </a:rPr>
              <a:t>на </a:t>
            </a:r>
            <a:r>
              <a:rPr sz="2600" spc="-10" dirty="0">
                <a:solidFill>
                  <a:srgbClr val="006FC0"/>
                </a:solidFill>
                <a:latin typeface="Calibri"/>
                <a:cs typeface="Calibri"/>
              </a:rPr>
              <a:t>прежнем</a:t>
            </a:r>
            <a:r>
              <a:rPr sz="2600" spc="-10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6FC0"/>
                </a:solidFill>
                <a:latin typeface="Calibri"/>
                <a:cs typeface="Calibri"/>
              </a:rPr>
              <a:t>уровне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5" dirty="0">
                <a:solidFill>
                  <a:srgbClr val="006FC0"/>
                </a:solidFill>
                <a:latin typeface="Calibri"/>
                <a:cs typeface="Calibri"/>
              </a:rPr>
              <a:t>Уменьшение </a:t>
            </a:r>
            <a:r>
              <a:rPr sz="2600" spc="-5" dirty="0">
                <a:solidFill>
                  <a:srgbClr val="006FC0"/>
                </a:solidFill>
                <a:latin typeface="Calibri"/>
                <a:cs typeface="Calibri"/>
              </a:rPr>
              <a:t>имеющихся</a:t>
            </a:r>
            <a:r>
              <a:rPr sz="2600" spc="-5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06FC0"/>
                </a:solidFill>
                <a:latin typeface="Calibri"/>
                <a:cs typeface="Calibri"/>
              </a:rPr>
              <a:t>ограничений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4453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Деменция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70904"/>
            <a:ext cx="9408160" cy="264985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2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u="heavy" spc="-7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4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составляющие, </a:t>
            </a:r>
            <a:r>
              <a:rPr sz="2800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необходимые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для </a:t>
            </a:r>
            <a:r>
              <a:rPr sz="2800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благополучия</a:t>
            </a:r>
            <a:r>
              <a:rPr sz="2800" u="heavy" spc="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человека</a:t>
            </a:r>
            <a:endParaRPr sz="2800">
              <a:latin typeface="Calibri"/>
              <a:cs typeface="Calibri"/>
            </a:endParaRPr>
          </a:p>
          <a:p>
            <a:pPr marL="1155700" lvl="1" indent="-229235">
              <a:lnSpc>
                <a:spcPct val="100000"/>
              </a:lnSpc>
              <a:spcBef>
                <a:spcPts val="175"/>
              </a:spcBef>
              <a:buFont typeface="Arial"/>
              <a:buChar char="•"/>
              <a:tabLst>
                <a:tab pos="1156335" algn="l"/>
              </a:tabLst>
            </a:pPr>
            <a:r>
              <a:rPr sz="2800" spc="-5" dirty="0">
                <a:latin typeface="Calibri"/>
                <a:cs typeface="Calibri"/>
              </a:rPr>
              <a:t>1 </a:t>
            </a:r>
            <a:r>
              <a:rPr sz="2800" spc="-15" dirty="0">
                <a:latin typeface="Calibri"/>
                <a:cs typeface="Calibri"/>
              </a:rPr>
              <a:t>Самооценка </a:t>
            </a:r>
            <a:r>
              <a:rPr sz="2800" spc="-5" dirty="0">
                <a:latin typeface="Calibri"/>
                <a:cs typeface="Calibri"/>
              </a:rPr>
              <a:t>на адекватном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уровне</a:t>
            </a:r>
            <a:endParaRPr sz="2800">
              <a:latin typeface="Calibri"/>
              <a:cs typeface="Calibri"/>
            </a:endParaRPr>
          </a:p>
          <a:p>
            <a:pPr marL="1155700" marR="5080" lvl="1" indent="-228600">
              <a:lnSpc>
                <a:spcPts val="3020"/>
              </a:lnSpc>
              <a:spcBef>
                <a:spcPts val="550"/>
              </a:spcBef>
              <a:buFont typeface="Arial"/>
              <a:buChar char="•"/>
              <a:tabLst>
                <a:tab pos="1156335" algn="l"/>
              </a:tabLst>
            </a:pPr>
            <a:r>
              <a:rPr sz="2800" spc="-5" dirty="0">
                <a:latin typeface="Calibri"/>
                <a:cs typeface="Calibri"/>
              </a:rPr>
              <a:t>2 </a:t>
            </a:r>
            <a:r>
              <a:rPr sz="2800" spc="-20" dirty="0">
                <a:latin typeface="Calibri"/>
                <a:cs typeface="Calibri"/>
              </a:rPr>
              <a:t>Контроль </a:t>
            </a:r>
            <a:r>
              <a:rPr sz="2800" spc="-5" dirty="0">
                <a:latin typeface="Calibri"/>
                <a:cs typeface="Calibri"/>
              </a:rPr>
              <a:t>над своей жизнью, информация о </a:t>
            </a:r>
            <a:r>
              <a:rPr sz="2800" spc="-15" dirty="0">
                <a:latin typeface="Calibri"/>
                <a:cs typeface="Calibri"/>
              </a:rPr>
              <a:t>том, </a:t>
            </a:r>
            <a:r>
              <a:rPr sz="2800" spc="-20" dirty="0">
                <a:latin typeface="Calibri"/>
                <a:cs typeface="Calibri"/>
              </a:rPr>
              <a:t>что  </a:t>
            </a:r>
            <a:r>
              <a:rPr sz="2800" spc="-15" dirty="0">
                <a:latin typeface="Calibri"/>
                <a:cs typeface="Calibri"/>
              </a:rPr>
              <a:t>предстоит </a:t>
            </a:r>
            <a:r>
              <a:rPr sz="2800" spc="-5" dirty="0">
                <a:latin typeface="Calibri"/>
                <a:cs typeface="Calibri"/>
              </a:rPr>
              <a:t>и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окружает</a:t>
            </a:r>
            <a:endParaRPr sz="2800">
              <a:latin typeface="Calibri"/>
              <a:cs typeface="Calibri"/>
            </a:endParaRPr>
          </a:p>
          <a:p>
            <a:pPr marL="1155700" lvl="1" indent="-229235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1156335" algn="l"/>
              </a:tabLst>
            </a:pPr>
            <a:r>
              <a:rPr sz="2800" spc="-5" dirty="0">
                <a:latin typeface="Calibri"/>
                <a:cs typeface="Calibri"/>
              </a:rPr>
              <a:t>3 </a:t>
            </a:r>
            <a:r>
              <a:rPr sz="2800" spc="-10" dirty="0">
                <a:latin typeface="Calibri"/>
                <a:cs typeface="Calibri"/>
              </a:rPr>
              <a:t>Социальное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общение</a:t>
            </a:r>
            <a:endParaRPr sz="2800">
              <a:latin typeface="Calibri"/>
              <a:cs typeface="Calibri"/>
            </a:endParaRPr>
          </a:p>
          <a:p>
            <a:pPr marL="1155700" lvl="1" indent="-229235">
              <a:lnSpc>
                <a:spcPct val="100000"/>
              </a:lnSpc>
              <a:spcBef>
                <a:spcPts val="165"/>
              </a:spcBef>
              <a:buFont typeface="Arial"/>
              <a:buChar char="•"/>
              <a:tabLst>
                <a:tab pos="1156335" algn="l"/>
              </a:tabLst>
            </a:pPr>
            <a:r>
              <a:rPr sz="2800" spc="-5" dirty="0">
                <a:latin typeface="Calibri"/>
                <a:cs typeface="Calibri"/>
              </a:rPr>
              <a:t>4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Надежда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4453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Деменция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6565"/>
            <a:ext cx="10010775" cy="278638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Оценка</a:t>
            </a:r>
            <a:endParaRPr sz="2800">
              <a:latin typeface="Calibri"/>
              <a:cs typeface="Calibri"/>
            </a:endParaRPr>
          </a:p>
          <a:p>
            <a:pPr marL="1155700" lvl="1" indent="-229235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1156335" algn="l"/>
              </a:tabLst>
            </a:pPr>
            <a:r>
              <a:rPr sz="2400" spc="-5" dirty="0">
                <a:latin typeface="Calibri"/>
                <a:cs typeface="Calibri"/>
              </a:rPr>
              <a:t>Интервью </a:t>
            </a:r>
            <a:r>
              <a:rPr sz="2400" dirty="0">
                <a:latin typeface="Calibri"/>
                <a:cs typeface="Calibri"/>
              </a:rPr>
              <a:t>пациента, если </a:t>
            </a:r>
            <a:r>
              <a:rPr sz="2400" spc="-15" dirty="0">
                <a:latin typeface="Calibri"/>
                <a:cs typeface="Calibri"/>
              </a:rPr>
              <a:t>это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возможно</a:t>
            </a:r>
            <a:endParaRPr sz="2400">
              <a:latin typeface="Calibri"/>
              <a:cs typeface="Calibri"/>
            </a:endParaRPr>
          </a:p>
          <a:p>
            <a:pPr marL="1155700" lvl="1" indent="-229235">
              <a:lnSpc>
                <a:spcPct val="100000"/>
              </a:lnSpc>
              <a:spcBef>
                <a:spcPts val="219"/>
              </a:spcBef>
              <a:buFont typeface="Arial"/>
              <a:buChar char="•"/>
              <a:tabLst>
                <a:tab pos="1156335" algn="l"/>
              </a:tabLst>
            </a:pPr>
            <a:r>
              <a:rPr sz="2400" spc="-5" dirty="0">
                <a:latin typeface="Calibri"/>
                <a:cs typeface="Calibri"/>
              </a:rPr>
              <a:t>Интервью </a:t>
            </a:r>
            <a:r>
              <a:rPr sz="2400" spc="-15" dirty="0">
                <a:latin typeface="Calibri"/>
                <a:cs typeface="Calibri"/>
              </a:rPr>
              <a:t>родственников</a:t>
            </a:r>
            <a:endParaRPr sz="2400">
              <a:latin typeface="Calibri"/>
              <a:cs typeface="Calibri"/>
            </a:endParaRPr>
          </a:p>
          <a:p>
            <a:pPr marL="1155700" lvl="1" indent="-229235">
              <a:lnSpc>
                <a:spcPct val="100000"/>
              </a:lnSpc>
              <a:spcBef>
                <a:spcPts val="200"/>
              </a:spcBef>
              <a:buFont typeface="Arial"/>
              <a:buChar char="•"/>
              <a:tabLst>
                <a:tab pos="1156335" algn="l"/>
              </a:tabLst>
            </a:pPr>
            <a:r>
              <a:rPr sz="2400" spc="-20" dirty="0">
                <a:latin typeface="Calibri"/>
                <a:cs typeface="Calibri"/>
              </a:rPr>
              <a:t>Наблюдение </a:t>
            </a:r>
            <a:r>
              <a:rPr sz="2400" dirty="0">
                <a:latin typeface="Calibri"/>
                <a:cs typeface="Calibri"/>
              </a:rPr>
              <a:t>за </a:t>
            </a:r>
            <a:r>
              <a:rPr sz="2400" spc="-10" dirty="0">
                <a:latin typeface="Calibri"/>
                <a:cs typeface="Calibri"/>
              </a:rPr>
              <a:t>деятельностью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5" dirty="0">
                <a:latin typeface="Calibri"/>
                <a:cs typeface="Calibri"/>
              </a:rPr>
              <a:t>естественном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режиме</a:t>
            </a:r>
            <a:endParaRPr sz="2400">
              <a:latin typeface="Calibri"/>
              <a:cs typeface="Calibri"/>
            </a:endParaRPr>
          </a:p>
          <a:p>
            <a:pPr marL="1155700" lvl="1" indent="-229235">
              <a:lnSpc>
                <a:spcPct val="100000"/>
              </a:lnSpc>
              <a:spcBef>
                <a:spcPts val="220"/>
              </a:spcBef>
              <a:buFont typeface="Arial"/>
              <a:buChar char="•"/>
              <a:tabLst>
                <a:tab pos="1156335" algn="l"/>
              </a:tabLst>
            </a:pPr>
            <a:r>
              <a:rPr sz="2400" dirty="0">
                <a:latin typeface="Calibri"/>
                <a:cs typeface="Calibri"/>
              </a:rPr>
              <a:t>Анализ </a:t>
            </a:r>
            <a:r>
              <a:rPr sz="2400" spc="-5" dirty="0">
                <a:latin typeface="Calibri"/>
                <a:cs typeface="Calibri"/>
              </a:rPr>
              <a:t>повседневной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активности</a:t>
            </a:r>
            <a:endParaRPr sz="2400">
              <a:latin typeface="Calibri"/>
              <a:cs typeface="Calibri"/>
            </a:endParaRPr>
          </a:p>
          <a:p>
            <a:pPr marL="1155700" marR="5080" lvl="1" indent="-228600">
              <a:lnSpc>
                <a:spcPts val="2590"/>
              </a:lnSpc>
              <a:spcBef>
                <a:spcPts val="545"/>
              </a:spcBef>
              <a:buFont typeface="Arial"/>
              <a:buChar char="•"/>
              <a:tabLst>
                <a:tab pos="1156335" algn="l"/>
              </a:tabLst>
            </a:pPr>
            <a:r>
              <a:rPr sz="2400" spc="-5" dirty="0">
                <a:latin typeface="Calibri"/>
                <a:cs typeface="Calibri"/>
              </a:rPr>
              <a:t>Стандартизированные тесты оценивающие </a:t>
            </a:r>
            <a:r>
              <a:rPr sz="2400" spc="-10" dirty="0">
                <a:latin typeface="Calibri"/>
                <a:cs typeface="Calibri"/>
              </a:rPr>
              <a:t>когницию, </a:t>
            </a:r>
            <a:r>
              <a:rPr sz="2400" dirty="0">
                <a:latin typeface="Calibri"/>
                <a:cs typeface="Calibri"/>
              </a:rPr>
              <a:t>зрение, </a:t>
            </a:r>
            <a:r>
              <a:rPr sz="2400" spc="-5" dirty="0">
                <a:latin typeface="Calibri"/>
                <a:cs typeface="Calibri"/>
              </a:rPr>
              <a:t>слух,  праксис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т.п.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84352"/>
            <a:ext cx="681735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Что </a:t>
            </a:r>
            <a:r>
              <a:rPr sz="3600" spc="-5" dirty="0"/>
              <a:t>можно изменить </a:t>
            </a:r>
            <a:r>
              <a:rPr sz="3600" dirty="0"/>
              <a:t>в</a:t>
            </a:r>
            <a:r>
              <a:rPr sz="3600" spc="-90" dirty="0"/>
              <a:t> </a:t>
            </a:r>
            <a:r>
              <a:rPr sz="3600" spc="-5" dirty="0"/>
              <a:t>окружении?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16939" y="1759661"/>
            <a:ext cx="10302875" cy="3990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>
              <a:lnSpc>
                <a:spcPts val="3335"/>
              </a:lnSpc>
              <a:spcBef>
                <a:spcPts val="9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Когнитивные нарушения</a:t>
            </a:r>
            <a:endParaRPr sz="2800">
              <a:latin typeface="Calibri"/>
              <a:cs typeface="Calibri"/>
            </a:endParaRPr>
          </a:p>
          <a:p>
            <a:pPr marL="698500" marR="456565" lvl="1" indent="-228600">
              <a:lnSpc>
                <a:spcPts val="2300"/>
              </a:lnSpc>
              <a:spcBef>
                <a:spcPts val="535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20" dirty="0">
                <a:latin typeface="Calibri"/>
                <a:cs typeface="Calibri"/>
              </a:rPr>
              <a:t>Уменьшить </a:t>
            </a:r>
            <a:r>
              <a:rPr sz="2400" dirty="0">
                <a:latin typeface="Calibri"/>
                <a:cs typeface="Calibri"/>
              </a:rPr>
              <a:t>число </a:t>
            </a:r>
            <a:r>
              <a:rPr sz="2400" spc="-10" dirty="0">
                <a:latin typeface="Calibri"/>
                <a:cs typeface="Calibri"/>
              </a:rPr>
              <a:t>окружающих предметов, систематизировать </a:t>
            </a:r>
            <a:r>
              <a:rPr sz="2400" spc="-5" dirty="0">
                <a:latin typeface="Calibri"/>
                <a:cs typeface="Calibri"/>
              </a:rPr>
              <a:t>их </a:t>
            </a:r>
            <a:r>
              <a:rPr sz="2400" dirty="0">
                <a:latin typeface="Calibri"/>
                <a:cs typeface="Calibri"/>
              </a:rPr>
              <a:t>и не  </a:t>
            </a:r>
            <a:r>
              <a:rPr sz="2400" spc="-5" dirty="0">
                <a:latin typeface="Calibri"/>
                <a:cs typeface="Calibri"/>
              </a:rPr>
              <a:t>менять</a:t>
            </a:r>
            <a:r>
              <a:rPr sz="2400" spc="-10" dirty="0">
                <a:latin typeface="Calibri"/>
                <a:cs typeface="Calibri"/>
              </a:rPr>
              <a:t> порядок</a:t>
            </a:r>
            <a:endParaRPr sz="2400">
              <a:latin typeface="Calibri"/>
              <a:cs typeface="Calibri"/>
            </a:endParaRPr>
          </a:p>
          <a:p>
            <a:pPr marL="698500" marR="386715" lvl="1" indent="-228600">
              <a:lnSpc>
                <a:spcPts val="2300"/>
              </a:lnSpc>
              <a:spcBef>
                <a:spcPts val="500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10" dirty="0">
                <a:latin typeface="Calibri"/>
                <a:cs typeface="Calibri"/>
              </a:rPr>
              <a:t>Использовать </a:t>
            </a:r>
            <a:r>
              <a:rPr sz="2400" spc="-15" dirty="0">
                <a:latin typeface="Calibri"/>
                <a:cs typeface="Calibri"/>
              </a:rPr>
              <a:t>ярлыки </a:t>
            </a:r>
            <a:r>
              <a:rPr sz="2400" dirty="0">
                <a:latin typeface="Calibri"/>
                <a:cs typeface="Calibri"/>
              </a:rPr>
              <a:t>с названием </a:t>
            </a:r>
            <a:r>
              <a:rPr sz="2400" spc="-15" dirty="0">
                <a:latin typeface="Calibri"/>
                <a:cs typeface="Calibri"/>
              </a:rPr>
              <a:t>содержимого </a:t>
            </a:r>
            <a:r>
              <a:rPr sz="2400" spc="-5" dirty="0">
                <a:latin typeface="Calibri"/>
                <a:cs typeface="Calibri"/>
              </a:rPr>
              <a:t>для </a:t>
            </a:r>
            <a:r>
              <a:rPr sz="2400" spc="-10" dirty="0">
                <a:latin typeface="Calibri"/>
                <a:cs typeface="Calibri"/>
              </a:rPr>
              <a:t>ящиков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10" dirty="0">
                <a:latin typeface="Calibri"/>
                <a:cs typeface="Calibri"/>
              </a:rPr>
              <a:t>шкафов  </a:t>
            </a:r>
            <a:r>
              <a:rPr sz="2400" spc="-5" dirty="0">
                <a:latin typeface="Calibri"/>
                <a:cs typeface="Calibri"/>
              </a:rPr>
              <a:t>(картинки, геометрические фигуры, маркировка </a:t>
            </a:r>
            <a:r>
              <a:rPr sz="2400" spc="-10" dirty="0">
                <a:latin typeface="Calibri"/>
                <a:cs typeface="Calibri"/>
              </a:rPr>
              <a:t>цветом </a:t>
            </a:r>
            <a:r>
              <a:rPr sz="2400" dirty="0">
                <a:latin typeface="Calibri"/>
                <a:cs typeface="Calibri"/>
              </a:rPr>
              <a:t>или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простые</a:t>
            </a:r>
            <a:endParaRPr sz="2400">
              <a:latin typeface="Calibri"/>
              <a:cs typeface="Calibri"/>
            </a:endParaRPr>
          </a:p>
          <a:p>
            <a:pPr marL="698500">
              <a:lnSpc>
                <a:spcPts val="2295"/>
              </a:lnSpc>
            </a:pPr>
            <a:r>
              <a:rPr sz="2400" spc="-10" dirty="0">
                <a:latin typeface="Calibri"/>
                <a:cs typeface="Calibri"/>
              </a:rPr>
              <a:t>символы)</a:t>
            </a:r>
            <a:endParaRPr sz="2400">
              <a:latin typeface="Calibri"/>
              <a:cs typeface="Calibri"/>
            </a:endParaRPr>
          </a:p>
          <a:p>
            <a:pPr marL="698500" marR="5080" lvl="1" indent="-228600">
              <a:lnSpc>
                <a:spcPts val="2300"/>
              </a:lnSpc>
              <a:spcBef>
                <a:spcPts val="525"/>
              </a:spcBef>
              <a:buFont typeface="Arial"/>
              <a:buChar char="•"/>
              <a:tabLst>
                <a:tab pos="767080" algn="l"/>
                <a:tab pos="767715" algn="l"/>
              </a:tabLst>
            </a:pPr>
            <a:r>
              <a:rPr dirty="0"/>
              <a:t>	</a:t>
            </a:r>
            <a:r>
              <a:rPr sz="2400" spc="-10" dirty="0">
                <a:latin typeface="Calibri"/>
                <a:cs typeface="Calibri"/>
              </a:rPr>
              <a:t>Использовать </a:t>
            </a:r>
            <a:r>
              <a:rPr sz="2400" spc="-25" dirty="0">
                <a:latin typeface="Calibri"/>
                <a:cs typeface="Calibri"/>
              </a:rPr>
              <a:t>цвет, </a:t>
            </a:r>
            <a:r>
              <a:rPr sz="2400" spc="-5" dirty="0">
                <a:latin typeface="Calibri"/>
                <a:cs typeface="Calibri"/>
              </a:rPr>
              <a:t>фактуру </a:t>
            </a:r>
            <a:r>
              <a:rPr sz="2400" dirty="0">
                <a:latin typeface="Calibri"/>
                <a:cs typeface="Calibri"/>
              </a:rPr>
              <a:t>или </a:t>
            </a:r>
            <a:r>
              <a:rPr sz="2400" spc="-10" dirty="0">
                <a:latin typeface="Calibri"/>
                <a:cs typeface="Calibri"/>
              </a:rPr>
              <a:t>световые </a:t>
            </a:r>
            <a:r>
              <a:rPr sz="2400" dirty="0">
                <a:latin typeface="Calibri"/>
                <a:cs typeface="Calibri"/>
              </a:rPr>
              <a:t>сигналы </a:t>
            </a:r>
            <a:r>
              <a:rPr sz="2400" spc="-5" dirty="0">
                <a:latin typeface="Calibri"/>
                <a:cs typeface="Calibri"/>
              </a:rPr>
              <a:t>для </a:t>
            </a:r>
            <a:r>
              <a:rPr sz="2400" spc="-15" dirty="0">
                <a:latin typeface="Calibri"/>
                <a:cs typeface="Calibri"/>
              </a:rPr>
              <a:t>подсказок </a:t>
            </a:r>
            <a:r>
              <a:rPr sz="2400" spc="-20" dirty="0">
                <a:latin typeface="Calibri"/>
                <a:cs typeface="Calibri"/>
              </a:rPr>
              <a:t>(туалет,  </a:t>
            </a:r>
            <a:r>
              <a:rPr sz="2400" spc="-5" dirty="0">
                <a:latin typeface="Calibri"/>
                <a:cs typeface="Calibri"/>
              </a:rPr>
              <a:t>кухня, ящики, </a:t>
            </a:r>
            <a:r>
              <a:rPr sz="2400" spc="-15" dirty="0">
                <a:latin typeface="Calibri"/>
                <a:cs typeface="Calibri"/>
              </a:rPr>
              <a:t>необходимые </a:t>
            </a:r>
            <a:r>
              <a:rPr sz="2400" spc="-5" dirty="0">
                <a:latin typeface="Calibri"/>
                <a:cs typeface="Calibri"/>
              </a:rPr>
              <a:t>вещи, разница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10" dirty="0">
                <a:latin typeface="Calibri"/>
                <a:cs typeface="Calibri"/>
              </a:rPr>
              <a:t>напольном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покрытии)</a:t>
            </a:r>
            <a:endParaRPr sz="2400">
              <a:latin typeface="Calibri"/>
              <a:cs typeface="Calibri"/>
            </a:endParaRPr>
          </a:p>
          <a:p>
            <a:pPr marL="698500" lvl="1" indent="-229235">
              <a:lnSpc>
                <a:spcPts val="2545"/>
              </a:lnSpc>
              <a:buFont typeface="Arial"/>
              <a:buChar char="•"/>
              <a:tabLst>
                <a:tab pos="699135" algn="l"/>
              </a:tabLst>
            </a:pPr>
            <a:r>
              <a:rPr sz="2400" spc="-10" dirty="0">
                <a:latin typeface="Calibri"/>
                <a:cs typeface="Calibri"/>
              </a:rPr>
              <a:t>Использовать </a:t>
            </a:r>
            <a:r>
              <a:rPr sz="2400" spc="-5" dirty="0">
                <a:latin typeface="Calibri"/>
                <a:cs typeface="Calibri"/>
              </a:rPr>
              <a:t>таймер </a:t>
            </a:r>
            <a:r>
              <a:rPr sz="2400" spc="-15" dirty="0">
                <a:latin typeface="Calibri"/>
                <a:cs typeface="Calibri"/>
              </a:rPr>
              <a:t>(будильник) </a:t>
            </a:r>
            <a:r>
              <a:rPr sz="2400" spc="-5" dirty="0">
                <a:latin typeface="Calibri"/>
                <a:cs typeface="Calibri"/>
              </a:rPr>
              <a:t>для напоминания </a:t>
            </a:r>
            <a:r>
              <a:rPr sz="2400" dirty="0">
                <a:latin typeface="Calibri"/>
                <a:cs typeface="Calibri"/>
              </a:rPr>
              <a:t>о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необходимых</a:t>
            </a:r>
            <a:endParaRPr sz="2400">
              <a:latin typeface="Calibri"/>
              <a:cs typeface="Calibri"/>
            </a:endParaRPr>
          </a:p>
          <a:p>
            <a:pPr marL="698500">
              <a:lnSpc>
                <a:spcPts val="2550"/>
              </a:lnSpc>
            </a:pPr>
            <a:r>
              <a:rPr sz="2400" dirty="0">
                <a:latin typeface="Calibri"/>
                <a:cs typeface="Calibri"/>
              </a:rPr>
              <a:t>активностях</a:t>
            </a:r>
            <a:endParaRPr sz="2400">
              <a:latin typeface="Calibri"/>
              <a:cs typeface="Calibri"/>
            </a:endParaRPr>
          </a:p>
          <a:p>
            <a:pPr marL="698500" marR="213360" lvl="1" indent="-228600">
              <a:lnSpc>
                <a:spcPct val="80000"/>
              </a:lnSpc>
              <a:spcBef>
                <a:spcPts val="535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10" dirty="0">
                <a:latin typeface="Calibri"/>
                <a:cs typeface="Calibri"/>
              </a:rPr>
              <a:t>Использовать режим </a:t>
            </a:r>
            <a:r>
              <a:rPr sz="2400" dirty="0">
                <a:latin typeface="Calibri"/>
                <a:cs typeface="Calibri"/>
              </a:rPr>
              <a:t>самовыключения </a:t>
            </a:r>
            <a:r>
              <a:rPr sz="2400" spc="-5" dirty="0">
                <a:latin typeface="Calibri"/>
                <a:cs typeface="Calibri"/>
              </a:rPr>
              <a:t>для </a:t>
            </a:r>
            <a:r>
              <a:rPr sz="2400" spc="-10" dirty="0">
                <a:latin typeface="Calibri"/>
                <a:cs typeface="Calibri"/>
              </a:rPr>
              <a:t>бытовой </a:t>
            </a:r>
            <a:r>
              <a:rPr sz="2400" spc="-5" dirty="0">
                <a:latin typeface="Calibri"/>
                <a:cs typeface="Calibri"/>
              </a:rPr>
              <a:t>техники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10" dirty="0">
                <a:latin typeface="Calibri"/>
                <a:cs typeface="Calibri"/>
              </a:rPr>
              <a:t>световых  </a:t>
            </a:r>
            <a:r>
              <a:rPr sz="2400" spc="-5" dirty="0">
                <a:latin typeface="Calibri"/>
                <a:cs typeface="Calibri"/>
              </a:rPr>
              <a:t>приборов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174735" y="365759"/>
            <a:ext cx="3657600" cy="15514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84352"/>
            <a:ext cx="681735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Что </a:t>
            </a:r>
            <a:r>
              <a:rPr sz="3600" spc="-5" dirty="0"/>
              <a:t>можно изменить </a:t>
            </a:r>
            <a:r>
              <a:rPr sz="3600" dirty="0"/>
              <a:t>в</a:t>
            </a:r>
            <a:r>
              <a:rPr sz="3600" spc="-90" dirty="0"/>
              <a:t> </a:t>
            </a:r>
            <a:r>
              <a:rPr sz="3600" spc="-5" dirty="0"/>
              <a:t>окружении?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16939" y="1756565"/>
            <a:ext cx="10260330" cy="416623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Зрительные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нарушения</a:t>
            </a:r>
            <a:endParaRPr sz="28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10" dirty="0">
                <a:latin typeface="Calibri"/>
                <a:cs typeface="Calibri"/>
              </a:rPr>
              <a:t>Использовать </a:t>
            </a:r>
            <a:r>
              <a:rPr sz="2400" spc="-5" dirty="0">
                <a:latin typeface="Calibri"/>
                <a:cs typeface="Calibri"/>
              </a:rPr>
              <a:t>яркие цвета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10" dirty="0">
                <a:latin typeface="Calibri"/>
                <a:cs typeface="Calibri"/>
              </a:rPr>
              <a:t>матовые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поверхности</a:t>
            </a:r>
            <a:endParaRPr sz="2400">
              <a:latin typeface="Calibri"/>
              <a:cs typeface="Calibri"/>
            </a:endParaRPr>
          </a:p>
          <a:p>
            <a:pPr marL="698500" marR="5080" lvl="1" indent="-228600">
              <a:lnSpc>
                <a:spcPts val="2590"/>
              </a:lnSpc>
              <a:spcBef>
                <a:spcPts val="545"/>
              </a:spcBef>
              <a:buFont typeface="Arial"/>
              <a:buChar char="•"/>
              <a:tabLst>
                <a:tab pos="699135" algn="l"/>
                <a:tab pos="3626485" algn="l"/>
              </a:tabLst>
            </a:pPr>
            <a:r>
              <a:rPr sz="2400" spc="-10" dirty="0">
                <a:latin typeface="Calibri"/>
                <a:cs typeface="Calibri"/>
              </a:rPr>
              <a:t>Использовать </a:t>
            </a:r>
            <a:r>
              <a:rPr sz="2400" spc="-5" dirty="0">
                <a:latin typeface="Calibri"/>
                <a:cs typeface="Calibri"/>
              </a:rPr>
              <a:t>увеличение, </a:t>
            </a:r>
            <a:r>
              <a:rPr sz="2400" spc="-10" dirty="0">
                <a:latin typeface="Calibri"/>
                <a:cs typeface="Calibri"/>
              </a:rPr>
              <a:t>контрастность объектов, выделять </a:t>
            </a:r>
            <a:r>
              <a:rPr sz="2400" dirty="0">
                <a:latin typeface="Calibri"/>
                <a:cs typeface="Calibri"/>
              </a:rPr>
              <a:t>края и </a:t>
            </a:r>
            <a:r>
              <a:rPr sz="2400" spc="-30" dirty="0">
                <a:latin typeface="Calibri"/>
                <a:cs typeface="Calibri"/>
              </a:rPr>
              <a:t>углы  </a:t>
            </a:r>
            <a:r>
              <a:rPr sz="2400" spc="-10" dirty="0">
                <a:latin typeface="Calibri"/>
                <a:cs typeface="Calibri"/>
              </a:rPr>
              <a:t>контрастным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цветом,	использовать </a:t>
            </a:r>
            <a:r>
              <a:rPr sz="2400" spc="-5" dirty="0">
                <a:latin typeface="Calibri"/>
                <a:cs typeface="Calibri"/>
              </a:rPr>
              <a:t>другие органы </a:t>
            </a:r>
            <a:r>
              <a:rPr sz="2400" dirty="0">
                <a:latin typeface="Calibri"/>
                <a:cs typeface="Calibri"/>
              </a:rPr>
              <a:t>восприятия  </a:t>
            </a:r>
            <a:r>
              <a:rPr sz="2400" spc="-5" dirty="0">
                <a:latin typeface="Calibri"/>
                <a:cs typeface="Calibri"/>
              </a:rPr>
              <a:t>(тактильную </a:t>
            </a:r>
            <a:r>
              <a:rPr sz="2400" spc="-10" dirty="0">
                <a:latin typeface="Calibri"/>
                <a:cs typeface="Calibri"/>
              </a:rPr>
              <a:t>чувствительность,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слух)</a:t>
            </a:r>
            <a:endParaRPr sz="2400">
              <a:latin typeface="Calibri"/>
              <a:cs typeface="Calibri"/>
            </a:endParaRPr>
          </a:p>
          <a:p>
            <a:pPr marL="698500" marR="897890" lvl="1" indent="-228600">
              <a:lnSpc>
                <a:spcPts val="2590"/>
              </a:lnSpc>
              <a:spcBef>
                <a:spcPts val="500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10" dirty="0">
                <a:latin typeface="Calibri"/>
                <a:cs typeface="Calibri"/>
              </a:rPr>
              <a:t>Поддерживать постоянство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10" dirty="0">
                <a:latin typeface="Calibri"/>
                <a:cs typeface="Calibri"/>
              </a:rPr>
              <a:t>расположении предметов </a:t>
            </a:r>
            <a:r>
              <a:rPr sz="2400" dirty="0">
                <a:latin typeface="Calibri"/>
                <a:cs typeface="Calibri"/>
              </a:rPr>
              <a:t>крупных и  </a:t>
            </a:r>
            <a:r>
              <a:rPr sz="2400" spc="-10" dirty="0">
                <a:latin typeface="Calibri"/>
                <a:cs typeface="Calibri"/>
              </a:rPr>
              <a:t>мелких</a:t>
            </a:r>
            <a:endParaRPr sz="24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10" dirty="0">
                <a:latin typeface="Calibri"/>
                <a:cs typeface="Calibri"/>
              </a:rPr>
              <a:t>Использовать </a:t>
            </a:r>
            <a:r>
              <a:rPr sz="2400" spc="-5" dirty="0">
                <a:latin typeface="Calibri"/>
                <a:cs typeface="Calibri"/>
              </a:rPr>
              <a:t>крупный </a:t>
            </a:r>
            <a:r>
              <a:rPr sz="2400" spc="-10" dirty="0">
                <a:latin typeface="Calibri"/>
                <a:cs typeface="Calibri"/>
              </a:rPr>
              <a:t>шрифт </a:t>
            </a:r>
            <a:r>
              <a:rPr sz="2400" dirty="0">
                <a:latin typeface="Calibri"/>
                <a:cs typeface="Calibri"/>
              </a:rPr>
              <a:t>при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письме</a:t>
            </a:r>
            <a:endParaRPr sz="2400">
              <a:latin typeface="Calibri"/>
              <a:cs typeface="Calibri"/>
            </a:endParaRPr>
          </a:p>
          <a:p>
            <a:pPr marL="698500" marR="518159" lvl="1" indent="-228600">
              <a:lnSpc>
                <a:spcPts val="2590"/>
              </a:lnSpc>
              <a:spcBef>
                <a:spcPts val="550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10" dirty="0">
                <a:latin typeface="Calibri"/>
                <a:cs typeface="Calibri"/>
              </a:rPr>
              <a:t>Использовать </a:t>
            </a:r>
            <a:r>
              <a:rPr sz="2400" spc="-5" dirty="0">
                <a:latin typeface="Calibri"/>
                <a:cs typeface="Calibri"/>
              </a:rPr>
              <a:t>яркий, </a:t>
            </a:r>
            <a:r>
              <a:rPr sz="2400" dirty="0">
                <a:latin typeface="Calibri"/>
                <a:cs typeface="Calibri"/>
              </a:rPr>
              <a:t>но не </a:t>
            </a:r>
            <a:r>
              <a:rPr sz="2400" spc="-5" dirty="0">
                <a:latin typeface="Calibri"/>
                <a:cs typeface="Calibri"/>
              </a:rPr>
              <a:t>мерцающий </a:t>
            </a:r>
            <a:r>
              <a:rPr sz="2400" spc="-25" dirty="0">
                <a:latin typeface="Calibri"/>
                <a:cs typeface="Calibri"/>
              </a:rPr>
              <a:t>свет, </a:t>
            </a:r>
            <a:r>
              <a:rPr sz="2400" spc="-5" dirty="0">
                <a:latin typeface="Calibri"/>
                <a:cs typeface="Calibri"/>
              </a:rPr>
              <a:t>избегать </a:t>
            </a:r>
            <a:r>
              <a:rPr sz="2400" spc="-10" dirty="0">
                <a:latin typeface="Calibri"/>
                <a:cs typeface="Calibri"/>
              </a:rPr>
              <a:t>использования  флуоресцентных</a:t>
            </a:r>
            <a:r>
              <a:rPr sz="2400" spc="-5" dirty="0">
                <a:latin typeface="Calibri"/>
                <a:cs typeface="Calibri"/>
              </a:rPr>
              <a:t> ламп</a:t>
            </a:r>
            <a:endParaRPr sz="24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165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5" dirty="0">
                <a:latin typeface="Calibri"/>
                <a:cs typeface="Calibri"/>
              </a:rPr>
              <a:t>Обучать пациентов </a:t>
            </a:r>
            <a:r>
              <a:rPr sz="2400" spc="-10" dirty="0">
                <a:latin typeface="Calibri"/>
                <a:cs typeface="Calibri"/>
              </a:rPr>
              <a:t>компенсаторным </a:t>
            </a:r>
            <a:r>
              <a:rPr sz="2400" spc="-15" dirty="0">
                <a:latin typeface="Calibri"/>
                <a:cs typeface="Calibri"/>
              </a:rPr>
              <a:t>техникам как </a:t>
            </a:r>
            <a:r>
              <a:rPr sz="2400" spc="-10" dirty="0">
                <a:latin typeface="Calibri"/>
                <a:cs typeface="Calibri"/>
              </a:rPr>
              <a:t>можно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раньше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779764" y="231647"/>
            <a:ext cx="3061716" cy="2042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84352"/>
            <a:ext cx="68224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Что </a:t>
            </a:r>
            <a:r>
              <a:rPr sz="3600" spc="-5" dirty="0"/>
              <a:t>можно изменить </a:t>
            </a:r>
            <a:r>
              <a:rPr sz="3600" dirty="0"/>
              <a:t>в</a:t>
            </a:r>
            <a:r>
              <a:rPr sz="3600" spc="-55" dirty="0"/>
              <a:t> </a:t>
            </a:r>
            <a:r>
              <a:rPr sz="3600" spc="-5" dirty="0"/>
              <a:t>окружении?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16939" y="1759661"/>
            <a:ext cx="10248265" cy="3176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>
              <a:lnSpc>
                <a:spcPts val="3335"/>
              </a:lnSpc>
              <a:spcBef>
                <a:spcPts val="9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Нарушения </a:t>
            </a:r>
            <a:r>
              <a:rPr sz="2800" spc="-5" dirty="0">
                <a:latin typeface="Calibri"/>
                <a:cs typeface="Calibri"/>
              </a:rPr>
              <a:t>слуха и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коммуникации</a:t>
            </a:r>
            <a:endParaRPr sz="2800">
              <a:latin typeface="Calibri"/>
              <a:cs typeface="Calibri"/>
            </a:endParaRPr>
          </a:p>
          <a:p>
            <a:pPr marL="698500" marR="5080" lvl="1" indent="-228600">
              <a:lnSpc>
                <a:spcPts val="2300"/>
              </a:lnSpc>
              <a:spcBef>
                <a:spcPts val="535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40" dirty="0">
                <a:latin typeface="Calibri"/>
                <a:cs typeface="Calibri"/>
              </a:rPr>
              <a:t>Говорить </a:t>
            </a:r>
            <a:r>
              <a:rPr sz="2400" spc="-10" dirty="0">
                <a:latin typeface="Calibri"/>
                <a:cs typeface="Calibri"/>
              </a:rPr>
              <a:t>громко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10" dirty="0">
                <a:latin typeface="Calibri"/>
                <a:cs typeface="Calibri"/>
              </a:rPr>
              <a:t>членораздельно, использовать </a:t>
            </a:r>
            <a:r>
              <a:rPr sz="2400" spc="-5" dirty="0">
                <a:latin typeface="Calibri"/>
                <a:cs typeface="Calibri"/>
              </a:rPr>
              <a:t>низкие </a:t>
            </a:r>
            <a:r>
              <a:rPr sz="2400" spc="-10" dirty="0">
                <a:latin typeface="Calibri"/>
                <a:cs typeface="Calibri"/>
              </a:rPr>
              <a:t>частоты </a:t>
            </a:r>
            <a:r>
              <a:rPr sz="2400" spc="-20" dirty="0">
                <a:latin typeface="Calibri"/>
                <a:cs typeface="Calibri"/>
              </a:rPr>
              <a:t>голоса,  </a:t>
            </a:r>
            <a:r>
              <a:rPr sz="2400" dirty="0">
                <a:latin typeface="Calibri"/>
                <a:cs typeface="Calibri"/>
              </a:rPr>
              <a:t>не </a:t>
            </a:r>
            <a:r>
              <a:rPr sz="2400" spc="-5" dirty="0">
                <a:latin typeface="Calibri"/>
                <a:cs typeface="Calibri"/>
              </a:rPr>
              <a:t>кричать, </a:t>
            </a:r>
            <a:r>
              <a:rPr sz="2400" spc="-10" dirty="0">
                <a:latin typeface="Calibri"/>
                <a:cs typeface="Calibri"/>
              </a:rPr>
              <a:t>использовать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паузы</a:t>
            </a:r>
            <a:endParaRPr sz="2400">
              <a:latin typeface="Calibri"/>
              <a:cs typeface="Calibri"/>
            </a:endParaRPr>
          </a:p>
          <a:p>
            <a:pPr marL="698500" lvl="1" indent="-229235">
              <a:lnSpc>
                <a:spcPts val="2785"/>
              </a:lnSpc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Calibri"/>
                <a:cs typeface="Calibri"/>
              </a:rPr>
              <a:t>Быть </a:t>
            </a:r>
            <a:r>
              <a:rPr sz="2400" spc="-5" dirty="0">
                <a:latin typeface="Calibri"/>
                <a:cs typeface="Calibri"/>
              </a:rPr>
              <a:t>уверенным, </a:t>
            </a:r>
            <a:r>
              <a:rPr sz="2400" spc="-10" dirty="0">
                <a:latin typeface="Calibri"/>
                <a:cs typeface="Calibri"/>
              </a:rPr>
              <a:t>что </a:t>
            </a:r>
            <a:r>
              <a:rPr sz="2400" spc="-5" dirty="0">
                <a:latin typeface="Calibri"/>
                <a:cs typeface="Calibri"/>
              </a:rPr>
              <a:t>пациент </a:t>
            </a:r>
            <a:r>
              <a:rPr sz="2400" spc="-15" dirty="0">
                <a:latin typeface="Calibri"/>
                <a:cs typeface="Calibri"/>
              </a:rPr>
              <a:t>может </a:t>
            </a:r>
            <a:r>
              <a:rPr sz="2400" spc="-10" dirty="0">
                <a:latin typeface="Calibri"/>
                <a:cs typeface="Calibri"/>
              </a:rPr>
              <a:t>видеть </a:t>
            </a:r>
            <a:r>
              <a:rPr sz="2400" dirty="0">
                <a:latin typeface="Calibri"/>
                <a:cs typeface="Calibri"/>
              </a:rPr>
              <a:t>губы </a:t>
            </a:r>
            <a:r>
              <a:rPr sz="2400" spc="-15" dirty="0">
                <a:latin typeface="Calibri"/>
                <a:cs typeface="Calibri"/>
              </a:rPr>
              <a:t>говорящего</a:t>
            </a:r>
            <a:endParaRPr sz="2400">
              <a:latin typeface="Calibri"/>
              <a:cs typeface="Calibri"/>
            </a:endParaRPr>
          </a:p>
          <a:p>
            <a:pPr marL="698500" lvl="1" indent="-229235">
              <a:lnSpc>
                <a:spcPts val="2810"/>
              </a:lnSpc>
              <a:buFont typeface="Arial"/>
              <a:buChar char="•"/>
              <a:tabLst>
                <a:tab pos="699135" algn="l"/>
              </a:tabLst>
            </a:pPr>
            <a:r>
              <a:rPr sz="2400" spc="-10" dirty="0">
                <a:latin typeface="Calibri"/>
                <a:cs typeface="Calibri"/>
              </a:rPr>
              <a:t>Использовать </a:t>
            </a:r>
            <a:r>
              <a:rPr sz="2400" spc="-5" dirty="0">
                <a:latin typeface="Calibri"/>
                <a:cs typeface="Calibri"/>
              </a:rPr>
              <a:t>письмо, </a:t>
            </a:r>
            <a:r>
              <a:rPr sz="2400" dirty="0">
                <a:latin typeface="Calibri"/>
                <a:cs typeface="Calibri"/>
              </a:rPr>
              <a:t>если </a:t>
            </a:r>
            <a:r>
              <a:rPr sz="2400" spc="-15" dirty="0">
                <a:latin typeface="Calibri"/>
                <a:cs typeface="Calibri"/>
              </a:rPr>
              <a:t>это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необходимо</a:t>
            </a:r>
            <a:endParaRPr sz="2400">
              <a:latin typeface="Calibri"/>
              <a:cs typeface="Calibri"/>
            </a:endParaRPr>
          </a:p>
          <a:p>
            <a:pPr marL="698500" lvl="1" indent="-229235">
              <a:lnSpc>
                <a:spcPts val="2805"/>
              </a:lnSpc>
              <a:buFont typeface="Arial"/>
              <a:buChar char="•"/>
              <a:tabLst>
                <a:tab pos="699135" algn="l"/>
              </a:tabLst>
            </a:pPr>
            <a:r>
              <a:rPr sz="2400" spc="-5" dirty="0">
                <a:latin typeface="Calibri"/>
                <a:cs typeface="Calibri"/>
              </a:rPr>
              <a:t>Выбирать </a:t>
            </a:r>
            <a:r>
              <a:rPr sz="2400" spc="-10" dirty="0">
                <a:latin typeface="Calibri"/>
                <a:cs typeface="Calibri"/>
              </a:rPr>
              <a:t>деятельность, </a:t>
            </a:r>
            <a:r>
              <a:rPr sz="2400" spc="-15" dirty="0">
                <a:latin typeface="Calibri"/>
                <a:cs typeface="Calibri"/>
              </a:rPr>
              <a:t>которая </a:t>
            </a:r>
            <a:r>
              <a:rPr sz="2400" dirty="0">
                <a:latin typeface="Calibri"/>
                <a:cs typeface="Calibri"/>
              </a:rPr>
              <a:t>не </a:t>
            </a:r>
            <a:r>
              <a:rPr sz="2400" spc="-10" dirty="0">
                <a:latin typeface="Calibri"/>
                <a:cs typeface="Calibri"/>
              </a:rPr>
              <a:t>требует </a:t>
            </a:r>
            <a:r>
              <a:rPr sz="2400" dirty="0">
                <a:latin typeface="Calibri"/>
                <a:cs typeface="Calibri"/>
              </a:rPr>
              <a:t>активной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вербализации</a:t>
            </a:r>
            <a:endParaRPr sz="2400">
              <a:latin typeface="Calibri"/>
              <a:cs typeface="Calibri"/>
            </a:endParaRPr>
          </a:p>
          <a:p>
            <a:pPr marL="698500" marR="1043940" lvl="1" indent="-228600">
              <a:lnSpc>
                <a:spcPct val="80000"/>
              </a:lnSpc>
              <a:spcBef>
                <a:spcPts val="535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Calibri"/>
                <a:cs typeface="Calibri"/>
              </a:rPr>
              <a:t>При </a:t>
            </a:r>
            <a:r>
              <a:rPr sz="2400" spc="-10" dirty="0">
                <a:latin typeface="Calibri"/>
                <a:cs typeface="Calibri"/>
              </a:rPr>
              <a:t>использовании слуховых </a:t>
            </a:r>
            <a:r>
              <a:rPr sz="2400" spc="-5" dirty="0">
                <a:latin typeface="Calibri"/>
                <a:cs typeface="Calibri"/>
              </a:rPr>
              <a:t>аппаратов, быть уверенным, </a:t>
            </a:r>
            <a:r>
              <a:rPr sz="2400" spc="-10" dirty="0">
                <a:latin typeface="Calibri"/>
                <a:cs typeface="Calibri"/>
              </a:rPr>
              <a:t>что </a:t>
            </a:r>
            <a:r>
              <a:rPr sz="2400" spc="-5" dirty="0">
                <a:latin typeface="Calibri"/>
                <a:cs typeface="Calibri"/>
              </a:rPr>
              <a:t>он  </a:t>
            </a:r>
            <a:r>
              <a:rPr sz="2400" dirty="0">
                <a:latin typeface="Calibri"/>
                <a:cs typeface="Calibri"/>
              </a:rPr>
              <a:t>правильно </a:t>
            </a:r>
            <a:r>
              <a:rPr sz="2400" spc="-5" dirty="0">
                <a:latin typeface="Calibri"/>
                <a:cs typeface="Calibri"/>
              </a:rPr>
              <a:t>надет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20" dirty="0">
                <a:latin typeface="Calibri"/>
                <a:cs typeface="Calibri"/>
              </a:rPr>
              <a:t>находится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5" dirty="0">
                <a:latin typeface="Calibri"/>
                <a:cs typeface="Calibri"/>
              </a:rPr>
              <a:t>рабочем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состоянии</a:t>
            </a:r>
            <a:endParaRPr sz="2400">
              <a:latin typeface="Calibri"/>
              <a:cs typeface="Calibri"/>
            </a:endParaRPr>
          </a:p>
          <a:p>
            <a:pPr marL="698500" lvl="1" indent="-229235">
              <a:lnSpc>
                <a:spcPts val="2810"/>
              </a:lnSpc>
              <a:buFont typeface="Arial"/>
              <a:buChar char="•"/>
              <a:tabLst>
                <a:tab pos="699135" algn="l"/>
              </a:tabLst>
            </a:pPr>
            <a:r>
              <a:rPr sz="2400" spc="-10" dirty="0">
                <a:latin typeface="Calibri"/>
                <a:cs typeface="Calibri"/>
              </a:rPr>
              <a:t>Использовать </a:t>
            </a:r>
            <a:r>
              <a:rPr sz="2400" spc="-5" dirty="0">
                <a:latin typeface="Calibri"/>
                <a:cs typeface="Calibri"/>
              </a:rPr>
              <a:t>визуальные </a:t>
            </a:r>
            <a:r>
              <a:rPr sz="2400" spc="-15" dirty="0">
                <a:latin typeface="Calibri"/>
                <a:cs typeface="Calibri"/>
              </a:rPr>
              <a:t>стимулы, </a:t>
            </a:r>
            <a:r>
              <a:rPr sz="2400" spc="-10" dirty="0">
                <a:latin typeface="Calibri"/>
                <a:cs typeface="Calibri"/>
              </a:rPr>
              <a:t>чтобы </a:t>
            </a:r>
            <a:r>
              <a:rPr sz="2400" spc="-5" dirty="0">
                <a:latin typeface="Calibri"/>
                <a:cs typeface="Calibri"/>
              </a:rPr>
              <a:t>привлечь </a:t>
            </a:r>
            <a:r>
              <a:rPr sz="2400" dirty="0">
                <a:latin typeface="Calibri"/>
                <a:cs typeface="Calibri"/>
              </a:rPr>
              <a:t>внимание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пациента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953500" y="213359"/>
            <a:ext cx="2741676" cy="182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653</Words>
  <Application>Microsoft Office PowerPoint</Application>
  <PresentationFormat>Произвольный</PresentationFormat>
  <Paragraphs>108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Улучшение качества жизни  пациентов с деменцией  методами эрготерапии</vt:lpstr>
      <vt:lpstr>Особенности работы эрготерапевта в  гериатрии</vt:lpstr>
      <vt:lpstr>Деменция – работа эрготерапевта</vt:lpstr>
      <vt:lpstr>Деменция –работа эрготерапевта</vt:lpstr>
      <vt:lpstr>Деменция</vt:lpstr>
      <vt:lpstr>Деменция</vt:lpstr>
      <vt:lpstr>Что можно изменить в окружении?</vt:lpstr>
      <vt:lpstr>Что можно изменить в окружении?</vt:lpstr>
      <vt:lpstr>Что можно изменить в окружении?</vt:lpstr>
      <vt:lpstr>Что можно изменить в окружении?</vt:lpstr>
      <vt:lpstr>Что можно изменить в окружении и задаче?</vt:lpstr>
      <vt:lpstr>Простые приемы:</vt:lpstr>
      <vt:lpstr>Простые приемы</vt:lpstr>
      <vt:lpstr>Простые приемы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Мальцева</dc:creator>
  <cp:lastModifiedBy>Екатерина Быкова</cp:lastModifiedBy>
  <cp:revision>1</cp:revision>
  <dcterms:created xsi:type="dcterms:W3CDTF">2020-11-14T13:18:05Z</dcterms:created>
  <dcterms:modified xsi:type="dcterms:W3CDTF">2020-11-16T11:03:02Z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2018-03-26T00:00:00Z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2020-11-14T00:00:00Z</vt:filetime>
  </property>
</Properties>
</file>