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3"/>
    <p:sldMasterId id="2147483666" r:id="rId4"/>
    <p:sldMasterId id="2147483684" r:id="rId5"/>
    <p:sldMasterId id="2147483696" r:id="rId6"/>
    <p:sldMasterId id="2147483708" r:id="rId7"/>
  </p:sldMasterIdLst>
  <p:notesMasterIdLst>
    <p:notesMasterId r:id="rId50"/>
  </p:notesMasterIdLst>
  <p:handoutMasterIdLst>
    <p:handoutMasterId r:id="rId51"/>
  </p:handoutMasterIdLst>
  <p:sldIdLst>
    <p:sldId id="282" r:id="rId8"/>
    <p:sldId id="455" r:id="rId9"/>
    <p:sldId id="456" r:id="rId10"/>
    <p:sldId id="616" r:id="rId11"/>
    <p:sldId id="617" r:id="rId12"/>
    <p:sldId id="618" r:id="rId13"/>
    <p:sldId id="619" r:id="rId14"/>
    <p:sldId id="620" r:id="rId15"/>
    <p:sldId id="621" r:id="rId16"/>
    <p:sldId id="622" r:id="rId17"/>
    <p:sldId id="623" r:id="rId18"/>
    <p:sldId id="624" r:id="rId19"/>
    <p:sldId id="625" r:id="rId20"/>
    <p:sldId id="626" r:id="rId21"/>
    <p:sldId id="627" r:id="rId22"/>
    <p:sldId id="628" r:id="rId23"/>
    <p:sldId id="629" r:id="rId24"/>
    <p:sldId id="630" r:id="rId25"/>
    <p:sldId id="631" r:id="rId26"/>
    <p:sldId id="632" r:id="rId27"/>
    <p:sldId id="634" r:id="rId28"/>
    <p:sldId id="633" r:id="rId29"/>
    <p:sldId id="635" r:id="rId30"/>
    <p:sldId id="636" r:id="rId31"/>
    <p:sldId id="637" r:id="rId32"/>
    <p:sldId id="638" r:id="rId33"/>
    <p:sldId id="639" r:id="rId34"/>
    <p:sldId id="640" r:id="rId35"/>
    <p:sldId id="641" r:id="rId36"/>
    <p:sldId id="642" r:id="rId37"/>
    <p:sldId id="643" r:id="rId38"/>
    <p:sldId id="644" r:id="rId39"/>
    <p:sldId id="645" r:id="rId40"/>
    <p:sldId id="646" r:id="rId41"/>
    <p:sldId id="647" r:id="rId42"/>
    <p:sldId id="648" r:id="rId43"/>
    <p:sldId id="649" r:id="rId44"/>
    <p:sldId id="650" r:id="rId45"/>
    <p:sldId id="651" r:id="rId46"/>
    <p:sldId id="652" r:id="rId47"/>
    <p:sldId id="653" r:id="rId48"/>
    <p:sldId id="615" r:id="rId49"/>
  </p:sldIdLst>
  <p:sldSz cx="12192000" cy="6858000"/>
  <p:notesSz cx="6858000" cy="9144000"/>
  <p:custDataLst>
    <p:tags r:id="rId52"/>
  </p:custDataLst>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511F1E"/>
    <a:srgbClr val="511E1F"/>
    <a:srgbClr val="511F20"/>
    <a:srgbClr val="E8E8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073A0DAA-6AF3-43AB-8588-CEC1D06C72B9}">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2" autoAdjust="0"/>
    <p:restoredTop sz="80229" autoAdjust="0"/>
  </p:normalViewPr>
  <p:slideViewPr>
    <p:cSldViewPr snapToGrid="0">
      <p:cViewPr varScale="1">
        <p:scale>
          <a:sx n="52" d="100"/>
          <a:sy n="52" d="100"/>
        </p:scale>
        <p:origin x="-90" y="-264"/>
      </p:cViewPr>
      <p:guideLst>
        <p:guide orient="horz" pos="2160"/>
        <p:guide pos="3840"/>
      </p:guideLst>
    </p:cSldViewPr>
  </p:slideViewPr>
  <p:outlineViewPr>
    <p:cViewPr>
      <p:scale>
        <a:sx n="33" d="100"/>
        <a:sy n="33" d="100"/>
      </p:scale>
      <p:origin x="0" y="0"/>
    </p:cViewPr>
  </p:outlineViewPr>
  <p:notesTextViewPr>
    <p:cViewPr>
      <p:scale>
        <a:sx n="3" d="2"/>
        <a:sy n="3" d="2"/>
      </p:scale>
      <p:origin x="0" y="960"/>
    </p:cViewPr>
  </p:notesTextViewPr>
  <p:sorterViewPr>
    <p:cViewPr>
      <p:scale>
        <a:sx n="100" d="100"/>
        <a:sy n="100" d="100"/>
      </p:scale>
      <p:origin x="0" y="0"/>
    </p:cViewPr>
  </p:sorterViewPr>
  <p:notesViewPr>
    <p:cSldViewPr snapToGrid="0">
      <p:cViewPr varScale="1">
        <p:scale>
          <a:sx n="88" d="100"/>
          <a:sy n="88" d="100"/>
        </p:scale>
        <p:origin x="3822"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Master" Target="slideMasters/slideMaster5.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4.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presProps" Target="presProps.xml"/><Relationship Id="rId5"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tags" Target="tags/tag1.xml"/><Relationship Id="rId4" Type="http://schemas.openxmlformats.org/officeDocument/2006/relationships/slideMaster" Target="slideMasters/slideMaster2.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tableStyles" Target="tableStyles.xml"/><Relationship Id="rId8" Type="http://schemas.openxmlformats.org/officeDocument/2006/relationships/slide" Target="slides/slide1.xml"/><Relationship Id="rId51" Type="http://schemas.openxmlformats.org/officeDocument/2006/relationships/handoutMaster" Target="handoutMasters/handoutMaster1.xml"/><Relationship Id="rId93" Type="http://schemas.microsoft.com/office/2015/10/relationships/revisionInfo" Target="revisionInfo.xml"/><Relationship Id="rId3"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dirty="0"/>
          </a:p>
        </p:txBody>
      </p:sp>
      <p:sp>
        <p:nvSpPr>
          <p:cNvPr id="3" name="Дата 2">
            <a:extLst>
              <a:ext uri="{FF2B5EF4-FFF2-40B4-BE49-F238E27FC236}">
                <a16:creationId xmlns=""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0A5C064-84A7-4F33-A3C5-616A674BA786}" type="datetime1">
              <a:rPr lang="ru-RU" smtClean="0"/>
              <a:pPr rtl="0"/>
              <a:t>07.03.2019</a:t>
            </a:fld>
            <a:endParaRPr lang="ru-RU" dirty="0"/>
          </a:p>
        </p:txBody>
      </p:sp>
      <p:sp>
        <p:nvSpPr>
          <p:cNvPr id="4" name="Нижний колонтитул 3">
            <a:extLst>
              <a:ext uri="{FF2B5EF4-FFF2-40B4-BE49-F238E27FC236}">
                <a16:creationId xmlns=""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dirty="0"/>
          </a:p>
        </p:txBody>
      </p:sp>
      <p:sp>
        <p:nvSpPr>
          <p:cNvPr id="5" name="Номер слайда 4">
            <a:extLst>
              <a:ext uri="{FF2B5EF4-FFF2-40B4-BE49-F238E27FC236}">
                <a16:creationId xmlns=""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82C0B10-7CAE-41E4-AB02-7E8B1FF2B898}" type="slidenum">
              <a:rPr lang="ru-RU" smtClean="0"/>
              <a:pPr rtl="0"/>
              <a:t>‹#›</a:t>
            </a:fld>
            <a:endParaRPr lang="ru-RU"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noProof="0"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8B300C-53C0-476E-919C-7CE08E363BA7}" type="datetime1">
              <a:rPr lang="ru-RU" smtClean="0"/>
              <a:pPr/>
              <a:t>07.03.2019</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noProof="0"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noProof="0" dirty="0"/>
              <a:t>Образец текста</a:t>
            </a:r>
          </a:p>
          <a:p>
            <a:pPr lvl="1" rtl="0"/>
            <a:r>
              <a:rPr lang="ru-RU" noProof="0" dirty="0"/>
              <a:t>Второй уровень</a:t>
            </a:r>
          </a:p>
          <a:p>
            <a:pPr lvl="2" rtl="0"/>
            <a:r>
              <a:rPr lang="ru-RU" noProof="0" dirty="0"/>
              <a:t>Третий уровень</a:t>
            </a:r>
          </a:p>
          <a:p>
            <a:pPr lvl="3" rtl="0"/>
            <a:r>
              <a:rPr lang="ru-RU" noProof="0" dirty="0"/>
              <a:t>Четвертый уровень</a:t>
            </a:r>
          </a:p>
          <a:p>
            <a:pPr lvl="4" rtl="0"/>
            <a:r>
              <a:rPr lang="ru-RU" noProof="0" dirty="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noProof="0"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530193B-564F-4854-8A52-728F3FB19C85}" type="slidenum">
              <a:rPr lang="ru-RU" noProof="0" smtClean="0"/>
              <a:pPr rtl="0"/>
              <a:t>‹#›</a:t>
            </a:fld>
            <a:endParaRPr lang="ru-RU" noProof="0" dirty="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ravesli.com/urok-1-vvedenie-v-programmirovanie/"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ravesli.com/slovar-programmista-sleng-kotoryj-dolzhen-znat-kazhdyj-koder/"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ravesli.com/slovar-programmista-sleng-kotoryj-dolzhen-znat-kazhdyj-koder/"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ru.wikipedia.org/wiki/%D0%9F%D1%80%D0%BE%D1%81%D1%82%D1%80%D0%B0%D0%BD%D1%81%D1%82%D0%B2%D0%BE_%D0%B8%D0%BC%D1%91%D0%BD_(%D0%BF%D1%80%D0%BE%D0%B3%D1%80%D0%B0%D0%BC%D0%BC%D0%B8%D1%80%D0%BE%D0%B2%D0%B0%D0%BD%D0%B8%D0%B5)"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code-live.ru/post/cpp-variables-and-datatypes/#assignment-statement" TargetMode="External"/><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smtClean="0"/>
              <a:pPr rtl="0"/>
              <a:t>1</a:t>
            </a:fld>
            <a:endParaRPr lang="ru-RU" dirty="0"/>
          </a:p>
        </p:txBody>
      </p:sp>
    </p:spTree>
    <p:extLst>
      <p:ext uri="{BB962C8B-B14F-4D97-AF65-F5344CB8AC3E}">
        <p14:creationId xmlns:p14="http://schemas.microsoft.com/office/powerpoint/2010/main" val="2983606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Нюанс заключается в том, что многие платформы, такие как </a:t>
            </a:r>
            <a:r>
              <a:rPr lang="ru-RU" sz="1200" b="0" i="0" kern="1200" dirty="0" err="1" smtClean="0">
                <a:solidFill>
                  <a:schemeClr val="tx1"/>
                </a:solidFill>
                <a:effectLst/>
                <a:latin typeface="+mn-lt"/>
                <a:ea typeface="+mn-ea"/>
                <a:cs typeface="+mn-cs"/>
              </a:rPr>
              <a:t>Microsoft</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Windows</a:t>
            </a:r>
            <a:r>
              <a:rPr lang="ru-RU" sz="1200" b="0" i="0" kern="1200" dirty="0" smtClean="0">
                <a:solidFill>
                  <a:schemeClr val="tx1"/>
                </a:solidFill>
                <a:effectLst/>
                <a:latin typeface="+mn-lt"/>
                <a:ea typeface="+mn-ea"/>
                <a:cs typeface="+mn-cs"/>
              </a:rPr>
              <a:t>, имеют свои собственные специфические функции, с помощью которых писать код намного легче. Но тогда придется пожертвовать портативностью, так как функции, специфические для одной платформы, вполне вероятно, что могут не работать на другой платформе. Обо всём этом мы детальнее поговорим в следующих уроках.</a:t>
            </a:r>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10</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i="0" kern="1200" dirty="0" smtClean="0">
                <a:solidFill>
                  <a:schemeClr val="tx1"/>
                </a:solidFill>
                <a:effectLst/>
                <a:latin typeface="+mn-lt"/>
                <a:ea typeface="+mn-ea"/>
                <a:cs typeface="+mn-cs"/>
              </a:rPr>
              <a:t>Перед C++ был C</a:t>
            </a:r>
            <a:r>
              <a:rPr lang="ru-RU" sz="1200" b="0" i="0" kern="1200" dirty="0" smtClean="0">
                <a:solidFill>
                  <a:schemeClr val="tx1"/>
                </a:solidFill>
                <a:effectLst/>
                <a:latin typeface="+mn-lt"/>
                <a:ea typeface="+mn-ea"/>
                <a:cs typeface="+mn-cs"/>
              </a:rPr>
              <a:t>. C (произносится как «Си») был разработан в 1972 году </a:t>
            </a:r>
            <a:r>
              <a:rPr lang="ru-RU" sz="1200" b="0" i="0" kern="1200" dirty="0" err="1" smtClean="0">
                <a:solidFill>
                  <a:schemeClr val="tx1"/>
                </a:solidFill>
                <a:effectLst/>
                <a:latin typeface="+mn-lt"/>
                <a:ea typeface="+mn-ea"/>
                <a:cs typeface="+mn-cs"/>
              </a:rPr>
              <a:t>Деннисом</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Ритчи</a:t>
            </a:r>
            <a:r>
              <a:rPr lang="ru-RU" sz="1200" b="0" i="0" kern="1200" dirty="0" smtClean="0">
                <a:solidFill>
                  <a:schemeClr val="tx1"/>
                </a:solidFill>
                <a:effectLst/>
                <a:latin typeface="+mn-lt"/>
                <a:ea typeface="+mn-ea"/>
                <a:cs typeface="+mn-cs"/>
              </a:rPr>
              <a:t> в </a:t>
            </a:r>
            <a:r>
              <a:rPr lang="ru-RU" sz="1200" b="0" i="1" kern="1200" dirty="0" err="1" smtClean="0">
                <a:solidFill>
                  <a:schemeClr val="tx1"/>
                </a:solidFill>
                <a:effectLst/>
                <a:latin typeface="+mn-lt"/>
                <a:ea typeface="+mn-ea"/>
                <a:cs typeface="+mn-cs"/>
              </a:rPr>
              <a:t>Bell</a:t>
            </a:r>
            <a:r>
              <a:rPr lang="ru-RU" sz="1200" b="0" i="1" kern="1200" dirty="0" smtClean="0">
                <a:solidFill>
                  <a:schemeClr val="tx1"/>
                </a:solidFill>
                <a:effectLst/>
                <a:latin typeface="+mn-lt"/>
                <a:ea typeface="+mn-ea"/>
                <a:cs typeface="+mn-cs"/>
              </a:rPr>
              <a:t> </a:t>
            </a:r>
            <a:r>
              <a:rPr lang="ru-RU" sz="1200" b="0" i="1" kern="1200" dirty="0" err="1" smtClean="0">
                <a:solidFill>
                  <a:schemeClr val="tx1"/>
                </a:solidFill>
                <a:effectLst/>
                <a:latin typeface="+mn-lt"/>
                <a:ea typeface="+mn-ea"/>
                <a:cs typeface="+mn-cs"/>
              </a:rPr>
              <a:t>Telephone</a:t>
            </a:r>
            <a:r>
              <a:rPr lang="ru-RU" sz="1200" b="0" i="1" kern="1200" dirty="0" smtClean="0">
                <a:solidFill>
                  <a:schemeClr val="tx1"/>
                </a:solidFill>
                <a:effectLst/>
                <a:latin typeface="+mn-lt"/>
                <a:ea typeface="+mn-ea"/>
                <a:cs typeface="+mn-cs"/>
              </a:rPr>
              <a:t> </a:t>
            </a:r>
            <a:r>
              <a:rPr lang="ru-RU" sz="1200" b="0" i="1" kern="1200" dirty="0" err="1" smtClean="0">
                <a:solidFill>
                  <a:schemeClr val="tx1"/>
                </a:solidFill>
                <a:effectLst/>
                <a:latin typeface="+mn-lt"/>
                <a:ea typeface="+mn-ea"/>
                <a:cs typeface="+mn-cs"/>
              </a:rPr>
              <a:t>Laboratories</a:t>
            </a:r>
            <a:r>
              <a:rPr lang="ru-RU" sz="1200" b="0" i="0" kern="1200" dirty="0" smtClean="0">
                <a:solidFill>
                  <a:schemeClr val="tx1"/>
                </a:solidFill>
                <a:effectLst/>
                <a:latin typeface="+mn-lt"/>
                <a:ea typeface="+mn-ea"/>
                <a:cs typeface="+mn-cs"/>
              </a:rPr>
              <a:t> как системный язык программирования. Т. е. язык для написания операционных систем. Основным заданием </a:t>
            </a:r>
            <a:r>
              <a:rPr lang="ru-RU" sz="1200" b="0" i="0" kern="1200" dirty="0" err="1" smtClean="0">
                <a:solidFill>
                  <a:schemeClr val="tx1"/>
                </a:solidFill>
                <a:effectLst/>
                <a:latin typeface="+mn-lt"/>
                <a:ea typeface="+mn-ea"/>
                <a:cs typeface="+mn-cs"/>
              </a:rPr>
              <a:t>Ритчи</a:t>
            </a:r>
            <a:r>
              <a:rPr lang="ru-RU" sz="1200" b="0" i="0" kern="1200" dirty="0" smtClean="0">
                <a:solidFill>
                  <a:schemeClr val="tx1"/>
                </a:solidFill>
                <a:effectLst/>
                <a:latin typeface="+mn-lt"/>
                <a:ea typeface="+mn-ea"/>
                <a:cs typeface="+mn-cs"/>
              </a:rPr>
              <a:t> было создание легко компилируемого минималистического языка, который предоставлял бы эффективный доступ к памяти, относительно быстро выполнялся, и на котором можно было бы писать эффективный код. Таким образом, создавая высокоуровневый язык, был разработан С, который во многом относился к языкам низкого уровня, оставаясь при этом независимым от платформ, под которые бы писался код.</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C в конечном итоге стал настолько эффективным и гибким, что в 1973 году </a:t>
            </a:r>
            <a:r>
              <a:rPr lang="ru-RU" sz="1200" b="0" i="0" kern="1200" dirty="0" err="1" smtClean="0">
                <a:solidFill>
                  <a:schemeClr val="tx1"/>
                </a:solidFill>
                <a:effectLst/>
                <a:latin typeface="+mn-lt"/>
                <a:ea typeface="+mn-ea"/>
                <a:cs typeface="+mn-cs"/>
              </a:rPr>
              <a:t>Ритчи</a:t>
            </a:r>
            <a:r>
              <a:rPr lang="ru-RU" sz="1200" b="0" i="0" kern="1200" dirty="0" smtClean="0">
                <a:solidFill>
                  <a:schemeClr val="tx1"/>
                </a:solidFill>
                <a:effectLst/>
                <a:latin typeface="+mn-lt"/>
                <a:ea typeface="+mn-ea"/>
                <a:cs typeface="+mn-cs"/>
              </a:rPr>
              <a:t> и Кен Томпсон переписали больше половины операционной системы UNIX, используя этот язык. Многие предыдущие операционные системы были написаны на </a:t>
            </a:r>
            <a:r>
              <a:rPr lang="ru-RU" sz="1200" b="1" i="0" u="none" strike="noStrike" kern="1200" dirty="0" smtClean="0">
                <a:solidFill>
                  <a:schemeClr val="tx1"/>
                </a:solidFill>
                <a:effectLst/>
                <a:latin typeface="+mn-lt"/>
                <a:ea typeface="+mn-ea"/>
                <a:cs typeface="+mn-cs"/>
                <a:hlinkClick r:id="rId3"/>
              </a:rPr>
              <a:t>языке ассемблера</a:t>
            </a:r>
            <a:r>
              <a:rPr lang="ru-RU" sz="1200" b="0" i="0" kern="1200" dirty="0" smtClean="0">
                <a:solidFill>
                  <a:schemeClr val="tx1"/>
                </a:solidFill>
                <a:effectLst/>
                <a:latin typeface="+mn-lt"/>
                <a:ea typeface="+mn-ea"/>
                <a:cs typeface="+mn-cs"/>
              </a:rPr>
              <a:t>. В отличие от Ассемблера, программы на котором пишутся под конкретные процессоры, отличная портативность языка C позволила перекомпилировать UNIX и на другие типы компьютеров, ускоряя его популяризацию. Язык C и операционная система UNIX тесно связаны между собой, и популярность первого отчасти связана с успехом второго.</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В 1978 году Брайан </a:t>
            </a:r>
            <a:r>
              <a:rPr lang="ru-RU" sz="1200" b="0" i="0" kern="1200" dirty="0" err="1" smtClean="0">
                <a:solidFill>
                  <a:schemeClr val="tx1"/>
                </a:solidFill>
                <a:effectLst/>
                <a:latin typeface="+mn-lt"/>
                <a:ea typeface="+mn-ea"/>
                <a:cs typeface="+mn-cs"/>
              </a:rPr>
              <a:t>Керниган</a:t>
            </a:r>
            <a:r>
              <a:rPr lang="ru-RU" sz="1200" b="0" i="0" kern="1200" dirty="0" smtClean="0">
                <a:solidFill>
                  <a:schemeClr val="tx1"/>
                </a:solidFill>
                <a:effectLst/>
                <a:latin typeface="+mn-lt"/>
                <a:ea typeface="+mn-ea"/>
                <a:cs typeface="+mn-cs"/>
              </a:rPr>
              <a:t> и </a:t>
            </a:r>
            <a:r>
              <a:rPr lang="ru-RU" sz="1200" b="0" i="0" kern="1200" dirty="0" err="1" smtClean="0">
                <a:solidFill>
                  <a:schemeClr val="tx1"/>
                </a:solidFill>
                <a:effectLst/>
                <a:latin typeface="+mn-lt"/>
                <a:ea typeface="+mn-ea"/>
                <a:cs typeface="+mn-cs"/>
              </a:rPr>
              <a:t>Деннис</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Ритчи</a:t>
            </a:r>
            <a:r>
              <a:rPr lang="ru-RU" sz="1200" b="0" i="0" kern="1200" dirty="0" smtClean="0">
                <a:solidFill>
                  <a:schemeClr val="tx1"/>
                </a:solidFill>
                <a:effectLst/>
                <a:latin typeface="+mn-lt"/>
                <a:ea typeface="+mn-ea"/>
                <a:cs typeface="+mn-cs"/>
              </a:rPr>
              <a:t> опубликовали книгу под названием </a:t>
            </a:r>
            <a:r>
              <a:rPr lang="ru-RU" sz="1200" b="0" i="1" kern="1200" dirty="0" smtClean="0">
                <a:solidFill>
                  <a:schemeClr val="tx1"/>
                </a:solidFill>
                <a:effectLst/>
                <a:latin typeface="+mn-lt"/>
                <a:ea typeface="+mn-ea"/>
                <a:cs typeface="+mn-cs"/>
              </a:rPr>
              <a:t>«Язык программирования </a:t>
            </a:r>
            <a:r>
              <a:rPr lang="ru-RU" sz="1200" b="0" i="1" kern="1200" dirty="0" err="1" smtClean="0">
                <a:solidFill>
                  <a:schemeClr val="tx1"/>
                </a:solidFill>
                <a:effectLst/>
                <a:latin typeface="+mn-lt"/>
                <a:ea typeface="+mn-ea"/>
                <a:cs typeface="+mn-cs"/>
              </a:rPr>
              <a:t>Cи</a:t>
            </a:r>
            <a:r>
              <a:rPr lang="ru-RU" sz="1200" b="0" i="1" kern="1200" dirty="0" smtClean="0">
                <a:solidFill>
                  <a:schemeClr val="tx1"/>
                </a:solidFill>
                <a:effectLst/>
                <a:latin typeface="+mn-lt"/>
                <a:ea typeface="+mn-ea"/>
                <a:cs typeface="+mn-cs"/>
              </a:rPr>
              <a:t>»</a:t>
            </a:r>
            <a:r>
              <a:rPr lang="ru-RU" sz="1200" b="0" i="0" kern="1200" dirty="0" smtClean="0">
                <a:solidFill>
                  <a:schemeClr val="tx1"/>
                </a:solidFill>
                <a:effectLst/>
                <a:latin typeface="+mn-lt"/>
                <a:ea typeface="+mn-ea"/>
                <a:cs typeface="+mn-cs"/>
              </a:rPr>
              <a:t>. Эта книга, более известна как </a:t>
            </a:r>
            <a:r>
              <a:rPr lang="ru-RU" sz="1200" b="0" i="1" kern="1200" dirty="0" smtClean="0">
                <a:solidFill>
                  <a:schemeClr val="tx1"/>
                </a:solidFill>
                <a:effectLst/>
                <a:latin typeface="+mn-lt"/>
                <a:ea typeface="+mn-ea"/>
                <a:cs typeface="+mn-cs"/>
              </a:rPr>
              <a:t>«K&amp;R»</a:t>
            </a:r>
            <a:r>
              <a:rPr lang="ru-RU" sz="1200" b="0" i="0" kern="1200" dirty="0" smtClean="0">
                <a:solidFill>
                  <a:schemeClr val="tx1"/>
                </a:solidFill>
                <a:effectLst/>
                <a:latin typeface="+mn-lt"/>
                <a:ea typeface="+mn-ea"/>
                <a:cs typeface="+mn-cs"/>
              </a:rPr>
              <a:t> (первые буквы фамилий авторов), стала стандартом и своеобразной </a:t>
            </a:r>
            <a:r>
              <a:rPr lang="ru-RU" sz="1200" b="0" i="0" kern="1200" dirty="0" err="1" smtClean="0">
                <a:solidFill>
                  <a:schemeClr val="tx1"/>
                </a:solidFill>
                <a:effectLst/>
                <a:latin typeface="+mn-lt"/>
                <a:ea typeface="+mn-ea"/>
                <a:cs typeface="+mn-cs"/>
              </a:rPr>
              <a:t>инструкциею</a:t>
            </a:r>
            <a:r>
              <a:rPr lang="ru-RU" sz="1200" b="0" i="0" kern="1200" dirty="0" smtClean="0">
                <a:solidFill>
                  <a:schemeClr val="tx1"/>
                </a:solidFill>
                <a:effectLst/>
                <a:latin typeface="+mn-lt"/>
                <a:ea typeface="+mn-ea"/>
                <a:cs typeface="+mn-cs"/>
              </a:rPr>
              <a:t> к С. Когда требовалась максимальная портативность, то программисты придерживались рекомендаций в </a:t>
            </a:r>
            <a:r>
              <a:rPr lang="ru-RU" sz="1200" b="0" i="1" kern="1200" dirty="0" smtClean="0">
                <a:solidFill>
                  <a:schemeClr val="tx1"/>
                </a:solidFill>
                <a:effectLst/>
                <a:latin typeface="+mn-lt"/>
                <a:ea typeface="+mn-ea"/>
                <a:cs typeface="+mn-cs"/>
              </a:rPr>
              <a:t>K&amp;R</a:t>
            </a:r>
            <a:r>
              <a:rPr lang="ru-RU" sz="1200" b="0" i="0" kern="1200" dirty="0" smtClean="0">
                <a:solidFill>
                  <a:schemeClr val="tx1"/>
                </a:solidFill>
                <a:effectLst/>
                <a:latin typeface="+mn-lt"/>
                <a:ea typeface="+mn-ea"/>
                <a:cs typeface="+mn-cs"/>
              </a:rPr>
              <a:t>, поскольку большинство компиляторов в то время были реализованы в соответствие стандартам, описанным в этой же книге.</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В 1983 году Американский национальный институт стандартов («</a:t>
            </a:r>
            <a:r>
              <a:rPr lang="ru-RU" sz="1200" b="1" i="0" kern="1200" dirty="0" err="1" smtClean="0">
                <a:solidFill>
                  <a:schemeClr val="tx1"/>
                </a:solidFill>
                <a:effectLst/>
                <a:latin typeface="+mn-lt"/>
                <a:ea typeface="+mn-ea"/>
                <a:cs typeface="+mn-cs"/>
              </a:rPr>
              <a:t>A</a:t>
            </a:r>
            <a:r>
              <a:rPr lang="ru-RU" sz="1200" b="0" i="0" kern="1200" dirty="0" err="1" smtClean="0">
                <a:solidFill>
                  <a:schemeClr val="tx1"/>
                </a:solidFill>
                <a:effectLst/>
                <a:latin typeface="+mn-lt"/>
                <a:ea typeface="+mn-ea"/>
                <a:cs typeface="+mn-cs"/>
              </a:rPr>
              <a:t>merican</a:t>
            </a:r>
            <a:r>
              <a:rPr lang="ru-RU" sz="1200" b="0" i="0" kern="1200" dirty="0" smtClean="0">
                <a:solidFill>
                  <a:schemeClr val="tx1"/>
                </a:solidFill>
                <a:effectLst/>
                <a:latin typeface="+mn-lt"/>
                <a:ea typeface="+mn-ea"/>
                <a:cs typeface="+mn-cs"/>
              </a:rPr>
              <a:t> </a:t>
            </a:r>
            <a:r>
              <a:rPr lang="ru-RU" sz="1200" b="1" i="0" kern="1200" dirty="0" err="1" smtClean="0">
                <a:solidFill>
                  <a:schemeClr val="tx1"/>
                </a:solidFill>
                <a:effectLst/>
                <a:latin typeface="+mn-lt"/>
                <a:ea typeface="+mn-ea"/>
                <a:cs typeface="+mn-cs"/>
              </a:rPr>
              <a:t>N</a:t>
            </a:r>
            <a:r>
              <a:rPr lang="ru-RU" sz="1200" b="0" i="0" kern="1200" dirty="0" err="1" smtClean="0">
                <a:solidFill>
                  <a:schemeClr val="tx1"/>
                </a:solidFill>
                <a:effectLst/>
                <a:latin typeface="+mn-lt"/>
                <a:ea typeface="+mn-ea"/>
                <a:cs typeface="+mn-cs"/>
              </a:rPr>
              <a:t>ational</a:t>
            </a:r>
            <a:r>
              <a:rPr lang="ru-RU" sz="1200" b="0" i="0" kern="1200" dirty="0" smtClean="0">
                <a:solidFill>
                  <a:schemeClr val="tx1"/>
                </a:solidFill>
                <a:effectLst/>
                <a:latin typeface="+mn-lt"/>
                <a:ea typeface="+mn-ea"/>
                <a:cs typeface="+mn-cs"/>
              </a:rPr>
              <a:t> </a:t>
            </a:r>
            <a:r>
              <a:rPr lang="ru-RU" sz="1200" b="1" i="0" kern="1200" dirty="0" err="1" smtClean="0">
                <a:solidFill>
                  <a:schemeClr val="tx1"/>
                </a:solidFill>
                <a:effectLst/>
                <a:latin typeface="+mn-lt"/>
                <a:ea typeface="+mn-ea"/>
                <a:cs typeface="+mn-cs"/>
              </a:rPr>
              <a:t>S</a:t>
            </a:r>
            <a:r>
              <a:rPr lang="ru-RU" sz="1200" b="0" i="0" kern="1200" dirty="0" err="1" smtClean="0">
                <a:solidFill>
                  <a:schemeClr val="tx1"/>
                </a:solidFill>
                <a:effectLst/>
                <a:latin typeface="+mn-lt"/>
                <a:ea typeface="+mn-ea"/>
                <a:cs typeface="+mn-cs"/>
              </a:rPr>
              <a:t>tandards</a:t>
            </a:r>
            <a:r>
              <a:rPr lang="ru-RU" sz="1200" b="0" i="0" kern="1200" dirty="0" smtClean="0">
                <a:solidFill>
                  <a:schemeClr val="tx1"/>
                </a:solidFill>
                <a:effectLst/>
                <a:latin typeface="+mn-lt"/>
                <a:ea typeface="+mn-ea"/>
                <a:cs typeface="+mn-cs"/>
              </a:rPr>
              <a:t> </a:t>
            </a:r>
            <a:r>
              <a:rPr lang="ru-RU" sz="1200" b="1" i="0" kern="1200" dirty="0" err="1" smtClean="0">
                <a:solidFill>
                  <a:schemeClr val="tx1"/>
                </a:solidFill>
                <a:effectLst/>
                <a:latin typeface="+mn-lt"/>
                <a:ea typeface="+mn-ea"/>
                <a:cs typeface="+mn-cs"/>
              </a:rPr>
              <a:t>I</a:t>
            </a:r>
            <a:r>
              <a:rPr lang="ru-RU" sz="1200" b="0" i="0" kern="1200" dirty="0" err="1" smtClean="0">
                <a:solidFill>
                  <a:schemeClr val="tx1"/>
                </a:solidFill>
                <a:effectLst/>
                <a:latin typeface="+mn-lt"/>
                <a:ea typeface="+mn-ea"/>
                <a:cs typeface="+mn-cs"/>
              </a:rPr>
              <a:t>nstitute</a:t>
            </a:r>
            <a:r>
              <a:rPr lang="ru-RU" sz="1200" b="0" i="0" kern="1200" dirty="0" smtClean="0">
                <a:solidFill>
                  <a:schemeClr val="tx1"/>
                </a:solidFill>
                <a:effectLst/>
                <a:latin typeface="+mn-lt"/>
                <a:ea typeface="+mn-ea"/>
                <a:cs typeface="+mn-cs"/>
              </a:rPr>
              <a:t>» — </a:t>
            </a:r>
            <a:r>
              <a:rPr lang="ru-RU" sz="1200" b="1" i="0" kern="1200" dirty="0" smtClean="0">
                <a:solidFill>
                  <a:schemeClr val="tx1"/>
                </a:solidFill>
                <a:effectLst/>
                <a:latin typeface="+mn-lt"/>
                <a:ea typeface="+mn-ea"/>
                <a:cs typeface="+mn-cs"/>
              </a:rPr>
              <a:t>ANSI</a:t>
            </a:r>
            <a:r>
              <a:rPr lang="ru-RU" sz="1200" b="0" i="0" kern="1200" dirty="0" smtClean="0">
                <a:solidFill>
                  <a:schemeClr val="tx1"/>
                </a:solidFill>
                <a:effectLst/>
                <a:latin typeface="+mn-lt"/>
                <a:ea typeface="+mn-ea"/>
                <a:cs typeface="+mn-cs"/>
              </a:rPr>
              <a:t>) сформировал комитет для установления официального стандарта для языка C. В 1989 году они закончили и выпустили стандарт C89, более широко известен как ANSI C. В 1990 Международная организация по стандартизации («</a:t>
            </a:r>
            <a:r>
              <a:rPr lang="ru-RU" sz="1200" b="1" i="0" kern="1200" dirty="0" err="1" smtClean="0">
                <a:solidFill>
                  <a:schemeClr val="tx1"/>
                </a:solidFill>
                <a:effectLst/>
                <a:latin typeface="+mn-lt"/>
                <a:ea typeface="+mn-ea"/>
                <a:cs typeface="+mn-cs"/>
              </a:rPr>
              <a:t>I</a:t>
            </a:r>
            <a:r>
              <a:rPr lang="ru-RU" sz="1200" b="0" i="0" kern="1200" dirty="0" err="1" smtClean="0">
                <a:solidFill>
                  <a:schemeClr val="tx1"/>
                </a:solidFill>
                <a:effectLst/>
                <a:latin typeface="+mn-lt"/>
                <a:ea typeface="+mn-ea"/>
                <a:cs typeface="+mn-cs"/>
              </a:rPr>
              <a:t>nternational</a:t>
            </a:r>
            <a:r>
              <a:rPr lang="ru-RU" sz="1200" b="0" i="0" kern="1200" dirty="0" smtClean="0">
                <a:solidFill>
                  <a:schemeClr val="tx1"/>
                </a:solidFill>
                <a:effectLst/>
                <a:latin typeface="+mn-lt"/>
                <a:ea typeface="+mn-ea"/>
                <a:cs typeface="+mn-cs"/>
              </a:rPr>
              <a:t> </a:t>
            </a:r>
            <a:r>
              <a:rPr lang="ru-RU" sz="1200" b="1" i="0" kern="1200" dirty="0" err="1" smtClean="0">
                <a:solidFill>
                  <a:schemeClr val="tx1"/>
                </a:solidFill>
                <a:effectLst/>
                <a:latin typeface="+mn-lt"/>
                <a:ea typeface="+mn-ea"/>
                <a:cs typeface="+mn-cs"/>
              </a:rPr>
              <a:t>O</a:t>
            </a:r>
            <a:r>
              <a:rPr lang="ru-RU" sz="1200" b="0" i="0" kern="1200" dirty="0" err="1" smtClean="0">
                <a:solidFill>
                  <a:schemeClr val="tx1"/>
                </a:solidFill>
                <a:effectLst/>
                <a:latin typeface="+mn-lt"/>
                <a:ea typeface="+mn-ea"/>
                <a:cs typeface="+mn-cs"/>
              </a:rPr>
              <a:t>rganization</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for</a:t>
            </a:r>
            <a:r>
              <a:rPr lang="ru-RU" sz="1200" b="0" i="0" kern="1200" dirty="0" smtClean="0">
                <a:solidFill>
                  <a:schemeClr val="tx1"/>
                </a:solidFill>
                <a:effectLst/>
                <a:latin typeface="+mn-lt"/>
                <a:ea typeface="+mn-ea"/>
                <a:cs typeface="+mn-cs"/>
              </a:rPr>
              <a:t> </a:t>
            </a:r>
            <a:r>
              <a:rPr lang="ru-RU" sz="1200" b="1" i="0" kern="1200" dirty="0" err="1" smtClean="0">
                <a:solidFill>
                  <a:schemeClr val="tx1"/>
                </a:solidFill>
                <a:effectLst/>
                <a:latin typeface="+mn-lt"/>
                <a:ea typeface="+mn-ea"/>
                <a:cs typeface="+mn-cs"/>
              </a:rPr>
              <a:t>S</a:t>
            </a:r>
            <a:r>
              <a:rPr lang="ru-RU" sz="1200" b="0" i="0" kern="1200" dirty="0" err="1" smtClean="0">
                <a:solidFill>
                  <a:schemeClr val="tx1"/>
                </a:solidFill>
                <a:effectLst/>
                <a:latin typeface="+mn-lt"/>
                <a:ea typeface="+mn-ea"/>
                <a:cs typeface="+mn-cs"/>
              </a:rPr>
              <a:t>tandardization</a:t>
            </a:r>
            <a:r>
              <a:rPr lang="ru-RU" sz="1200" b="0" i="0" kern="1200" dirty="0" smtClean="0">
                <a:solidFill>
                  <a:schemeClr val="tx1"/>
                </a:solidFill>
                <a:effectLst/>
                <a:latin typeface="+mn-lt"/>
                <a:ea typeface="+mn-ea"/>
                <a:cs typeface="+mn-cs"/>
              </a:rPr>
              <a:t>» — </a:t>
            </a:r>
            <a:r>
              <a:rPr lang="ru-RU" sz="1200" b="1" i="0" kern="1200" dirty="0" smtClean="0">
                <a:solidFill>
                  <a:schemeClr val="tx1"/>
                </a:solidFill>
                <a:effectLst/>
                <a:latin typeface="+mn-lt"/>
                <a:ea typeface="+mn-ea"/>
                <a:cs typeface="+mn-cs"/>
              </a:rPr>
              <a:t>ISO</a:t>
            </a:r>
            <a:r>
              <a:rPr lang="ru-RU" sz="1200" b="0" i="0" kern="1200" dirty="0" smtClean="0">
                <a:solidFill>
                  <a:schemeClr val="tx1"/>
                </a:solidFill>
                <a:effectLst/>
                <a:latin typeface="+mn-lt"/>
                <a:ea typeface="+mn-ea"/>
                <a:cs typeface="+mn-cs"/>
              </a:rPr>
              <a:t>) приняла ANSI C (с небольшими изменениями). Эта версия C стала известна как C90. В конечном счете, компиляторы адаптировались под требования ANSI C/C90 и программы, в которых требовалась максимальная портативность, писались в соответствие с этими стандартами.</a:t>
            </a:r>
          </a:p>
          <a:p>
            <a:r>
              <a:rPr lang="ru-RU" sz="1200" b="0" i="0" kern="1200" dirty="0" smtClean="0">
                <a:solidFill>
                  <a:schemeClr val="tx1"/>
                </a:solidFill>
                <a:effectLst/>
                <a:latin typeface="+mn-lt"/>
                <a:ea typeface="+mn-ea"/>
                <a:cs typeface="+mn-cs"/>
              </a:rPr>
              <a:t>В 1999 году комитет ANSI выпустил новую версию языка C, которая получила название C99. Она приняла много особенностей (</a:t>
            </a:r>
            <a:r>
              <a:rPr lang="ru-RU" sz="1200" b="1" i="0" u="none" strike="noStrike" kern="1200" dirty="0" err="1" smtClean="0">
                <a:solidFill>
                  <a:schemeClr val="tx1"/>
                </a:solidFill>
                <a:effectLst/>
                <a:latin typeface="+mn-lt"/>
                <a:ea typeface="+mn-ea"/>
                <a:cs typeface="+mn-cs"/>
                <a:hlinkClick r:id="rId4"/>
              </a:rPr>
              <a:t>фич</a:t>
            </a:r>
            <a:r>
              <a:rPr lang="ru-RU" sz="1200" b="0" i="0" kern="1200" dirty="0" smtClean="0">
                <a:solidFill>
                  <a:schemeClr val="tx1"/>
                </a:solidFill>
                <a:effectLst/>
                <a:latin typeface="+mn-lt"/>
                <a:ea typeface="+mn-ea"/>
                <a:cs typeface="+mn-cs"/>
              </a:rPr>
              <a:t>), которые уже были реализованные в компиляторах (в виде разных расширений) или в C++.</a:t>
            </a:r>
          </a:p>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11</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buClr>
                <a:srgbClr val="C00000"/>
              </a:buClr>
            </a:pPr>
            <a:endParaRPr lang="ru-RU" sz="1200" kern="1200" dirty="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12</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buClr>
                <a:srgbClr val="C00000"/>
              </a:buClr>
            </a:pPr>
            <a:r>
              <a:rPr lang="ru-RU" sz="1200" b="0" i="0" kern="1200" dirty="0" smtClean="0">
                <a:solidFill>
                  <a:schemeClr val="tx1"/>
                </a:solidFill>
                <a:effectLst/>
                <a:latin typeface="+mn-lt"/>
                <a:ea typeface="+mn-ea"/>
                <a:cs typeface="+mn-cs"/>
              </a:rPr>
              <a:t>Перед написанием и выполнением нашей первой программы, мы должны понять, как вообще разрабатываются программы на языке C++.</a:t>
            </a:r>
          </a:p>
          <a:p>
            <a:pPr algn="just">
              <a:buClr>
                <a:srgbClr val="C00000"/>
              </a:buClr>
            </a:pPr>
            <a:endParaRPr lang="ru-RU" sz="1200" b="0" i="0" kern="1200" dirty="0" smtClean="0">
              <a:solidFill>
                <a:schemeClr val="tx1"/>
              </a:solidFill>
              <a:effectLst/>
              <a:latin typeface="+mn-lt"/>
              <a:ea typeface="+mn-ea"/>
              <a:cs typeface="+mn-cs"/>
            </a:endParaRPr>
          </a:p>
          <a:p>
            <a:pPr algn="just">
              <a:buClr>
                <a:srgbClr val="C00000"/>
              </a:buClr>
            </a:pPr>
            <a:r>
              <a:rPr lang="ru-RU" sz="1200" b="1" i="0" kern="1200" dirty="0" smtClean="0">
                <a:solidFill>
                  <a:schemeClr val="tx1"/>
                </a:solidFill>
                <a:effectLst/>
                <a:latin typeface="+mn-lt"/>
                <a:ea typeface="+mn-ea"/>
                <a:cs typeface="+mn-cs"/>
              </a:rPr>
              <a:t>Схема разработки ПО</a:t>
            </a:r>
            <a:r>
              <a:rPr lang="ru-RU" sz="1200" b="0" i="0" kern="1200" dirty="0" smtClean="0">
                <a:solidFill>
                  <a:schemeClr val="tx1"/>
                </a:solidFill>
                <a:effectLst/>
                <a:latin typeface="+mn-lt"/>
                <a:ea typeface="+mn-ea"/>
                <a:cs typeface="+mn-cs"/>
              </a:rPr>
              <a:t> (программного обеспечения):</a:t>
            </a:r>
            <a:endParaRPr lang="ru-RU" sz="1200" kern="1200" dirty="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13</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Это шаг «</a:t>
            </a:r>
            <a:r>
              <a:rPr lang="ru-RU" sz="1200" b="1" i="0" kern="1200" dirty="0" smtClean="0">
                <a:solidFill>
                  <a:schemeClr val="tx1"/>
                </a:solidFill>
                <a:effectLst/>
                <a:latin typeface="+mn-lt"/>
                <a:ea typeface="+mn-ea"/>
                <a:cs typeface="+mn-cs"/>
              </a:rPr>
              <a:t>Что?</a:t>
            </a:r>
            <a:r>
              <a:rPr lang="ru-RU" sz="1200" b="0" i="0" kern="1200" dirty="0" smtClean="0">
                <a:solidFill>
                  <a:schemeClr val="tx1"/>
                </a:solidFill>
                <a:effectLst/>
                <a:latin typeface="+mn-lt"/>
                <a:ea typeface="+mn-ea"/>
                <a:cs typeface="+mn-cs"/>
              </a:rPr>
              <a:t>». Здесь вы должны понять, что же вы хотите, чтобы ваша программа делала. Этот шаг может быть как самым простым, так и самым сложным. Всё, что вам нужно — чётко сформулировать идею. Только после этого вы сможете приступать к следующему шагу.</a:t>
            </a:r>
            <a:endParaRPr lang="ru-RU" sz="1200" b="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14</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Здесь мы уже отвечаем на вопрос «</a:t>
            </a:r>
            <a:r>
              <a:rPr lang="ru-RU" sz="1200" b="1" i="0" kern="1200" dirty="0" smtClean="0">
                <a:solidFill>
                  <a:schemeClr val="tx1"/>
                </a:solidFill>
                <a:effectLst/>
                <a:latin typeface="+mn-lt"/>
                <a:ea typeface="+mn-ea"/>
                <a:cs typeface="+mn-cs"/>
              </a:rPr>
              <a:t>Как?</a:t>
            </a:r>
            <a:r>
              <a:rPr lang="ru-RU" sz="1200" b="0" i="0" kern="1200" dirty="0" smtClean="0">
                <a:solidFill>
                  <a:schemeClr val="tx1"/>
                </a:solidFill>
                <a:effectLst/>
                <a:latin typeface="+mn-lt"/>
                <a:ea typeface="+mn-ea"/>
                <a:cs typeface="+mn-cs"/>
              </a:rPr>
              <a:t>». Каким образом можно решить проблему с шага №1? Этим шагом довольно часто пренебрегают при разработке программного обеспечения. Суть в том, что способов решения задачи может быть много, только часть из них — хорошие решения, а часть — плохие. Вы должны научиться отделять первые от вторых. Очень часто можно наблюдать ситуацию, когда у программиста возникает идея и он сразу же садится программировать. Как вы уже могли бы догадаться – такой сценарий далеко не всегда приводит к эффективным результатам.</a:t>
            </a:r>
          </a:p>
          <a:p>
            <a:r>
              <a:rPr lang="ru-RU" sz="1200" b="0" i="0" kern="1200" dirty="0" smtClean="0">
                <a:solidFill>
                  <a:schemeClr val="tx1"/>
                </a:solidFill>
                <a:effectLst/>
                <a:latin typeface="+mn-lt"/>
                <a:ea typeface="+mn-ea"/>
                <a:cs typeface="+mn-cs"/>
              </a:rPr>
              <a:t>Как правило, </a:t>
            </a:r>
            <a:r>
              <a:rPr lang="ru-RU" sz="1200" b="1" i="0" kern="1200" dirty="0" smtClean="0">
                <a:solidFill>
                  <a:schemeClr val="tx1"/>
                </a:solidFill>
                <a:effectLst/>
                <a:latin typeface="+mn-lt"/>
                <a:ea typeface="+mn-ea"/>
                <a:cs typeface="+mn-cs"/>
              </a:rPr>
              <a:t>хорошие решения имеют следующие характеристики</a:t>
            </a:r>
            <a:r>
              <a:rPr lang="ru-RU" sz="1200" b="0" i="0" kern="1200" dirty="0" smtClean="0">
                <a:solidFill>
                  <a:schemeClr val="tx1"/>
                </a:solidFill>
                <a:effectLst/>
                <a:latin typeface="+mn-lt"/>
                <a:ea typeface="+mn-ea"/>
                <a:cs typeface="+mn-cs"/>
              </a:rPr>
              <a:t>:</a:t>
            </a:r>
          </a:p>
          <a:p>
            <a:r>
              <a:rPr lang="ru-RU" sz="1200" b="0" i="0" kern="1200" dirty="0" smtClean="0">
                <a:solidFill>
                  <a:schemeClr val="tx1"/>
                </a:solidFill>
                <a:effectLst/>
                <a:latin typeface="+mn-lt"/>
                <a:ea typeface="+mn-ea"/>
                <a:cs typeface="+mn-cs"/>
              </a:rPr>
              <a:t>   простота;</a:t>
            </a:r>
          </a:p>
          <a:p>
            <a:r>
              <a:rPr lang="ru-RU" sz="1200" b="0" i="0" kern="1200" dirty="0" smtClean="0">
                <a:solidFill>
                  <a:schemeClr val="tx1"/>
                </a:solidFill>
                <a:effectLst/>
                <a:latin typeface="+mn-lt"/>
                <a:ea typeface="+mn-ea"/>
                <a:cs typeface="+mn-cs"/>
              </a:rPr>
              <a:t>   хорошая документация (с инструкциями и комментариями);</a:t>
            </a:r>
          </a:p>
          <a:p>
            <a:r>
              <a:rPr lang="ru-RU" sz="1200" b="0" i="0" kern="1200" dirty="0" smtClean="0">
                <a:solidFill>
                  <a:schemeClr val="tx1"/>
                </a:solidFill>
                <a:effectLst/>
                <a:latin typeface="+mn-lt"/>
                <a:ea typeface="+mn-ea"/>
                <a:cs typeface="+mn-cs"/>
              </a:rPr>
              <a:t>   модульный принцип: любая часть программы может быть повторно использована или изменена позже, не затрагивая другие части кода;</a:t>
            </a:r>
          </a:p>
          <a:p>
            <a:r>
              <a:rPr lang="ru-RU" sz="1200" b="0" i="0" kern="1200" dirty="0" smtClean="0">
                <a:solidFill>
                  <a:schemeClr val="tx1"/>
                </a:solidFill>
                <a:effectLst/>
                <a:latin typeface="+mn-lt"/>
                <a:ea typeface="+mn-ea"/>
                <a:cs typeface="+mn-cs"/>
              </a:rPr>
              <a:t>   надёжность: соответствующая обработка ошибок и экстренных ситуаций.</a:t>
            </a:r>
          </a:p>
          <a:p>
            <a:r>
              <a:rPr lang="ru-RU" sz="1200" b="0" i="0" kern="1200" dirty="0" smtClean="0">
                <a:solidFill>
                  <a:schemeClr val="tx1"/>
                </a:solidFill>
                <a:effectLst/>
                <a:latin typeface="+mn-lt"/>
                <a:ea typeface="+mn-ea"/>
                <a:cs typeface="+mn-cs"/>
              </a:rPr>
              <a:t>Когда вы садитесь и начинаете сразу программировать, вы думаете: «Я хочу сделать </a:t>
            </a:r>
            <a:r>
              <a:rPr lang="ru-RU" sz="1200" b="0" i="1" kern="1200" dirty="0" smtClean="0">
                <a:solidFill>
                  <a:schemeClr val="tx1"/>
                </a:solidFill>
                <a:effectLst/>
                <a:latin typeface="+mn-lt"/>
                <a:ea typeface="+mn-ea"/>
                <a:cs typeface="+mn-cs"/>
              </a:rPr>
              <a:t>это</a:t>
            </a:r>
            <a:r>
              <a:rPr lang="ru-RU" sz="1200" b="0" i="0" kern="1200" dirty="0" smtClean="0">
                <a:solidFill>
                  <a:schemeClr val="tx1"/>
                </a:solidFill>
                <a:effectLst/>
                <a:latin typeface="+mn-lt"/>
                <a:ea typeface="+mn-ea"/>
                <a:cs typeface="+mn-cs"/>
              </a:rPr>
              <a:t>, </a:t>
            </a:r>
            <a:r>
              <a:rPr lang="ru-RU" sz="1200" b="0" i="1" kern="1200" dirty="0" smtClean="0">
                <a:solidFill>
                  <a:schemeClr val="tx1"/>
                </a:solidFill>
                <a:effectLst/>
                <a:latin typeface="+mn-lt"/>
                <a:ea typeface="+mn-ea"/>
                <a:cs typeface="+mn-cs"/>
              </a:rPr>
              <a:t>вот это</a:t>
            </a:r>
            <a:r>
              <a:rPr lang="ru-RU" sz="1200" b="0" i="0" kern="1200" dirty="0" smtClean="0">
                <a:solidFill>
                  <a:schemeClr val="tx1"/>
                </a:solidFill>
                <a:effectLst/>
                <a:latin typeface="+mn-lt"/>
                <a:ea typeface="+mn-ea"/>
                <a:cs typeface="+mn-cs"/>
              </a:rPr>
              <a:t> </a:t>
            </a:r>
            <a:r>
              <a:rPr lang="ru-RU" sz="1200" b="0" i="1" kern="1200" dirty="0" smtClean="0">
                <a:solidFill>
                  <a:schemeClr val="tx1"/>
                </a:solidFill>
                <a:effectLst/>
                <a:latin typeface="+mn-lt"/>
                <a:ea typeface="+mn-ea"/>
                <a:cs typeface="+mn-cs"/>
              </a:rPr>
              <a:t>и ещё вот это</a:t>
            </a:r>
            <a:r>
              <a:rPr lang="ru-RU" sz="1200" b="0" i="0" kern="1200" dirty="0" smtClean="0">
                <a:solidFill>
                  <a:schemeClr val="tx1"/>
                </a:solidFill>
                <a:effectLst/>
                <a:latin typeface="+mn-lt"/>
                <a:ea typeface="+mn-ea"/>
                <a:cs typeface="+mn-cs"/>
              </a:rPr>
              <a:t>!». Таким образом вы принимаете решения, которые позволят вам поскорее выполнить задание. Однако это может привести к тому, что вы получите программу, которую позже будет трудно изменить/модифицировать, добавить что-то новое или вам попросту придется разбираться с большим количеством </a:t>
            </a:r>
            <a:r>
              <a:rPr lang="ru-RU" sz="1200" b="1" i="0" u="none" strike="noStrike" kern="1200" dirty="0" smtClean="0">
                <a:solidFill>
                  <a:schemeClr val="tx1"/>
                </a:solidFill>
                <a:effectLst/>
                <a:latin typeface="+mn-lt"/>
                <a:ea typeface="+mn-ea"/>
                <a:cs typeface="+mn-cs"/>
                <a:hlinkClick r:id="rId3"/>
              </a:rPr>
              <a:t>багов</a:t>
            </a:r>
            <a:r>
              <a:rPr lang="ru-RU" sz="1200" b="0" i="0" kern="1200" dirty="0" smtClean="0">
                <a:solidFill>
                  <a:schemeClr val="tx1"/>
                </a:solidFill>
                <a:effectLst/>
                <a:latin typeface="+mn-lt"/>
                <a:ea typeface="+mn-ea"/>
                <a:cs typeface="+mn-cs"/>
              </a:rPr>
              <a:t>.</a:t>
            </a:r>
          </a:p>
          <a:p>
            <a:r>
              <a:rPr lang="ru-RU" sz="1200" b="0" i="0" kern="1200" dirty="0" smtClean="0">
                <a:solidFill>
                  <a:schemeClr val="tx1"/>
                </a:solidFill>
                <a:effectLst/>
                <a:latin typeface="+mn-lt"/>
                <a:ea typeface="+mn-ea"/>
                <a:cs typeface="+mn-cs"/>
              </a:rPr>
              <a:t>Исследования показали, что программист тратит примерно 20% времени на написание программы и 80% на отладку (исправления ошибок) или поддержку (добавление новых </a:t>
            </a:r>
            <a:r>
              <a:rPr lang="ru-RU" sz="1200" b="0" i="0" kern="1200" dirty="0" err="1" smtClean="0">
                <a:solidFill>
                  <a:schemeClr val="tx1"/>
                </a:solidFill>
                <a:effectLst/>
                <a:latin typeface="+mn-lt"/>
                <a:ea typeface="+mn-ea"/>
                <a:cs typeface="+mn-cs"/>
              </a:rPr>
              <a:t>функцональных</a:t>
            </a:r>
            <a:r>
              <a:rPr lang="ru-RU" sz="1200" b="0" i="0" kern="1200" dirty="0" smtClean="0">
                <a:solidFill>
                  <a:schemeClr val="tx1"/>
                </a:solidFill>
                <a:effectLst/>
                <a:latin typeface="+mn-lt"/>
                <a:ea typeface="+mn-ea"/>
                <a:cs typeface="+mn-cs"/>
              </a:rPr>
              <a:t> возможностей) кода. Следовательно, лучше потратить дополнительное время на обдумывание лучшего способа решения проблемы перед процессом написания кода, нежели потом тратить оставшиеся 80% времени на поиск и исправление ошибок.</a:t>
            </a:r>
            <a:endParaRPr lang="ru-RU" sz="1200" b="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15</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Программу можно написать, используя любой редактор, даже тот же </a:t>
            </a:r>
            <a:r>
              <a:rPr lang="ru-RU" sz="1200" b="0" i="1" kern="1200" dirty="0" smtClean="0">
                <a:solidFill>
                  <a:schemeClr val="tx1"/>
                </a:solidFill>
                <a:effectLst/>
                <a:latin typeface="+mn-lt"/>
                <a:ea typeface="+mn-ea"/>
                <a:cs typeface="+mn-cs"/>
              </a:rPr>
              <a:t>Блокнот </a:t>
            </a:r>
            <a:r>
              <a:rPr lang="ru-RU" sz="1200" b="0" i="0" kern="1200" dirty="0" smtClean="0">
                <a:solidFill>
                  <a:schemeClr val="tx1"/>
                </a:solidFill>
                <a:effectLst/>
                <a:latin typeface="+mn-lt"/>
                <a:ea typeface="+mn-ea"/>
                <a:cs typeface="+mn-cs"/>
              </a:rPr>
              <a:t>в </a:t>
            </a:r>
            <a:r>
              <a:rPr lang="ru-RU" sz="1200" b="0" i="0" kern="1200" dirty="0" err="1" smtClean="0">
                <a:solidFill>
                  <a:schemeClr val="tx1"/>
                </a:solidFill>
                <a:effectLst/>
                <a:latin typeface="+mn-lt"/>
                <a:ea typeface="+mn-ea"/>
                <a:cs typeface="+mn-cs"/>
              </a:rPr>
              <a:t>Windows</a:t>
            </a:r>
            <a:r>
              <a:rPr lang="ru-RU" sz="1200" b="0" i="0" kern="1200" dirty="0" smtClean="0">
                <a:solidFill>
                  <a:schemeClr val="tx1"/>
                </a:solidFill>
                <a:effectLst/>
                <a:latin typeface="+mn-lt"/>
                <a:ea typeface="+mn-ea"/>
                <a:cs typeface="+mn-cs"/>
              </a:rPr>
              <a:t> или текстовый редактор </a:t>
            </a:r>
            <a:r>
              <a:rPr lang="ru-RU" sz="1200" b="0" i="1" kern="1200" dirty="0" err="1" smtClean="0">
                <a:solidFill>
                  <a:schemeClr val="tx1"/>
                </a:solidFill>
                <a:effectLst/>
                <a:latin typeface="+mn-lt"/>
                <a:ea typeface="+mn-ea"/>
                <a:cs typeface="+mn-cs"/>
              </a:rPr>
              <a:t>Vi</a:t>
            </a:r>
            <a:r>
              <a:rPr lang="ru-RU" sz="1200" b="0" i="0" kern="1200" dirty="0" smtClean="0">
                <a:solidFill>
                  <a:schemeClr val="tx1"/>
                </a:solidFill>
                <a:effectLst/>
                <a:latin typeface="+mn-lt"/>
                <a:ea typeface="+mn-ea"/>
                <a:cs typeface="+mn-cs"/>
              </a:rPr>
              <a:t> в </a:t>
            </a:r>
            <a:r>
              <a:rPr lang="ru-RU" sz="1200" b="0" i="0" kern="1200" dirty="0" err="1" smtClean="0">
                <a:solidFill>
                  <a:schemeClr val="tx1"/>
                </a:solidFill>
                <a:effectLst/>
                <a:latin typeface="+mn-lt"/>
                <a:ea typeface="+mn-ea"/>
                <a:cs typeface="+mn-cs"/>
              </a:rPr>
              <a:t>Unix</a:t>
            </a:r>
            <a:r>
              <a:rPr lang="ru-RU" sz="1200" b="0" i="0" kern="1200" dirty="0" smtClean="0">
                <a:solidFill>
                  <a:schemeClr val="tx1"/>
                </a:solidFill>
                <a:effectLst/>
                <a:latin typeface="+mn-lt"/>
                <a:ea typeface="+mn-ea"/>
                <a:cs typeface="+mn-cs"/>
              </a:rPr>
              <a:t>. Тем не менее, настоятельно рекомендуем использовать редактор, предназначенный для программирования.</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Редактор типичного программиста, как правило, имеет следующие особенности, которые облегчают программирование:</a:t>
            </a:r>
          </a:p>
          <a:p>
            <a:r>
              <a:rPr lang="ru-RU" sz="1200" b="0" i="0" kern="1200" dirty="0" smtClean="0">
                <a:solidFill>
                  <a:schemeClr val="tx1"/>
                </a:solidFill>
                <a:effectLst/>
                <a:latin typeface="+mn-lt"/>
                <a:ea typeface="+mn-ea"/>
                <a:cs typeface="+mn-cs"/>
              </a:rPr>
              <a:t>   </a:t>
            </a:r>
            <a:r>
              <a:rPr lang="ru-RU" sz="1200" b="1" i="0" kern="1200" dirty="0" smtClean="0">
                <a:solidFill>
                  <a:schemeClr val="tx1"/>
                </a:solidFill>
                <a:effectLst/>
                <a:latin typeface="+mn-lt"/>
                <a:ea typeface="+mn-ea"/>
                <a:cs typeface="+mn-cs"/>
              </a:rPr>
              <a:t>Нумерация строк</a:t>
            </a:r>
            <a:r>
              <a:rPr lang="ru-RU" sz="1200" b="0" i="0" kern="1200" dirty="0" smtClean="0">
                <a:solidFill>
                  <a:schemeClr val="tx1"/>
                </a:solidFill>
                <a:effectLst/>
                <a:latin typeface="+mn-lt"/>
                <a:ea typeface="+mn-ea"/>
                <a:cs typeface="+mn-cs"/>
              </a:rPr>
              <a:t>. Это функция чрезвычайно полезна при отладке программы, когда компилятор выдаёт нам сообщения об ошибках. Типичная ошибка компиляции состоит из «</a:t>
            </a:r>
            <a:r>
              <a:rPr lang="ru-RU" sz="1200" b="0" i="1" kern="1200" dirty="0" smtClean="0">
                <a:solidFill>
                  <a:schemeClr val="tx1"/>
                </a:solidFill>
                <a:effectLst/>
                <a:latin typeface="+mn-lt"/>
                <a:ea typeface="+mn-ea"/>
                <a:cs typeface="+mn-cs"/>
              </a:rPr>
              <a:t>ошибка и № строки, где эта ошибка произошла</a:t>
            </a:r>
            <a:r>
              <a:rPr lang="ru-RU" sz="1200" b="0" i="0" kern="1200" dirty="0" smtClean="0">
                <a:solidFill>
                  <a:schemeClr val="tx1"/>
                </a:solidFill>
                <a:effectLst/>
                <a:latin typeface="+mn-lt"/>
                <a:ea typeface="+mn-ea"/>
                <a:cs typeface="+mn-cs"/>
              </a:rPr>
              <a:t>«, например: «</a:t>
            </a:r>
            <a:r>
              <a:rPr lang="ru-RU" sz="1200" b="0" i="1" kern="1200" dirty="0" smtClean="0">
                <a:solidFill>
                  <a:schemeClr val="tx1"/>
                </a:solidFill>
                <a:effectLst/>
                <a:latin typeface="+mn-lt"/>
                <a:ea typeface="+mn-ea"/>
                <a:cs typeface="+mn-cs"/>
              </a:rPr>
              <a:t>ошибка переопределения переменной x, строка 90</a:t>
            </a:r>
            <a:r>
              <a:rPr lang="ru-RU" sz="1200" b="0" i="0" kern="1200" dirty="0" smtClean="0">
                <a:solidFill>
                  <a:schemeClr val="tx1"/>
                </a:solidFill>
                <a:effectLst/>
                <a:latin typeface="+mn-lt"/>
                <a:ea typeface="+mn-ea"/>
                <a:cs typeface="+mn-cs"/>
              </a:rPr>
              <a:t>«. Без нумерации строк искать ту самую 90-ую строчку кода было бы несколько затруднительно, не так ли?</a:t>
            </a:r>
          </a:p>
          <a:p>
            <a:r>
              <a:rPr lang="ru-RU" sz="1200" b="0" i="0" kern="1200" dirty="0" smtClean="0">
                <a:solidFill>
                  <a:schemeClr val="tx1"/>
                </a:solidFill>
                <a:effectLst/>
                <a:latin typeface="+mn-lt"/>
                <a:ea typeface="+mn-ea"/>
                <a:cs typeface="+mn-cs"/>
              </a:rPr>
              <a:t>   </a:t>
            </a:r>
            <a:r>
              <a:rPr lang="ru-RU" sz="1200" b="1" i="0" kern="1200" dirty="0" smtClean="0">
                <a:solidFill>
                  <a:schemeClr val="tx1"/>
                </a:solidFill>
                <a:effectLst/>
                <a:latin typeface="+mn-lt"/>
                <a:ea typeface="+mn-ea"/>
                <a:cs typeface="+mn-cs"/>
              </a:rPr>
              <a:t>Подсветка синтаксиса</a:t>
            </a:r>
            <a:r>
              <a:rPr lang="ru-RU" sz="1200" b="0" i="0" kern="1200" dirty="0" smtClean="0">
                <a:solidFill>
                  <a:schemeClr val="tx1"/>
                </a:solidFill>
                <a:effectLst/>
                <a:latin typeface="+mn-lt"/>
                <a:ea typeface="+mn-ea"/>
                <a:cs typeface="+mn-cs"/>
              </a:rPr>
              <a:t>. Подсветка синтаксиса изменяет цвет разных частей программы и кода, что улучшает восприятие как целой программы, так и её отдельных частей.</a:t>
            </a:r>
          </a:p>
          <a:p>
            <a:r>
              <a:rPr lang="ru-RU" sz="1200" b="0" i="0" kern="1200" dirty="0" smtClean="0">
                <a:solidFill>
                  <a:schemeClr val="tx1"/>
                </a:solidFill>
                <a:effectLst/>
                <a:latin typeface="+mn-lt"/>
                <a:ea typeface="+mn-ea"/>
                <a:cs typeface="+mn-cs"/>
              </a:rPr>
              <a:t>   </a:t>
            </a:r>
            <a:r>
              <a:rPr lang="ru-RU" sz="1200" b="1" i="0" kern="1200" dirty="0" smtClean="0">
                <a:solidFill>
                  <a:schemeClr val="tx1"/>
                </a:solidFill>
                <a:effectLst/>
                <a:latin typeface="+mn-lt"/>
                <a:ea typeface="+mn-ea"/>
                <a:cs typeface="+mn-cs"/>
              </a:rPr>
              <a:t>Специальный шрифт</a:t>
            </a:r>
            <a:r>
              <a:rPr lang="ru-RU" sz="1200" b="0" i="0" kern="1200" dirty="0" smtClean="0">
                <a:solidFill>
                  <a:schemeClr val="tx1"/>
                </a:solidFill>
                <a:effectLst/>
                <a:latin typeface="+mn-lt"/>
                <a:ea typeface="+mn-ea"/>
                <a:cs typeface="+mn-cs"/>
              </a:rPr>
              <a:t>. В обычных шрифтах очень часто возникает путаница между определенными символами, когда непонятно, какой символ перед вами. Например: число 0 или буква O, число 1 или буква l (нижний регистр L), или может буква I (верхний регистр i). Вот для этого и нужен специальный шрифт, в котором будет легко различить эти символы, предотвращая случайное использование одного символа вместо другого.</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Программы на языке C++ следует называть </a:t>
            </a:r>
            <a:r>
              <a:rPr lang="ru-RU" sz="1200" b="1" i="0" kern="1200" dirty="0" smtClean="0">
                <a:solidFill>
                  <a:schemeClr val="tx1"/>
                </a:solidFill>
                <a:effectLst/>
                <a:latin typeface="+mn-lt"/>
                <a:ea typeface="+mn-ea"/>
                <a:cs typeface="+mn-cs"/>
              </a:rPr>
              <a:t>name.cpp</a:t>
            </a:r>
            <a:r>
              <a:rPr lang="ru-RU" sz="1200" b="0" i="0" kern="1200" dirty="0" smtClean="0">
                <a:solidFill>
                  <a:schemeClr val="tx1"/>
                </a:solidFill>
                <a:effectLst/>
                <a:latin typeface="+mn-lt"/>
                <a:ea typeface="+mn-ea"/>
                <a:cs typeface="+mn-cs"/>
              </a:rPr>
              <a:t>, где </a:t>
            </a:r>
            <a:r>
              <a:rPr lang="ru-RU" sz="1200" b="0" i="1" kern="1200" dirty="0" err="1" smtClean="0">
                <a:solidFill>
                  <a:schemeClr val="tx1"/>
                </a:solidFill>
                <a:effectLst/>
                <a:latin typeface="+mn-lt"/>
                <a:ea typeface="+mn-ea"/>
                <a:cs typeface="+mn-cs"/>
              </a:rPr>
              <a:t>name</a:t>
            </a:r>
            <a:r>
              <a:rPr lang="ru-RU" sz="1200" b="0" i="0" kern="1200" dirty="0" smtClean="0">
                <a:solidFill>
                  <a:schemeClr val="tx1"/>
                </a:solidFill>
                <a:effectLst/>
                <a:latin typeface="+mn-lt"/>
                <a:ea typeface="+mn-ea"/>
                <a:cs typeface="+mn-cs"/>
              </a:rPr>
              <a:t> заменяется именем вашей программы, а расширение</a:t>
            </a:r>
            <a:r>
              <a:rPr lang="ru-RU" sz="1200" b="0" i="1" kern="1200" dirty="0" smtClean="0">
                <a:solidFill>
                  <a:schemeClr val="tx1"/>
                </a:solidFill>
                <a:effectLst/>
                <a:latin typeface="+mn-lt"/>
                <a:ea typeface="+mn-ea"/>
                <a:cs typeface="+mn-cs"/>
              </a:rPr>
              <a:t> .</a:t>
            </a:r>
            <a:r>
              <a:rPr lang="ru-RU" sz="1200" b="0" i="1" kern="1200" dirty="0" err="1" smtClean="0">
                <a:solidFill>
                  <a:schemeClr val="tx1"/>
                </a:solidFill>
                <a:effectLst/>
                <a:latin typeface="+mn-lt"/>
                <a:ea typeface="+mn-ea"/>
                <a:cs typeface="+mn-cs"/>
              </a:rPr>
              <a:t>cpp</a:t>
            </a:r>
            <a:r>
              <a:rPr lang="ru-RU" sz="1200" b="0" i="0" kern="1200" dirty="0" smtClean="0">
                <a:solidFill>
                  <a:schemeClr val="tx1"/>
                </a:solidFill>
                <a:effectLst/>
                <a:latin typeface="+mn-lt"/>
                <a:ea typeface="+mn-ea"/>
                <a:cs typeface="+mn-cs"/>
              </a:rPr>
              <a:t> сообщает компилятору (и вам тоже), что это исходный файл кода, который содержит инструкции на языке программирования C++. Следует обратить внимание, что некоторые программисты используют расширение .</a:t>
            </a:r>
            <a:r>
              <a:rPr lang="ru-RU" sz="1200" b="0" i="0" kern="1200" dirty="0" err="1" smtClean="0">
                <a:solidFill>
                  <a:schemeClr val="tx1"/>
                </a:solidFill>
                <a:effectLst/>
                <a:latin typeface="+mn-lt"/>
                <a:ea typeface="+mn-ea"/>
                <a:cs typeface="+mn-cs"/>
              </a:rPr>
              <a:t>cc</a:t>
            </a:r>
            <a:r>
              <a:rPr lang="ru-RU" sz="1200" b="0" i="0" kern="1200" dirty="0" smtClean="0">
                <a:solidFill>
                  <a:schemeClr val="tx1"/>
                </a:solidFill>
                <a:effectLst/>
                <a:latin typeface="+mn-lt"/>
                <a:ea typeface="+mn-ea"/>
                <a:cs typeface="+mn-cs"/>
              </a:rPr>
              <a:t> вместо .</a:t>
            </a:r>
            <a:r>
              <a:rPr lang="ru-RU" sz="1200" b="0" i="0" kern="1200" dirty="0" err="1" smtClean="0">
                <a:solidFill>
                  <a:schemeClr val="tx1"/>
                </a:solidFill>
                <a:effectLst/>
                <a:latin typeface="+mn-lt"/>
                <a:ea typeface="+mn-ea"/>
                <a:cs typeface="+mn-cs"/>
              </a:rPr>
              <a:t>cpp</a:t>
            </a:r>
            <a:r>
              <a:rPr lang="ru-RU" sz="1200" b="0" i="0" kern="1200" dirty="0" smtClean="0">
                <a:solidFill>
                  <a:schemeClr val="tx1"/>
                </a:solidFill>
                <a:effectLst/>
                <a:latin typeface="+mn-lt"/>
                <a:ea typeface="+mn-ea"/>
                <a:cs typeface="+mn-cs"/>
              </a:rPr>
              <a:t>, но мы рекомендуем использовать именно .</a:t>
            </a:r>
            <a:r>
              <a:rPr lang="ru-RU" sz="1200" b="0" i="0" kern="1200" dirty="0" err="1" smtClean="0">
                <a:solidFill>
                  <a:schemeClr val="tx1"/>
                </a:solidFill>
                <a:effectLst/>
                <a:latin typeface="+mn-lt"/>
                <a:ea typeface="+mn-ea"/>
                <a:cs typeface="+mn-cs"/>
              </a:rPr>
              <a:t>cpp</a:t>
            </a:r>
            <a:r>
              <a:rPr lang="ru-RU" sz="1200" b="0" i="0" kern="1200" dirty="0" smtClean="0">
                <a:solidFill>
                  <a:schemeClr val="tx1"/>
                </a:solidFill>
                <a:effectLst/>
                <a:latin typeface="+mn-lt"/>
                <a:ea typeface="+mn-ea"/>
                <a:cs typeface="+mn-cs"/>
              </a:rPr>
              <a:t>.</a:t>
            </a:r>
          </a:p>
          <a:p>
            <a:r>
              <a:rPr lang="ru-RU" sz="1200" b="0" i="0" kern="1200" dirty="0" smtClean="0">
                <a:solidFill>
                  <a:schemeClr val="tx1"/>
                </a:solidFill>
                <a:effectLst/>
                <a:latin typeface="+mn-lt"/>
                <a:ea typeface="+mn-ea"/>
                <a:cs typeface="+mn-cs"/>
              </a:rPr>
              <a:t>Также стоит отметить, что много программ в C++ могут состоять из нескольких файлов .</a:t>
            </a:r>
            <a:r>
              <a:rPr lang="ru-RU" sz="1200" b="0" i="0" kern="1200" dirty="0" err="1" smtClean="0">
                <a:solidFill>
                  <a:schemeClr val="tx1"/>
                </a:solidFill>
                <a:effectLst/>
                <a:latin typeface="+mn-lt"/>
                <a:ea typeface="+mn-ea"/>
                <a:cs typeface="+mn-cs"/>
              </a:rPr>
              <a:t>cpp</a:t>
            </a:r>
            <a:r>
              <a:rPr lang="ru-RU" sz="1200" b="0" i="0" kern="1200" dirty="0" smtClean="0">
                <a:solidFill>
                  <a:schemeClr val="tx1"/>
                </a:solidFill>
                <a:effectLst/>
                <a:latin typeface="+mn-lt"/>
                <a:ea typeface="+mn-ea"/>
                <a:cs typeface="+mn-cs"/>
              </a:rPr>
              <a:t>. Хотя большинство программ, которые вы будете создавать в ходе этих уроков, не будут слишком большими, в дальнейшем вы научитесь писать программы, которые будут включать десятки, если не сотни отдельных файлов .</a:t>
            </a:r>
            <a:r>
              <a:rPr lang="ru-RU" sz="1200" b="0" i="0" kern="1200" dirty="0" err="1" smtClean="0">
                <a:solidFill>
                  <a:schemeClr val="tx1"/>
                </a:solidFill>
                <a:effectLst/>
                <a:latin typeface="+mn-lt"/>
                <a:ea typeface="+mn-ea"/>
                <a:cs typeface="+mn-cs"/>
              </a:rPr>
              <a:t>cpp</a:t>
            </a:r>
            <a:r>
              <a:rPr lang="ru-RU" sz="1200" b="0" i="0" kern="1200" dirty="0" smtClean="0">
                <a:solidFill>
                  <a:schemeClr val="tx1"/>
                </a:solidFill>
                <a:effectLst/>
                <a:latin typeface="+mn-lt"/>
                <a:ea typeface="+mn-ea"/>
                <a:cs typeface="+mn-cs"/>
              </a:rPr>
              <a:t>.</a:t>
            </a:r>
          </a:p>
          <a:p>
            <a:endParaRPr lang="ru-RU" sz="1200" b="0" i="0" kern="1200" dirty="0" smtClean="0">
              <a:solidFill>
                <a:schemeClr val="tx1"/>
              </a:solidFill>
              <a:effectLst/>
              <a:latin typeface="+mn-lt"/>
              <a:ea typeface="+mn-ea"/>
              <a:cs typeface="+mn-cs"/>
            </a:endParaRPr>
          </a:p>
          <a:p>
            <a:endParaRPr lang="ru-RU" sz="1200" b="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16</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200" b="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17</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Кроме объектных файлов, линкер также подключает файлы из стандартной библиотеки С++ (или любой другой библиотеки, которую вы используете, например: библиотеки графики или звука). Сам по себе язык С++ довольно маленький и простой. Тем не менее, к нему подключается большая библиотека дополнительных функций, которые могут использовать ваши программы, и эти функции находятся в стандартной библиотеке C++. Например, если вы хотите вывести что-либо на экран, то у вас в коде должна быть специальная команда, которая сообщит компилятору, что вы хотите использовать функцию вывода информации на экран из стандартной библиотеки C++.</a:t>
            </a:r>
            <a:endParaRPr lang="ru-RU" sz="1200" b="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18</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Вы уже можете запустить исполняемый файл и посмотреть, работает ли всё так надо. Если нет, то пришло время отладки. Более подробно об отладке мы поговорим  далее</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Обратите внимание, для выполнения шагов №3-№6 вам потребуется специальное программное обеспечение. Хотя вы можете использовать отдельные программы на каждом из этих шагов, пакет программного обеспечения (или ещё «</a:t>
            </a:r>
            <a:r>
              <a:rPr lang="ru-RU" sz="1200" b="1" i="0" kern="1200" dirty="0" smtClean="0">
                <a:solidFill>
                  <a:schemeClr val="tx1"/>
                </a:solidFill>
                <a:effectLst/>
                <a:latin typeface="+mn-lt"/>
                <a:ea typeface="+mn-ea"/>
                <a:cs typeface="+mn-cs"/>
              </a:rPr>
              <a:t>IDE</a:t>
            </a:r>
            <a:r>
              <a:rPr lang="ru-RU" sz="1200" b="0" i="0" kern="1200" dirty="0" smtClean="0">
                <a:solidFill>
                  <a:schemeClr val="tx1"/>
                </a:solidFill>
                <a:effectLst/>
                <a:latin typeface="+mn-lt"/>
                <a:ea typeface="+mn-ea"/>
                <a:cs typeface="+mn-cs"/>
              </a:rPr>
              <a:t>» — «</a:t>
            </a:r>
            <a:r>
              <a:rPr lang="ru-RU" sz="1200" b="1" i="0" kern="1200" dirty="0" err="1" smtClean="0">
                <a:solidFill>
                  <a:schemeClr val="tx1"/>
                </a:solidFill>
                <a:effectLst/>
                <a:latin typeface="+mn-lt"/>
                <a:ea typeface="+mn-ea"/>
                <a:cs typeface="+mn-cs"/>
              </a:rPr>
              <a:t>I</a:t>
            </a:r>
            <a:r>
              <a:rPr lang="ru-RU" sz="1200" b="0" i="0" kern="1200" dirty="0" err="1" smtClean="0">
                <a:solidFill>
                  <a:schemeClr val="tx1"/>
                </a:solidFill>
                <a:effectLst/>
                <a:latin typeface="+mn-lt"/>
                <a:ea typeface="+mn-ea"/>
                <a:cs typeface="+mn-cs"/>
              </a:rPr>
              <a:t>ntegrated</a:t>
            </a:r>
            <a:r>
              <a:rPr lang="ru-RU" sz="1200" b="0" i="0" kern="1200" dirty="0" smtClean="0">
                <a:solidFill>
                  <a:schemeClr val="tx1"/>
                </a:solidFill>
                <a:effectLst/>
                <a:latin typeface="+mn-lt"/>
                <a:ea typeface="+mn-ea"/>
                <a:cs typeface="+mn-cs"/>
              </a:rPr>
              <a:t> </a:t>
            </a:r>
            <a:r>
              <a:rPr lang="ru-RU" sz="1200" b="1" i="0" kern="1200" dirty="0" err="1" smtClean="0">
                <a:solidFill>
                  <a:schemeClr val="tx1"/>
                </a:solidFill>
                <a:effectLst/>
                <a:latin typeface="+mn-lt"/>
                <a:ea typeface="+mn-ea"/>
                <a:cs typeface="+mn-cs"/>
              </a:rPr>
              <a:t>D</a:t>
            </a:r>
            <a:r>
              <a:rPr lang="ru-RU" sz="1200" b="0" i="0" kern="1200" dirty="0" err="1" smtClean="0">
                <a:solidFill>
                  <a:schemeClr val="tx1"/>
                </a:solidFill>
                <a:effectLst/>
                <a:latin typeface="+mn-lt"/>
                <a:ea typeface="+mn-ea"/>
                <a:cs typeface="+mn-cs"/>
              </a:rPr>
              <a:t>evelopment</a:t>
            </a:r>
            <a:r>
              <a:rPr lang="ru-RU" sz="1200" b="0" i="0" kern="1200" dirty="0" smtClean="0">
                <a:solidFill>
                  <a:schemeClr val="tx1"/>
                </a:solidFill>
                <a:effectLst/>
                <a:latin typeface="+mn-lt"/>
                <a:ea typeface="+mn-ea"/>
                <a:cs typeface="+mn-cs"/>
              </a:rPr>
              <a:t> </a:t>
            </a:r>
            <a:r>
              <a:rPr lang="ru-RU" sz="1200" b="1" i="0" kern="1200" dirty="0" err="1" smtClean="0">
                <a:solidFill>
                  <a:schemeClr val="tx1"/>
                </a:solidFill>
                <a:effectLst/>
                <a:latin typeface="+mn-lt"/>
                <a:ea typeface="+mn-ea"/>
                <a:cs typeface="+mn-cs"/>
              </a:rPr>
              <a:t>E</a:t>
            </a:r>
            <a:r>
              <a:rPr lang="ru-RU" sz="1200" b="0" i="0" kern="1200" dirty="0" err="1" smtClean="0">
                <a:solidFill>
                  <a:schemeClr val="tx1"/>
                </a:solidFill>
                <a:effectLst/>
                <a:latin typeface="+mn-lt"/>
                <a:ea typeface="+mn-ea"/>
                <a:cs typeface="+mn-cs"/>
              </a:rPr>
              <a:t>nvironment</a:t>
            </a:r>
            <a:r>
              <a:rPr lang="ru-RU" sz="1200" b="0" i="0" kern="1200" dirty="0" smtClean="0">
                <a:solidFill>
                  <a:schemeClr val="tx1"/>
                </a:solidFill>
                <a:effectLst/>
                <a:latin typeface="+mn-lt"/>
                <a:ea typeface="+mn-ea"/>
                <a:cs typeface="+mn-cs"/>
              </a:rPr>
              <a:t>») объединяет в себе все эти программы. Обычно с IDE вы получаете редактор кода с нумерацией строк и подсветкой синтаксиса, а также компилятор и линкер. А когда вам нужно будет провести отладку программы, вы сможете использовать встроенный отладчик. Кроме того, IDE объединяет и ряд других полезных возможностей: комплексная помощь, дополнение кода, в некоторых случаях ещё и система контроля версий.</a:t>
            </a:r>
            <a:endParaRPr lang="ru-RU" sz="1200" b="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19</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2</a:t>
            </a:fld>
            <a:endParaRPr lang="ru-RU" noProof="0" dirty="0"/>
          </a:p>
        </p:txBody>
      </p:sp>
    </p:spTree>
    <p:extLst>
      <p:ext uri="{BB962C8B-B14F-4D97-AF65-F5344CB8AC3E}">
        <p14:creationId xmlns:p14="http://schemas.microsoft.com/office/powerpoint/2010/main" val="13539716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200" b="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20</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1" kern="1200" dirty="0" err="1" smtClean="0">
                <a:solidFill>
                  <a:schemeClr val="tx1"/>
                </a:solidFill>
                <a:effectLst/>
                <a:latin typeface="+mn-lt"/>
                <a:ea typeface="+mn-ea"/>
                <a:cs typeface="+mn-cs"/>
              </a:rPr>
              <a:t>Visual</a:t>
            </a:r>
            <a:r>
              <a:rPr lang="ru-RU" sz="1200" b="0" i="1" kern="1200" dirty="0" smtClean="0">
                <a:solidFill>
                  <a:schemeClr val="tx1"/>
                </a:solidFill>
                <a:effectLst/>
                <a:latin typeface="+mn-lt"/>
                <a:ea typeface="+mn-ea"/>
                <a:cs typeface="+mn-cs"/>
              </a:rPr>
              <a:t> </a:t>
            </a:r>
            <a:r>
              <a:rPr lang="ru-RU" sz="1200" b="0" i="1" kern="1200" dirty="0" err="1" smtClean="0">
                <a:solidFill>
                  <a:schemeClr val="tx1"/>
                </a:solidFill>
                <a:effectLst/>
                <a:latin typeface="+mn-lt"/>
                <a:ea typeface="+mn-ea"/>
                <a:cs typeface="+mn-cs"/>
              </a:rPr>
              <a:t>Studio</a:t>
            </a:r>
            <a:r>
              <a:rPr lang="ru-RU" sz="1200" b="0" i="0" kern="1200" dirty="0" smtClean="0">
                <a:solidFill>
                  <a:schemeClr val="tx1"/>
                </a:solidFill>
                <a:effectLst/>
                <a:latin typeface="+mn-lt"/>
                <a:ea typeface="+mn-ea"/>
                <a:cs typeface="+mn-cs"/>
              </a:rPr>
              <a:t> — это среда разработки от </a:t>
            </a:r>
            <a:r>
              <a:rPr lang="ru-RU" sz="1200" b="0" i="0" kern="1200" dirty="0" err="1" smtClean="0">
                <a:solidFill>
                  <a:schemeClr val="tx1"/>
                </a:solidFill>
                <a:effectLst/>
                <a:latin typeface="+mn-lt"/>
                <a:ea typeface="+mn-ea"/>
                <a:cs typeface="+mn-cs"/>
              </a:rPr>
              <a:t>Microsoft</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Visual</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Studio</a:t>
            </a:r>
            <a:r>
              <a:rPr lang="ru-RU" sz="1200" b="0" i="0" kern="1200" dirty="0" smtClean="0">
                <a:solidFill>
                  <a:schemeClr val="tx1"/>
                </a:solidFill>
                <a:effectLst/>
                <a:latin typeface="+mn-lt"/>
                <a:ea typeface="+mn-ea"/>
                <a:cs typeface="+mn-cs"/>
              </a:rPr>
              <a:t> в основном известна для написания приложений, включающих в себя .NET. Это полный набор инструментов, позволяющий произвести точную отладку и настройку приложения. Есть как </a:t>
            </a:r>
            <a:r>
              <a:rPr lang="ru-RU" sz="1200" b="0" i="0" kern="1200" dirty="0" err="1" smtClean="0">
                <a:solidFill>
                  <a:schemeClr val="tx1"/>
                </a:solidFill>
                <a:effectLst/>
                <a:latin typeface="+mn-lt"/>
                <a:ea typeface="+mn-ea"/>
                <a:cs typeface="+mn-cs"/>
              </a:rPr>
              <a:t>Community</a:t>
            </a:r>
            <a:r>
              <a:rPr lang="ru-RU" sz="1200" b="0" i="0" kern="1200" dirty="0" smtClean="0">
                <a:solidFill>
                  <a:schemeClr val="tx1"/>
                </a:solidFill>
                <a:effectLst/>
                <a:latin typeface="+mn-lt"/>
                <a:ea typeface="+mn-ea"/>
                <a:cs typeface="+mn-cs"/>
              </a:rPr>
              <a:t>-версия, так и PRO.</a:t>
            </a:r>
          </a:p>
          <a:p>
            <a:r>
              <a:rPr lang="ru-RU" sz="1200" b="0" i="0" kern="1200" dirty="0" err="1" smtClean="0">
                <a:solidFill>
                  <a:schemeClr val="tx1"/>
                </a:solidFill>
                <a:effectLst/>
                <a:latin typeface="+mn-lt"/>
                <a:ea typeface="+mn-ea"/>
                <a:cs typeface="+mn-cs"/>
              </a:rPr>
              <a:t>Visual</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Studio</a:t>
            </a:r>
            <a:r>
              <a:rPr lang="ru-RU" sz="1200" b="0" i="0" kern="1200" dirty="0" smtClean="0">
                <a:solidFill>
                  <a:schemeClr val="tx1"/>
                </a:solidFill>
                <a:effectLst/>
                <a:latin typeface="+mn-lt"/>
                <a:ea typeface="+mn-ea"/>
                <a:cs typeface="+mn-cs"/>
              </a:rPr>
              <a:t> предназначена не только для разработчиков на C++, но также поддерживает многие другие популярные языки, такие как C#, </a:t>
            </a:r>
            <a:r>
              <a:rPr lang="ru-RU" sz="1200" b="0" i="0" kern="1200" dirty="0" err="1" smtClean="0">
                <a:solidFill>
                  <a:schemeClr val="tx1"/>
                </a:solidFill>
                <a:effectLst/>
                <a:latin typeface="+mn-lt"/>
                <a:ea typeface="+mn-ea"/>
                <a:cs typeface="+mn-cs"/>
              </a:rPr>
              <a:t>Visual</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Basic</a:t>
            </a:r>
            <a:r>
              <a:rPr lang="ru-RU" sz="1200" b="0" i="0" kern="1200" dirty="0" smtClean="0">
                <a:solidFill>
                  <a:schemeClr val="tx1"/>
                </a:solidFill>
                <a:effectLst/>
                <a:latin typeface="+mn-lt"/>
                <a:ea typeface="+mn-ea"/>
                <a:cs typeface="+mn-cs"/>
              </a:rPr>
              <a:t> и F#.</a:t>
            </a:r>
          </a:p>
          <a:p>
            <a:r>
              <a:rPr lang="ru-RU" sz="1200" b="0" i="0" kern="1200" dirty="0" err="1" smtClean="0">
                <a:solidFill>
                  <a:schemeClr val="tx1"/>
                </a:solidFill>
                <a:effectLst/>
                <a:latin typeface="+mn-lt"/>
                <a:ea typeface="+mn-ea"/>
                <a:cs typeface="+mn-cs"/>
              </a:rPr>
              <a:t>Visual</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Studio</a:t>
            </a:r>
            <a:r>
              <a:rPr lang="ru-RU" sz="1200" b="0" i="0" kern="1200" dirty="0" smtClean="0">
                <a:solidFill>
                  <a:schemeClr val="tx1"/>
                </a:solidFill>
                <a:effectLst/>
                <a:latin typeface="+mn-lt"/>
                <a:ea typeface="+mn-ea"/>
                <a:cs typeface="+mn-cs"/>
              </a:rPr>
              <a:t> предлагает множество функций, некоторые из которых:</a:t>
            </a:r>
          </a:p>
          <a:p>
            <a:r>
              <a:rPr lang="ru-RU" sz="1200" b="0" i="0" kern="1200" dirty="0" smtClean="0">
                <a:solidFill>
                  <a:schemeClr val="tx1"/>
                </a:solidFill>
                <a:effectLst/>
                <a:latin typeface="+mn-lt"/>
                <a:ea typeface="+mn-ea"/>
                <a:cs typeface="+mn-cs"/>
              </a:rPr>
              <a:t>интеллектуальное </a:t>
            </a:r>
            <a:r>
              <a:rPr lang="ru-RU" sz="1200" b="0" i="0" kern="1200" dirty="0" err="1" smtClean="0">
                <a:solidFill>
                  <a:schemeClr val="tx1"/>
                </a:solidFill>
                <a:effectLst/>
                <a:latin typeface="+mn-lt"/>
                <a:ea typeface="+mn-ea"/>
                <a:cs typeface="+mn-cs"/>
              </a:rPr>
              <a:t>автодополнение</a:t>
            </a:r>
            <a:r>
              <a:rPr lang="ru-RU" sz="1200" b="0" i="0" kern="1200" dirty="0" smtClean="0">
                <a:solidFill>
                  <a:schemeClr val="tx1"/>
                </a:solidFill>
                <a:effectLst/>
                <a:latin typeface="+mn-lt"/>
                <a:ea typeface="+mn-ea"/>
                <a:cs typeface="+mn-cs"/>
              </a:rPr>
              <a:t> кода;</a:t>
            </a:r>
          </a:p>
          <a:p>
            <a:r>
              <a:rPr lang="ru-RU" sz="1200" b="0" i="0" kern="1200" dirty="0" smtClean="0">
                <a:solidFill>
                  <a:schemeClr val="tx1"/>
                </a:solidFill>
                <a:effectLst/>
                <a:latin typeface="+mn-lt"/>
                <a:ea typeface="+mn-ea"/>
                <a:cs typeface="+mn-cs"/>
              </a:rPr>
              <a:t>дизайнер графических форм (GUI);</a:t>
            </a:r>
          </a:p>
          <a:p>
            <a:r>
              <a:rPr lang="ru-RU" sz="1200" b="0" i="0" kern="1200" dirty="0" smtClean="0">
                <a:solidFill>
                  <a:schemeClr val="tx1"/>
                </a:solidFill>
                <a:effectLst/>
                <a:latin typeface="+mn-lt"/>
                <a:ea typeface="+mn-ea"/>
                <a:cs typeface="+mn-cs"/>
              </a:rPr>
              <a:t>простая в использовании навигационная система.</a:t>
            </a:r>
          </a:p>
          <a:p>
            <a:r>
              <a:rPr lang="ru-RU" sz="1200" b="0" i="0" kern="1200" dirty="0" smtClean="0">
                <a:solidFill>
                  <a:schemeClr val="tx1"/>
                </a:solidFill>
                <a:effectLst/>
                <a:latin typeface="+mn-lt"/>
                <a:ea typeface="+mn-ea"/>
                <a:cs typeface="+mn-cs"/>
              </a:rPr>
              <a:t>Вы можете использовать IDE для разработки компьютерных программ для </a:t>
            </a:r>
            <a:r>
              <a:rPr lang="ru-RU" sz="1200" b="0" i="0" kern="1200" dirty="0" err="1" smtClean="0">
                <a:solidFill>
                  <a:schemeClr val="tx1"/>
                </a:solidFill>
                <a:effectLst/>
                <a:latin typeface="+mn-lt"/>
                <a:ea typeface="+mn-ea"/>
                <a:cs typeface="+mn-cs"/>
              </a:rPr>
              <a:t>Microsoft</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Windows</a:t>
            </a:r>
            <a:r>
              <a:rPr lang="ru-RU" sz="1200" b="0" i="0" kern="1200" dirty="0" smtClean="0">
                <a:solidFill>
                  <a:schemeClr val="tx1"/>
                </a:solidFill>
                <a:effectLst/>
                <a:latin typeface="+mn-lt"/>
                <a:ea typeface="+mn-ea"/>
                <a:cs typeface="+mn-cs"/>
              </a:rPr>
              <a:t>, а также веб-сайтов, веб-приложений и веб-сервисов.</a:t>
            </a:r>
          </a:p>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21</a:t>
            </a:fld>
            <a:endParaRPr lang="ru-RU" noProof="0" dirty="0"/>
          </a:p>
        </p:txBody>
      </p:sp>
    </p:spTree>
    <p:extLst>
      <p:ext uri="{BB962C8B-B14F-4D97-AF65-F5344CB8AC3E}">
        <p14:creationId xmlns:p14="http://schemas.microsoft.com/office/powerpoint/2010/main" val="22083516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err="1" smtClean="0">
                <a:solidFill>
                  <a:schemeClr val="tx1"/>
                </a:solidFill>
                <a:effectLst/>
                <a:latin typeface="+mn-lt"/>
                <a:ea typeface="+mn-ea"/>
                <a:cs typeface="+mn-cs"/>
              </a:rPr>
              <a:t>Xcode</a:t>
            </a:r>
            <a:r>
              <a:rPr lang="ru-RU" sz="1200" b="0" i="0" kern="1200" dirty="0" smtClean="0">
                <a:solidFill>
                  <a:schemeClr val="tx1"/>
                </a:solidFill>
                <a:effectLst/>
                <a:latin typeface="+mn-lt"/>
                <a:ea typeface="+mn-ea"/>
                <a:cs typeface="+mn-cs"/>
              </a:rPr>
              <a:t> — это не просто интегрированная среда разработки, а полный набор инструментов для разработки программного обеспечения, созданных </a:t>
            </a:r>
            <a:r>
              <a:rPr lang="ru-RU" sz="1200" b="0" i="0" kern="1200" dirty="0" err="1" smtClean="0">
                <a:solidFill>
                  <a:schemeClr val="tx1"/>
                </a:solidFill>
                <a:effectLst/>
                <a:latin typeface="+mn-lt"/>
                <a:ea typeface="+mn-ea"/>
                <a:cs typeface="+mn-cs"/>
              </a:rPr>
              <a:t>Apple</a:t>
            </a:r>
            <a:r>
              <a:rPr lang="ru-RU" sz="1200" b="0" i="0" kern="1200" dirty="0" smtClean="0">
                <a:solidFill>
                  <a:schemeClr val="tx1"/>
                </a:solidFill>
                <a:effectLst/>
                <a:latin typeface="+mn-lt"/>
                <a:ea typeface="+mn-ea"/>
                <a:cs typeface="+mn-cs"/>
              </a:rPr>
              <a:t> для разработки программного обеспечения для </a:t>
            </a:r>
            <a:r>
              <a:rPr lang="ru-RU" sz="1200" b="0" i="0" kern="1200" dirty="0" err="1" smtClean="0">
                <a:solidFill>
                  <a:schemeClr val="tx1"/>
                </a:solidFill>
                <a:effectLst/>
                <a:latin typeface="+mn-lt"/>
                <a:ea typeface="+mn-ea"/>
                <a:cs typeface="+mn-cs"/>
              </a:rPr>
              <a:t>MacOS</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iOS</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WatchOS</a:t>
            </a:r>
            <a:r>
              <a:rPr lang="ru-RU" sz="1200" b="0" i="0" kern="1200" dirty="0" smtClean="0">
                <a:solidFill>
                  <a:schemeClr val="tx1"/>
                </a:solidFill>
                <a:effectLst/>
                <a:latin typeface="+mn-lt"/>
                <a:ea typeface="+mn-ea"/>
                <a:cs typeface="+mn-cs"/>
              </a:rPr>
              <a:t> и </a:t>
            </a:r>
            <a:r>
              <a:rPr lang="ru-RU" sz="1200" b="0" i="0" kern="1200" dirty="0" err="1" smtClean="0">
                <a:solidFill>
                  <a:schemeClr val="tx1"/>
                </a:solidFill>
                <a:effectLst/>
                <a:latin typeface="+mn-lt"/>
                <a:ea typeface="+mn-ea"/>
                <a:cs typeface="+mn-cs"/>
              </a:rPr>
              <a:t>tvOS</a:t>
            </a:r>
            <a:r>
              <a:rPr lang="ru-RU" sz="1200" b="0" i="0" kern="1200" dirty="0" smtClean="0">
                <a:solidFill>
                  <a:schemeClr val="tx1"/>
                </a:solidFill>
                <a:effectLst/>
                <a:latin typeface="+mn-lt"/>
                <a:ea typeface="+mn-ea"/>
                <a:cs typeface="+mn-cs"/>
              </a:rPr>
              <a:t>.</a:t>
            </a:r>
          </a:p>
          <a:p>
            <a:r>
              <a:rPr lang="ru-RU" sz="1200" b="0" i="0" kern="1200" dirty="0" err="1" smtClean="0">
                <a:solidFill>
                  <a:schemeClr val="tx1"/>
                </a:solidFill>
                <a:effectLst/>
                <a:latin typeface="+mn-lt"/>
                <a:ea typeface="+mn-ea"/>
                <a:cs typeface="+mn-cs"/>
              </a:rPr>
              <a:t>Xcode</a:t>
            </a:r>
            <a:r>
              <a:rPr lang="ru-RU" sz="1200" b="0" i="0" kern="1200" dirty="0" smtClean="0">
                <a:solidFill>
                  <a:schemeClr val="tx1"/>
                </a:solidFill>
                <a:effectLst/>
                <a:latin typeface="+mn-lt"/>
                <a:ea typeface="+mn-ea"/>
                <a:cs typeface="+mn-cs"/>
              </a:rPr>
              <a:t> — лучшая IDE для </a:t>
            </a:r>
            <a:r>
              <a:rPr lang="ru-RU" sz="1200" b="0" i="0" kern="1200" dirty="0" err="1" smtClean="0">
                <a:solidFill>
                  <a:schemeClr val="tx1"/>
                </a:solidFill>
                <a:effectLst/>
                <a:latin typeface="+mn-lt"/>
                <a:ea typeface="+mn-ea"/>
                <a:cs typeface="+mn-cs"/>
              </a:rPr>
              <a:t>Mac</a:t>
            </a:r>
            <a:r>
              <a:rPr lang="ru-RU" sz="1200" b="0" i="0" kern="1200" dirty="0" smtClean="0">
                <a:solidFill>
                  <a:schemeClr val="tx1"/>
                </a:solidFill>
                <a:effectLst/>
                <a:latin typeface="+mn-lt"/>
                <a:ea typeface="+mn-ea"/>
                <a:cs typeface="+mn-cs"/>
              </a:rPr>
              <a:t> хотя бы потому, что она создана разработчиками операционной </a:t>
            </a:r>
            <a:r>
              <a:rPr lang="ru-RU" sz="1200" b="0" i="0" kern="1200" dirty="0" err="1" smtClean="0">
                <a:solidFill>
                  <a:schemeClr val="tx1"/>
                </a:solidFill>
                <a:effectLst/>
                <a:latin typeface="+mn-lt"/>
                <a:ea typeface="+mn-ea"/>
                <a:cs typeface="+mn-cs"/>
              </a:rPr>
              <a:t>системы.Поэтому</a:t>
            </a:r>
            <a:r>
              <a:rPr lang="ru-RU" sz="1200" b="0" i="0" kern="1200" dirty="0" smtClean="0">
                <a:solidFill>
                  <a:schemeClr val="tx1"/>
                </a:solidFill>
                <a:effectLst/>
                <a:latin typeface="+mn-lt"/>
                <a:ea typeface="+mn-ea"/>
                <a:cs typeface="+mn-cs"/>
              </a:rPr>
              <a:t>, если вы являетесь разработчиками под платформы </a:t>
            </a:r>
            <a:r>
              <a:rPr lang="ru-RU" sz="1200" b="0" i="0" kern="1200" dirty="0" err="1" smtClean="0">
                <a:solidFill>
                  <a:schemeClr val="tx1"/>
                </a:solidFill>
                <a:effectLst/>
                <a:latin typeface="+mn-lt"/>
                <a:ea typeface="+mn-ea"/>
                <a:cs typeface="+mn-cs"/>
              </a:rPr>
              <a:t>Apple</a:t>
            </a:r>
            <a:r>
              <a:rPr lang="ru-RU" sz="1200" b="0" i="0" kern="1200" dirty="0" smtClean="0">
                <a:solidFill>
                  <a:schemeClr val="tx1"/>
                </a:solidFill>
                <a:effectLst/>
                <a:latin typeface="+mn-lt"/>
                <a:ea typeface="+mn-ea"/>
                <a:cs typeface="+mn-cs"/>
              </a:rPr>
              <a:t>, эта среда для вас.</a:t>
            </a:r>
          </a:p>
          <a:p>
            <a:r>
              <a:rPr lang="ru-RU" sz="1200" b="0" i="0" kern="1200" dirty="0" smtClean="0">
                <a:solidFill>
                  <a:schemeClr val="tx1"/>
                </a:solidFill>
                <a:effectLst/>
                <a:latin typeface="+mn-lt"/>
                <a:ea typeface="+mn-ea"/>
                <a:cs typeface="+mn-cs"/>
              </a:rPr>
              <a:t>Функции </a:t>
            </a:r>
            <a:r>
              <a:rPr lang="ru-RU" sz="1200" b="0" i="0" kern="1200" dirty="0" err="1" smtClean="0">
                <a:solidFill>
                  <a:schemeClr val="tx1"/>
                </a:solidFill>
                <a:effectLst/>
                <a:latin typeface="+mn-lt"/>
                <a:ea typeface="+mn-ea"/>
                <a:cs typeface="+mn-cs"/>
              </a:rPr>
              <a:t>Xcode</a:t>
            </a:r>
            <a:r>
              <a:rPr lang="ru-RU" sz="1200" b="0" i="0" kern="1200" dirty="0" smtClean="0">
                <a:solidFill>
                  <a:schemeClr val="tx1"/>
                </a:solidFill>
                <a:effectLst/>
                <a:latin typeface="+mn-lt"/>
                <a:ea typeface="+mn-ea"/>
                <a:cs typeface="+mn-cs"/>
              </a:rPr>
              <a:t>:</a:t>
            </a:r>
          </a:p>
          <a:p>
            <a:r>
              <a:rPr lang="ru-RU" sz="1200" b="0" i="0" kern="1200" dirty="0" smtClean="0">
                <a:solidFill>
                  <a:schemeClr val="tx1"/>
                </a:solidFill>
                <a:effectLst/>
                <a:latin typeface="+mn-lt"/>
                <a:ea typeface="+mn-ea"/>
                <a:cs typeface="+mn-cs"/>
              </a:rPr>
              <a:t>создание приложений под все </a:t>
            </a:r>
            <a:r>
              <a:rPr lang="ru-RU" sz="1200" b="0" i="0" kern="1200" dirty="0" err="1" smtClean="0">
                <a:solidFill>
                  <a:schemeClr val="tx1"/>
                </a:solidFill>
                <a:effectLst/>
                <a:latin typeface="+mn-lt"/>
                <a:ea typeface="+mn-ea"/>
                <a:cs typeface="+mn-cs"/>
              </a:rPr>
              <a:t>Apple</a:t>
            </a:r>
            <a:r>
              <a:rPr lang="ru-RU" sz="1200" b="0" i="0" kern="1200" dirty="0" smtClean="0">
                <a:solidFill>
                  <a:schemeClr val="tx1"/>
                </a:solidFill>
                <a:effectLst/>
                <a:latin typeface="+mn-lt"/>
                <a:ea typeface="+mn-ea"/>
                <a:cs typeface="+mn-cs"/>
              </a:rPr>
              <a:t> платформы;</a:t>
            </a:r>
          </a:p>
          <a:p>
            <a:r>
              <a:rPr lang="ru-RU" sz="1200" b="0" i="0" kern="1200" dirty="0" err="1" smtClean="0">
                <a:solidFill>
                  <a:schemeClr val="tx1"/>
                </a:solidFill>
                <a:effectLst/>
                <a:latin typeface="+mn-lt"/>
                <a:ea typeface="+mn-ea"/>
                <a:cs typeface="+mn-cs"/>
              </a:rPr>
              <a:t>автодополнение</a:t>
            </a:r>
            <a:r>
              <a:rPr lang="ru-RU" sz="1200" b="0" i="0" kern="1200" dirty="0" smtClean="0">
                <a:solidFill>
                  <a:schemeClr val="tx1"/>
                </a:solidFill>
                <a:effectLst/>
                <a:latin typeface="+mn-lt"/>
                <a:ea typeface="+mn-ea"/>
                <a:cs typeface="+mn-cs"/>
              </a:rPr>
              <a:t> кода;</a:t>
            </a:r>
          </a:p>
          <a:p>
            <a:r>
              <a:rPr lang="ru-RU" sz="1200" b="0" i="0" kern="1200" dirty="0" smtClean="0">
                <a:solidFill>
                  <a:schemeClr val="tx1"/>
                </a:solidFill>
                <a:effectLst/>
                <a:latin typeface="+mn-lt"/>
                <a:ea typeface="+mn-ea"/>
                <a:cs typeface="+mn-cs"/>
              </a:rPr>
              <a:t>удобная работа с GUI.</a:t>
            </a:r>
          </a:p>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22</a:t>
            </a:fld>
            <a:endParaRPr lang="ru-RU" noProof="0" dirty="0"/>
          </a:p>
        </p:txBody>
      </p:sp>
    </p:spTree>
    <p:extLst>
      <p:ext uri="{BB962C8B-B14F-4D97-AF65-F5344CB8AC3E}">
        <p14:creationId xmlns:p14="http://schemas.microsoft.com/office/powerpoint/2010/main" val="22083516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Хотя </a:t>
            </a:r>
            <a:r>
              <a:rPr lang="ru-RU" sz="1200" b="0" i="0" kern="1200" dirty="0" err="1" smtClean="0">
                <a:solidFill>
                  <a:schemeClr val="tx1"/>
                </a:solidFill>
                <a:effectLst/>
                <a:latin typeface="+mn-lt"/>
                <a:ea typeface="+mn-ea"/>
                <a:cs typeface="+mn-cs"/>
              </a:rPr>
              <a:t>NetBeans</a:t>
            </a:r>
            <a:r>
              <a:rPr lang="ru-RU" sz="1200" b="0" i="0" kern="1200" dirty="0" smtClean="0">
                <a:solidFill>
                  <a:schemeClr val="tx1"/>
                </a:solidFill>
                <a:effectLst/>
                <a:latin typeface="+mn-lt"/>
                <a:ea typeface="+mn-ea"/>
                <a:cs typeface="+mn-cs"/>
              </a:rPr>
              <a:t> славится разработкой на </a:t>
            </a:r>
            <a:r>
              <a:rPr lang="ru-RU" sz="1200" b="0" i="0" kern="1200" dirty="0" err="1" smtClean="0">
                <a:solidFill>
                  <a:schemeClr val="tx1"/>
                </a:solidFill>
                <a:effectLst/>
                <a:latin typeface="+mn-lt"/>
                <a:ea typeface="+mn-ea"/>
                <a:cs typeface="+mn-cs"/>
              </a:rPr>
              <a:t>Java</a:t>
            </a:r>
            <a:r>
              <a:rPr lang="ru-RU" sz="1200" b="0" i="0" kern="1200" dirty="0" smtClean="0">
                <a:solidFill>
                  <a:schemeClr val="tx1"/>
                </a:solidFill>
                <a:effectLst/>
                <a:latin typeface="+mn-lt"/>
                <a:ea typeface="+mn-ea"/>
                <a:cs typeface="+mn-cs"/>
              </a:rPr>
              <a:t>, это также одна из лучших сред разработки на C++ как для </a:t>
            </a:r>
            <a:r>
              <a:rPr lang="ru-RU" sz="1200" b="0" i="0" kern="1200" dirty="0" err="1" smtClean="0">
                <a:solidFill>
                  <a:schemeClr val="tx1"/>
                </a:solidFill>
                <a:effectLst/>
                <a:latin typeface="+mn-lt"/>
                <a:ea typeface="+mn-ea"/>
                <a:cs typeface="+mn-cs"/>
              </a:rPr>
              <a:t>Windows</a:t>
            </a:r>
            <a:r>
              <a:rPr lang="ru-RU" sz="1200" b="0" i="0" kern="1200" dirty="0" smtClean="0">
                <a:solidFill>
                  <a:schemeClr val="tx1"/>
                </a:solidFill>
                <a:effectLst/>
                <a:latin typeface="+mn-lt"/>
                <a:ea typeface="+mn-ea"/>
                <a:cs typeface="+mn-cs"/>
              </a:rPr>
              <a:t>, так и для </a:t>
            </a:r>
            <a:r>
              <a:rPr lang="ru-RU" sz="1200" b="0" i="0" kern="1200" dirty="0" err="1" smtClean="0">
                <a:solidFill>
                  <a:schemeClr val="tx1"/>
                </a:solidFill>
                <a:effectLst/>
                <a:latin typeface="+mn-lt"/>
                <a:ea typeface="+mn-ea"/>
                <a:cs typeface="+mn-cs"/>
              </a:rPr>
              <a:t>Mac</a:t>
            </a:r>
            <a:r>
              <a:rPr lang="ru-RU" sz="1200" b="0" i="0" kern="1200" dirty="0" smtClean="0">
                <a:solidFill>
                  <a:schemeClr val="tx1"/>
                </a:solidFill>
                <a:effectLst/>
                <a:latin typeface="+mn-lt"/>
                <a:ea typeface="+mn-ea"/>
                <a:cs typeface="+mn-cs"/>
              </a:rPr>
              <a:t> с </a:t>
            </a:r>
            <a:r>
              <a:rPr lang="ru-RU" sz="1200" b="0" i="0" kern="1200" dirty="0" err="1" smtClean="0">
                <a:solidFill>
                  <a:schemeClr val="tx1"/>
                </a:solidFill>
                <a:effectLst/>
                <a:latin typeface="+mn-lt"/>
                <a:ea typeface="+mn-ea"/>
                <a:cs typeface="+mn-cs"/>
              </a:rPr>
              <a:t>Linux</a:t>
            </a:r>
            <a:r>
              <a:rPr lang="ru-RU" sz="1200" b="0" i="0" kern="1200" dirty="0" smtClean="0">
                <a:solidFill>
                  <a:schemeClr val="tx1"/>
                </a:solidFill>
                <a:effectLst/>
                <a:latin typeface="+mn-lt"/>
                <a:ea typeface="+mn-ea"/>
                <a:cs typeface="+mn-cs"/>
              </a:rPr>
              <a:t>.</a:t>
            </a:r>
          </a:p>
          <a:p>
            <a:r>
              <a:rPr lang="ru-RU" sz="1200" b="0" i="0" kern="1200" dirty="0" smtClean="0">
                <a:solidFill>
                  <a:schemeClr val="tx1"/>
                </a:solidFill>
                <a:effectLst/>
                <a:latin typeface="+mn-lt"/>
                <a:ea typeface="+mn-ea"/>
                <a:cs typeface="+mn-cs"/>
              </a:rPr>
              <a:t>У </a:t>
            </a:r>
            <a:r>
              <a:rPr lang="ru-RU" sz="1200" b="0" i="0" kern="1200" dirty="0" err="1" smtClean="0">
                <a:solidFill>
                  <a:schemeClr val="tx1"/>
                </a:solidFill>
                <a:effectLst/>
                <a:latin typeface="+mn-lt"/>
                <a:ea typeface="+mn-ea"/>
                <a:cs typeface="+mn-cs"/>
              </a:rPr>
              <a:t>NetBeans</a:t>
            </a:r>
            <a:r>
              <a:rPr lang="ru-RU" sz="1200" b="0" i="0" kern="1200" dirty="0" smtClean="0">
                <a:solidFill>
                  <a:schemeClr val="tx1"/>
                </a:solidFill>
                <a:effectLst/>
                <a:latin typeface="+mn-lt"/>
                <a:ea typeface="+mn-ea"/>
                <a:cs typeface="+mn-cs"/>
              </a:rPr>
              <a:t> также есть много готовых шаблонных проектов для C и C++, которые можно использовать в качестве основы для ваших приложений. </a:t>
            </a:r>
            <a:r>
              <a:rPr lang="ru-RU" sz="1200" b="0" i="0" kern="1200" dirty="0" err="1" smtClean="0">
                <a:solidFill>
                  <a:schemeClr val="tx1"/>
                </a:solidFill>
                <a:effectLst/>
                <a:latin typeface="+mn-lt"/>
                <a:ea typeface="+mn-ea"/>
                <a:cs typeface="+mn-cs"/>
              </a:rPr>
              <a:t>NetBeans</a:t>
            </a:r>
            <a:r>
              <a:rPr lang="ru-RU" sz="1200" b="0" i="0" kern="1200" dirty="0" smtClean="0">
                <a:solidFill>
                  <a:schemeClr val="tx1"/>
                </a:solidFill>
                <a:effectLst/>
                <a:latin typeface="+mn-lt"/>
                <a:ea typeface="+mn-ea"/>
                <a:cs typeface="+mn-cs"/>
              </a:rPr>
              <a:t> был написан с использованием </a:t>
            </a:r>
            <a:r>
              <a:rPr lang="ru-RU" sz="1200" b="0" i="0" kern="1200" dirty="0" err="1" smtClean="0">
                <a:solidFill>
                  <a:schemeClr val="tx1"/>
                </a:solidFill>
                <a:effectLst/>
                <a:latin typeface="+mn-lt"/>
                <a:ea typeface="+mn-ea"/>
                <a:cs typeface="+mn-cs"/>
              </a:rPr>
              <a:t>Java</a:t>
            </a:r>
            <a:r>
              <a:rPr lang="ru-RU" sz="1200" b="0" i="0" kern="1200" dirty="0" smtClean="0">
                <a:solidFill>
                  <a:schemeClr val="tx1"/>
                </a:solidFill>
                <a:effectLst/>
                <a:latin typeface="+mn-lt"/>
                <a:ea typeface="+mn-ea"/>
                <a:cs typeface="+mn-cs"/>
              </a:rPr>
              <a:t>, он также может быть использован для проектов PHP и HTML5. Идеально подходит для начинающих, но и опытные программисты часто используют его.</a:t>
            </a:r>
          </a:p>
          <a:p>
            <a:r>
              <a:rPr lang="ru-RU" sz="1200" b="0" i="0" kern="1200" dirty="0" smtClean="0">
                <a:solidFill>
                  <a:schemeClr val="tx1"/>
                </a:solidFill>
                <a:effectLst/>
                <a:latin typeface="+mn-lt"/>
                <a:ea typeface="+mn-ea"/>
                <a:cs typeface="+mn-cs"/>
              </a:rPr>
              <a:t>Плюсы </a:t>
            </a:r>
            <a:r>
              <a:rPr lang="ru-RU" sz="1200" b="0" i="0" kern="1200" dirty="0" err="1" smtClean="0">
                <a:solidFill>
                  <a:schemeClr val="tx1"/>
                </a:solidFill>
                <a:effectLst/>
                <a:latin typeface="+mn-lt"/>
                <a:ea typeface="+mn-ea"/>
                <a:cs typeface="+mn-cs"/>
              </a:rPr>
              <a:t>NetBeans</a:t>
            </a:r>
            <a:r>
              <a:rPr lang="ru-RU" sz="1200" b="0" i="0" kern="1200" dirty="0" smtClean="0">
                <a:solidFill>
                  <a:schemeClr val="tx1"/>
                </a:solidFill>
                <a:effectLst/>
                <a:latin typeface="+mn-lt"/>
                <a:ea typeface="+mn-ea"/>
                <a:cs typeface="+mn-cs"/>
              </a:rPr>
              <a:t>:</a:t>
            </a:r>
          </a:p>
          <a:p>
            <a:r>
              <a:rPr lang="ru-RU" sz="1200" b="0" i="0" kern="1200" dirty="0" smtClean="0">
                <a:solidFill>
                  <a:schemeClr val="tx1"/>
                </a:solidFill>
                <a:effectLst/>
                <a:latin typeface="+mn-lt"/>
                <a:ea typeface="+mn-ea"/>
                <a:cs typeface="+mn-cs"/>
              </a:rPr>
              <a:t>это ПО о открытым исходным кодом;</a:t>
            </a:r>
          </a:p>
          <a:p>
            <a:r>
              <a:rPr lang="ru-RU" sz="1200" b="0" i="0" kern="1200" dirty="0" smtClean="0">
                <a:solidFill>
                  <a:schemeClr val="tx1"/>
                </a:solidFill>
                <a:effectLst/>
                <a:latin typeface="+mn-lt"/>
                <a:ea typeface="+mn-ea"/>
                <a:cs typeface="+mn-cs"/>
              </a:rPr>
              <a:t>разработан и поддерживается компанией </a:t>
            </a:r>
            <a:r>
              <a:rPr lang="ru-RU" sz="1200" b="0" i="0" kern="1200" dirty="0" err="1" smtClean="0">
                <a:solidFill>
                  <a:schemeClr val="tx1"/>
                </a:solidFill>
                <a:effectLst/>
                <a:latin typeface="+mn-lt"/>
                <a:ea typeface="+mn-ea"/>
                <a:cs typeface="+mn-cs"/>
              </a:rPr>
              <a:t>Oracle</a:t>
            </a:r>
            <a:r>
              <a:rPr lang="ru-RU" sz="1200" b="0" i="0" kern="1200" dirty="0" smtClean="0">
                <a:solidFill>
                  <a:schemeClr val="tx1"/>
                </a:solidFill>
                <a:effectLst/>
                <a:latin typeface="+mn-lt"/>
                <a:ea typeface="+mn-ea"/>
                <a:cs typeface="+mn-cs"/>
              </a:rPr>
              <a:t>;</a:t>
            </a:r>
          </a:p>
          <a:p>
            <a:r>
              <a:rPr lang="ru-RU" sz="1200" b="0" i="0" kern="1200" dirty="0" err="1" smtClean="0">
                <a:solidFill>
                  <a:schemeClr val="tx1"/>
                </a:solidFill>
                <a:effectLst/>
                <a:latin typeface="+mn-lt"/>
                <a:ea typeface="+mn-ea"/>
                <a:cs typeface="+mn-cs"/>
              </a:rPr>
              <a:t>мультиплатформенная</a:t>
            </a:r>
            <a:r>
              <a:rPr lang="ru-RU" sz="1200" b="0" i="0" kern="1200" dirty="0" smtClean="0">
                <a:solidFill>
                  <a:schemeClr val="tx1"/>
                </a:solidFill>
                <a:effectLst/>
                <a:latin typeface="+mn-lt"/>
                <a:ea typeface="+mn-ea"/>
                <a:cs typeface="+mn-cs"/>
              </a:rPr>
              <a:t> поддержка;</a:t>
            </a:r>
          </a:p>
          <a:p>
            <a:r>
              <a:rPr lang="ru-RU" sz="1200" b="0" i="0" kern="1200" dirty="0" smtClean="0">
                <a:solidFill>
                  <a:schemeClr val="tx1"/>
                </a:solidFill>
                <a:effectLst/>
                <a:latin typeface="+mn-lt"/>
                <a:ea typeface="+mn-ea"/>
                <a:cs typeface="+mn-cs"/>
              </a:rPr>
              <a:t>поддержка визуализированного создания  GUI-</a:t>
            </a:r>
            <a:r>
              <a:rPr lang="ru-RU" sz="1200" b="0" i="0" kern="1200" dirty="0" err="1" smtClean="0">
                <a:solidFill>
                  <a:schemeClr val="tx1"/>
                </a:solidFill>
                <a:effectLst/>
                <a:latin typeface="+mn-lt"/>
                <a:ea typeface="+mn-ea"/>
                <a:cs typeface="+mn-cs"/>
              </a:rPr>
              <a:t>имнтерфейсов</a:t>
            </a:r>
            <a:r>
              <a:rPr lang="ru-RU" sz="1200" b="0" i="0" kern="1200" dirty="0" smtClean="0">
                <a:solidFill>
                  <a:schemeClr val="tx1"/>
                </a:solidFill>
                <a:effectLst/>
                <a:latin typeface="+mn-lt"/>
                <a:ea typeface="+mn-ea"/>
                <a:cs typeface="+mn-cs"/>
              </a:rPr>
              <a:t>;</a:t>
            </a:r>
            <a:br>
              <a:rPr lang="ru-RU" sz="1200" b="0" i="0" kern="1200" dirty="0" smtClean="0">
                <a:solidFill>
                  <a:schemeClr val="tx1"/>
                </a:solidFill>
                <a:effectLst/>
                <a:latin typeface="+mn-lt"/>
                <a:ea typeface="+mn-ea"/>
                <a:cs typeface="+mn-cs"/>
              </a:rPr>
            </a:br>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простота установки и использования;</a:t>
            </a:r>
          </a:p>
          <a:p>
            <a:r>
              <a:rPr lang="ru-RU" sz="1200" b="0" i="0" kern="1200" dirty="0" smtClean="0">
                <a:solidFill>
                  <a:schemeClr val="tx1"/>
                </a:solidFill>
                <a:effectLst/>
                <a:latin typeface="+mn-lt"/>
                <a:ea typeface="+mn-ea"/>
                <a:cs typeface="+mn-cs"/>
              </a:rPr>
              <a:t>поддержка </a:t>
            </a:r>
            <a:r>
              <a:rPr lang="ru-RU" sz="1200" b="0" i="0" kern="1200" dirty="0" err="1" smtClean="0">
                <a:solidFill>
                  <a:schemeClr val="tx1"/>
                </a:solidFill>
                <a:effectLst/>
                <a:latin typeface="+mn-lt"/>
                <a:ea typeface="+mn-ea"/>
                <a:cs typeface="+mn-cs"/>
              </a:rPr>
              <a:t>Qt</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Toolkit</a:t>
            </a:r>
            <a:r>
              <a:rPr lang="ru-RU" sz="1200" b="0" i="0" kern="1200" dirty="0" smtClean="0">
                <a:solidFill>
                  <a:schemeClr val="tx1"/>
                </a:solidFill>
                <a:effectLst/>
                <a:latin typeface="+mn-lt"/>
                <a:ea typeface="+mn-ea"/>
                <a:cs typeface="+mn-cs"/>
              </a:rPr>
              <a:t>;</a:t>
            </a:r>
          </a:p>
          <a:p>
            <a:r>
              <a:rPr lang="ru-RU" sz="1200" b="0" i="0" kern="1200" dirty="0" smtClean="0">
                <a:solidFill>
                  <a:schemeClr val="tx1"/>
                </a:solidFill>
                <a:effectLst/>
                <a:latin typeface="+mn-lt"/>
                <a:ea typeface="+mn-ea"/>
                <a:cs typeface="+mn-cs"/>
              </a:rPr>
              <a:t>поддержка удаленного развития;</a:t>
            </a:r>
          </a:p>
          <a:p>
            <a:r>
              <a:rPr lang="ru-RU" sz="1200" b="0" i="0" kern="1200" dirty="0" smtClean="0">
                <a:solidFill>
                  <a:schemeClr val="tx1"/>
                </a:solidFill>
                <a:effectLst/>
                <a:latin typeface="+mn-lt"/>
                <a:ea typeface="+mn-ea"/>
                <a:cs typeface="+mn-cs"/>
              </a:rPr>
              <a:t>легкая файловая навигация.</a:t>
            </a:r>
            <a:endParaRPr lang="ru-RU" sz="1200" b="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23</a:t>
            </a:fld>
            <a:endParaRPr lang="ru-RU" noProof="0" dirty="0"/>
          </a:p>
        </p:txBody>
      </p:sp>
    </p:spTree>
    <p:extLst>
      <p:ext uri="{BB962C8B-B14F-4D97-AF65-F5344CB8AC3E}">
        <p14:creationId xmlns:p14="http://schemas.microsoft.com/office/powerpoint/2010/main" val="22083516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err="1" smtClean="0">
                <a:solidFill>
                  <a:schemeClr val="tx1"/>
                </a:solidFill>
                <a:effectLst/>
                <a:latin typeface="+mn-lt"/>
                <a:ea typeface="+mn-ea"/>
                <a:cs typeface="+mn-cs"/>
              </a:rPr>
              <a:t>Eclipse</a:t>
            </a:r>
            <a:r>
              <a:rPr lang="ru-RU" sz="1200" b="0" i="0" kern="1200" dirty="0" smtClean="0">
                <a:solidFill>
                  <a:schemeClr val="tx1"/>
                </a:solidFill>
                <a:effectLst/>
                <a:latin typeface="+mn-lt"/>
                <a:ea typeface="+mn-ea"/>
                <a:cs typeface="+mn-cs"/>
              </a:rPr>
              <a:t> — еще одна простая в использовании и при этом мощная IDE для C и C++. Между </a:t>
            </a:r>
            <a:r>
              <a:rPr lang="ru-RU" sz="1200" b="0" i="0" kern="1200" dirty="0" err="1" smtClean="0">
                <a:solidFill>
                  <a:schemeClr val="tx1"/>
                </a:solidFill>
                <a:effectLst/>
                <a:latin typeface="+mn-lt"/>
                <a:ea typeface="+mn-ea"/>
                <a:cs typeface="+mn-cs"/>
              </a:rPr>
              <a:t>Eclipse</a:t>
            </a:r>
            <a:r>
              <a:rPr lang="ru-RU" sz="1200" b="0" i="0" kern="1200" dirty="0" smtClean="0">
                <a:solidFill>
                  <a:schemeClr val="tx1"/>
                </a:solidFill>
                <a:effectLst/>
                <a:latin typeface="+mn-lt"/>
                <a:ea typeface="+mn-ea"/>
                <a:cs typeface="+mn-cs"/>
              </a:rPr>
              <a:t> и </a:t>
            </a:r>
            <a:r>
              <a:rPr lang="ru-RU" sz="1200" b="0" i="0" kern="1200" dirty="0" err="1" smtClean="0">
                <a:solidFill>
                  <a:schemeClr val="tx1"/>
                </a:solidFill>
                <a:effectLst/>
                <a:latin typeface="+mn-lt"/>
                <a:ea typeface="+mn-ea"/>
                <a:cs typeface="+mn-cs"/>
              </a:rPr>
              <a:t>NetBeans</a:t>
            </a:r>
            <a:r>
              <a:rPr lang="ru-RU" sz="1200" b="0" i="0" kern="1200" dirty="0" smtClean="0">
                <a:solidFill>
                  <a:schemeClr val="tx1"/>
                </a:solidFill>
                <a:effectLst/>
                <a:latin typeface="+mn-lt"/>
                <a:ea typeface="+mn-ea"/>
                <a:cs typeface="+mn-cs"/>
              </a:rPr>
              <a:t> мало различий, но все же </a:t>
            </a:r>
            <a:r>
              <a:rPr lang="ru-RU" sz="1200" b="0" i="0" kern="1200" dirty="0" err="1" smtClean="0">
                <a:solidFill>
                  <a:schemeClr val="tx1"/>
                </a:solidFill>
                <a:effectLst/>
                <a:latin typeface="+mn-lt"/>
                <a:ea typeface="+mn-ea"/>
                <a:cs typeface="+mn-cs"/>
              </a:rPr>
              <a:t>Eclipse</a:t>
            </a:r>
            <a:r>
              <a:rPr lang="ru-RU" sz="1200" b="0" i="0" kern="1200" dirty="0" smtClean="0">
                <a:solidFill>
                  <a:schemeClr val="tx1"/>
                </a:solidFill>
                <a:effectLst/>
                <a:latin typeface="+mn-lt"/>
                <a:ea typeface="+mn-ea"/>
                <a:cs typeface="+mn-cs"/>
              </a:rPr>
              <a:t> является более быстрой средой разработки.</a:t>
            </a:r>
            <a:br>
              <a:rPr lang="ru-RU" sz="1200" b="0" i="0" kern="1200" dirty="0" smtClean="0">
                <a:solidFill>
                  <a:schemeClr val="tx1"/>
                </a:solidFill>
                <a:effectLst/>
                <a:latin typeface="+mn-lt"/>
                <a:ea typeface="+mn-ea"/>
                <a:cs typeface="+mn-cs"/>
              </a:rPr>
            </a:br>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Плюсы </a:t>
            </a:r>
            <a:r>
              <a:rPr lang="ru-RU" sz="1200" b="0" i="0" kern="1200" dirty="0" err="1" smtClean="0">
                <a:solidFill>
                  <a:schemeClr val="tx1"/>
                </a:solidFill>
                <a:effectLst/>
                <a:latin typeface="+mn-lt"/>
                <a:ea typeface="+mn-ea"/>
                <a:cs typeface="+mn-cs"/>
              </a:rPr>
              <a:t>Eclipse</a:t>
            </a:r>
            <a:r>
              <a:rPr lang="ru-RU" sz="1200" b="0" i="0" kern="1200" dirty="0" smtClean="0">
                <a:solidFill>
                  <a:schemeClr val="tx1"/>
                </a:solidFill>
                <a:effectLst/>
                <a:latin typeface="+mn-lt"/>
                <a:ea typeface="+mn-ea"/>
                <a:cs typeface="+mn-cs"/>
              </a:rPr>
              <a:t>:</a:t>
            </a:r>
          </a:p>
          <a:p>
            <a:r>
              <a:rPr lang="ru-RU" sz="1200" b="0" i="0" kern="1200" dirty="0" smtClean="0">
                <a:solidFill>
                  <a:schemeClr val="tx1"/>
                </a:solidFill>
                <a:effectLst/>
                <a:latin typeface="+mn-lt"/>
                <a:ea typeface="+mn-ea"/>
                <a:cs typeface="+mn-cs"/>
              </a:rPr>
              <a:t>простота установки и использования;</a:t>
            </a:r>
          </a:p>
          <a:p>
            <a:r>
              <a:rPr lang="ru-RU" sz="1200" b="0" i="0" kern="1200" dirty="0" smtClean="0">
                <a:solidFill>
                  <a:schemeClr val="tx1"/>
                </a:solidFill>
                <a:effectLst/>
                <a:latin typeface="+mn-lt"/>
                <a:ea typeface="+mn-ea"/>
                <a:cs typeface="+mn-cs"/>
              </a:rPr>
              <a:t>бесплатный и открытый источник;</a:t>
            </a:r>
            <a:br>
              <a:rPr lang="ru-RU" sz="1200" b="0" i="0" kern="1200" dirty="0" smtClean="0">
                <a:solidFill>
                  <a:schemeClr val="tx1"/>
                </a:solidFill>
                <a:effectLst/>
                <a:latin typeface="+mn-lt"/>
                <a:ea typeface="+mn-ea"/>
                <a:cs typeface="+mn-cs"/>
              </a:rPr>
            </a:br>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поддержка нескольких платформ;</a:t>
            </a:r>
          </a:p>
          <a:p>
            <a:r>
              <a:rPr lang="ru-RU" sz="1200" b="0" i="0" kern="1200" dirty="0" smtClean="0">
                <a:solidFill>
                  <a:schemeClr val="tx1"/>
                </a:solidFill>
                <a:effectLst/>
                <a:latin typeface="+mn-lt"/>
                <a:ea typeface="+mn-ea"/>
                <a:cs typeface="+mn-cs"/>
              </a:rPr>
              <a:t>мощный движок создания GUI-интерфейсов;</a:t>
            </a:r>
            <a:br>
              <a:rPr lang="ru-RU" sz="1200" b="0" i="0" kern="1200" dirty="0" smtClean="0">
                <a:solidFill>
                  <a:schemeClr val="tx1"/>
                </a:solidFill>
                <a:effectLst/>
                <a:latin typeface="+mn-lt"/>
                <a:ea typeface="+mn-ea"/>
                <a:cs typeface="+mn-cs"/>
              </a:rPr>
            </a:br>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удаленный системный проводник.</a:t>
            </a:r>
            <a:endParaRPr lang="ru-RU" sz="1200" b="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24</a:t>
            </a:fld>
            <a:endParaRPr lang="ru-RU" noProof="0" dirty="0"/>
          </a:p>
        </p:txBody>
      </p:sp>
    </p:spTree>
    <p:extLst>
      <p:ext uri="{BB962C8B-B14F-4D97-AF65-F5344CB8AC3E}">
        <p14:creationId xmlns:p14="http://schemas.microsoft.com/office/powerpoint/2010/main" val="22083516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err="1" smtClean="0">
                <a:solidFill>
                  <a:schemeClr val="tx1"/>
                </a:solidFill>
                <a:effectLst/>
                <a:latin typeface="+mn-lt"/>
                <a:ea typeface="+mn-ea"/>
                <a:cs typeface="+mn-cs"/>
              </a:rPr>
              <a:t>CodeLite</a:t>
            </a:r>
            <a:r>
              <a:rPr lang="ru-RU" sz="1200" b="0" i="0" kern="1200" dirty="0" smtClean="0">
                <a:solidFill>
                  <a:schemeClr val="tx1"/>
                </a:solidFill>
                <a:effectLst/>
                <a:latin typeface="+mn-lt"/>
                <a:ea typeface="+mn-ea"/>
                <a:cs typeface="+mn-cs"/>
              </a:rPr>
              <a:t> — это еще одна бесплатная и быстрая IDE для программирования на C и C ++. </a:t>
            </a:r>
            <a:r>
              <a:rPr lang="ru-RU" sz="1200" b="0" i="0" kern="1200" dirty="0" err="1" smtClean="0">
                <a:solidFill>
                  <a:schemeClr val="tx1"/>
                </a:solidFill>
                <a:effectLst/>
                <a:latin typeface="+mn-lt"/>
                <a:ea typeface="+mn-ea"/>
                <a:cs typeface="+mn-cs"/>
              </a:rPr>
              <a:t>CodeLite</a:t>
            </a:r>
            <a:r>
              <a:rPr lang="ru-RU" sz="1200" b="0" i="0" kern="1200" dirty="0" smtClean="0">
                <a:solidFill>
                  <a:schemeClr val="tx1"/>
                </a:solidFill>
                <a:effectLst/>
                <a:latin typeface="+mn-lt"/>
                <a:ea typeface="+mn-ea"/>
                <a:cs typeface="+mn-cs"/>
              </a:rPr>
              <a:t> также поддерживает разработку на PHP и </a:t>
            </a:r>
            <a:r>
              <a:rPr lang="ru-RU" sz="1200" b="0" i="0" kern="1200" dirty="0" err="1" smtClean="0">
                <a:solidFill>
                  <a:schemeClr val="tx1"/>
                </a:solidFill>
                <a:effectLst/>
                <a:latin typeface="+mn-lt"/>
                <a:ea typeface="+mn-ea"/>
                <a:cs typeface="+mn-cs"/>
              </a:rPr>
              <a:t>JavaScript</a:t>
            </a:r>
            <a:r>
              <a:rPr lang="ru-RU" sz="1200" b="0" i="0" kern="1200" dirty="0" smtClean="0">
                <a:solidFill>
                  <a:schemeClr val="tx1"/>
                </a:solidFill>
                <a:effectLst/>
                <a:latin typeface="+mn-lt"/>
                <a:ea typeface="+mn-ea"/>
                <a:cs typeface="+mn-cs"/>
              </a:rPr>
              <a:t>.</a:t>
            </a:r>
          </a:p>
          <a:p>
            <a:r>
              <a:rPr lang="ru-RU" sz="1200" b="0" i="0" kern="1200" dirty="0" smtClean="0">
                <a:solidFill>
                  <a:schemeClr val="tx1"/>
                </a:solidFill>
                <a:effectLst/>
                <a:latin typeface="+mn-lt"/>
                <a:ea typeface="+mn-ea"/>
                <a:cs typeface="+mn-cs"/>
              </a:rPr>
              <a:t>Функции </a:t>
            </a:r>
            <a:r>
              <a:rPr lang="ru-RU" sz="1200" b="0" i="0" kern="1200" dirty="0" err="1" smtClean="0">
                <a:solidFill>
                  <a:schemeClr val="tx1"/>
                </a:solidFill>
                <a:effectLst/>
                <a:latin typeface="+mn-lt"/>
                <a:ea typeface="+mn-ea"/>
                <a:cs typeface="+mn-cs"/>
              </a:rPr>
              <a:t>CodeLite</a:t>
            </a:r>
            <a:r>
              <a:rPr lang="ru-RU" sz="1200" b="0" i="0" kern="1200" dirty="0" smtClean="0">
                <a:solidFill>
                  <a:schemeClr val="tx1"/>
                </a:solidFill>
                <a:effectLst/>
                <a:latin typeface="+mn-lt"/>
                <a:ea typeface="+mn-ea"/>
                <a:cs typeface="+mn-cs"/>
              </a:rPr>
              <a:t>:</a:t>
            </a:r>
          </a:p>
          <a:p>
            <a:r>
              <a:rPr lang="ru-RU" sz="1200" b="0" i="0" kern="1200" dirty="0" err="1" smtClean="0">
                <a:solidFill>
                  <a:schemeClr val="tx1"/>
                </a:solidFill>
                <a:effectLst/>
                <a:latin typeface="+mn-lt"/>
                <a:ea typeface="+mn-ea"/>
                <a:cs typeface="+mn-cs"/>
              </a:rPr>
              <a:t>мультиплатформенная</a:t>
            </a:r>
            <a:r>
              <a:rPr lang="ru-RU" sz="1200" b="0" i="0" kern="1200" dirty="0" smtClean="0">
                <a:solidFill>
                  <a:schemeClr val="tx1"/>
                </a:solidFill>
                <a:effectLst/>
                <a:latin typeface="+mn-lt"/>
                <a:ea typeface="+mn-ea"/>
                <a:cs typeface="+mn-cs"/>
              </a:rPr>
              <a:t> поддержка;</a:t>
            </a:r>
            <a:br>
              <a:rPr lang="ru-RU" sz="1200" b="0" i="0" kern="1200" dirty="0" smtClean="0">
                <a:solidFill>
                  <a:schemeClr val="tx1"/>
                </a:solidFill>
                <a:effectLst/>
                <a:latin typeface="+mn-lt"/>
                <a:ea typeface="+mn-ea"/>
                <a:cs typeface="+mn-cs"/>
              </a:rPr>
            </a:br>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встроенная поддержка GCC/</a:t>
            </a:r>
            <a:r>
              <a:rPr lang="ru-RU" sz="1200" b="0" i="0" kern="1200" dirty="0" err="1" smtClean="0">
                <a:solidFill>
                  <a:schemeClr val="tx1"/>
                </a:solidFill>
                <a:effectLst/>
                <a:latin typeface="+mn-lt"/>
                <a:ea typeface="+mn-ea"/>
                <a:cs typeface="+mn-cs"/>
              </a:rPr>
              <a:t>clang</a:t>
            </a:r>
            <a:r>
              <a:rPr lang="ru-RU" sz="1200" b="0" i="0" kern="1200" dirty="0" smtClean="0">
                <a:solidFill>
                  <a:schemeClr val="tx1"/>
                </a:solidFill>
                <a:effectLst/>
                <a:latin typeface="+mn-lt"/>
                <a:ea typeface="+mn-ea"/>
                <a:cs typeface="+mn-cs"/>
              </a:rPr>
              <a:t>/VC++;</a:t>
            </a:r>
            <a:br>
              <a:rPr lang="ru-RU" sz="1200" b="0" i="0" kern="1200" dirty="0" smtClean="0">
                <a:solidFill>
                  <a:schemeClr val="tx1"/>
                </a:solidFill>
                <a:effectLst/>
                <a:latin typeface="+mn-lt"/>
                <a:ea typeface="+mn-ea"/>
                <a:cs typeface="+mn-cs"/>
              </a:rPr>
            </a:br>
            <a:endParaRPr lang="ru-RU" sz="1200" b="0" i="0" kern="1200" dirty="0" smtClean="0">
              <a:solidFill>
                <a:schemeClr val="tx1"/>
              </a:solidFill>
              <a:effectLst/>
              <a:latin typeface="+mn-lt"/>
              <a:ea typeface="+mn-ea"/>
              <a:cs typeface="+mn-cs"/>
            </a:endParaRPr>
          </a:p>
          <a:p>
            <a:r>
              <a:rPr lang="ru-RU" sz="1200" b="0" i="0" kern="1200" dirty="0" err="1" smtClean="0">
                <a:solidFill>
                  <a:schemeClr val="tx1"/>
                </a:solidFill>
                <a:effectLst/>
                <a:latin typeface="+mn-lt"/>
                <a:ea typeface="+mn-ea"/>
                <a:cs typeface="+mn-cs"/>
              </a:rPr>
              <a:t>CodeLite</a:t>
            </a:r>
            <a:r>
              <a:rPr lang="ru-RU" sz="1200" b="0" i="0" kern="1200" dirty="0" smtClean="0">
                <a:solidFill>
                  <a:schemeClr val="tx1"/>
                </a:solidFill>
                <a:effectLst/>
                <a:latin typeface="+mn-lt"/>
                <a:ea typeface="+mn-ea"/>
                <a:cs typeface="+mn-cs"/>
              </a:rPr>
              <a:t> обладает удивительно быстрым и мощным инструментом завершения кода из-за собственного анализатора;</a:t>
            </a:r>
            <a:br>
              <a:rPr lang="ru-RU" sz="1200" b="0" i="0" kern="1200" dirty="0" smtClean="0">
                <a:solidFill>
                  <a:schemeClr val="tx1"/>
                </a:solidFill>
                <a:effectLst/>
                <a:latin typeface="+mn-lt"/>
                <a:ea typeface="+mn-ea"/>
                <a:cs typeface="+mn-cs"/>
              </a:rPr>
            </a:br>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поддержка профилирования, </a:t>
            </a:r>
            <a:r>
              <a:rPr lang="ru-RU" sz="1200" b="0" i="0" kern="1200" dirty="0" err="1" smtClean="0">
                <a:solidFill>
                  <a:schemeClr val="tx1"/>
                </a:solidFill>
                <a:effectLst/>
                <a:latin typeface="+mn-lt"/>
                <a:ea typeface="+mn-ea"/>
                <a:cs typeface="+mn-cs"/>
              </a:rPr>
              <a:t>рефакторинга</a:t>
            </a:r>
            <a:r>
              <a:rPr lang="ru-RU" sz="1200" b="0" i="0" kern="1200" dirty="0" smtClean="0">
                <a:solidFill>
                  <a:schemeClr val="tx1"/>
                </a:solidFill>
                <a:effectLst/>
                <a:latin typeface="+mn-lt"/>
                <a:ea typeface="+mn-ea"/>
                <a:cs typeface="+mn-cs"/>
              </a:rPr>
              <a:t>;</a:t>
            </a:r>
          </a:p>
          <a:p>
            <a:r>
              <a:rPr lang="ru-RU" sz="1200" b="0" i="0" kern="1200" dirty="0" smtClean="0">
                <a:solidFill>
                  <a:schemeClr val="tx1"/>
                </a:solidFill>
                <a:effectLst/>
                <a:latin typeface="+mn-lt"/>
                <a:ea typeface="+mn-ea"/>
                <a:cs typeface="+mn-cs"/>
              </a:rPr>
              <a:t>анализ статического кода и браузер классов.</a:t>
            </a:r>
            <a:endParaRPr lang="ru-RU" sz="1200" b="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25</a:t>
            </a:fld>
            <a:endParaRPr lang="ru-RU" noProof="0" dirty="0"/>
          </a:p>
        </p:txBody>
      </p:sp>
    </p:spTree>
    <p:extLst>
      <p:ext uri="{BB962C8B-B14F-4D97-AF65-F5344CB8AC3E}">
        <p14:creationId xmlns:p14="http://schemas.microsoft.com/office/powerpoint/2010/main" val="22083516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err="1" smtClean="0">
                <a:solidFill>
                  <a:schemeClr val="tx1"/>
                </a:solidFill>
                <a:effectLst/>
                <a:latin typeface="+mn-lt"/>
                <a:ea typeface="+mn-ea"/>
                <a:cs typeface="+mn-cs"/>
              </a:rPr>
              <a:t>Qt</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Creator</a:t>
            </a:r>
            <a:r>
              <a:rPr lang="ru-RU" sz="1200" b="0" i="0" kern="1200" dirty="0" smtClean="0">
                <a:solidFill>
                  <a:schemeClr val="tx1"/>
                </a:solidFill>
                <a:effectLst/>
                <a:latin typeface="+mn-lt"/>
                <a:ea typeface="+mn-ea"/>
                <a:cs typeface="+mn-cs"/>
              </a:rPr>
              <a:t> — самая известная среда разработки для создания графических приложений. Если вы собираетесь создать хорошее приложение с графическим интерфейсом, </a:t>
            </a:r>
            <a:r>
              <a:rPr lang="ru-RU" sz="1200" b="0" i="0" kern="1200" dirty="0" err="1" smtClean="0">
                <a:solidFill>
                  <a:schemeClr val="tx1"/>
                </a:solidFill>
                <a:effectLst/>
                <a:latin typeface="+mn-lt"/>
                <a:ea typeface="+mn-ea"/>
                <a:cs typeface="+mn-cs"/>
              </a:rPr>
              <a:t>Qt</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Creator</a:t>
            </a:r>
            <a:r>
              <a:rPr lang="ru-RU" sz="1200" b="0" i="0" kern="1200" dirty="0" smtClean="0">
                <a:solidFill>
                  <a:schemeClr val="tx1"/>
                </a:solidFill>
                <a:effectLst/>
                <a:latin typeface="+mn-lt"/>
                <a:ea typeface="+mn-ea"/>
                <a:cs typeface="+mn-cs"/>
              </a:rPr>
              <a:t> станет для вас идеальным выбором.</a:t>
            </a:r>
            <a:br>
              <a:rPr lang="ru-RU" sz="1200" b="0" i="0" kern="1200" dirty="0" smtClean="0">
                <a:solidFill>
                  <a:schemeClr val="tx1"/>
                </a:solidFill>
                <a:effectLst/>
                <a:latin typeface="+mn-lt"/>
                <a:ea typeface="+mn-ea"/>
                <a:cs typeface="+mn-cs"/>
              </a:rPr>
            </a:br>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Проблема в том, она платная. Не беспокойтесь, есть версия с открытым исходным кодом, которая распространяется бесплатно. Если вы новичок, то вы вряд ли будете распространять ее за деньги, и тогда платная лицензия просто не нужна.</a:t>
            </a:r>
          </a:p>
          <a:p>
            <a:r>
              <a:rPr lang="ru-RU" sz="1200" b="0" i="0" kern="1200" dirty="0" smtClean="0">
                <a:solidFill>
                  <a:schemeClr val="tx1"/>
                </a:solidFill>
                <a:effectLst/>
                <a:latin typeface="+mn-lt"/>
                <a:ea typeface="+mn-ea"/>
                <a:cs typeface="+mn-cs"/>
              </a:rPr>
              <a:t>Некоторые из функций </a:t>
            </a:r>
            <a:r>
              <a:rPr lang="ru-RU" sz="1200" b="0" i="0" kern="1200" dirty="0" err="1" smtClean="0">
                <a:solidFill>
                  <a:schemeClr val="tx1"/>
                </a:solidFill>
                <a:effectLst/>
                <a:latin typeface="+mn-lt"/>
                <a:ea typeface="+mn-ea"/>
                <a:cs typeface="+mn-cs"/>
              </a:rPr>
              <a:t>Qt</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Creator</a:t>
            </a:r>
            <a:r>
              <a:rPr lang="ru-RU" sz="1200" b="0" i="0" kern="1200" dirty="0" smtClean="0">
                <a:solidFill>
                  <a:schemeClr val="tx1"/>
                </a:solidFill>
                <a:effectLst/>
                <a:latin typeface="+mn-lt"/>
                <a:ea typeface="+mn-ea"/>
                <a:cs typeface="+mn-cs"/>
              </a:rPr>
              <a:t>:</a:t>
            </a:r>
          </a:p>
          <a:p>
            <a:r>
              <a:rPr lang="ru-RU" sz="1200" b="0" i="0" kern="1200" dirty="0" smtClean="0">
                <a:solidFill>
                  <a:schemeClr val="tx1"/>
                </a:solidFill>
                <a:effectLst/>
                <a:latin typeface="+mn-lt"/>
                <a:ea typeface="+mn-ea"/>
                <a:cs typeface="+mn-cs"/>
              </a:rPr>
              <a:t>простой и удобный конструктор GUI-форм;</a:t>
            </a:r>
          </a:p>
          <a:p>
            <a:r>
              <a:rPr lang="ru-RU" sz="1200" b="0" i="0" kern="1200" dirty="0" smtClean="0">
                <a:solidFill>
                  <a:schemeClr val="tx1"/>
                </a:solidFill>
                <a:effectLst/>
                <a:latin typeface="+mn-lt"/>
                <a:ea typeface="+mn-ea"/>
                <a:cs typeface="+mn-cs"/>
              </a:rPr>
              <a:t>кроссплатформенность;</a:t>
            </a:r>
          </a:p>
          <a:p>
            <a:r>
              <a:rPr lang="ru-RU" sz="1200" b="0" i="0" kern="1200" dirty="0" smtClean="0">
                <a:solidFill>
                  <a:schemeClr val="tx1"/>
                </a:solidFill>
                <a:effectLst/>
                <a:latin typeface="+mn-lt"/>
                <a:ea typeface="+mn-ea"/>
                <a:cs typeface="+mn-cs"/>
              </a:rPr>
              <a:t>поддержка отладки, компиляции, профилирования, </a:t>
            </a:r>
            <a:r>
              <a:rPr lang="ru-RU" sz="1200" b="0" i="0" kern="1200" dirty="0" err="1" smtClean="0">
                <a:solidFill>
                  <a:schemeClr val="tx1"/>
                </a:solidFill>
                <a:effectLst/>
                <a:latin typeface="+mn-lt"/>
                <a:ea typeface="+mn-ea"/>
                <a:cs typeface="+mn-cs"/>
              </a:rPr>
              <a:t>автозаполнения</a:t>
            </a:r>
            <a:r>
              <a:rPr lang="ru-RU" sz="1200" b="0" i="0" kern="1200" dirty="0" smtClean="0">
                <a:solidFill>
                  <a:schemeClr val="tx1"/>
                </a:solidFill>
                <a:effectLst/>
                <a:latin typeface="+mn-lt"/>
                <a:ea typeface="+mn-ea"/>
                <a:cs typeface="+mn-cs"/>
              </a:rPr>
              <a:t> кода и </a:t>
            </a:r>
            <a:r>
              <a:rPr lang="ru-RU" sz="1200" b="0" i="0" kern="1200" dirty="0" err="1" smtClean="0">
                <a:solidFill>
                  <a:schemeClr val="tx1"/>
                </a:solidFill>
                <a:effectLst/>
                <a:latin typeface="+mn-lt"/>
                <a:ea typeface="+mn-ea"/>
                <a:cs typeface="+mn-cs"/>
              </a:rPr>
              <a:t>рефакторинга</a:t>
            </a:r>
            <a:r>
              <a:rPr lang="ru-RU" sz="1200" b="0" i="0" kern="1200" dirty="0" smtClean="0">
                <a:solidFill>
                  <a:schemeClr val="tx1"/>
                </a:solidFill>
                <a:effectLst/>
                <a:latin typeface="+mn-lt"/>
                <a:ea typeface="+mn-ea"/>
                <a:cs typeface="+mn-cs"/>
              </a:rPr>
              <a:t>;</a:t>
            </a:r>
          </a:p>
          <a:p>
            <a:r>
              <a:rPr lang="ru-RU" sz="1200" b="0" i="0" kern="1200" dirty="0" smtClean="0">
                <a:solidFill>
                  <a:schemeClr val="tx1"/>
                </a:solidFill>
                <a:effectLst/>
                <a:latin typeface="+mn-lt"/>
                <a:ea typeface="+mn-ea"/>
                <a:cs typeface="+mn-cs"/>
              </a:rPr>
              <a:t>поддержка анализа статического кода;</a:t>
            </a:r>
          </a:p>
          <a:p>
            <a:r>
              <a:rPr lang="ru-RU" sz="1200" b="0" i="0" kern="1200" dirty="0" smtClean="0">
                <a:solidFill>
                  <a:schemeClr val="tx1"/>
                </a:solidFill>
                <a:effectLst/>
                <a:latin typeface="+mn-lt"/>
                <a:ea typeface="+mn-ea"/>
                <a:cs typeface="+mn-cs"/>
              </a:rPr>
              <a:t>быстрый компилятор </a:t>
            </a:r>
            <a:r>
              <a:rPr lang="ru-RU" sz="1200" b="0" i="0" kern="1200" dirty="0" err="1" smtClean="0">
                <a:solidFill>
                  <a:schemeClr val="tx1"/>
                </a:solidFill>
                <a:effectLst/>
                <a:latin typeface="+mn-lt"/>
                <a:ea typeface="+mn-ea"/>
                <a:cs typeface="+mn-cs"/>
              </a:rPr>
              <a:t>Qt</a:t>
            </a:r>
            <a:r>
              <a:rPr lang="ru-RU" sz="1200" b="0" i="0" kern="1200" dirty="0" smtClean="0">
                <a:solidFill>
                  <a:schemeClr val="tx1"/>
                </a:solidFill>
                <a:effectLst/>
                <a:latin typeface="+mn-lt"/>
                <a:ea typeface="+mn-ea"/>
                <a:cs typeface="+mn-cs"/>
              </a:rPr>
              <a:t>;</a:t>
            </a:r>
          </a:p>
          <a:p>
            <a:r>
              <a:rPr lang="ru-RU" sz="1200" b="0" i="0" kern="1200" dirty="0" smtClean="0">
                <a:solidFill>
                  <a:schemeClr val="tx1"/>
                </a:solidFill>
                <a:effectLst/>
                <a:latin typeface="+mn-lt"/>
                <a:ea typeface="+mn-ea"/>
                <a:cs typeface="+mn-cs"/>
              </a:rPr>
              <a:t>визуализация данных </a:t>
            </a:r>
            <a:r>
              <a:rPr lang="ru-RU" sz="1200" b="0" i="0" kern="1200" dirty="0" err="1" smtClean="0">
                <a:solidFill>
                  <a:schemeClr val="tx1"/>
                </a:solidFill>
                <a:effectLst/>
                <a:latin typeface="+mn-lt"/>
                <a:ea typeface="+mn-ea"/>
                <a:cs typeface="+mn-cs"/>
              </a:rPr>
              <a:t>Qt</a:t>
            </a:r>
            <a:r>
              <a:rPr lang="ru-RU" sz="1200" b="0" i="0" kern="1200" dirty="0" smtClean="0">
                <a:solidFill>
                  <a:schemeClr val="tx1"/>
                </a:solidFill>
                <a:effectLst/>
                <a:latin typeface="+mn-lt"/>
                <a:ea typeface="+mn-ea"/>
                <a:cs typeface="+mn-cs"/>
              </a:rPr>
              <a:t>;</a:t>
            </a:r>
          </a:p>
          <a:p>
            <a:r>
              <a:rPr lang="ru-RU" sz="1200" b="0" i="0" kern="1200" dirty="0" err="1" smtClean="0">
                <a:solidFill>
                  <a:schemeClr val="tx1"/>
                </a:solidFill>
                <a:effectLst/>
                <a:latin typeface="+mn-lt"/>
                <a:ea typeface="+mn-ea"/>
                <a:cs typeface="+mn-cs"/>
              </a:rPr>
              <a:t>Qt</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Quick</a:t>
            </a:r>
            <a:r>
              <a:rPr lang="ru-RU" sz="1200" b="0" i="0" kern="1200" dirty="0" smtClean="0">
                <a:solidFill>
                  <a:schemeClr val="tx1"/>
                </a:solidFill>
                <a:effectLst/>
                <a:latin typeface="+mn-lt"/>
                <a:ea typeface="+mn-ea"/>
                <a:cs typeface="+mn-cs"/>
              </a:rPr>
              <a:t> 2D </a:t>
            </a:r>
            <a:r>
              <a:rPr lang="ru-RU" sz="1200" b="0" i="0" kern="1200" dirty="0" err="1" smtClean="0">
                <a:solidFill>
                  <a:schemeClr val="tx1"/>
                </a:solidFill>
                <a:effectLst/>
                <a:latin typeface="+mn-lt"/>
                <a:ea typeface="+mn-ea"/>
                <a:cs typeface="+mn-cs"/>
              </a:rPr>
              <a:t>Renderer</a:t>
            </a:r>
            <a:r>
              <a:rPr lang="ru-RU" sz="1200" b="0" i="0" kern="1200" dirty="0" smtClean="0">
                <a:solidFill>
                  <a:schemeClr val="tx1"/>
                </a:solidFill>
                <a:effectLst/>
                <a:latin typeface="+mn-lt"/>
                <a:ea typeface="+mn-ea"/>
                <a:cs typeface="+mn-cs"/>
              </a:rPr>
              <a:t>;</a:t>
            </a:r>
          </a:p>
          <a:p>
            <a:r>
              <a:rPr lang="ru-RU" sz="1200" b="0" i="0" kern="1200" dirty="0" err="1" smtClean="0">
                <a:solidFill>
                  <a:schemeClr val="tx1"/>
                </a:solidFill>
                <a:effectLst/>
                <a:latin typeface="+mn-lt"/>
                <a:ea typeface="+mn-ea"/>
                <a:cs typeface="+mn-cs"/>
              </a:rPr>
              <a:t>Qt</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WebView</a:t>
            </a:r>
            <a:r>
              <a:rPr lang="ru-RU" sz="1200" b="0" i="0" kern="1200" dirty="0" smtClean="0">
                <a:solidFill>
                  <a:schemeClr val="tx1"/>
                </a:solidFill>
                <a:effectLst/>
                <a:latin typeface="+mn-lt"/>
                <a:ea typeface="+mn-ea"/>
                <a:cs typeface="+mn-cs"/>
              </a:rPr>
              <a:t>;</a:t>
            </a:r>
          </a:p>
          <a:p>
            <a:r>
              <a:rPr lang="ru-RU" sz="1200" b="0" i="0" kern="1200" dirty="0" err="1" smtClean="0">
                <a:solidFill>
                  <a:schemeClr val="tx1"/>
                </a:solidFill>
                <a:effectLst/>
                <a:latin typeface="+mn-lt"/>
                <a:ea typeface="+mn-ea"/>
                <a:cs typeface="+mn-cs"/>
              </a:rPr>
              <a:t>Qt</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Virtual</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Keyboard</a:t>
            </a:r>
            <a:r>
              <a:rPr lang="ru-RU" sz="1200" b="0" i="0" kern="1200" dirty="0" smtClean="0">
                <a:solidFill>
                  <a:schemeClr val="tx1"/>
                </a:solidFill>
                <a:effectLst/>
                <a:latin typeface="+mn-lt"/>
                <a:ea typeface="+mn-ea"/>
                <a:cs typeface="+mn-cs"/>
              </a:rPr>
              <a:t>.</a:t>
            </a:r>
            <a:endParaRPr lang="ru-RU" sz="1200" b="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26</a:t>
            </a:fld>
            <a:endParaRPr lang="ru-RU" noProof="0" dirty="0"/>
          </a:p>
        </p:txBody>
      </p:sp>
    </p:spTree>
    <p:extLst>
      <p:ext uri="{BB962C8B-B14F-4D97-AF65-F5344CB8AC3E}">
        <p14:creationId xmlns:p14="http://schemas.microsoft.com/office/powerpoint/2010/main" val="22083516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err="1" smtClean="0">
                <a:solidFill>
                  <a:schemeClr val="tx1"/>
                </a:solidFill>
                <a:effectLst/>
                <a:latin typeface="+mn-lt"/>
                <a:ea typeface="+mn-ea"/>
                <a:cs typeface="+mn-cs"/>
              </a:rPr>
              <a:t>Codeblocks</a:t>
            </a:r>
            <a:r>
              <a:rPr lang="ru-RU" sz="1200" b="0" i="0" kern="1200" dirty="0" smtClean="0">
                <a:solidFill>
                  <a:schemeClr val="tx1"/>
                </a:solidFill>
                <a:effectLst/>
                <a:latin typeface="+mn-lt"/>
                <a:ea typeface="+mn-ea"/>
                <a:cs typeface="+mn-cs"/>
              </a:rPr>
              <a:t> — это еще одна свободная и открытая среда IDE для C и C++, написанная с использованием GNU C++. Главный плюс — кроссплатформенность программы. </a:t>
            </a:r>
            <a:r>
              <a:rPr lang="ru-RU" sz="1200" b="0" i="0" kern="1200" dirty="0" err="1" smtClean="0">
                <a:solidFill>
                  <a:schemeClr val="tx1"/>
                </a:solidFill>
                <a:effectLst/>
                <a:latin typeface="+mn-lt"/>
                <a:ea typeface="+mn-ea"/>
                <a:cs typeface="+mn-cs"/>
              </a:rPr>
              <a:t>CodeBlocks</a:t>
            </a:r>
            <a:r>
              <a:rPr lang="ru-RU" sz="1200" b="0" i="0" kern="1200" dirty="0" smtClean="0">
                <a:solidFill>
                  <a:schemeClr val="tx1"/>
                </a:solidFill>
                <a:effectLst/>
                <a:latin typeface="+mn-lt"/>
                <a:ea typeface="+mn-ea"/>
                <a:cs typeface="+mn-cs"/>
              </a:rPr>
              <a:t> также можно использовать для языков c и </a:t>
            </a:r>
            <a:r>
              <a:rPr lang="ru-RU" sz="1200" b="0" i="0" kern="1200" dirty="0" err="1" smtClean="0">
                <a:solidFill>
                  <a:schemeClr val="tx1"/>
                </a:solidFill>
                <a:effectLst/>
                <a:latin typeface="+mn-lt"/>
                <a:ea typeface="+mn-ea"/>
                <a:cs typeface="+mn-cs"/>
              </a:rPr>
              <a:t>Fortran</a:t>
            </a:r>
            <a:r>
              <a:rPr lang="ru-RU" sz="1200" b="0" i="0" kern="1200" dirty="0" smtClean="0">
                <a:solidFill>
                  <a:schemeClr val="tx1"/>
                </a:solidFill>
                <a:effectLst/>
                <a:latin typeface="+mn-lt"/>
                <a:ea typeface="+mn-ea"/>
                <a:cs typeface="+mn-cs"/>
              </a:rPr>
              <a:t>.</a:t>
            </a:r>
          </a:p>
          <a:p>
            <a:r>
              <a:rPr lang="ru-RU" sz="1200" b="0" i="0" kern="1200" dirty="0" smtClean="0">
                <a:solidFill>
                  <a:schemeClr val="tx1"/>
                </a:solidFill>
                <a:effectLst/>
                <a:latin typeface="+mn-lt"/>
                <a:ea typeface="+mn-ea"/>
                <a:cs typeface="+mn-cs"/>
              </a:rPr>
              <a:t>Некоторые из функций </a:t>
            </a:r>
            <a:r>
              <a:rPr lang="ru-RU" sz="1200" b="0" i="0" kern="1200" dirty="0" err="1" smtClean="0">
                <a:solidFill>
                  <a:schemeClr val="tx1"/>
                </a:solidFill>
                <a:effectLst/>
                <a:latin typeface="+mn-lt"/>
                <a:ea typeface="+mn-ea"/>
                <a:cs typeface="+mn-cs"/>
              </a:rPr>
              <a:t>CodeBlocks</a:t>
            </a:r>
            <a:r>
              <a:rPr lang="ru-RU" sz="1200" b="0" i="0" kern="1200" dirty="0" smtClean="0">
                <a:solidFill>
                  <a:schemeClr val="tx1"/>
                </a:solidFill>
                <a:effectLst/>
                <a:latin typeface="+mn-lt"/>
                <a:ea typeface="+mn-ea"/>
                <a:cs typeface="+mn-cs"/>
              </a:rPr>
              <a:t>:</a:t>
            </a:r>
          </a:p>
          <a:p>
            <a:r>
              <a:rPr lang="ru-RU" sz="1200" b="0" i="0" kern="1200" dirty="0" smtClean="0">
                <a:solidFill>
                  <a:schemeClr val="tx1"/>
                </a:solidFill>
                <a:effectLst/>
                <a:latin typeface="+mn-lt"/>
                <a:ea typeface="+mn-ea"/>
                <a:cs typeface="+mn-cs"/>
              </a:rPr>
              <a:t>простая и быстрая установка;</a:t>
            </a:r>
            <a:br>
              <a:rPr lang="ru-RU" sz="1200" b="0" i="0" kern="1200" dirty="0" smtClean="0">
                <a:solidFill>
                  <a:schemeClr val="tx1"/>
                </a:solidFill>
                <a:effectLst/>
                <a:latin typeface="+mn-lt"/>
                <a:ea typeface="+mn-ea"/>
                <a:cs typeface="+mn-cs"/>
              </a:rPr>
            </a:br>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наличие портативной версии;</a:t>
            </a:r>
          </a:p>
          <a:p>
            <a:r>
              <a:rPr lang="ru-RU" sz="1200" b="0" i="0" kern="1200" dirty="0" smtClean="0">
                <a:solidFill>
                  <a:schemeClr val="tx1"/>
                </a:solidFill>
                <a:effectLst/>
                <a:latin typeface="+mn-lt"/>
                <a:ea typeface="+mn-ea"/>
                <a:cs typeface="+mn-cs"/>
              </a:rPr>
              <a:t>удобный конструктор GUI-форм;</a:t>
            </a:r>
            <a:br>
              <a:rPr lang="ru-RU" sz="1200" b="0" i="0" kern="1200" dirty="0" smtClean="0">
                <a:solidFill>
                  <a:schemeClr val="tx1"/>
                </a:solidFill>
                <a:effectLst/>
                <a:latin typeface="+mn-lt"/>
                <a:ea typeface="+mn-ea"/>
                <a:cs typeface="+mn-cs"/>
              </a:rPr>
            </a:br>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встроенная возможность создания блок-схем.</a:t>
            </a:r>
            <a:endParaRPr lang="ru-RU" sz="1200" b="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27</a:t>
            </a:fld>
            <a:endParaRPr lang="ru-RU" noProof="0" dirty="0"/>
          </a:p>
        </p:txBody>
      </p:sp>
    </p:spTree>
    <p:extLst>
      <p:ext uri="{BB962C8B-B14F-4D97-AF65-F5344CB8AC3E}">
        <p14:creationId xmlns:p14="http://schemas.microsoft.com/office/powerpoint/2010/main" val="22083516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err="1" smtClean="0">
                <a:solidFill>
                  <a:schemeClr val="tx1"/>
                </a:solidFill>
                <a:effectLst/>
                <a:latin typeface="+mn-lt"/>
                <a:ea typeface="+mn-ea"/>
                <a:cs typeface="+mn-cs"/>
              </a:rPr>
              <a:t>Dev</a:t>
            </a:r>
            <a:r>
              <a:rPr lang="ru-RU" sz="1200" b="0" i="0" kern="1200" dirty="0" smtClean="0">
                <a:solidFill>
                  <a:schemeClr val="tx1"/>
                </a:solidFill>
                <a:effectLst/>
                <a:latin typeface="+mn-lt"/>
                <a:ea typeface="+mn-ea"/>
                <a:cs typeface="+mn-cs"/>
              </a:rPr>
              <a:t>-C++ — это бесплатная интегрированная среда разработки с открытым исходным кодом, написанная в </a:t>
            </a:r>
            <a:r>
              <a:rPr lang="ru-RU" sz="1200" b="0" i="0" kern="1200" dirty="0" err="1" smtClean="0">
                <a:solidFill>
                  <a:schemeClr val="tx1"/>
                </a:solidFill>
                <a:effectLst/>
                <a:latin typeface="+mn-lt"/>
                <a:ea typeface="+mn-ea"/>
                <a:cs typeface="+mn-cs"/>
              </a:rPr>
              <a:t>Delphi</a:t>
            </a:r>
            <a:r>
              <a:rPr lang="ru-RU" sz="1200" b="0" i="0" kern="1200" dirty="0" smtClean="0">
                <a:solidFill>
                  <a:schemeClr val="tx1"/>
                </a:solidFill>
                <a:effectLst/>
                <a:latin typeface="+mn-lt"/>
                <a:ea typeface="+mn-ea"/>
                <a:cs typeface="+mn-cs"/>
              </a:rPr>
              <a:t> для </a:t>
            </a:r>
            <a:r>
              <a:rPr lang="ru-RU" sz="1200" b="0" i="0" kern="1200" dirty="0" err="1" smtClean="0">
                <a:solidFill>
                  <a:schemeClr val="tx1"/>
                </a:solidFill>
                <a:effectLst/>
                <a:latin typeface="+mn-lt"/>
                <a:ea typeface="+mn-ea"/>
                <a:cs typeface="+mn-cs"/>
              </a:rPr>
              <a:t>Windows</a:t>
            </a:r>
            <a:r>
              <a:rPr lang="ru-RU" sz="1200" b="0" i="0" kern="1200" dirty="0" smtClean="0">
                <a:solidFill>
                  <a:schemeClr val="tx1"/>
                </a:solidFill>
                <a:effectLst/>
                <a:latin typeface="+mn-lt"/>
                <a:ea typeface="+mn-ea"/>
                <a:cs typeface="+mn-cs"/>
              </a:rPr>
              <a:t>. Это легкая IDE, которой требуется всего на пару минут для установки. Это — лучшая среда разработки для новичков, в ней можно установить плагин для создания GUI-</a:t>
            </a:r>
            <a:r>
              <a:rPr lang="ru-RU" sz="1200" b="0" i="0" kern="1200" dirty="0" err="1" smtClean="0">
                <a:solidFill>
                  <a:schemeClr val="tx1"/>
                </a:solidFill>
                <a:effectLst/>
                <a:latin typeface="+mn-lt"/>
                <a:ea typeface="+mn-ea"/>
                <a:cs typeface="+mn-cs"/>
              </a:rPr>
              <a:t>интрефейсов</a:t>
            </a:r>
            <a:r>
              <a:rPr lang="ru-RU" sz="1200" b="0" i="0" kern="1200" dirty="0" smtClean="0">
                <a:solidFill>
                  <a:schemeClr val="tx1"/>
                </a:solidFill>
                <a:effectLst/>
                <a:latin typeface="+mn-lt"/>
                <a:ea typeface="+mn-ea"/>
                <a:cs typeface="+mn-cs"/>
              </a:rPr>
              <a:t> методом перетаскивания элементов.</a:t>
            </a:r>
          </a:p>
          <a:p>
            <a:r>
              <a:rPr lang="ru-RU" sz="1200" b="0" i="0" kern="1200" dirty="0" smtClean="0">
                <a:solidFill>
                  <a:schemeClr val="tx1"/>
                </a:solidFill>
                <a:effectLst/>
                <a:latin typeface="+mn-lt"/>
                <a:ea typeface="+mn-ea"/>
                <a:cs typeface="+mn-cs"/>
              </a:rPr>
              <a:t>Некоторые из возможностей </a:t>
            </a:r>
            <a:r>
              <a:rPr lang="ru-RU" sz="1200" b="0" i="0" kern="1200" dirty="0" err="1" smtClean="0">
                <a:solidFill>
                  <a:schemeClr val="tx1"/>
                </a:solidFill>
                <a:effectLst/>
                <a:latin typeface="+mn-lt"/>
                <a:ea typeface="+mn-ea"/>
                <a:cs typeface="+mn-cs"/>
              </a:rPr>
              <a:t>Dev</a:t>
            </a:r>
            <a:r>
              <a:rPr lang="ru-RU" sz="1200" b="0" i="0" kern="1200" dirty="0" smtClean="0">
                <a:solidFill>
                  <a:schemeClr val="tx1"/>
                </a:solidFill>
                <a:effectLst/>
                <a:latin typeface="+mn-lt"/>
                <a:ea typeface="+mn-ea"/>
                <a:cs typeface="+mn-cs"/>
              </a:rPr>
              <a:t>-C++:</a:t>
            </a:r>
          </a:p>
          <a:p>
            <a:r>
              <a:rPr lang="ru-RU" sz="1200" b="0" i="0" kern="1200" dirty="0" smtClean="0">
                <a:solidFill>
                  <a:schemeClr val="tx1"/>
                </a:solidFill>
                <a:effectLst/>
                <a:latin typeface="+mn-lt"/>
                <a:ea typeface="+mn-ea"/>
                <a:cs typeface="+mn-cs"/>
              </a:rPr>
              <a:t>малый вес;</a:t>
            </a:r>
            <a:br>
              <a:rPr lang="ru-RU" sz="1200" b="0" i="0" kern="1200" dirty="0" smtClean="0">
                <a:solidFill>
                  <a:schemeClr val="tx1"/>
                </a:solidFill>
                <a:effectLst/>
                <a:latin typeface="+mn-lt"/>
                <a:ea typeface="+mn-ea"/>
                <a:cs typeface="+mn-cs"/>
              </a:rPr>
            </a:br>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простая в использовании панель инструментов;</a:t>
            </a:r>
            <a:br>
              <a:rPr lang="ru-RU" sz="1200" b="0" i="0" kern="1200" dirty="0" smtClean="0">
                <a:solidFill>
                  <a:schemeClr val="tx1"/>
                </a:solidFill>
                <a:effectLst/>
                <a:latin typeface="+mn-lt"/>
                <a:ea typeface="+mn-ea"/>
                <a:cs typeface="+mn-cs"/>
              </a:rPr>
            </a:br>
            <a:endParaRPr lang="ru-RU" sz="1200" b="0" i="0" kern="1200" dirty="0" smtClean="0">
              <a:solidFill>
                <a:schemeClr val="tx1"/>
              </a:solidFill>
              <a:effectLst/>
              <a:latin typeface="+mn-lt"/>
              <a:ea typeface="+mn-ea"/>
              <a:cs typeface="+mn-cs"/>
            </a:endParaRPr>
          </a:p>
          <a:p>
            <a:r>
              <a:rPr lang="ru-RU" sz="1200" b="0" i="0" kern="1200" dirty="0" err="1" smtClean="0">
                <a:solidFill>
                  <a:schemeClr val="tx1"/>
                </a:solidFill>
                <a:effectLst/>
                <a:latin typeface="+mn-lt"/>
                <a:ea typeface="+mn-ea"/>
                <a:cs typeface="+mn-cs"/>
              </a:rPr>
              <a:t>автозавершение</a:t>
            </a:r>
            <a:r>
              <a:rPr lang="ru-RU" sz="1200" b="0" i="0" kern="1200" dirty="0" smtClean="0">
                <a:solidFill>
                  <a:schemeClr val="tx1"/>
                </a:solidFill>
                <a:effectLst/>
                <a:latin typeface="+mn-lt"/>
                <a:ea typeface="+mn-ea"/>
                <a:cs typeface="+mn-cs"/>
              </a:rPr>
              <a:t> кода;</a:t>
            </a:r>
            <a:br>
              <a:rPr lang="ru-RU" sz="1200" b="0" i="0" kern="1200" dirty="0" smtClean="0">
                <a:solidFill>
                  <a:schemeClr val="tx1"/>
                </a:solidFill>
                <a:effectLst/>
                <a:latin typeface="+mn-lt"/>
                <a:ea typeface="+mn-ea"/>
                <a:cs typeface="+mn-cs"/>
              </a:rPr>
            </a:br>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горячие клавиши для компиляции и запуска, например F9 и F10;</a:t>
            </a:r>
            <a:br>
              <a:rPr lang="ru-RU" sz="1200" b="0" i="0" kern="1200" dirty="0" smtClean="0">
                <a:solidFill>
                  <a:schemeClr val="tx1"/>
                </a:solidFill>
                <a:effectLst/>
                <a:latin typeface="+mn-lt"/>
                <a:ea typeface="+mn-ea"/>
                <a:cs typeface="+mn-cs"/>
              </a:rPr>
            </a:br>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простая установка.</a:t>
            </a:r>
            <a:endParaRPr lang="ru-RU" sz="1200" b="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28</a:t>
            </a:fld>
            <a:endParaRPr lang="ru-RU" noProof="0" dirty="0"/>
          </a:p>
        </p:txBody>
      </p:sp>
    </p:spTree>
    <p:extLst>
      <p:ext uri="{BB962C8B-B14F-4D97-AF65-F5344CB8AC3E}">
        <p14:creationId xmlns:p14="http://schemas.microsoft.com/office/powerpoint/2010/main" val="22083516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Это отличная среда разработки на C++, созданная известной компанией </a:t>
            </a:r>
            <a:r>
              <a:rPr lang="ru-RU" sz="1200" b="0" i="0" kern="1200" dirty="0" err="1" smtClean="0">
                <a:solidFill>
                  <a:schemeClr val="tx1"/>
                </a:solidFill>
                <a:effectLst/>
                <a:latin typeface="+mn-lt"/>
                <a:ea typeface="+mn-ea"/>
                <a:cs typeface="+mn-cs"/>
              </a:rPr>
              <a:t>JetBrains</a:t>
            </a:r>
            <a:r>
              <a:rPr lang="ru-RU" sz="1200" b="0" i="0" kern="1200" dirty="0" smtClean="0">
                <a:solidFill>
                  <a:schemeClr val="tx1"/>
                </a:solidFill>
                <a:effectLst/>
                <a:latin typeface="+mn-lt"/>
                <a:ea typeface="+mn-ea"/>
                <a:cs typeface="+mn-cs"/>
              </a:rPr>
              <a:t>. Она поставляется с некоторыми замечательными функциями, такими как «</a:t>
            </a:r>
            <a:r>
              <a:rPr lang="ru-RU" sz="1200" b="0" i="0" kern="1200" dirty="0" err="1" smtClean="0">
                <a:solidFill>
                  <a:schemeClr val="tx1"/>
                </a:solidFill>
                <a:effectLst/>
                <a:latin typeface="+mn-lt"/>
                <a:ea typeface="+mn-ea"/>
                <a:cs typeface="+mn-cs"/>
              </a:rPr>
              <a:t>Smart</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Editor</a:t>
            </a:r>
            <a:r>
              <a:rPr lang="ru-RU" sz="1200" b="0" i="0" kern="1200" dirty="0" smtClean="0">
                <a:solidFill>
                  <a:schemeClr val="tx1"/>
                </a:solidFill>
                <a:effectLst/>
                <a:latin typeface="+mn-lt"/>
                <a:ea typeface="+mn-ea"/>
                <a:cs typeface="+mn-cs"/>
              </a:rPr>
              <a:t>» , «</a:t>
            </a:r>
            <a:r>
              <a:rPr lang="ru-RU" sz="1200" b="0" i="0" kern="1200" dirty="0" err="1" smtClean="0">
                <a:solidFill>
                  <a:schemeClr val="tx1"/>
                </a:solidFill>
                <a:effectLst/>
                <a:latin typeface="+mn-lt"/>
                <a:ea typeface="+mn-ea"/>
                <a:cs typeface="+mn-cs"/>
              </a:rPr>
              <a:t>Code</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Analysis</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Embedded</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Termina»l</a:t>
            </a:r>
            <a:r>
              <a:rPr lang="ru-RU" sz="1200" b="0" i="0" kern="1200" dirty="0" smtClean="0">
                <a:solidFill>
                  <a:schemeClr val="tx1"/>
                </a:solidFill>
                <a:effectLst/>
                <a:latin typeface="+mn-lt"/>
                <a:ea typeface="+mn-ea"/>
                <a:cs typeface="+mn-cs"/>
              </a:rPr>
              <a:t>.</a:t>
            </a:r>
          </a:p>
          <a:p>
            <a:r>
              <a:rPr lang="ru-RU" sz="1200" b="0" i="0" kern="1200" dirty="0" err="1" smtClean="0">
                <a:solidFill>
                  <a:schemeClr val="tx1"/>
                </a:solidFill>
                <a:effectLst/>
                <a:latin typeface="+mn-lt"/>
                <a:ea typeface="+mn-ea"/>
                <a:cs typeface="+mn-cs"/>
              </a:rPr>
              <a:t>CLion</a:t>
            </a:r>
            <a:r>
              <a:rPr lang="ru-RU" sz="1200" b="0" i="0" kern="1200" dirty="0" smtClean="0">
                <a:solidFill>
                  <a:schemeClr val="tx1"/>
                </a:solidFill>
                <a:effectLst/>
                <a:latin typeface="+mn-lt"/>
                <a:ea typeface="+mn-ea"/>
                <a:cs typeface="+mn-cs"/>
              </a:rPr>
              <a:t> — платная программа, не имеющая бесплатной версии, однако вы можете получить пробную версию в течение 30 дней, чтобы проверить ее.</a:t>
            </a:r>
          </a:p>
          <a:p>
            <a:r>
              <a:rPr lang="ru-RU" sz="1200" b="0" i="0" kern="1200" dirty="0" smtClean="0">
                <a:solidFill>
                  <a:schemeClr val="tx1"/>
                </a:solidFill>
                <a:effectLst/>
                <a:latin typeface="+mn-lt"/>
                <a:ea typeface="+mn-ea"/>
                <a:cs typeface="+mn-cs"/>
              </a:rPr>
              <a:t>Возможности </a:t>
            </a:r>
            <a:r>
              <a:rPr lang="ru-RU" sz="1200" b="0" i="0" kern="1200" dirty="0" err="1" smtClean="0">
                <a:solidFill>
                  <a:schemeClr val="tx1"/>
                </a:solidFill>
                <a:effectLst/>
                <a:latin typeface="+mn-lt"/>
                <a:ea typeface="+mn-ea"/>
                <a:cs typeface="+mn-cs"/>
              </a:rPr>
              <a:t>CLion</a:t>
            </a:r>
            <a:r>
              <a:rPr lang="ru-RU" sz="1200" b="0" i="0" kern="1200" dirty="0" smtClean="0">
                <a:solidFill>
                  <a:schemeClr val="tx1"/>
                </a:solidFill>
                <a:effectLst/>
                <a:latin typeface="+mn-lt"/>
                <a:ea typeface="+mn-ea"/>
                <a:cs typeface="+mn-cs"/>
              </a:rPr>
              <a:t>:</a:t>
            </a:r>
          </a:p>
          <a:p>
            <a:r>
              <a:rPr lang="ru-RU" sz="1200" b="0" i="0" kern="1200" dirty="0" smtClean="0">
                <a:solidFill>
                  <a:schemeClr val="tx1"/>
                </a:solidFill>
                <a:effectLst/>
                <a:latin typeface="+mn-lt"/>
                <a:ea typeface="+mn-ea"/>
                <a:cs typeface="+mn-cs"/>
              </a:rPr>
              <a:t>удобное создание визуализированных интерфейсов;</a:t>
            </a:r>
          </a:p>
          <a:p>
            <a:r>
              <a:rPr lang="ru-RU" sz="1200" b="0" i="0" kern="1200" dirty="0" smtClean="0">
                <a:solidFill>
                  <a:schemeClr val="tx1"/>
                </a:solidFill>
                <a:effectLst/>
                <a:latin typeface="+mn-lt"/>
                <a:ea typeface="+mn-ea"/>
                <a:cs typeface="+mn-cs"/>
              </a:rPr>
              <a:t>наличие инструментов для удобного создания код а и отладки;</a:t>
            </a:r>
          </a:p>
          <a:p>
            <a:r>
              <a:rPr lang="ru-RU" sz="1200" b="0" i="0" kern="1200" dirty="0" smtClean="0">
                <a:solidFill>
                  <a:schemeClr val="tx1"/>
                </a:solidFill>
                <a:effectLst/>
                <a:latin typeface="+mn-lt"/>
                <a:ea typeface="+mn-ea"/>
                <a:cs typeface="+mn-cs"/>
              </a:rPr>
              <a:t>возможность установки плагинов;</a:t>
            </a:r>
          </a:p>
          <a:p>
            <a:r>
              <a:rPr lang="ru-RU" sz="1200" b="0" i="0" kern="1200" dirty="0" smtClean="0">
                <a:solidFill>
                  <a:schemeClr val="tx1"/>
                </a:solidFill>
                <a:effectLst/>
                <a:latin typeface="+mn-lt"/>
                <a:ea typeface="+mn-ea"/>
                <a:cs typeface="+mn-cs"/>
              </a:rPr>
              <a:t>поиск ошибок в коде в </a:t>
            </a:r>
            <a:r>
              <a:rPr lang="ru-RU" sz="1200" b="0" i="0" kern="1200" dirty="0" err="1" smtClean="0">
                <a:solidFill>
                  <a:schemeClr val="tx1"/>
                </a:solidFill>
                <a:effectLst/>
                <a:latin typeface="+mn-lt"/>
                <a:ea typeface="+mn-ea"/>
                <a:cs typeface="+mn-cs"/>
              </a:rPr>
              <a:t>Live</a:t>
            </a:r>
            <a:r>
              <a:rPr lang="ru-RU" sz="1200" b="0" i="0" kern="1200" dirty="0" smtClean="0">
                <a:solidFill>
                  <a:schemeClr val="tx1"/>
                </a:solidFill>
                <a:effectLst/>
                <a:latin typeface="+mn-lt"/>
                <a:ea typeface="+mn-ea"/>
                <a:cs typeface="+mn-cs"/>
              </a:rPr>
              <a:t>-режиме.</a:t>
            </a:r>
            <a:endParaRPr lang="ru-RU" sz="1200" b="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29</a:t>
            </a:fld>
            <a:endParaRPr lang="ru-RU" noProof="0" dirty="0"/>
          </a:p>
        </p:txBody>
      </p:sp>
    </p:spTree>
    <p:extLst>
      <p:ext uri="{BB962C8B-B14F-4D97-AF65-F5344CB8AC3E}">
        <p14:creationId xmlns:p14="http://schemas.microsoft.com/office/powerpoint/2010/main" val="2208351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3</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err="1" smtClean="0">
                <a:solidFill>
                  <a:schemeClr val="tx1"/>
                </a:solidFill>
                <a:effectLst/>
                <a:latin typeface="+mn-lt"/>
                <a:ea typeface="+mn-ea"/>
                <a:cs typeface="+mn-cs"/>
              </a:rPr>
              <a:t>Geany</a:t>
            </a:r>
            <a:r>
              <a:rPr lang="ru-RU" sz="1200" b="0" i="0" kern="1200" dirty="0" smtClean="0">
                <a:solidFill>
                  <a:schemeClr val="tx1"/>
                </a:solidFill>
                <a:effectLst/>
                <a:latin typeface="+mn-lt"/>
                <a:ea typeface="+mn-ea"/>
                <a:cs typeface="+mn-cs"/>
              </a:rPr>
              <a:t> — легкая, быстрая, кроссплатформенная среда разработки не только на C++, но и на многих других языках. Да, тут нету множества инструментов, но функционала программы хватит для отладки и сборки даже большого проекта.</a:t>
            </a:r>
          </a:p>
          <a:p>
            <a:r>
              <a:rPr lang="ru-RU" sz="1200" b="0" i="0" kern="1200" dirty="0" smtClean="0">
                <a:solidFill>
                  <a:schemeClr val="tx1"/>
                </a:solidFill>
                <a:effectLst/>
                <a:latin typeface="+mn-lt"/>
                <a:ea typeface="+mn-ea"/>
                <a:cs typeface="+mn-cs"/>
              </a:rPr>
              <a:t>Некоторые функции </a:t>
            </a:r>
            <a:r>
              <a:rPr lang="ru-RU" sz="1200" b="0" i="0" kern="1200" dirty="0" err="1" smtClean="0">
                <a:solidFill>
                  <a:schemeClr val="tx1"/>
                </a:solidFill>
                <a:effectLst/>
                <a:latin typeface="+mn-lt"/>
                <a:ea typeface="+mn-ea"/>
                <a:cs typeface="+mn-cs"/>
              </a:rPr>
              <a:t>Geany</a:t>
            </a:r>
            <a:r>
              <a:rPr lang="ru-RU" sz="1200" b="0" i="0" kern="1200" dirty="0" smtClean="0">
                <a:solidFill>
                  <a:schemeClr val="tx1"/>
                </a:solidFill>
                <a:effectLst/>
                <a:latin typeface="+mn-lt"/>
                <a:ea typeface="+mn-ea"/>
                <a:cs typeface="+mn-cs"/>
              </a:rPr>
              <a:t>:</a:t>
            </a:r>
          </a:p>
          <a:p>
            <a:r>
              <a:rPr lang="ru-RU" sz="1200" b="0" i="0" kern="1200" dirty="0" smtClean="0">
                <a:solidFill>
                  <a:schemeClr val="tx1"/>
                </a:solidFill>
                <a:effectLst/>
                <a:latin typeface="+mn-lt"/>
                <a:ea typeface="+mn-ea"/>
                <a:cs typeface="+mn-cs"/>
              </a:rPr>
              <a:t>простое управление проектами;</a:t>
            </a:r>
          </a:p>
          <a:p>
            <a:r>
              <a:rPr lang="ru-RU" sz="1200" b="0" i="0" kern="1200" dirty="0" smtClean="0">
                <a:solidFill>
                  <a:schemeClr val="tx1"/>
                </a:solidFill>
                <a:effectLst/>
                <a:latin typeface="+mn-lt"/>
                <a:ea typeface="+mn-ea"/>
                <a:cs typeface="+mn-cs"/>
              </a:rPr>
              <a:t>сворачивание кода;</a:t>
            </a:r>
          </a:p>
          <a:p>
            <a:r>
              <a:rPr lang="ru-RU" sz="1200" b="0" i="0" kern="1200" dirty="0" err="1" smtClean="0">
                <a:solidFill>
                  <a:schemeClr val="tx1"/>
                </a:solidFill>
                <a:effectLst/>
                <a:latin typeface="+mn-lt"/>
                <a:ea typeface="+mn-ea"/>
                <a:cs typeface="+mn-cs"/>
              </a:rPr>
              <a:t>автодополнение</a:t>
            </a:r>
            <a:r>
              <a:rPr lang="ru-RU" sz="1200" b="0" i="0" kern="1200" dirty="0" smtClean="0">
                <a:solidFill>
                  <a:schemeClr val="tx1"/>
                </a:solidFill>
                <a:effectLst/>
                <a:latin typeface="+mn-lt"/>
                <a:ea typeface="+mn-ea"/>
                <a:cs typeface="+mn-cs"/>
              </a:rPr>
              <a:t> кода.</a:t>
            </a:r>
            <a:endParaRPr lang="ru-RU" sz="1200" b="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30</a:t>
            </a:fld>
            <a:endParaRPr lang="ru-RU" noProof="0" dirty="0"/>
          </a:p>
        </p:txBody>
      </p:sp>
    </p:spTree>
    <p:extLst>
      <p:ext uri="{BB962C8B-B14F-4D97-AF65-F5344CB8AC3E}">
        <p14:creationId xmlns:p14="http://schemas.microsoft.com/office/powerpoint/2010/main" val="22083516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0" i="0" kern="1200" dirty="0" smtClean="0">
                <a:solidFill>
                  <a:schemeClr val="tx1"/>
                </a:solidFill>
                <a:effectLst/>
                <a:latin typeface="+mn-lt"/>
                <a:ea typeface="+mn-ea"/>
                <a:cs typeface="+mn-cs"/>
              </a:rPr>
              <a:t>https://soft.mydiv.net/win/download-DEV-C.html</a:t>
            </a:r>
            <a:endParaRPr lang="ru-RU" sz="1200" b="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31</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Директива #</a:t>
            </a:r>
            <a:r>
              <a:rPr lang="ru-RU" sz="1200" b="0" i="0" kern="1200" dirty="0" err="1" smtClean="0">
                <a:solidFill>
                  <a:schemeClr val="tx1"/>
                </a:solidFill>
                <a:effectLst/>
                <a:latin typeface="+mn-lt"/>
                <a:ea typeface="+mn-ea"/>
                <a:cs typeface="+mn-cs"/>
              </a:rPr>
              <a:t>include</a:t>
            </a:r>
            <a:r>
              <a:rPr lang="ru-RU" sz="1200" b="0" i="0" kern="1200" dirty="0" smtClean="0">
                <a:solidFill>
                  <a:schemeClr val="tx1"/>
                </a:solidFill>
                <a:effectLst/>
                <a:latin typeface="+mn-lt"/>
                <a:ea typeface="+mn-ea"/>
                <a:cs typeface="+mn-cs"/>
              </a:rPr>
              <a:t> используется для подключения других файлов в код. Строка #</a:t>
            </a:r>
            <a:r>
              <a:rPr lang="ru-RU" sz="1200" b="0" i="0" kern="1200" dirty="0" err="1" smtClean="0">
                <a:solidFill>
                  <a:schemeClr val="tx1"/>
                </a:solidFill>
                <a:effectLst/>
                <a:latin typeface="+mn-lt"/>
                <a:ea typeface="+mn-ea"/>
                <a:cs typeface="+mn-cs"/>
              </a:rPr>
              <a:t>include</a:t>
            </a:r>
            <a:r>
              <a:rPr lang="ru-RU" sz="1200" b="0" i="0" kern="1200" dirty="0" smtClean="0">
                <a:solidFill>
                  <a:schemeClr val="tx1"/>
                </a:solidFill>
                <a:effectLst/>
                <a:latin typeface="+mn-lt"/>
                <a:ea typeface="+mn-ea"/>
                <a:cs typeface="+mn-cs"/>
              </a:rPr>
              <a:t> &lt;</a:t>
            </a:r>
            <a:r>
              <a:rPr lang="ru-RU" sz="1200" b="0" i="0" kern="1200" dirty="0" err="1" smtClean="0">
                <a:solidFill>
                  <a:schemeClr val="tx1"/>
                </a:solidFill>
                <a:effectLst/>
                <a:latin typeface="+mn-lt"/>
                <a:ea typeface="+mn-ea"/>
                <a:cs typeface="+mn-cs"/>
              </a:rPr>
              <a:t>iostream</a:t>
            </a:r>
            <a:r>
              <a:rPr lang="ru-RU" sz="1200" b="0" i="0" kern="1200" dirty="0" smtClean="0">
                <a:solidFill>
                  <a:schemeClr val="tx1"/>
                </a:solidFill>
                <a:effectLst/>
                <a:latin typeface="+mn-lt"/>
                <a:ea typeface="+mn-ea"/>
                <a:cs typeface="+mn-cs"/>
              </a:rPr>
              <a:t>&gt;, будет заменена содержимым файла «</a:t>
            </a:r>
            <a:r>
              <a:rPr lang="ru-RU" sz="1200" b="0" i="0" kern="1200" dirty="0" err="1" smtClean="0">
                <a:solidFill>
                  <a:schemeClr val="tx1"/>
                </a:solidFill>
                <a:effectLst/>
                <a:latin typeface="+mn-lt"/>
                <a:ea typeface="+mn-ea"/>
                <a:cs typeface="+mn-cs"/>
              </a:rPr>
              <a:t>iostream.h</a:t>
            </a:r>
            <a:r>
              <a:rPr lang="ru-RU" sz="1200" b="0" i="0" kern="1200" dirty="0" smtClean="0">
                <a:solidFill>
                  <a:schemeClr val="tx1"/>
                </a:solidFill>
                <a:effectLst/>
                <a:latin typeface="+mn-lt"/>
                <a:ea typeface="+mn-ea"/>
                <a:cs typeface="+mn-cs"/>
              </a:rPr>
              <a:t>», который находится в стандартной библиотеке языка и отвечает за ввод и вывод данных на экран.</a:t>
            </a:r>
          </a:p>
          <a:p>
            <a:r>
              <a:rPr lang="ru-RU" sz="1200" b="0" i="0" kern="1200" dirty="0" smtClean="0">
                <a:solidFill>
                  <a:schemeClr val="tx1"/>
                </a:solidFill>
                <a:effectLst/>
                <a:latin typeface="+mn-lt"/>
                <a:ea typeface="+mn-ea"/>
                <a:cs typeface="+mn-cs"/>
              </a:rPr>
              <a:t>#</a:t>
            </a:r>
            <a:r>
              <a:rPr lang="ru-RU" sz="1200" b="0" i="0" kern="1200" dirty="0" err="1" smtClean="0">
                <a:solidFill>
                  <a:schemeClr val="tx1"/>
                </a:solidFill>
                <a:effectLst/>
                <a:latin typeface="+mn-lt"/>
                <a:ea typeface="+mn-ea"/>
                <a:cs typeface="+mn-cs"/>
              </a:rPr>
              <a:t>include</a:t>
            </a:r>
            <a:r>
              <a:rPr lang="ru-RU" sz="1200" b="0" i="0" kern="1200" dirty="0" smtClean="0">
                <a:solidFill>
                  <a:schemeClr val="tx1"/>
                </a:solidFill>
                <a:effectLst/>
                <a:latin typeface="+mn-lt"/>
                <a:ea typeface="+mn-ea"/>
                <a:cs typeface="+mn-cs"/>
              </a:rPr>
              <a:t> &lt;</a:t>
            </a:r>
            <a:r>
              <a:rPr lang="ru-RU" sz="1200" b="0" i="0" kern="1200" dirty="0" err="1" smtClean="0">
                <a:solidFill>
                  <a:schemeClr val="tx1"/>
                </a:solidFill>
                <a:effectLst/>
                <a:latin typeface="+mn-lt"/>
                <a:ea typeface="+mn-ea"/>
                <a:cs typeface="+mn-cs"/>
              </a:rPr>
              <a:t>cstdlib</a:t>
            </a:r>
            <a:r>
              <a:rPr lang="ru-RU" sz="1200" b="0" i="0" kern="1200" dirty="0" smtClean="0">
                <a:solidFill>
                  <a:schemeClr val="tx1"/>
                </a:solidFill>
                <a:effectLst/>
                <a:latin typeface="+mn-lt"/>
                <a:ea typeface="+mn-ea"/>
                <a:cs typeface="+mn-cs"/>
              </a:rPr>
              <a:t>&gt; подключает стандартную библиотеку языка С. Это подключение необходимо для работы функции </a:t>
            </a:r>
            <a:r>
              <a:rPr lang="ru-RU" sz="1200" b="0" i="0" kern="1200" dirty="0" err="1" smtClean="0">
                <a:solidFill>
                  <a:schemeClr val="tx1"/>
                </a:solidFill>
                <a:effectLst/>
                <a:latin typeface="+mn-lt"/>
                <a:ea typeface="+mn-ea"/>
                <a:cs typeface="+mn-cs"/>
              </a:rPr>
              <a:t>system</a:t>
            </a:r>
            <a:r>
              <a:rPr lang="ru-RU" sz="1200" b="0" i="0" kern="1200" dirty="0" smtClean="0">
                <a:solidFill>
                  <a:schemeClr val="tx1"/>
                </a:solidFill>
                <a:effectLst/>
                <a:latin typeface="+mn-lt"/>
                <a:ea typeface="+mn-ea"/>
                <a:cs typeface="+mn-cs"/>
              </a:rPr>
              <a:t>.</a:t>
            </a:r>
          </a:p>
          <a:p>
            <a:r>
              <a:rPr lang="ru-RU" sz="1200" b="0" i="0" kern="1200" dirty="0" smtClean="0">
                <a:solidFill>
                  <a:schemeClr val="tx1"/>
                </a:solidFill>
                <a:effectLst/>
                <a:latin typeface="+mn-lt"/>
                <a:ea typeface="+mn-ea"/>
                <a:cs typeface="+mn-cs"/>
              </a:rPr>
              <a:t>Содержимое третьей строки — </a:t>
            </a:r>
            <a:r>
              <a:rPr lang="ru-RU" sz="1200" b="0" i="0" kern="1200" dirty="0" err="1" smtClean="0">
                <a:solidFill>
                  <a:schemeClr val="tx1"/>
                </a:solidFill>
                <a:effectLst/>
                <a:latin typeface="+mn-lt"/>
                <a:ea typeface="+mn-ea"/>
                <a:cs typeface="+mn-cs"/>
              </a:rPr>
              <a:t>using</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namespace</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std</a:t>
            </a:r>
            <a:r>
              <a:rPr lang="ru-RU" sz="1200" b="0" i="0" kern="1200" dirty="0" smtClean="0">
                <a:solidFill>
                  <a:schemeClr val="tx1"/>
                </a:solidFill>
                <a:effectLst/>
                <a:latin typeface="+mn-lt"/>
                <a:ea typeface="+mn-ea"/>
                <a:cs typeface="+mn-cs"/>
              </a:rPr>
              <a:t>; указывает на то, что мы используем по умолчанию </a:t>
            </a:r>
            <a:r>
              <a:rPr lang="ru-RU" sz="1200" b="0" i="0" u="none" strike="noStrike" kern="1200" dirty="0" smtClean="0">
                <a:solidFill>
                  <a:schemeClr val="tx1"/>
                </a:solidFill>
                <a:effectLst/>
                <a:latin typeface="+mn-lt"/>
                <a:ea typeface="+mn-ea"/>
                <a:cs typeface="+mn-cs"/>
                <a:hlinkClick r:id="rId3"/>
              </a:rPr>
              <a:t>пространство имен</a:t>
            </a:r>
            <a:r>
              <a:rPr lang="ru-RU" sz="1200" b="0" i="0" kern="1200" dirty="0" smtClean="0">
                <a:solidFill>
                  <a:schemeClr val="tx1"/>
                </a:solidFill>
                <a:effectLst/>
                <a:latin typeface="+mn-lt"/>
                <a:ea typeface="+mn-ea"/>
                <a:cs typeface="+mn-cs"/>
              </a:rPr>
              <a:t> с названием «</a:t>
            </a:r>
            <a:r>
              <a:rPr lang="ru-RU" sz="1200" b="0" i="0" kern="1200" dirty="0" err="1" smtClean="0">
                <a:solidFill>
                  <a:schemeClr val="tx1"/>
                </a:solidFill>
                <a:effectLst/>
                <a:latin typeface="+mn-lt"/>
                <a:ea typeface="+mn-ea"/>
                <a:cs typeface="+mn-cs"/>
              </a:rPr>
              <a:t>std</a:t>
            </a:r>
            <a:r>
              <a:rPr lang="ru-RU" sz="1200" b="0" i="0" kern="1200" dirty="0" smtClean="0">
                <a:solidFill>
                  <a:schemeClr val="tx1"/>
                </a:solidFill>
                <a:effectLst/>
                <a:latin typeface="+mn-lt"/>
                <a:ea typeface="+mn-ea"/>
                <a:cs typeface="+mn-cs"/>
              </a:rPr>
              <a:t>». Все то, что находится внутри фигурных скобок функции </a:t>
            </a:r>
            <a:r>
              <a:rPr lang="ru-RU" sz="1200" b="0" i="0" kern="1200" dirty="0" err="1" smtClean="0">
                <a:solidFill>
                  <a:schemeClr val="tx1"/>
                </a:solidFill>
                <a:effectLst/>
                <a:latin typeface="+mn-lt"/>
                <a:ea typeface="+mn-ea"/>
                <a:cs typeface="+mn-cs"/>
              </a:rPr>
              <a:t>int</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main</a:t>
            </a:r>
            <a:r>
              <a:rPr lang="ru-RU" sz="1200" b="0" i="0" kern="1200" dirty="0" smtClean="0">
                <a:solidFill>
                  <a:schemeClr val="tx1"/>
                </a:solidFill>
                <a:effectLst/>
                <a:latin typeface="+mn-lt"/>
                <a:ea typeface="+mn-ea"/>
                <a:cs typeface="+mn-cs"/>
              </a:rPr>
              <a:t>() {} будет автоматически выполняться после запуска программы.</a:t>
            </a:r>
          </a:p>
          <a:p>
            <a:r>
              <a:rPr lang="ru-RU" sz="1200" b="0" i="0" kern="1200" dirty="0" smtClean="0">
                <a:solidFill>
                  <a:schemeClr val="tx1"/>
                </a:solidFill>
                <a:effectLst/>
                <a:latin typeface="+mn-lt"/>
                <a:ea typeface="+mn-ea"/>
                <a:cs typeface="+mn-cs"/>
              </a:rPr>
              <a:t>Строка </a:t>
            </a:r>
            <a:r>
              <a:rPr lang="ru-RU" sz="1200" b="0" i="0" kern="1200" dirty="0" err="1" smtClean="0">
                <a:solidFill>
                  <a:schemeClr val="tx1"/>
                </a:solidFill>
                <a:effectLst/>
                <a:latin typeface="+mn-lt"/>
                <a:ea typeface="+mn-ea"/>
                <a:cs typeface="+mn-cs"/>
              </a:rPr>
              <a:t>cout</a:t>
            </a:r>
            <a:r>
              <a:rPr lang="ru-RU" sz="1200" b="0" i="0" kern="1200" dirty="0" smtClean="0">
                <a:solidFill>
                  <a:schemeClr val="tx1"/>
                </a:solidFill>
                <a:effectLst/>
                <a:latin typeface="+mn-lt"/>
                <a:ea typeface="+mn-ea"/>
                <a:cs typeface="+mn-cs"/>
              </a:rPr>
              <a:t> &lt;&lt; "</a:t>
            </a:r>
            <a:r>
              <a:rPr lang="ru-RU" sz="1200" b="0" i="0" kern="1200" dirty="0" err="1" smtClean="0">
                <a:solidFill>
                  <a:schemeClr val="tx1"/>
                </a:solidFill>
                <a:effectLst/>
                <a:latin typeface="+mn-lt"/>
                <a:ea typeface="+mn-ea"/>
                <a:cs typeface="+mn-cs"/>
              </a:rPr>
              <a:t>Hello</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world</a:t>
            </a:r>
            <a:r>
              <a:rPr lang="ru-RU" sz="1200" b="0" i="0" kern="1200" dirty="0" smtClean="0">
                <a:solidFill>
                  <a:schemeClr val="tx1"/>
                </a:solidFill>
                <a:effectLst/>
                <a:latin typeface="+mn-lt"/>
                <a:ea typeface="+mn-ea"/>
                <a:cs typeface="+mn-cs"/>
              </a:rPr>
              <a:t>!" &lt;&lt; </a:t>
            </a:r>
            <a:r>
              <a:rPr lang="ru-RU" sz="1200" b="0" i="0" kern="1200" dirty="0" err="1" smtClean="0">
                <a:solidFill>
                  <a:schemeClr val="tx1"/>
                </a:solidFill>
                <a:effectLst/>
                <a:latin typeface="+mn-lt"/>
                <a:ea typeface="+mn-ea"/>
                <a:cs typeface="+mn-cs"/>
              </a:rPr>
              <a:t>endl</a:t>
            </a:r>
            <a:r>
              <a:rPr lang="ru-RU" sz="1200" b="0" i="0" kern="1200" dirty="0" smtClean="0">
                <a:solidFill>
                  <a:schemeClr val="tx1"/>
                </a:solidFill>
                <a:effectLst/>
                <a:latin typeface="+mn-lt"/>
                <a:ea typeface="+mn-ea"/>
                <a:cs typeface="+mn-cs"/>
              </a:rPr>
              <a:t>; говорит программе выводить сообщение с текстом </a:t>
            </a:r>
            <a:r>
              <a:rPr lang="ru-RU" sz="1200" b="1" i="0" kern="1200" dirty="0" smtClean="0">
                <a:solidFill>
                  <a:schemeClr val="tx1"/>
                </a:solidFill>
                <a:effectLst/>
                <a:latin typeface="+mn-lt"/>
                <a:ea typeface="+mn-ea"/>
                <a:cs typeface="+mn-cs"/>
              </a:rPr>
              <a:t>«</a:t>
            </a:r>
            <a:r>
              <a:rPr lang="ru-RU" sz="1200" b="1" i="0" kern="1200" dirty="0" err="1" smtClean="0">
                <a:solidFill>
                  <a:schemeClr val="tx1"/>
                </a:solidFill>
                <a:effectLst/>
                <a:latin typeface="+mn-lt"/>
                <a:ea typeface="+mn-ea"/>
                <a:cs typeface="+mn-cs"/>
              </a:rPr>
              <a:t>Hello</a:t>
            </a:r>
            <a:r>
              <a:rPr lang="ru-RU" sz="1200" b="1" i="0" kern="1200" dirty="0" smtClean="0">
                <a:solidFill>
                  <a:schemeClr val="tx1"/>
                </a:solidFill>
                <a:effectLst/>
                <a:latin typeface="+mn-lt"/>
                <a:ea typeface="+mn-ea"/>
                <a:cs typeface="+mn-cs"/>
              </a:rPr>
              <a:t>, </a:t>
            </a:r>
            <a:r>
              <a:rPr lang="ru-RU" sz="1200" b="1" i="0" kern="1200" dirty="0" err="1" smtClean="0">
                <a:solidFill>
                  <a:schemeClr val="tx1"/>
                </a:solidFill>
                <a:effectLst/>
                <a:latin typeface="+mn-lt"/>
                <a:ea typeface="+mn-ea"/>
                <a:cs typeface="+mn-cs"/>
              </a:rPr>
              <a:t>world</a:t>
            </a:r>
            <a:r>
              <a:rPr lang="ru-RU" sz="1200" b="1" i="0" kern="1200" dirty="0" smtClean="0">
                <a:solidFill>
                  <a:schemeClr val="tx1"/>
                </a:solidFill>
                <a:effectLst/>
                <a:latin typeface="+mn-lt"/>
                <a:ea typeface="+mn-ea"/>
                <a:cs typeface="+mn-cs"/>
              </a:rPr>
              <a:t>»</a:t>
            </a:r>
            <a:r>
              <a:rPr lang="ru-RU" sz="1200" b="0" i="0" kern="1200" dirty="0" smtClean="0">
                <a:solidFill>
                  <a:schemeClr val="tx1"/>
                </a:solidFill>
                <a:effectLst/>
                <a:latin typeface="+mn-lt"/>
                <a:ea typeface="+mn-ea"/>
                <a:cs typeface="+mn-cs"/>
              </a:rPr>
              <a:t> на экран.</a:t>
            </a:r>
          </a:p>
          <a:p>
            <a:r>
              <a:rPr lang="ru-RU" sz="1200" b="0" i="0" kern="1200" dirty="0" smtClean="0">
                <a:solidFill>
                  <a:schemeClr val="tx1"/>
                </a:solidFill>
                <a:effectLst/>
                <a:latin typeface="+mn-lt"/>
                <a:ea typeface="+mn-ea"/>
                <a:cs typeface="+mn-cs"/>
              </a:rPr>
              <a:t>Оператор </a:t>
            </a:r>
            <a:r>
              <a:rPr lang="ru-RU" sz="1200" b="0" i="0" kern="1200" dirty="0" err="1" smtClean="0">
                <a:solidFill>
                  <a:schemeClr val="tx1"/>
                </a:solidFill>
                <a:effectLst/>
                <a:latin typeface="+mn-lt"/>
                <a:ea typeface="+mn-ea"/>
                <a:cs typeface="+mn-cs"/>
              </a:rPr>
              <a:t>cout</a:t>
            </a:r>
            <a:r>
              <a:rPr lang="ru-RU" sz="1200" b="0" i="0" kern="1200" dirty="0" smtClean="0">
                <a:solidFill>
                  <a:schemeClr val="tx1"/>
                </a:solidFill>
                <a:effectLst/>
                <a:latin typeface="+mn-lt"/>
                <a:ea typeface="+mn-ea"/>
                <a:cs typeface="+mn-cs"/>
              </a:rPr>
              <a:t> предназначен для вывода текста на экран командной строки. После него ставятся две угловые кавычки (&lt;&lt;). Далее идет текст, который должен выводиться. Он помещается в двойные кавычки. Оператор </a:t>
            </a:r>
            <a:r>
              <a:rPr lang="ru-RU" sz="1200" b="0" i="0" kern="1200" dirty="0" err="1" smtClean="0">
                <a:solidFill>
                  <a:schemeClr val="tx1"/>
                </a:solidFill>
                <a:effectLst/>
                <a:latin typeface="+mn-lt"/>
                <a:ea typeface="+mn-ea"/>
                <a:cs typeface="+mn-cs"/>
              </a:rPr>
              <a:t>endl</a:t>
            </a:r>
            <a:r>
              <a:rPr lang="ru-RU" sz="1200" b="0" i="0" kern="1200" dirty="0" smtClean="0">
                <a:solidFill>
                  <a:schemeClr val="tx1"/>
                </a:solidFill>
                <a:effectLst/>
                <a:latin typeface="+mn-lt"/>
                <a:ea typeface="+mn-ea"/>
                <a:cs typeface="+mn-cs"/>
              </a:rPr>
              <a:t> переводит строку на уровень ниже.</a:t>
            </a:r>
          </a:p>
          <a:p>
            <a:r>
              <a:rPr lang="ru-RU" sz="1200" b="0" i="0" kern="1200" dirty="0" smtClean="0">
                <a:solidFill>
                  <a:schemeClr val="tx1"/>
                </a:solidFill>
                <a:effectLst/>
                <a:latin typeface="+mn-lt"/>
                <a:ea typeface="+mn-ea"/>
                <a:cs typeface="+mn-cs"/>
              </a:rPr>
              <a:t>Если в процессе выполнения произойдет какой-либо сбой, то будет сгенерирован код ошибки, отличный от нуля. Если же работа программы завершилась без сбоев, то код ошибки будет равен нулю. Команда </a:t>
            </a:r>
            <a:r>
              <a:rPr lang="ru-RU" sz="1200" b="0" i="0" kern="1200" dirty="0" err="1" smtClean="0">
                <a:solidFill>
                  <a:schemeClr val="tx1"/>
                </a:solidFill>
                <a:effectLst/>
                <a:latin typeface="+mn-lt"/>
                <a:ea typeface="+mn-ea"/>
                <a:cs typeface="+mn-cs"/>
              </a:rPr>
              <a:t>return</a:t>
            </a:r>
            <a:r>
              <a:rPr lang="ru-RU" sz="1200" b="0" i="0" kern="1200" dirty="0" smtClean="0">
                <a:solidFill>
                  <a:schemeClr val="tx1"/>
                </a:solidFill>
                <a:effectLst/>
                <a:latin typeface="+mn-lt"/>
                <a:ea typeface="+mn-ea"/>
                <a:cs typeface="+mn-cs"/>
              </a:rPr>
              <a:t> 0 необходима для того, чтобы передать операционной системе сообщение об удачном завершении программы.</a:t>
            </a:r>
          </a:p>
          <a:p>
            <a:r>
              <a:rPr lang="ru-RU" sz="1200" b="0" i="0" kern="1200" dirty="0" smtClean="0">
                <a:solidFill>
                  <a:schemeClr val="tx1"/>
                </a:solidFill>
                <a:effectLst/>
                <a:latin typeface="+mn-lt"/>
                <a:ea typeface="+mn-ea"/>
                <a:cs typeface="+mn-cs"/>
              </a:rPr>
              <a:t>— В конце каждой команды ставится </a:t>
            </a:r>
            <a:r>
              <a:rPr lang="ru-RU" sz="1200" b="1" i="0" kern="1200" dirty="0" smtClean="0">
                <a:solidFill>
                  <a:schemeClr val="tx1"/>
                </a:solidFill>
                <a:effectLst/>
                <a:latin typeface="+mn-lt"/>
                <a:ea typeface="+mn-ea"/>
                <a:cs typeface="+mn-cs"/>
              </a:rPr>
              <a:t>точка с запятой.</a:t>
            </a:r>
            <a:endParaRPr lang="ru-RU" sz="1200" b="0" i="0" kern="1200" dirty="0" smtClean="0">
              <a:solidFill>
                <a:schemeClr val="tx1"/>
              </a:solidFill>
              <a:effectLst/>
              <a:latin typeface="+mn-lt"/>
              <a:ea typeface="+mn-ea"/>
              <a:cs typeface="+mn-cs"/>
            </a:endParaRPr>
          </a:p>
          <a:p>
            <a:endParaRPr lang="ru-RU" sz="1200" b="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32</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В языке С++ </a:t>
            </a:r>
            <a:r>
              <a:rPr lang="ru-RU" sz="1200" b="0" i="1" kern="1200" dirty="0" smtClean="0">
                <a:solidFill>
                  <a:schemeClr val="tx1"/>
                </a:solidFill>
                <a:effectLst/>
                <a:latin typeface="+mn-lt"/>
                <a:ea typeface="+mn-ea"/>
                <a:cs typeface="+mn-cs"/>
              </a:rPr>
              <a:t>все переменные</a:t>
            </a:r>
            <a:r>
              <a:rPr lang="ru-RU" sz="1200" b="0" i="0" kern="1200" dirty="0" smtClean="0">
                <a:solidFill>
                  <a:schemeClr val="tx1"/>
                </a:solidFill>
                <a:effectLst/>
                <a:latin typeface="+mn-lt"/>
                <a:ea typeface="+mn-ea"/>
                <a:cs typeface="+mn-cs"/>
              </a:rPr>
              <a:t> имеют определенный тип данных. Например, переменная, имеющая целочисленный тип не может содержать ничего кроме целых чисел, а переменная с плавающей точкой — только дробные числа.</a:t>
            </a:r>
            <a:endParaRPr lang="ru-RU" sz="1200" b="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33</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i="0" kern="1200" dirty="0" smtClean="0">
                <a:solidFill>
                  <a:schemeClr val="tx1"/>
                </a:solidFill>
                <a:effectLst/>
                <a:latin typeface="+mn-lt"/>
                <a:ea typeface="+mn-ea"/>
                <a:cs typeface="+mn-cs"/>
              </a:rPr>
              <a:t>Тип данных</a:t>
            </a:r>
            <a:r>
              <a:rPr lang="ru-RU" sz="1200" b="0" i="0" kern="1200" dirty="0" smtClean="0">
                <a:solidFill>
                  <a:schemeClr val="tx1"/>
                </a:solidFill>
                <a:effectLst/>
                <a:latin typeface="+mn-lt"/>
                <a:ea typeface="+mn-ea"/>
                <a:cs typeface="+mn-cs"/>
              </a:rPr>
              <a:t> присваивается переменной при ее объявлении или инициализации. Ниже приведены основные типы данных языка C++, которые нам понадобятся.</a:t>
            </a:r>
            <a:endParaRPr lang="ru-RU" sz="1200" b="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34</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200" b="0" i="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35</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В 7-й строке кода программы мы объявляем переменные «a» и «b» целого типа </a:t>
            </a:r>
            <a:r>
              <a:rPr lang="ru-RU" sz="1200" b="0" i="0" kern="1200" dirty="0" err="1" smtClean="0">
                <a:solidFill>
                  <a:schemeClr val="tx1"/>
                </a:solidFill>
                <a:effectLst/>
                <a:latin typeface="+mn-lt"/>
                <a:ea typeface="+mn-ea"/>
                <a:cs typeface="+mn-cs"/>
              </a:rPr>
              <a:t>int</a:t>
            </a:r>
            <a:r>
              <a:rPr lang="ru-RU" sz="1200" b="0" i="0" kern="1200" dirty="0" smtClean="0">
                <a:solidFill>
                  <a:schemeClr val="tx1"/>
                </a:solidFill>
                <a:effectLst/>
                <a:latin typeface="+mn-lt"/>
                <a:ea typeface="+mn-ea"/>
                <a:cs typeface="+mn-cs"/>
              </a:rPr>
              <a:t>. В следующей строке кода выводится сообщение пользователю, чтобы он ввел с клавиатуры первое число.</a:t>
            </a:r>
          </a:p>
          <a:p>
            <a:r>
              <a:rPr lang="ru-RU" sz="1200" b="0" i="0" kern="1200" dirty="0" smtClean="0">
                <a:solidFill>
                  <a:schemeClr val="tx1"/>
                </a:solidFill>
                <a:effectLst/>
                <a:latin typeface="+mn-lt"/>
                <a:ea typeface="+mn-ea"/>
                <a:cs typeface="+mn-cs"/>
              </a:rPr>
              <a:t>В 9-й строке стоит еще незнакомая вам конструкция — </a:t>
            </a:r>
            <a:r>
              <a:rPr lang="ru-RU" sz="1200" b="0" i="0" kern="1200" dirty="0" err="1" smtClean="0">
                <a:solidFill>
                  <a:schemeClr val="tx1"/>
                </a:solidFill>
                <a:effectLst/>
                <a:latin typeface="+mn-lt"/>
                <a:ea typeface="+mn-ea"/>
                <a:cs typeface="+mn-cs"/>
              </a:rPr>
              <a:t>cin</a:t>
            </a:r>
            <a:r>
              <a:rPr lang="ru-RU" sz="1200" b="0" i="0" kern="1200" dirty="0" smtClean="0">
                <a:solidFill>
                  <a:schemeClr val="tx1"/>
                </a:solidFill>
                <a:effectLst/>
                <a:latin typeface="+mn-lt"/>
                <a:ea typeface="+mn-ea"/>
                <a:cs typeface="+mn-cs"/>
              </a:rPr>
              <a:t> &gt;&gt;. С помощью нее у пользователя запрашивается ввод значения переменной «a» с клавиатуры. Аналогичным образом задается значение переменной «b».</a:t>
            </a:r>
          </a:p>
          <a:p>
            <a:r>
              <a:rPr lang="ru-RU" sz="1200" b="0" i="0" kern="1200" dirty="0" smtClean="0">
                <a:solidFill>
                  <a:schemeClr val="tx1"/>
                </a:solidFill>
                <a:effectLst/>
                <a:latin typeface="+mn-lt"/>
                <a:ea typeface="+mn-ea"/>
                <a:cs typeface="+mn-cs"/>
              </a:rPr>
              <a:t>В 12-й строке мы производим инициализацию переменной «c» суммой переменных «a» и «b». Далее находится уже знакомый вам оператор </a:t>
            </a:r>
            <a:r>
              <a:rPr lang="ru-RU" sz="1200" b="0" i="0" kern="1200" dirty="0" err="1" smtClean="0">
                <a:solidFill>
                  <a:schemeClr val="tx1"/>
                </a:solidFill>
                <a:effectLst/>
                <a:latin typeface="+mn-lt"/>
                <a:ea typeface="+mn-ea"/>
                <a:cs typeface="+mn-cs"/>
              </a:rPr>
              <a:t>cout</a:t>
            </a:r>
            <a:r>
              <a:rPr lang="ru-RU" sz="1200" b="0" i="0" kern="1200" dirty="0" smtClean="0">
                <a:solidFill>
                  <a:schemeClr val="tx1"/>
                </a:solidFill>
                <a:effectLst/>
                <a:latin typeface="+mn-lt"/>
                <a:ea typeface="+mn-ea"/>
                <a:cs typeface="+mn-cs"/>
              </a:rPr>
              <a:t>, который выводит на экран строку и значение переменной «c».</a:t>
            </a:r>
          </a:p>
          <a:p>
            <a:r>
              <a:rPr lang="ru-RU" sz="1200" b="0" i="0" kern="1200" dirty="0" smtClean="0">
                <a:solidFill>
                  <a:schemeClr val="tx1"/>
                </a:solidFill>
                <a:effectLst/>
                <a:latin typeface="+mn-lt"/>
                <a:ea typeface="+mn-ea"/>
                <a:cs typeface="+mn-cs"/>
              </a:rPr>
              <a:t>При выводе переменных, они </a:t>
            </a:r>
            <a:r>
              <a:rPr lang="ru-RU" sz="1200" b="0" i="1" kern="1200" dirty="0" smtClean="0">
                <a:solidFill>
                  <a:schemeClr val="tx1"/>
                </a:solidFill>
                <a:effectLst/>
                <a:latin typeface="+mn-lt"/>
                <a:ea typeface="+mn-ea"/>
                <a:cs typeface="+mn-cs"/>
              </a:rPr>
              <a:t>не заключаются в кавычки</a:t>
            </a:r>
            <a:r>
              <a:rPr lang="ru-RU" sz="1200" b="0" i="0" kern="1200" dirty="0" smtClean="0">
                <a:solidFill>
                  <a:schemeClr val="tx1"/>
                </a:solidFill>
                <a:effectLst/>
                <a:latin typeface="+mn-lt"/>
                <a:ea typeface="+mn-ea"/>
                <a:cs typeface="+mn-cs"/>
              </a:rPr>
              <a:t>, в отличие от строк.</a:t>
            </a:r>
          </a:p>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36</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37</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Встречаются ситуации, когда программе нужно выбрать, какую операцию ей выполнить, в зависимости от определенного условия.</a:t>
            </a:r>
          </a:p>
          <a:p>
            <a:r>
              <a:rPr lang="ru-RU" sz="1200" b="0" i="0" kern="1200" dirty="0" smtClean="0">
                <a:solidFill>
                  <a:schemeClr val="tx1"/>
                </a:solidFill>
                <a:effectLst/>
                <a:latin typeface="+mn-lt"/>
                <a:ea typeface="+mn-ea"/>
                <a:cs typeface="+mn-cs"/>
              </a:rPr>
              <a:t>К примеру, мы вводим с клавиатуры целое число. Если это число больше десяти, то программа должна выполнить одно действие, иначе — другое. Реализуем этот алгоритм на C++ с помощью </a:t>
            </a:r>
            <a:r>
              <a:rPr lang="ru-RU" sz="1200" b="1" i="0" kern="1200" dirty="0" smtClean="0">
                <a:solidFill>
                  <a:schemeClr val="tx1"/>
                </a:solidFill>
                <a:effectLst/>
                <a:latin typeface="+mn-lt"/>
                <a:ea typeface="+mn-ea"/>
                <a:cs typeface="+mn-cs"/>
              </a:rPr>
              <a:t>конструкции ветвления</a:t>
            </a:r>
            <a:r>
              <a:rPr lang="ru-RU" sz="1200" b="0" i="0" kern="1200" dirty="0" smtClean="0">
                <a:solidFill>
                  <a:schemeClr val="tx1"/>
                </a:solidFill>
                <a:effectLst/>
                <a:latin typeface="+mn-lt"/>
                <a:ea typeface="+mn-ea"/>
                <a:cs typeface="+mn-cs"/>
              </a:rPr>
              <a:t>.</a:t>
            </a:r>
          </a:p>
          <a:p>
            <a:endParaRPr lang="ru-RU" sz="1200" b="0" i="0" kern="1200" dirty="0" smtClean="0">
              <a:solidFill>
                <a:schemeClr val="tx1"/>
              </a:solidFill>
              <a:effectLst/>
              <a:latin typeface="+mn-lt"/>
              <a:ea typeface="+mn-ea"/>
              <a:cs typeface="+mn-cs"/>
            </a:endParaRPr>
          </a:p>
          <a:p>
            <a:endParaRPr lang="ru-RU" sz="1200" b="0" i="0" kern="1200" dirty="0" smtClean="0">
              <a:solidFill>
                <a:schemeClr val="tx1"/>
              </a:solidFill>
              <a:effectLst/>
              <a:latin typeface="+mn-lt"/>
              <a:ea typeface="+mn-ea"/>
              <a:cs typeface="+mn-cs"/>
            </a:endParaRP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Если вы запустите эту программу, то при вводе числа, меньшего десяти, будет выводиться соответствующее сообщение.</a:t>
            </a:r>
          </a:p>
          <a:p>
            <a:r>
              <a:rPr lang="ru-RU" sz="1200" b="0" i="0" kern="1200" dirty="0" smtClean="0">
                <a:solidFill>
                  <a:schemeClr val="tx1"/>
                </a:solidFill>
                <a:effectLst/>
                <a:latin typeface="+mn-lt"/>
                <a:ea typeface="+mn-ea"/>
                <a:cs typeface="+mn-cs"/>
              </a:rPr>
              <a:t>Если введенное число окажется большим, либо равным десяти — отобразится другое сообщение.</a:t>
            </a:r>
          </a:p>
          <a:p>
            <a:endParaRPr lang="ru-RU" sz="1200" b="0" i="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38</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Здесь говорится: «</a:t>
            </a:r>
            <a:r>
              <a:rPr lang="ru-RU" sz="1200" b="1" i="0" kern="1200" dirty="0" smtClean="0">
                <a:solidFill>
                  <a:schemeClr val="tx1"/>
                </a:solidFill>
                <a:effectLst/>
                <a:latin typeface="+mn-lt"/>
                <a:ea typeface="+mn-ea"/>
                <a:cs typeface="+mn-cs"/>
              </a:rPr>
              <a:t>Если</a:t>
            </a:r>
            <a:r>
              <a:rPr lang="ru-RU" sz="1200" b="0" i="0" kern="1200" dirty="0" smtClean="0">
                <a:solidFill>
                  <a:schemeClr val="tx1"/>
                </a:solidFill>
                <a:effectLst/>
                <a:latin typeface="+mn-lt"/>
                <a:ea typeface="+mn-ea"/>
                <a:cs typeface="+mn-cs"/>
              </a:rPr>
              <a:t> переменная </a:t>
            </a:r>
            <a:r>
              <a:rPr lang="ru-RU" dirty="0" err="1" smtClean="0"/>
              <a:t>num</a:t>
            </a:r>
            <a:r>
              <a:rPr lang="ru-RU" dirty="0" smtClean="0"/>
              <a:t> </a:t>
            </a:r>
            <a:r>
              <a:rPr lang="ru-RU" sz="1200" b="0" i="0" kern="1200" dirty="0" smtClean="0">
                <a:solidFill>
                  <a:schemeClr val="tx1"/>
                </a:solidFill>
                <a:effectLst/>
                <a:latin typeface="+mn-lt"/>
                <a:ea typeface="+mn-ea"/>
                <a:cs typeface="+mn-cs"/>
              </a:rPr>
              <a:t>меньше 10 — вывести соответствующее сообщение. </a:t>
            </a:r>
            <a:r>
              <a:rPr lang="ru-RU" sz="1200" b="1" i="0" kern="1200" dirty="0" smtClean="0">
                <a:solidFill>
                  <a:schemeClr val="tx1"/>
                </a:solidFill>
                <a:effectLst/>
                <a:latin typeface="+mn-lt"/>
                <a:ea typeface="+mn-ea"/>
                <a:cs typeface="+mn-cs"/>
              </a:rPr>
              <a:t>Иначе</a:t>
            </a:r>
            <a:r>
              <a:rPr lang="ru-RU" sz="1200" b="0" i="0" kern="1200" dirty="0" smtClean="0">
                <a:solidFill>
                  <a:schemeClr val="tx1"/>
                </a:solidFill>
                <a:effectLst/>
                <a:latin typeface="+mn-lt"/>
                <a:ea typeface="+mn-ea"/>
                <a:cs typeface="+mn-cs"/>
              </a:rPr>
              <a:t>, вывести другое сообщение».</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Усовершенствуем программу так, чтобы она выводила сообщение, о том, что переменная </a:t>
            </a:r>
            <a:r>
              <a:rPr lang="ru-RU" dirty="0" err="1" smtClean="0"/>
              <a:t>num</a:t>
            </a:r>
            <a:r>
              <a:rPr lang="ru-RU" sz="1200" b="0" i="0" kern="1200" dirty="0" smtClean="0">
                <a:solidFill>
                  <a:schemeClr val="tx1"/>
                </a:solidFill>
                <a:effectLst/>
                <a:latin typeface="+mn-lt"/>
                <a:ea typeface="+mn-ea"/>
                <a:cs typeface="+mn-cs"/>
              </a:rPr>
              <a:t> равна десяти:</a:t>
            </a:r>
          </a:p>
          <a:p>
            <a:endParaRPr lang="ru-RU" sz="1200" b="0" i="0" kern="1200" dirty="0" smtClean="0">
              <a:solidFill>
                <a:schemeClr val="tx1"/>
              </a:solidFill>
              <a:effectLst/>
              <a:latin typeface="+mn-lt"/>
              <a:ea typeface="+mn-ea"/>
              <a:cs typeface="+mn-cs"/>
            </a:endParaRP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Здесь мы проверяем три условия:</a:t>
            </a:r>
          </a:p>
          <a:p>
            <a:r>
              <a:rPr lang="ru-RU" sz="1200" b="0" i="0" kern="1200" dirty="0" smtClean="0">
                <a:solidFill>
                  <a:schemeClr val="tx1"/>
                </a:solidFill>
                <a:effectLst/>
                <a:latin typeface="+mn-lt"/>
                <a:ea typeface="+mn-ea"/>
                <a:cs typeface="+mn-cs"/>
              </a:rPr>
              <a:t>Первое — когда введенное число меньше 10-ти</a:t>
            </a:r>
          </a:p>
          <a:p>
            <a:r>
              <a:rPr lang="ru-RU" sz="1200" b="0" i="0" kern="1200" dirty="0" smtClean="0">
                <a:solidFill>
                  <a:schemeClr val="tx1"/>
                </a:solidFill>
                <a:effectLst/>
                <a:latin typeface="+mn-lt"/>
                <a:ea typeface="+mn-ea"/>
                <a:cs typeface="+mn-cs"/>
              </a:rPr>
              <a:t>Второе — когда число равно 10-ти</a:t>
            </a:r>
          </a:p>
          <a:p>
            <a:r>
              <a:rPr lang="ru-RU" sz="1200" b="0" i="0" kern="1200" dirty="0" smtClean="0">
                <a:solidFill>
                  <a:schemeClr val="tx1"/>
                </a:solidFill>
                <a:effectLst/>
                <a:latin typeface="+mn-lt"/>
                <a:ea typeface="+mn-ea"/>
                <a:cs typeface="+mn-cs"/>
              </a:rPr>
              <a:t>И третье — когда число больше десяти</a:t>
            </a:r>
          </a:p>
          <a:p>
            <a:r>
              <a:rPr lang="ru-RU" sz="1200" b="0" i="0" kern="1200" dirty="0" smtClean="0">
                <a:solidFill>
                  <a:schemeClr val="tx1"/>
                </a:solidFill>
                <a:effectLst/>
                <a:latin typeface="+mn-lt"/>
                <a:ea typeface="+mn-ea"/>
                <a:cs typeface="+mn-cs"/>
              </a:rPr>
              <a:t>Заметьте, что во втором условии, при проверке равенства, мы используем оператор равенства — ==, а не </a:t>
            </a:r>
            <a:r>
              <a:rPr lang="ru-RU" sz="1200" b="0" i="0" u="none" strike="noStrike" kern="1200" dirty="0" smtClean="0">
                <a:solidFill>
                  <a:schemeClr val="tx1"/>
                </a:solidFill>
                <a:effectLst/>
                <a:latin typeface="+mn-lt"/>
                <a:ea typeface="+mn-ea"/>
                <a:cs typeface="+mn-cs"/>
                <a:hlinkClick r:id="rId3" tooltip="Отличие оператора равенства от оператора присваивания"/>
              </a:rPr>
              <a:t>оператор присваивания</a:t>
            </a:r>
            <a:r>
              <a:rPr lang="ru-RU" sz="1200" b="0" i="0" kern="1200" dirty="0" smtClean="0">
                <a:solidFill>
                  <a:schemeClr val="tx1"/>
                </a:solidFill>
                <a:effectLst/>
                <a:latin typeface="+mn-lt"/>
                <a:ea typeface="+mn-ea"/>
                <a:cs typeface="+mn-cs"/>
              </a:rPr>
              <a:t>, потому что мы не изменяем значение переменной при проверке, а сравниваем ее текущее значение с числом 10.</a:t>
            </a:r>
          </a:p>
          <a:p>
            <a:r>
              <a:rPr lang="ru-RU" sz="1200" b="0" i="0" kern="1200" dirty="0" smtClean="0">
                <a:solidFill>
                  <a:schemeClr val="tx1"/>
                </a:solidFill>
                <a:effectLst/>
                <a:latin typeface="+mn-lt"/>
                <a:ea typeface="+mn-ea"/>
                <a:cs typeface="+mn-cs"/>
              </a:rPr>
              <a:t>Если поставить оператор присваивания в условии, то при проверке условия, значение переменной изменится, после чего это условие выполнится.</a:t>
            </a:r>
          </a:p>
          <a:p>
            <a:endParaRPr lang="ru-RU" dirty="0" smtClean="0"/>
          </a:p>
          <a:p>
            <a:endParaRPr lang="ru-RU" dirty="0" smtClean="0"/>
          </a:p>
          <a:p>
            <a:r>
              <a:rPr lang="ru-RU" sz="1200" b="0" i="0" kern="1200" dirty="0" smtClean="0">
                <a:solidFill>
                  <a:schemeClr val="tx1"/>
                </a:solidFill>
                <a:effectLst/>
                <a:latin typeface="+mn-lt"/>
                <a:ea typeface="+mn-ea"/>
                <a:cs typeface="+mn-cs"/>
              </a:rPr>
              <a:t>Каждому </a:t>
            </a:r>
            <a:r>
              <a:rPr lang="ru-RU" sz="1200" b="1" i="0" kern="1200" dirty="0" smtClean="0">
                <a:solidFill>
                  <a:schemeClr val="tx1"/>
                </a:solidFill>
                <a:effectLst/>
                <a:latin typeface="+mn-lt"/>
                <a:ea typeface="+mn-ea"/>
                <a:cs typeface="+mn-cs"/>
              </a:rPr>
              <a:t>оператору </a:t>
            </a:r>
            <a:r>
              <a:rPr lang="ru-RU" sz="1200" b="1" i="0" kern="1200" dirty="0" err="1" smtClean="0">
                <a:solidFill>
                  <a:schemeClr val="tx1"/>
                </a:solidFill>
                <a:effectLst/>
                <a:latin typeface="+mn-lt"/>
                <a:ea typeface="+mn-ea"/>
                <a:cs typeface="+mn-cs"/>
              </a:rPr>
              <a:t>if</a:t>
            </a:r>
            <a:r>
              <a:rPr lang="ru-RU" sz="1200" b="0" i="0" kern="1200" dirty="0" smtClean="0">
                <a:solidFill>
                  <a:schemeClr val="tx1"/>
                </a:solidFill>
                <a:effectLst/>
                <a:latin typeface="+mn-lt"/>
                <a:ea typeface="+mn-ea"/>
                <a:cs typeface="+mn-cs"/>
              </a:rPr>
              <a:t> соответствует только один </a:t>
            </a:r>
            <a:r>
              <a:rPr lang="ru-RU" sz="1200" b="0" i="1" kern="1200" dirty="0" smtClean="0">
                <a:solidFill>
                  <a:schemeClr val="tx1"/>
                </a:solidFill>
                <a:effectLst/>
                <a:latin typeface="+mn-lt"/>
                <a:ea typeface="+mn-ea"/>
                <a:cs typeface="+mn-cs"/>
              </a:rPr>
              <a:t>оператор </a:t>
            </a:r>
            <a:r>
              <a:rPr lang="ru-RU" sz="1200" b="0" i="1" kern="1200" dirty="0" err="1" smtClean="0">
                <a:solidFill>
                  <a:schemeClr val="tx1"/>
                </a:solidFill>
                <a:effectLst/>
                <a:latin typeface="+mn-lt"/>
                <a:ea typeface="+mn-ea"/>
                <a:cs typeface="+mn-cs"/>
              </a:rPr>
              <a:t>else</a:t>
            </a:r>
            <a:r>
              <a:rPr lang="ru-RU" sz="1200" b="0" i="0" kern="1200" dirty="0" smtClean="0">
                <a:solidFill>
                  <a:schemeClr val="tx1"/>
                </a:solidFill>
                <a:effectLst/>
                <a:latin typeface="+mn-lt"/>
                <a:ea typeface="+mn-ea"/>
                <a:cs typeface="+mn-cs"/>
              </a:rPr>
              <a:t>. Совокупность этих операторов — </a:t>
            </a:r>
            <a:r>
              <a:rPr lang="ru-RU" sz="1200" b="1" i="0" kern="1200" dirty="0" err="1" smtClean="0">
                <a:solidFill>
                  <a:schemeClr val="tx1"/>
                </a:solidFill>
                <a:effectLst/>
                <a:latin typeface="+mn-lt"/>
                <a:ea typeface="+mn-ea"/>
                <a:cs typeface="+mn-cs"/>
              </a:rPr>
              <a:t>else</a:t>
            </a:r>
            <a:r>
              <a:rPr lang="ru-RU" sz="1200" b="1" i="0" kern="1200" dirty="0" smtClean="0">
                <a:solidFill>
                  <a:schemeClr val="tx1"/>
                </a:solidFill>
                <a:effectLst/>
                <a:latin typeface="+mn-lt"/>
                <a:ea typeface="+mn-ea"/>
                <a:cs typeface="+mn-cs"/>
              </a:rPr>
              <a:t> </a:t>
            </a:r>
            <a:r>
              <a:rPr lang="ru-RU" sz="1200" b="1" i="0" kern="1200" dirty="0" err="1" smtClean="0">
                <a:solidFill>
                  <a:schemeClr val="tx1"/>
                </a:solidFill>
                <a:effectLst/>
                <a:latin typeface="+mn-lt"/>
                <a:ea typeface="+mn-ea"/>
                <a:cs typeface="+mn-cs"/>
              </a:rPr>
              <a:t>if</a:t>
            </a:r>
            <a:r>
              <a:rPr lang="ru-RU" sz="1200" b="0" i="0" kern="1200" dirty="0" smtClean="0">
                <a:solidFill>
                  <a:schemeClr val="tx1"/>
                </a:solidFill>
                <a:effectLst/>
                <a:latin typeface="+mn-lt"/>
                <a:ea typeface="+mn-ea"/>
                <a:cs typeface="+mn-cs"/>
              </a:rPr>
              <a:t> означает, что если не выполнилось предыдущее условие, то проверить данное. Если ни одно из условий не верно, то выполняется тело </a:t>
            </a:r>
            <a:r>
              <a:rPr lang="ru-RU" sz="1200" b="0" i="1" kern="1200" dirty="0" smtClean="0">
                <a:solidFill>
                  <a:schemeClr val="tx1"/>
                </a:solidFill>
                <a:effectLst/>
                <a:latin typeface="+mn-lt"/>
                <a:ea typeface="+mn-ea"/>
                <a:cs typeface="+mn-cs"/>
              </a:rPr>
              <a:t>оператора </a:t>
            </a:r>
            <a:r>
              <a:rPr lang="ru-RU" sz="1200" b="0" i="1" kern="1200" dirty="0" err="1" smtClean="0">
                <a:solidFill>
                  <a:schemeClr val="tx1"/>
                </a:solidFill>
                <a:effectLst/>
                <a:latin typeface="+mn-lt"/>
                <a:ea typeface="+mn-ea"/>
                <a:cs typeface="+mn-cs"/>
              </a:rPr>
              <a:t>else</a:t>
            </a:r>
            <a:r>
              <a:rPr lang="ru-RU" sz="1200" b="0" i="0" kern="1200" dirty="0" smtClean="0">
                <a:solidFill>
                  <a:schemeClr val="tx1"/>
                </a:solidFill>
                <a:effectLst/>
                <a:latin typeface="+mn-lt"/>
                <a:ea typeface="+mn-ea"/>
                <a:cs typeface="+mn-cs"/>
              </a:rPr>
              <a:t>.</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Если после оператора </a:t>
            </a:r>
            <a:r>
              <a:rPr lang="ru-RU" sz="1200" b="1" i="0" kern="1200" dirty="0" err="1" smtClean="0">
                <a:solidFill>
                  <a:schemeClr val="tx1"/>
                </a:solidFill>
                <a:effectLst/>
                <a:latin typeface="+mn-lt"/>
                <a:ea typeface="+mn-ea"/>
                <a:cs typeface="+mn-cs"/>
              </a:rPr>
              <a:t>if</a:t>
            </a:r>
            <a:r>
              <a:rPr lang="ru-RU" sz="1200" b="0" i="0" kern="1200" dirty="0" smtClean="0">
                <a:solidFill>
                  <a:schemeClr val="tx1"/>
                </a:solidFill>
                <a:effectLst/>
                <a:latin typeface="+mn-lt"/>
                <a:ea typeface="+mn-ea"/>
                <a:cs typeface="+mn-cs"/>
              </a:rPr>
              <a:t>, </a:t>
            </a:r>
            <a:r>
              <a:rPr lang="ru-RU" sz="1200" b="1" i="0" kern="1200" dirty="0" err="1" smtClean="0">
                <a:solidFill>
                  <a:schemeClr val="tx1"/>
                </a:solidFill>
                <a:effectLst/>
                <a:latin typeface="+mn-lt"/>
                <a:ea typeface="+mn-ea"/>
                <a:cs typeface="+mn-cs"/>
              </a:rPr>
              <a:t>else</a:t>
            </a:r>
            <a:r>
              <a:rPr lang="ru-RU" sz="1200" b="0" i="0" kern="1200" dirty="0" smtClean="0">
                <a:solidFill>
                  <a:schemeClr val="tx1"/>
                </a:solidFill>
                <a:effectLst/>
                <a:latin typeface="+mn-lt"/>
                <a:ea typeface="+mn-ea"/>
                <a:cs typeface="+mn-cs"/>
              </a:rPr>
              <a:t> или их связки </a:t>
            </a:r>
            <a:r>
              <a:rPr lang="ru-RU" sz="1200" b="1" i="0" kern="1200" dirty="0" err="1" smtClean="0">
                <a:solidFill>
                  <a:schemeClr val="tx1"/>
                </a:solidFill>
                <a:effectLst/>
                <a:latin typeface="+mn-lt"/>
                <a:ea typeface="+mn-ea"/>
                <a:cs typeface="+mn-cs"/>
              </a:rPr>
              <a:t>else</a:t>
            </a:r>
            <a:r>
              <a:rPr lang="ru-RU" sz="1200" b="1" i="0" kern="1200" dirty="0" smtClean="0">
                <a:solidFill>
                  <a:schemeClr val="tx1"/>
                </a:solidFill>
                <a:effectLst/>
                <a:latin typeface="+mn-lt"/>
                <a:ea typeface="+mn-ea"/>
                <a:cs typeface="+mn-cs"/>
              </a:rPr>
              <a:t> </a:t>
            </a:r>
            <a:r>
              <a:rPr lang="ru-RU" sz="1200" b="1" i="0" kern="1200" dirty="0" err="1" smtClean="0">
                <a:solidFill>
                  <a:schemeClr val="tx1"/>
                </a:solidFill>
                <a:effectLst/>
                <a:latin typeface="+mn-lt"/>
                <a:ea typeface="+mn-ea"/>
                <a:cs typeface="+mn-cs"/>
              </a:rPr>
              <a:t>if</a:t>
            </a:r>
            <a:r>
              <a:rPr lang="ru-RU" sz="1200" b="0" i="0" kern="1200" dirty="0" smtClean="0">
                <a:solidFill>
                  <a:schemeClr val="tx1"/>
                </a:solidFill>
                <a:effectLst/>
                <a:latin typeface="+mn-lt"/>
                <a:ea typeface="+mn-ea"/>
                <a:cs typeface="+mn-cs"/>
              </a:rPr>
              <a:t> должна выполняться только одна команда, то фигурные скобки можно не ставить. Предыдущую программу можно записать следующим образом:</a:t>
            </a:r>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39</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Во-вторых, каждый набор битов переводится процессором в инструкции для выполнения определенного задания (например: </a:t>
            </a:r>
            <a:r>
              <a:rPr lang="ru-RU" sz="1200" b="0" i="1" kern="1200" dirty="0" smtClean="0">
                <a:solidFill>
                  <a:schemeClr val="tx1"/>
                </a:solidFill>
                <a:effectLst/>
                <a:latin typeface="+mn-lt"/>
                <a:ea typeface="+mn-ea"/>
                <a:cs typeface="+mn-cs"/>
              </a:rPr>
              <a:t>сравнить два числа</a:t>
            </a:r>
            <a:r>
              <a:rPr lang="ru-RU" sz="1200" b="0" i="0" kern="1200" dirty="0" smtClean="0">
                <a:solidFill>
                  <a:schemeClr val="tx1"/>
                </a:solidFill>
                <a:effectLst/>
                <a:latin typeface="+mn-lt"/>
                <a:ea typeface="+mn-ea"/>
                <a:cs typeface="+mn-cs"/>
              </a:rPr>
              <a:t> или </a:t>
            </a:r>
            <a:r>
              <a:rPr lang="ru-RU" sz="1200" b="0" i="1" kern="1200" dirty="0" smtClean="0">
                <a:solidFill>
                  <a:schemeClr val="tx1"/>
                </a:solidFill>
                <a:effectLst/>
                <a:latin typeface="+mn-lt"/>
                <a:ea typeface="+mn-ea"/>
                <a:cs typeface="+mn-cs"/>
              </a:rPr>
              <a:t>переместить число в определенную ячейку памяти</a:t>
            </a:r>
            <a:r>
              <a:rPr lang="ru-RU" sz="1200" b="0" i="0" kern="1200" dirty="0" smtClean="0">
                <a:solidFill>
                  <a:schemeClr val="tx1"/>
                </a:solidFill>
                <a:effectLst/>
                <a:latin typeface="+mn-lt"/>
                <a:ea typeface="+mn-ea"/>
                <a:cs typeface="+mn-cs"/>
              </a:rPr>
              <a:t>). Разные типы процессоров обычно имеют разные наборы инструкций, поэтому инструкции, которые будут работать на процессорах </a:t>
            </a:r>
            <a:r>
              <a:rPr lang="ru-RU" sz="1200" b="0" i="0" kern="1200" dirty="0" err="1" smtClean="0">
                <a:solidFill>
                  <a:schemeClr val="tx1"/>
                </a:solidFill>
                <a:effectLst/>
                <a:latin typeface="+mn-lt"/>
                <a:ea typeface="+mn-ea"/>
                <a:cs typeface="+mn-cs"/>
              </a:rPr>
              <a:t>Intel</a:t>
            </a:r>
            <a:r>
              <a:rPr lang="ru-RU" sz="1200" b="0" i="0" kern="1200" dirty="0" smtClean="0">
                <a:solidFill>
                  <a:schemeClr val="tx1"/>
                </a:solidFill>
                <a:effectLst/>
                <a:latin typeface="+mn-lt"/>
                <a:ea typeface="+mn-ea"/>
                <a:cs typeface="+mn-cs"/>
              </a:rPr>
              <a:t> вполне вероятно, что не будут работать на процессорах </a:t>
            </a:r>
            <a:r>
              <a:rPr lang="ru-RU" sz="1200" b="0" i="0" kern="1200" dirty="0" err="1" smtClean="0">
                <a:solidFill>
                  <a:schemeClr val="tx1"/>
                </a:solidFill>
                <a:effectLst/>
                <a:latin typeface="+mn-lt"/>
                <a:ea typeface="+mn-ea"/>
                <a:cs typeface="+mn-cs"/>
              </a:rPr>
              <a:t>Xenon</a:t>
            </a:r>
            <a:r>
              <a:rPr lang="ru-RU" sz="1200" b="0" i="0" kern="1200" dirty="0" smtClean="0">
                <a:solidFill>
                  <a:schemeClr val="tx1"/>
                </a:solidFill>
                <a:effectLst/>
                <a:latin typeface="+mn-lt"/>
                <a:ea typeface="+mn-ea"/>
                <a:cs typeface="+mn-cs"/>
              </a:rPr>
              <a:t>, которые используются в игровых приставках </a:t>
            </a:r>
            <a:r>
              <a:rPr lang="ru-RU" sz="1200" b="0" i="0" kern="1200" dirty="0" err="1" smtClean="0">
                <a:solidFill>
                  <a:schemeClr val="tx1"/>
                </a:solidFill>
                <a:effectLst/>
                <a:latin typeface="+mn-lt"/>
                <a:ea typeface="+mn-ea"/>
                <a:cs typeface="+mn-cs"/>
              </a:rPr>
              <a:t>Xbox</a:t>
            </a:r>
            <a:r>
              <a:rPr lang="ru-RU" sz="1200" b="0" i="0" kern="1200" dirty="0" smtClean="0">
                <a:solidFill>
                  <a:schemeClr val="tx1"/>
                </a:solidFill>
                <a:effectLst/>
                <a:latin typeface="+mn-lt"/>
                <a:ea typeface="+mn-ea"/>
                <a:cs typeface="+mn-cs"/>
              </a:rPr>
              <a:t>. Раньше, когда компьютеры только начинали массово </a:t>
            </a:r>
            <a:r>
              <a:rPr lang="ru-RU" sz="1200" b="0" i="0" kern="1200" dirty="0" err="1" smtClean="0">
                <a:solidFill>
                  <a:schemeClr val="tx1"/>
                </a:solidFill>
                <a:effectLst/>
                <a:latin typeface="+mn-lt"/>
                <a:ea typeface="+mn-ea"/>
                <a:cs typeface="+mn-cs"/>
              </a:rPr>
              <a:t>распостраняться</a:t>
            </a:r>
            <a:r>
              <a:rPr lang="ru-RU" sz="1200" b="0" i="0" kern="1200" dirty="0" smtClean="0">
                <a:solidFill>
                  <a:schemeClr val="tx1"/>
                </a:solidFill>
                <a:effectLst/>
                <a:latin typeface="+mn-lt"/>
                <a:ea typeface="+mn-ea"/>
                <a:cs typeface="+mn-cs"/>
              </a:rPr>
              <a:t>, программисты должны были писать программы непосредственно на машинном языке, что было очень неудобно, трудно и занимало намного больше времени, нежели сейчас.</a:t>
            </a:r>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4</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Такой метод записи выглядит более компактно. Если при выполнении условия нам требуется выполнить более одной команды, то фигурные скобки необходимы.  Например:</a:t>
            </a:r>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40</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Данная программа проверяет значение переменной </a:t>
            </a:r>
            <a:r>
              <a:rPr lang="ru-RU" dirty="0" err="1" smtClean="0"/>
              <a:t>num</a:t>
            </a:r>
            <a:r>
              <a:rPr lang="ru-RU" dirty="0" smtClean="0"/>
              <a:t>.</a:t>
            </a:r>
            <a:r>
              <a:rPr lang="ru-RU" sz="1200" b="0" i="0" kern="1200" dirty="0" smtClean="0">
                <a:solidFill>
                  <a:schemeClr val="tx1"/>
                </a:solidFill>
                <a:effectLst/>
                <a:latin typeface="+mn-lt"/>
                <a:ea typeface="+mn-ea"/>
                <a:cs typeface="+mn-cs"/>
              </a:rPr>
              <a:t> Если она меньше 10, то присваивает переменной </a:t>
            </a:r>
            <a:r>
              <a:rPr lang="ru-RU" dirty="0" smtClean="0"/>
              <a:t>k</a:t>
            </a:r>
            <a:r>
              <a:rPr lang="ru-RU" sz="1200" b="0" i="0" kern="1200" dirty="0" smtClean="0">
                <a:solidFill>
                  <a:schemeClr val="tx1"/>
                </a:solidFill>
                <a:effectLst/>
                <a:latin typeface="+mn-lt"/>
                <a:ea typeface="+mn-ea"/>
                <a:cs typeface="+mn-cs"/>
              </a:rPr>
              <a:t> значение единицы. Если переменная </a:t>
            </a:r>
            <a:r>
              <a:rPr lang="ru-RU" dirty="0" err="1" smtClean="0"/>
              <a:t>num</a:t>
            </a:r>
            <a:r>
              <a:rPr lang="ru-RU" sz="1200" b="0" i="0" kern="1200" dirty="0" smtClean="0">
                <a:solidFill>
                  <a:schemeClr val="tx1"/>
                </a:solidFill>
                <a:effectLst/>
                <a:latin typeface="+mn-lt"/>
                <a:ea typeface="+mn-ea"/>
                <a:cs typeface="+mn-cs"/>
              </a:rPr>
              <a:t> равна десяти, то присваивает переменной </a:t>
            </a:r>
            <a:r>
              <a:rPr lang="ru-RU" dirty="0" err="1" smtClean="0"/>
              <a:t>k</a:t>
            </a:r>
            <a:r>
              <a:rPr lang="ru-RU" sz="1200" b="0" i="0" kern="1200" dirty="0" err="1" smtClean="0">
                <a:solidFill>
                  <a:schemeClr val="tx1"/>
                </a:solidFill>
                <a:effectLst/>
                <a:latin typeface="+mn-lt"/>
                <a:ea typeface="+mn-ea"/>
                <a:cs typeface="+mn-cs"/>
              </a:rPr>
              <a:t>значение</a:t>
            </a:r>
            <a:r>
              <a:rPr lang="ru-RU" sz="1200" b="0" i="0" kern="1200" dirty="0" smtClean="0">
                <a:solidFill>
                  <a:schemeClr val="tx1"/>
                </a:solidFill>
                <a:effectLst/>
                <a:latin typeface="+mn-lt"/>
                <a:ea typeface="+mn-ea"/>
                <a:cs typeface="+mn-cs"/>
              </a:rPr>
              <a:t> двойки. В противном случае — значение тройки. После выполнения ветвления, значение переменной </a:t>
            </a:r>
            <a:r>
              <a:rPr lang="ru-RU" dirty="0" err="1" smtClean="0"/>
              <a:t>k</a:t>
            </a:r>
            <a:r>
              <a:rPr lang="ru-RU" sz="1200" b="0" i="0" kern="1200" dirty="0" err="1" smtClean="0">
                <a:solidFill>
                  <a:schemeClr val="tx1"/>
                </a:solidFill>
                <a:effectLst/>
                <a:latin typeface="+mn-lt"/>
                <a:ea typeface="+mn-ea"/>
                <a:cs typeface="+mn-cs"/>
              </a:rPr>
              <a:t>выводится</a:t>
            </a:r>
            <a:r>
              <a:rPr lang="ru-RU" sz="1200" b="0" i="0" kern="1200" dirty="0" smtClean="0">
                <a:solidFill>
                  <a:schemeClr val="tx1"/>
                </a:solidFill>
                <a:effectLst/>
                <a:latin typeface="+mn-lt"/>
                <a:ea typeface="+mn-ea"/>
                <a:cs typeface="+mn-cs"/>
              </a:rPr>
              <a:t> на экран.</a:t>
            </a:r>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41</a:t>
            </a:fld>
            <a:endParaRPr lang="ru-RU" noProof="0" dirty="0"/>
          </a:p>
        </p:txBody>
      </p:sp>
    </p:spTree>
    <p:extLst>
      <p:ext uri="{BB962C8B-B14F-4D97-AF65-F5344CB8AC3E}">
        <p14:creationId xmlns:p14="http://schemas.microsoft.com/office/powerpoint/2010/main" val="37492893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42</a:t>
            </a:fld>
            <a:endParaRPr lang="ru-RU" noProof="0" dirty="0"/>
          </a:p>
        </p:txBody>
      </p:sp>
    </p:spTree>
    <p:extLst>
      <p:ext uri="{BB962C8B-B14F-4D97-AF65-F5344CB8AC3E}">
        <p14:creationId xmlns:p14="http://schemas.microsoft.com/office/powerpoint/2010/main" val="2208351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Так как программировать на машинном языке — удовольствие специфическое, то программисты изобрели язык ассемблера.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В этом языке каждая команда идентифицируется коротким именем (а не набором единиц с нулями), и переменными можно управлять через их имена.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Таким образом, писать/читать код стало гораздо легче.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Тем не менее, процессор всё равно не понимает язык ассемблера напрямую.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Его также нужно переводить, с помощью ассемблера, в машинный код. </a:t>
            </a:r>
          </a:p>
          <a:p>
            <a:endParaRPr lang="ru-RU" sz="1200" b="0" i="0" kern="1200" dirty="0" smtClean="0">
              <a:solidFill>
                <a:schemeClr val="tx1"/>
              </a:solidFill>
              <a:effectLst/>
              <a:latin typeface="+mn-lt"/>
              <a:ea typeface="+mn-ea"/>
              <a:cs typeface="+mn-cs"/>
            </a:endParaRPr>
          </a:p>
          <a:p>
            <a:r>
              <a:rPr lang="ru-RU" sz="1200" b="1" i="0" kern="1200" dirty="0" smtClean="0">
                <a:solidFill>
                  <a:schemeClr val="tx1"/>
                </a:solidFill>
                <a:effectLst/>
                <a:latin typeface="+mn-lt"/>
                <a:ea typeface="+mn-ea"/>
                <a:cs typeface="+mn-cs"/>
              </a:rPr>
              <a:t>Ассемблер </a:t>
            </a:r>
            <a:r>
              <a:rPr lang="ru-RU" sz="1200" b="0" i="0" kern="1200" dirty="0" smtClean="0">
                <a:solidFill>
                  <a:schemeClr val="tx1"/>
                </a:solidFill>
                <a:effectLst/>
                <a:latin typeface="+mn-lt"/>
                <a:ea typeface="+mn-ea"/>
                <a:cs typeface="+mn-cs"/>
              </a:rPr>
              <a:t>– это транслятор (переводчик), который переводит код, написанный на языке ассемблера, в машинный язык.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В Интернете этот язык называют просто — «Ассемблер».</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Преимуществом Ассемблера является производительность (точнее скорость выполнения) и он до сих пор используется, когда это имеет решающее значение.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Тем не менее, причина подобного преимущества заключается в том, что программирование на этом языке адаптируется к конкретному процессору.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Программы адаптированы под один процессор не будут работать с другим.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Кроме того, чтобы программировать на Ассемблере, по-прежнему нужно знать очень много не очень читабельных инструкций для выполнения даже простого задания.</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Например, вот та же команда, что выше, но на языке ассемблера:</a:t>
            </a:r>
          </a:p>
          <a:p>
            <a:r>
              <a:rPr lang="ru-RU" sz="1200" b="0" i="0" kern="1200" dirty="0" err="1" smtClean="0">
                <a:solidFill>
                  <a:schemeClr val="tx1"/>
                </a:solidFill>
                <a:effectLst/>
                <a:latin typeface="+mn-lt"/>
                <a:ea typeface="+mn-ea"/>
                <a:cs typeface="+mn-cs"/>
              </a:rPr>
              <a:t>mov</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al</a:t>
            </a:r>
            <a:r>
              <a:rPr lang="ru-RU" sz="1200" b="0" i="0" kern="1200" dirty="0" smtClean="0">
                <a:solidFill>
                  <a:schemeClr val="tx1"/>
                </a:solidFill>
                <a:effectLst/>
                <a:latin typeface="+mn-lt"/>
                <a:ea typeface="+mn-ea"/>
                <a:cs typeface="+mn-cs"/>
              </a:rPr>
              <a:t>, 061h</a:t>
            </a:r>
          </a:p>
          <a:p>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5</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Для решения проблем читабельности кода и чрезмерной сложности были разработаны высокоуровневые языки программирования.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C, C++, </a:t>
            </a:r>
            <a:r>
              <a:rPr lang="ru-RU" sz="1200" b="0" i="0" kern="1200" dirty="0" err="1" smtClean="0">
                <a:solidFill>
                  <a:schemeClr val="tx1"/>
                </a:solidFill>
                <a:effectLst/>
                <a:latin typeface="+mn-lt"/>
                <a:ea typeface="+mn-ea"/>
                <a:cs typeface="+mn-cs"/>
              </a:rPr>
              <a:t>Pascal</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Java</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JavaScript</a:t>
            </a:r>
            <a:r>
              <a:rPr lang="ru-RU" sz="1200" b="0" i="0" kern="1200" dirty="0" smtClean="0">
                <a:solidFill>
                  <a:schemeClr val="tx1"/>
                </a:solidFill>
                <a:effectLst/>
                <a:latin typeface="+mn-lt"/>
                <a:ea typeface="+mn-ea"/>
                <a:cs typeface="+mn-cs"/>
              </a:rPr>
              <a:t> и </a:t>
            </a:r>
            <a:r>
              <a:rPr lang="ru-RU" sz="1200" b="0" i="0" kern="1200" dirty="0" err="1" smtClean="0">
                <a:solidFill>
                  <a:schemeClr val="tx1"/>
                </a:solidFill>
                <a:effectLst/>
                <a:latin typeface="+mn-lt"/>
                <a:ea typeface="+mn-ea"/>
                <a:cs typeface="+mn-cs"/>
              </a:rPr>
              <a:t>Perl</a:t>
            </a:r>
            <a:r>
              <a:rPr lang="ru-RU" sz="1200" b="0" i="0" kern="1200" dirty="0" smtClean="0">
                <a:solidFill>
                  <a:schemeClr val="tx1"/>
                </a:solidFill>
                <a:effectLst/>
                <a:latin typeface="+mn-lt"/>
                <a:ea typeface="+mn-ea"/>
                <a:cs typeface="+mn-cs"/>
              </a:rPr>
              <a:t> — это всё </a:t>
            </a:r>
            <a:r>
              <a:rPr lang="ru-RU" sz="1200" b="1" i="0" kern="1200" dirty="0" smtClean="0">
                <a:solidFill>
                  <a:schemeClr val="tx1"/>
                </a:solidFill>
                <a:effectLst/>
                <a:latin typeface="+mn-lt"/>
                <a:ea typeface="+mn-ea"/>
                <a:cs typeface="+mn-cs"/>
              </a:rPr>
              <a:t>языки высокого уровня</a:t>
            </a:r>
            <a:r>
              <a:rPr lang="ru-RU" sz="1200" b="0" i="0" kern="1200" dirty="0" smtClean="0">
                <a:solidFill>
                  <a:schemeClr val="tx1"/>
                </a:solidFill>
                <a:effectLst/>
                <a:latin typeface="+mn-lt"/>
                <a:ea typeface="+mn-ea"/>
                <a:cs typeface="+mn-cs"/>
              </a:rPr>
              <a:t>.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Они позволяют писать и выполнять программы, не переживая о совместимости кода с разными архитектурами процессоров.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Программы, написанные на языках высокого уровня, также должны быть переведены в машинный код перед выполнением.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Есть два варианта:</a:t>
            </a:r>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6</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Для решения проблем читабельности кода и чрезмерной сложности были разработаны высокоуровневые языки программирования.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C, C++, </a:t>
            </a:r>
            <a:r>
              <a:rPr lang="ru-RU" sz="1200" b="0" i="0" kern="1200" dirty="0" err="1" smtClean="0">
                <a:solidFill>
                  <a:schemeClr val="tx1"/>
                </a:solidFill>
                <a:effectLst/>
                <a:latin typeface="+mn-lt"/>
                <a:ea typeface="+mn-ea"/>
                <a:cs typeface="+mn-cs"/>
              </a:rPr>
              <a:t>Pascal</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Java</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JavaScript</a:t>
            </a:r>
            <a:r>
              <a:rPr lang="ru-RU" sz="1200" b="0" i="0" kern="1200" dirty="0" smtClean="0">
                <a:solidFill>
                  <a:schemeClr val="tx1"/>
                </a:solidFill>
                <a:effectLst/>
                <a:latin typeface="+mn-lt"/>
                <a:ea typeface="+mn-ea"/>
                <a:cs typeface="+mn-cs"/>
              </a:rPr>
              <a:t> и </a:t>
            </a:r>
            <a:r>
              <a:rPr lang="ru-RU" sz="1200" b="0" i="0" kern="1200" dirty="0" err="1" smtClean="0">
                <a:solidFill>
                  <a:schemeClr val="tx1"/>
                </a:solidFill>
                <a:effectLst/>
                <a:latin typeface="+mn-lt"/>
                <a:ea typeface="+mn-ea"/>
                <a:cs typeface="+mn-cs"/>
              </a:rPr>
              <a:t>Perl</a:t>
            </a:r>
            <a:r>
              <a:rPr lang="ru-RU" sz="1200" b="0" i="0" kern="1200" dirty="0" smtClean="0">
                <a:solidFill>
                  <a:schemeClr val="tx1"/>
                </a:solidFill>
                <a:effectLst/>
                <a:latin typeface="+mn-lt"/>
                <a:ea typeface="+mn-ea"/>
                <a:cs typeface="+mn-cs"/>
              </a:rPr>
              <a:t> — это всё </a:t>
            </a:r>
            <a:r>
              <a:rPr lang="ru-RU" sz="1200" b="1" i="0" kern="1200" dirty="0" smtClean="0">
                <a:solidFill>
                  <a:schemeClr val="tx1"/>
                </a:solidFill>
                <a:effectLst/>
                <a:latin typeface="+mn-lt"/>
                <a:ea typeface="+mn-ea"/>
                <a:cs typeface="+mn-cs"/>
              </a:rPr>
              <a:t>языки высокого уровня</a:t>
            </a:r>
            <a:r>
              <a:rPr lang="ru-RU" sz="1200" b="0" i="0" kern="1200" dirty="0" smtClean="0">
                <a:solidFill>
                  <a:schemeClr val="tx1"/>
                </a:solidFill>
                <a:effectLst/>
                <a:latin typeface="+mn-lt"/>
                <a:ea typeface="+mn-ea"/>
                <a:cs typeface="+mn-cs"/>
              </a:rPr>
              <a:t>.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Они позволяют писать и выполнять программы, не переживая о совместимости кода с разными архитектурами процессоров.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Программы, написанные на языках высокого уровня, также должны быть переведены в машинный код перед выполнением. </a:t>
            </a:r>
          </a:p>
          <a:p>
            <a:endParaRPr lang="ru-RU" sz="1200" b="0" i="0" kern="1200" dirty="0" smtClean="0">
              <a:solidFill>
                <a:schemeClr val="tx1"/>
              </a:solidFill>
              <a:effectLst/>
              <a:latin typeface="+mn-lt"/>
              <a:ea typeface="+mn-ea"/>
              <a:cs typeface="+mn-cs"/>
            </a:endParaRPr>
          </a:p>
          <a:p>
            <a:r>
              <a:rPr lang="ru-RU" sz="1200" b="0" i="0" kern="1200" smtClean="0">
                <a:solidFill>
                  <a:schemeClr val="tx1"/>
                </a:solidFill>
                <a:effectLst/>
                <a:latin typeface="+mn-lt"/>
                <a:ea typeface="+mn-ea"/>
                <a:cs typeface="+mn-cs"/>
              </a:rPr>
              <a:t>Есть два варианта:</a:t>
            </a:r>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7</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Для решения проблем читабельности кода и чрезмерной сложности были разработаны высокоуровневые языки программирования.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Любой язык может быть компилируемым или интерпретируемым, однако, такие языки, как C, C++ и </a:t>
            </a:r>
            <a:r>
              <a:rPr lang="ru-RU" sz="1200" b="0" i="0" kern="1200" dirty="0" err="1" smtClean="0">
                <a:solidFill>
                  <a:schemeClr val="tx1"/>
                </a:solidFill>
                <a:effectLst/>
                <a:latin typeface="+mn-lt"/>
                <a:ea typeface="+mn-ea"/>
                <a:cs typeface="+mn-cs"/>
              </a:rPr>
              <a:t>Pascal</a:t>
            </a:r>
            <a:r>
              <a:rPr lang="ru-RU" sz="1200" b="0" i="0" kern="1200" dirty="0" smtClean="0">
                <a:solidFill>
                  <a:schemeClr val="tx1"/>
                </a:solidFill>
                <a:effectLst/>
                <a:latin typeface="+mn-lt"/>
                <a:ea typeface="+mn-ea"/>
                <a:cs typeface="+mn-cs"/>
              </a:rPr>
              <a:t> — компилируются, в то время как «скриптовые» языки, такие, как </a:t>
            </a:r>
            <a:r>
              <a:rPr lang="ru-RU" sz="1200" b="0" i="0" kern="1200" dirty="0" err="1" smtClean="0">
                <a:solidFill>
                  <a:schemeClr val="tx1"/>
                </a:solidFill>
                <a:effectLst/>
                <a:latin typeface="+mn-lt"/>
                <a:ea typeface="+mn-ea"/>
                <a:cs typeface="+mn-cs"/>
              </a:rPr>
              <a:t>Perl</a:t>
            </a:r>
            <a:r>
              <a:rPr lang="ru-RU" sz="1200" b="0" i="0" kern="1200" dirty="0" smtClean="0">
                <a:solidFill>
                  <a:schemeClr val="tx1"/>
                </a:solidFill>
                <a:effectLst/>
                <a:latin typeface="+mn-lt"/>
                <a:ea typeface="+mn-ea"/>
                <a:cs typeface="+mn-cs"/>
              </a:rPr>
              <a:t> и </a:t>
            </a:r>
            <a:r>
              <a:rPr lang="ru-RU" sz="1200" b="0" i="0" kern="1200" dirty="0" err="1" smtClean="0">
                <a:solidFill>
                  <a:schemeClr val="tx1"/>
                </a:solidFill>
                <a:effectLst/>
                <a:latin typeface="+mn-lt"/>
                <a:ea typeface="+mn-ea"/>
                <a:cs typeface="+mn-cs"/>
              </a:rPr>
              <a:t>JavaScript</a:t>
            </a:r>
            <a:r>
              <a:rPr lang="ru-RU" sz="1200" b="0" i="0" kern="1200" dirty="0" smtClean="0">
                <a:solidFill>
                  <a:schemeClr val="tx1"/>
                </a:solidFill>
                <a:effectLst/>
                <a:latin typeface="+mn-lt"/>
                <a:ea typeface="+mn-ea"/>
                <a:cs typeface="+mn-cs"/>
              </a:rPr>
              <a:t> — интерпретируются. Некоторые языки программирования (например, </a:t>
            </a:r>
            <a:r>
              <a:rPr lang="ru-RU" sz="1200" b="0" i="0" kern="1200" dirty="0" err="1" smtClean="0">
                <a:solidFill>
                  <a:schemeClr val="tx1"/>
                </a:solidFill>
                <a:effectLst/>
                <a:latin typeface="+mn-lt"/>
                <a:ea typeface="+mn-ea"/>
                <a:cs typeface="+mn-cs"/>
              </a:rPr>
              <a:t>Java</a:t>
            </a:r>
            <a:r>
              <a:rPr lang="ru-RU" sz="1200" b="0" i="0" kern="1200" dirty="0" smtClean="0">
                <a:solidFill>
                  <a:schemeClr val="tx1"/>
                </a:solidFill>
                <a:effectLst/>
                <a:latin typeface="+mn-lt"/>
                <a:ea typeface="+mn-ea"/>
                <a:cs typeface="+mn-cs"/>
              </a:rPr>
              <a:t>) могут как компилироваться, так и интерпретироваться.</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C, C++, </a:t>
            </a:r>
            <a:r>
              <a:rPr lang="ru-RU" sz="1200" b="0" i="0" kern="1200" dirty="0" err="1" smtClean="0">
                <a:solidFill>
                  <a:schemeClr val="tx1"/>
                </a:solidFill>
                <a:effectLst/>
                <a:latin typeface="+mn-lt"/>
                <a:ea typeface="+mn-ea"/>
                <a:cs typeface="+mn-cs"/>
              </a:rPr>
              <a:t>Pascal</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Java</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JavaScript</a:t>
            </a:r>
            <a:r>
              <a:rPr lang="ru-RU" sz="1200" b="0" i="0" kern="1200" dirty="0" smtClean="0">
                <a:solidFill>
                  <a:schemeClr val="tx1"/>
                </a:solidFill>
                <a:effectLst/>
                <a:latin typeface="+mn-lt"/>
                <a:ea typeface="+mn-ea"/>
                <a:cs typeface="+mn-cs"/>
              </a:rPr>
              <a:t> и </a:t>
            </a:r>
            <a:r>
              <a:rPr lang="ru-RU" sz="1200" b="0" i="0" kern="1200" dirty="0" err="1" smtClean="0">
                <a:solidFill>
                  <a:schemeClr val="tx1"/>
                </a:solidFill>
                <a:effectLst/>
                <a:latin typeface="+mn-lt"/>
                <a:ea typeface="+mn-ea"/>
                <a:cs typeface="+mn-cs"/>
              </a:rPr>
              <a:t>Perl</a:t>
            </a:r>
            <a:r>
              <a:rPr lang="ru-RU" sz="1200" b="0" i="0" kern="1200" dirty="0" smtClean="0">
                <a:solidFill>
                  <a:schemeClr val="tx1"/>
                </a:solidFill>
                <a:effectLst/>
                <a:latin typeface="+mn-lt"/>
                <a:ea typeface="+mn-ea"/>
                <a:cs typeface="+mn-cs"/>
              </a:rPr>
              <a:t> — это всё </a:t>
            </a:r>
            <a:r>
              <a:rPr lang="ru-RU" sz="1200" b="1" i="0" kern="1200" dirty="0" smtClean="0">
                <a:solidFill>
                  <a:schemeClr val="tx1"/>
                </a:solidFill>
                <a:effectLst/>
                <a:latin typeface="+mn-lt"/>
                <a:ea typeface="+mn-ea"/>
                <a:cs typeface="+mn-cs"/>
              </a:rPr>
              <a:t>языки высокого уровня</a:t>
            </a:r>
            <a:r>
              <a:rPr lang="ru-RU" sz="1200" b="0" i="0" kern="1200" dirty="0" smtClean="0">
                <a:solidFill>
                  <a:schemeClr val="tx1"/>
                </a:solidFill>
                <a:effectLst/>
                <a:latin typeface="+mn-lt"/>
                <a:ea typeface="+mn-ea"/>
                <a:cs typeface="+mn-cs"/>
              </a:rPr>
              <a:t>.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Они позволяют писать и выполнять программы, не переживая о совместимости кода с разными архитектурами процессоров.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Программы, написанные на языках высокого уровня, также должны быть переведены в машинный код перед выполнением.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Есть два варианта:</a:t>
            </a:r>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8</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Для решения проблем читабельности кода и чрезмерной сложности были разработаны высокоуровневые языки программирования.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C, C++, </a:t>
            </a:r>
            <a:r>
              <a:rPr lang="ru-RU" sz="1200" b="0" i="0" kern="1200" dirty="0" err="1" smtClean="0">
                <a:solidFill>
                  <a:schemeClr val="tx1"/>
                </a:solidFill>
                <a:effectLst/>
                <a:latin typeface="+mn-lt"/>
                <a:ea typeface="+mn-ea"/>
                <a:cs typeface="+mn-cs"/>
              </a:rPr>
              <a:t>Pascal</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Java</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JavaScript</a:t>
            </a:r>
            <a:r>
              <a:rPr lang="ru-RU" sz="1200" b="0" i="0" kern="1200" dirty="0" smtClean="0">
                <a:solidFill>
                  <a:schemeClr val="tx1"/>
                </a:solidFill>
                <a:effectLst/>
                <a:latin typeface="+mn-lt"/>
                <a:ea typeface="+mn-ea"/>
                <a:cs typeface="+mn-cs"/>
              </a:rPr>
              <a:t> и </a:t>
            </a:r>
            <a:r>
              <a:rPr lang="ru-RU" sz="1200" b="0" i="0" kern="1200" dirty="0" err="1" smtClean="0">
                <a:solidFill>
                  <a:schemeClr val="tx1"/>
                </a:solidFill>
                <a:effectLst/>
                <a:latin typeface="+mn-lt"/>
                <a:ea typeface="+mn-ea"/>
                <a:cs typeface="+mn-cs"/>
              </a:rPr>
              <a:t>Perl</a:t>
            </a:r>
            <a:r>
              <a:rPr lang="ru-RU" sz="1200" b="0" i="0" kern="1200" dirty="0" smtClean="0">
                <a:solidFill>
                  <a:schemeClr val="tx1"/>
                </a:solidFill>
                <a:effectLst/>
                <a:latin typeface="+mn-lt"/>
                <a:ea typeface="+mn-ea"/>
                <a:cs typeface="+mn-cs"/>
              </a:rPr>
              <a:t> — это всё </a:t>
            </a:r>
            <a:r>
              <a:rPr lang="ru-RU" sz="1200" b="1" i="0" kern="1200" dirty="0" smtClean="0">
                <a:solidFill>
                  <a:schemeClr val="tx1"/>
                </a:solidFill>
                <a:effectLst/>
                <a:latin typeface="+mn-lt"/>
                <a:ea typeface="+mn-ea"/>
                <a:cs typeface="+mn-cs"/>
              </a:rPr>
              <a:t>языки высокого уровня</a:t>
            </a:r>
            <a:r>
              <a:rPr lang="ru-RU" sz="1200" b="0" i="0" kern="1200" dirty="0" smtClean="0">
                <a:solidFill>
                  <a:schemeClr val="tx1"/>
                </a:solidFill>
                <a:effectLst/>
                <a:latin typeface="+mn-lt"/>
                <a:ea typeface="+mn-ea"/>
                <a:cs typeface="+mn-cs"/>
              </a:rPr>
              <a:t>.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Они позволяют писать и выполнять программы, не переживая о совместимости кода с разными архитектурами процессоров.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Программы, написанные на языках высокого уровня, также должны быть переведены в машинный код перед выполнением. </a:t>
            </a:r>
          </a:p>
          <a:p>
            <a:endParaRPr lang="ru-RU" sz="1200" b="0" i="0" kern="1200" dirty="0" smtClean="0">
              <a:solidFill>
                <a:schemeClr val="tx1"/>
              </a:solidFill>
              <a:effectLst/>
              <a:latin typeface="+mn-lt"/>
              <a:ea typeface="+mn-ea"/>
              <a:cs typeface="+mn-cs"/>
            </a:endParaRPr>
          </a:p>
          <a:p>
            <a:r>
              <a:rPr lang="ru-RU" sz="1200" b="0" i="0" kern="1200" dirty="0" smtClean="0">
                <a:solidFill>
                  <a:schemeClr val="tx1"/>
                </a:solidFill>
                <a:effectLst/>
                <a:latin typeface="+mn-lt"/>
                <a:ea typeface="+mn-ea"/>
                <a:cs typeface="+mn-cs"/>
              </a:rPr>
              <a:t>Есть два варианта:</a:t>
            </a:r>
            <a:endParaRPr lang="ru-RU" dirty="0"/>
          </a:p>
        </p:txBody>
      </p:sp>
      <p:sp>
        <p:nvSpPr>
          <p:cNvPr id="4" name="Номер слайда 3"/>
          <p:cNvSpPr>
            <a:spLocks noGrp="1"/>
          </p:cNvSpPr>
          <p:nvPr>
            <p:ph type="sldNum" sz="quarter" idx="10"/>
          </p:nvPr>
        </p:nvSpPr>
        <p:spPr/>
        <p:txBody>
          <a:bodyPr/>
          <a:lstStyle/>
          <a:p>
            <a:pPr rtl="0"/>
            <a:fld id="{8530193B-564F-4854-8A52-728F3FB19C85}" type="slidenum">
              <a:rPr lang="ru-RU" noProof="0" smtClean="0"/>
              <a:pPr rtl="0"/>
              <a:t>9</a:t>
            </a:fld>
            <a:endParaRPr lang="ru-RU" noProof="0" dirty="0"/>
          </a:p>
        </p:txBody>
      </p:sp>
    </p:spTree>
    <p:extLst>
      <p:ext uri="{BB962C8B-B14F-4D97-AF65-F5344CB8AC3E}">
        <p14:creationId xmlns:p14="http://schemas.microsoft.com/office/powerpoint/2010/main" val="42625170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sp>
        <p:nvSpPr>
          <p:cNvPr id="9" name="Рисунок 1">
            <a:extLst>
              <a:ext uri="{FF2B5EF4-FFF2-40B4-BE49-F238E27FC236}">
                <a16:creationId xmlns="" xmlns:a16="http://schemas.microsoft.com/office/drawing/2014/main" id="{837F9836-5B23-424D-8C60-AC02A8512A4B}"/>
              </a:ext>
            </a:extLst>
          </p:cNvPr>
          <p:cNvSpPr>
            <a:spLocks noGrp="1"/>
          </p:cNvSpPr>
          <p:nvPr>
            <p:ph type="pic" sz="quarter" idx="13" hasCustomPrompt="1"/>
          </p:nvPr>
        </p:nvSpPr>
        <p:spPr>
          <a:xfrm>
            <a:off x="9980476" y="0"/>
            <a:ext cx="2211524" cy="6858000"/>
          </a:xfrm>
          <a:solidFill>
            <a:srgbClr val="E8E8E9"/>
          </a:solidFill>
        </p:spPr>
        <p:txBody>
          <a:bodyPr rtlCol="0" anchor="ctr"/>
          <a:lstStyle>
            <a:lvl1pPr marL="0" indent="0" algn="ctr">
              <a:buNone/>
              <a:defRPr sz="1200" i="1">
                <a:latin typeface="Arial" pitchFamily="34" charset="0"/>
                <a:cs typeface="Arial" pitchFamily="34" charset="0"/>
              </a:defRPr>
            </a:lvl1pPr>
          </a:lstStyle>
          <a:p>
            <a:pPr rtl="0"/>
            <a:r>
              <a:rPr lang="ru-RU" noProof="0" dirty="0"/>
              <a:t>Вставьте или перетащите свое фото</a:t>
            </a:r>
          </a:p>
        </p:txBody>
      </p:sp>
      <p:sp>
        <p:nvSpPr>
          <p:cNvPr id="2" name="Заголовок 1">
            <a:extLst>
              <a:ext uri="{FF2B5EF4-FFF2-40B4-BE49-F238E27FC236}">
                <a16:creationId xmlns="" xmlns:a16="http://schemas.microsoft.com/office/drawing/2014/main" id="{00F23EB7-E336-46EB-A4A0-3DB7A6BF4CE1}"/>
              </a:ext>
            </a:extLst>
          </p:cNvPr>
          <p:cNvSpPr>
            <a:spLocks noGrp="1"/>
          </p:cNvSpPr>
          <p:nvPr>
            <p:ph type="ctrTitle" hasCustomPrompt="1"/>
          </p:nvPr>
        </p:nvSpPr>
        <p:spPr>
          <a:xfrm>
            <a:off x="286990" y="4346296"/>
            <a:ext cx="6798250" cy="1674470"/>
          </a:xfrm>
        </p:spPr>
        <p:txBody>
          <a:bodyPr rtlCol="0" anchor="b"/>
          <a:lstStyle>
            <a:lvl1pPr algn="r">
              <a:lnSpc>
                <a:spcPts val="5000"/>
              </a:lnSpc>
              <a:defRPr sz="6000" b="1" cap="all" spc="-300" baseline="0">
                <a:solidFill>
                  <a:schemeClr val="tx1"/>
                </a:solidFill>
                <a:latin typeface="+mj-lt"/>
              </a:defRPr>
            </a:lvl1pPr>
          </a:lstStyle>
          <a:p>
            <a:pPr rtl="0"/>
            <a:r>
              <a:rPr lang="ru-RU" noProof="0" dirty="0"/>
              <a:t>НАЗВАНИЕ ПРЕЗЕНТАЦИИ</a:t>
            </a:r>
          </a:p>
        </p:txBody>
      </p:sp>
      <p:sp>
        <p:nvSpPr>
          <p:cNvPr id="3" name="Подзаголовок 2">
            <a:extLst>
              <a:ext uri="{FF2B5EF4-FFF2-40B4-BE49-F238E27FC236}">
                <a16:creationId xmlns="" xmlns:a16="http://schemas.microsoft.com/office/drawing/2014/main" id="{C9980B88-3F4A-4688-9ED0-17EF37E62D93}"/>
              </a:ext>
            </a:extLst>
          </p:cNvPr>
          <p:cNvSpPr>
            <a:spLocks noGrp="1"/>
          </p:cNvSpPr>
          <p:nvPr>
            <p:ph type="subTitle" idx="1"/>
          </p:nvPr>
        </p:nvSpPr>
        <p:spPr>
          <a:xfrm>
            <a:off x="7311904" y="4650539"/>
            <a:ext cx="3401478" cy="1192038"/>
          </a:xfrm>
          <a:solidFill>
            <a:srgbClr val="511E1F"/>
          </a:solidFill>
        </p:spPr>
        <p:txBody>
          <a:bodyPr lIns="252000" tIns="0" rtlCol="0" anchor="ctr"/>
          <a:lstStyle>
            <a:lvl1pPr marL="0" indent="0" algn="l">
              <a:lnSpc>
                <a:spcPct val="100000"/>
              </a:lnSpc>
              <a:buNone/>
              <a:defRPr sz="1800" i="1">
                <a:solidFill>
                  <a:schemeClr val="bg1"/>
                </a:solidFill>
                <a:latin typeface="Arial" pitchFamily="34" charset="0"/>
                <a:cs typeface="Arial"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dirty="0" smtClean="0"/>
              <a:t>Образец подзаголовка</a:t>
            </a:r>
            <a:endParaRPr lang="ru-RU" noProof="0" dirty="0"/>
          </a:p>
        </p:txBody>
      </p:sp>
      <p:sp>
        <p:nvSpPr>
          <p:cNvPr id="7" name="Прямоугольник 6">
            <a:extLst>
              <a:ext uri="{FF2B5EF4-FFF2-40B4-BE49-F238E27FC236}">
                <a16:creationId xmlns="" xmlns:a16="http://schemas.microsoft.com/office/drawing/2014/main" id="{756F2950-BBCB-4A53-9EAC-D714777B8FA2}"/>
              </a:ext>
            </a:extLst>
          </p:cNvPr>
          <p:cNvSpPr/>
          <p:nvPr userDrawn="1"/>
        </p:nvSpPr>
        <p:spPr>
          <a:xfrm>
            <a:off x="0" y="6794309"/>
            <a:ext cx="9980476" cy="63691"/>
          </a:xfrm>
          <a:prstGeom prst="rect">
            <a:avLst/>
          </a:prstGeom>
          <a:solidFill>
            <a:srgbClr val="511E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itchFamily="34" charset="0"/>
            </a:endParaRPr>
          </a:p>
        </p:txBody>
      </p:sp>
      <p:sp>
        <p:nvSpPr>
          <p:cNvPr id="8" name="Прямоугольник 7">
            <a:extLst>
              <a:ext uri="{FF2B5EF4-FFF2-40B4-BE49-F238E27FC236}">
                <a16:creationId xmlns="" xmlns:a16="http://schemas.microsoft.com/office/drawing/2014/main" id="{D5253865-24CF-4EF5-92A5-F64EB9ABC8B7}"/>
              </a:ext>
            </a:extLst>
          </p:cNvPr>
          <p:cNvSpPr/>
          <p:nvPr userDrawn="1"/>
        </p:nvSpPr>
        <p:spPr>
          <a:xfrm>
            <a:off x="0" y="0"/>
            <a:ext cx="9980476" cy="63691"/>
          </a:xfrm>
          <a:prstGeom prst="rect">
            <a:avLst/>
          </a:prstGeom>
          <a:solidFill>
            <a:srgbClr val="511E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itchFamily="34" charset="0"/>
            </a:endParaRPr>
          </a:p>
        </p:txBody>
      </p:sp>
      <p:sp>
        <p:nvSpPr>
          <p:cNvPr id="11" name="Прямоугольник 10">
            <a:extLst>
              <a:ext uri="{FF2B5EF4-FFF2-40B4-BE49-F238E27FC236}">
                <a16:creationId xmlns="" xmlns:a16="http://schemas.microsoft.com/office/drawing/2014/main" id="{BBE19773-9B6A-4A2C-95A5-69A3788C2D94}"/>
              </a:ext>
            </a:extLst>
          </p:cNvPr>
          <p:cNvSpPr/>
          <p:nvPr userDrawn="1"/>
        </p:nvSpPr>
        <p:spPr>
          <a:xfrm rot="5400000">
            <a:off x="-3378441" y="3410285"/>
            <a:ext cx="6826157" cy="69275"/>
          </a:xfrm>
          <a:prstGeom prst="rect">
            <a:avLst/>
          </a:prstGeom>
          <a:solidFill>
            <a:srgbClr val="511E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itchFamily="34" charset="0"/>
            </a:endParaRPr>
          </a:p>
        </p:txBody>
      </p:sp>
      <p:pic>
        <p:nvPicPr>
          <p:cNvPr id="2050" name="Picture 2" descr="C:\Users\ПК\Documents\ИКТ для УПД\ВФрозовый.jpg"/>
          <p:cNvPicPr>
            <a:picLocks noChangeAspect="1" noChangeArrowheads="1"/>
          </p:cNvPicPr>
          <p:nvPr userDrawn="1"/>
        </p:nvPicPr>
        <p:blipFill>
          <a:blip r:embed="rId2" cstate="print"/>
          <a:srcRect/>
          <a:stretch>
            <a:fillRect/>
          </a:stretch>
        </p:blipFill>
        <p:spPr bwMode="auto">
          <a:xfrm>
            <a:off x="9994900" y="0"/>
            <a:ext cx="2197100" cy="6197600"/>
          </a:xfrm>
          <a:prstGeom prst="rect">
            <a:avLst/>
          </a:prstGeom>
          <a:noFill/>
        </p:spPr>
      </p:pic>
    </p:spTree>
    <p:extLst>
      <p:ext uri="{BB962C8B-B14F-4D97-AF65-F5344CB8AC3E}">
        <p14:creationId xmlns:p14="http://schemas.microsoft.com/office/powerpoint/2010/main" val="13340384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0EE479C-D1F6-4BAC-80D2-90EF74E3261A}"/>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7" name="Подзаголовок 2">
            <a:extLst>
              <a:ext uri="{FF2B5EF4-FFF2-40B4-BE49-F238E27FC236}">
                <a16:creationId xmlns="" xmlns:a16="http://schemas.microsoft.com/office/drawing/2014/main" id="{7DEBF36F-ADC5-48FF-BFAF-3BED06924FD3}"/>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Arial" pitchFamily="34" charset="0"/>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 xmlns:a16="http://schemas.microsoft.com/office/drawing/2014/main" id="{A22238F2-C6EC-476F-8371-119AECBA5622}"/>
              </a:ext>
            </a:extLst>
          </p:cNvPr>
          <p:cNvSpPr>
            <a:spLocks noGrp="1"/>
          </p:cNvSpPr>
          <p:nvPr>
            <p:ph sz="half" idx="1"/>
          </p:nvPr>
        </p:nvSpPr>
        <p:spPr>
          <a:xfrm>
            <a:off x="432000" y="1512000"/>
            <a:ext cx="4500000" cy="468000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6" name="Текст 4">
            <a:extLst>
              <a:ext uri="{FF2B5EF4-FFF2-40B4-BE49-F238E27FC236}">
                <a16:creationId xmlns="" xmlns:a16="http://schemas.microsoft.com/office/drawing/2014/main" id="{7867C73D-EE16-41D1-B7CE-A35C765E3B8D}"/>
              </a:ext>
            </a:extLst>
          </p:cNvPr>
          <p:cNvSpPr>
            <a:spLocks noGrp="1"/>
          </p:cNvSpPr>
          <p:nvPr>
            <p:ph type="body" sz="quarter" idx="12"/>
          </p:nvPr>
        </p:nvSpPr>
        <p:spPr>
          <a:xfrm>
            <a:off x="5129800" y="1511250"/>
            <a:ext cx="4500000" cy="4680000"/>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57847F90-9DB6-4832-9EB7-393AADAE8B70}"/>
              </a:ext>
            </a:extLst>
          </p:cNvPr>
          <p:cNvSpPr>
            <a:spLocks noGrp="1"/>
          </p:cNvSpPr>
          <p:nvPr>
            <p:ph type="ftr" sz="quarter" idx="13"/>
          </p:nvPr>
        </p:nvSpPr>
        <p:spPr/>
        <p:txBody>
          <a:bodyPr rtlCol="0"/>
          <a:lstStyle/>
          <a:p>
            <a:pPr rtl="0"/>
            <a:endParaRPr lang="ru-RU" noProof="0" dirty="0"/>
          </a:p>
        </p:txBody>
      </p:sp>
      <p:sp>
        <p:nvSpPr>
          <p:cNvPr id="5" name="Номер слайда 4">
            <a:extLst>
              <a:ext uri="{FF2B5EF4-FFF2-40B4-BE49-F238E27FC236}">
                <a16:creationId xmlns="" xmlns:a16="http://schemas.microsoft.com/office/drawing/2014/main" id="{CD4FE60C-ACE5-4516-8CB6-EEDD96DB7358}"/>
              </a:ext>
            </a:extLst>
          </p:cNvPr>
          <p:cNvSpPr>
            <a:spLocks noGrp="1"/>
          </p:cNvSpPr>
          <p:nvPr>
            <p:ph type="sldNum" sz="quarter" idx="33"/>
          </p:nvPr>
        </p:nvSpPr>
        <p:spPr/>
        <p:txBody>
          <a:bodyPr rtlCol="0"/>
          <a:lstStyle/>
          <a:p>
            <a:pPr rtl="0"/>
            <a:fld id="{19B51A1E-902D-48AF-9020-955120F399B6}" type="slidenum">
              <a:rPr lang="ru-RU" noProof="0" smtClean="0"/>
              <a:pPr rtl="0"/>
              <a:t>‹#›</a:t>
            </a:fld>
            <a:endParaRPr lang="ru-RU" noProof="0" dirty="0"/>
          </a:p>
        </p:txBody>
      </p:sp>
    </p:spTree>
    <p:extLst>
      <p:ext uri="{BB962C8B-B14F-4D97-AF65-F5344CB8AC3E}">
        <p14:creationId xmlns:p14="http://schemas.microsoft.com/office/powerpoint/2010/main" val="891552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столбц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CFF4C50-933F-41F9-AD11-BD02410AA7D5}"/>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9" name="Подзаголовок 2">
            <a:extLst>
              <a:ext uri="{FF2B5EF4-FFF2-40B4-BE49-F238E27FC236}">
                <a16:creationId xmlns="" xmlns:a16="http://schemas.microsoft.com/office/drawing/2014/main" id="{F94EB5D3-F8CB-4E76-8D7E-FF441818EECB}"/>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Arial" pitchFamily="34" charset="0"/>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 xmlns:a16="http://schemas.microsoft.com/office/drawing/2014/main" id="{B1948E38-8FB0-4E51-A01C-C88794372E50}"/>
              </a:ext>
            </a:extLst>
          </p:cNvPr>
          <p:cNvSpPr>
            <a:spLocks noGrp="1"/>
          </p:cNvSpPr>
          <p:nvPr>
            <p:ph idx="1"/>
          </p:nvPr>
        </p:nvSpPr>
        <p:spPr>
          <a:xfrm>
            <a:off x="432000" y="1512000"/>
            <a:ext cx="2916000" cy="467925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Текст 4">
            <a:extLst>
              <a:ext uri="{FF2B5EF4-FFF2-40B4-BE49-F238E27FC236}">
                <a16:creationId xmlns="" xmlns:a16="http://schemas.microsoft.com/office/drawing/2014/main" id="{16A38E24-EB1C-472F-B631-5DF32F9C4CF5}"/>
              </a:ext>
            </a:extLst>
          </p:cNvPr>
          <p:cNvSpPr>
            <a:spLocks noGrp="1"/>
          </p:cNvSpPr>
          <p:nvPr>
            <p:ph type="body" sz="quarter" idx="12"/>
          </p:nvPr>
        </p:nvSpPr>
        <p:spPr>
          <a:xfrm>
            <a:off x="3572900" y="1511476"/>
            <a:ext cx="2916000" cy="4679249"/>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1" name="Текст 5">
            <a:extLst>
              <a:ext uri="{FF2B5EF4-FFF2-40B4-BE49-F238E27FC236}">
                <a16:creationId xmlns="" xmlns:a16="http://schemas.microsoft.com/office/drawing/2014/main" id="{5B4A252E-78C9-4F76-98A4-A4B580AD072A}"/>
              </a:ext>
            </a:extLst>
          </p:cNvPr>
          <p:cNvSpPr>
            <a:spLocks noGrp="1"/>
          </p:cNvSpPr>
          <p:nvPr>
            <p:ph type="body" sz="quarter" idx="13"/>
          </p:nvPr>
        </p:nvSpPr>
        <p:spPr>
          <a:xfrm>
            <a:off x="6713800" y="1511475"/>
            <a:ext cx="2916000" cy="4679250"/>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6D4BCA97-F31B-451D-82F8-6E000DF2118A}"/>
              </a:ext>
            </a:extLst>
          </p:cNvPr>
          <p:cNvSpPr>
            <a:spLocks noGrp="1"/>
          </p:cNvSpPr>
          <p:nvPr>
            <p:ph type="ftr" sz="quarter" idx="14"/>
          </p:nvPr>
        </p:nvSpPr>
        <p:spPr/>
        <p:txBody>
          <a:bodyPr rtlCol="0"/>
          <a:lstStyle/>
          <a:p>
            <a:pPr rtl="0"/>
            <a:endParaRPr lang="ru-RU" noProof="0" dirty="0"/>
          </a:p>
        </p:txBody>
      </p:sp>
      <p:sp>
        <p:nvSpPr>
          <p:cNvPr id="6" name="Номер слайда 5">
            <a:extLst>
              <a:ext uri="{FF2B5EF4-FFF2-40B4-BE49-F238E27FC236}">
                <a16:creationId xmlns="" xmlns:a16="http://schemas.microsoft.com/office/drawing/2014/main" id="{0817AAC4-A657-4D75-A527-0307AFF2B17B}"/>
              </a:ext>
            </a:extLst>
          </p:cNvPr>
          <p:cNvSpPr>
            <a:spLocks noGrp="1"/>
          </p:cNvSpPr>
          <p:nvPr>
            <p:ph type="sldNum" sz="quarter" idx="15"/>
          </p:nvPr>
        </p:nvSpPr>
        <p:spPr/>
        <p:txBody>
          <a:bodyPr rtlCol="0"/>
          <a:lstStyle/>
          <a:p>
            <a:pPr rtl="0"/>
            <a:fld id="{19B51A1E-902D-48AF-9020-955120F399B6}" type="slidenum">
              <a:rPr lang="ru-RU" noProof="0" smtClean="0"/>
              <a:pPr rtl="0"/>
              <a:t>‹#›</a:t>
            </a:fld>
            <a:endParaRPr lang="ru-RU" noProof="0" dirty="0"/>
          </a:p>
        </p:txBody>
      </p:sp>
    </p:spTree>
    <p:extLst>
      <p:ext uri="{BB962C8B-B14F-4D97-AF65-F5344CB8AC3E}">
        <p14:creationId xmlns:p14="http://schemas.microsoft.com/office/powerpoint/2010/main" val="2654388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 столбцов">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CFF4C50-933F-41F9-AD11-BD02410AA7D5}"/>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10" name="Подзаголовок 2">
            <a:extLst>
              <a:ext uri="{FF2B5EF4-FFF2-40B4-BE49-F238E27FC236}">
                <a16:creationId xmlns="" xmlns:a16="http://schemas.microsoft.com/office/drawing/2014/main" id="{9D7ACCB5-9A86-4F46-89E2-B79F48C9EC1D}"/>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Arial" pitchFamily="34" charset="0"/>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 xmlns:a16="http://schemas.microsoft.com/office/drawing/2014/main" id="{B1948E38-8FB0-4E51-A01C-C88794372E50}"/>
              </a:ext>
            </a:extLst>
          </p:cNvPr>
          <p:cNvSpPr>
            <a:spLocks noGrp="1"/>
          </p:cNvSpPr>
          <p:nvPr>
            <p:ph idx="1"/>
          </p:nvPr>
        </p:nvSpPr>
        <p:spPr>
          <a:xfrm>
            <a:off x="432000" y="1512000"/>
            <a:ext cx="1764000" cy="4679250"/>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Текст 4">
            <a:extLst>
              <a:ext uri="{FF2B5EF4-FFF2-40B4-BE49-F238E27FC236}">
                <a16:creationId xmlns="" xmlns:a16="http://schemas.microsoft.com/office/drawing/2014/main" id="{1F5B3657-F2AE-455A-BF81-1A0C2ACECD20}"/>
              </a:ext>
            </a:extLst>
          </p:cNvPr>
          <p:cNvSpPr>
            <a:spLocks noGrp="1"/>
          </p:cNvSpPr>
          <p:nvPr>
            <p:ph type="body" sz="quarter" idx="12"/>
          </p:nvPr>
        </p:nvSpPr>
        <p:spPr>
          <a:xfrm>
            <a:off x="2290450" y="1512000"/>
            <a:ext cx="1764000" cy="4679250"/>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3" name="Текст 5">
            <a:extLst>
              <a:ext uri="{FF2B5EF4-FFF2-40B4-BE49-F238E27FC236}">
                <a16:creationId xmlns="" xmlns:a16="http://schemas.microsoft.com/office/drawing/2014/main" id="{6A983D98-E0AB-429A-9EC2-B50D4216D691}"/>
              </a:ext>
            </a:extLst>
          </p:cNvPr>
          <p:cNvSpPr>
            <a:spLocks noGrp="1"/>
          </p:cNvSpPr>
          <p:nvPr>
            <p:ph type="body" sz="quarter" idx="13"/>
          </p:nvPr>
        </p:nvSpPr>
        <p:spPr>
          <a:xfrm>
            <a:off x="4148900" y="1512000"/>
            <a:ext cx="1764000" cy="4679250"/>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5" name="Текст 6">
            <a:extLst>
              <a:ext uri="{FF2B5EF4-FFF2-40B4-BE49-F238E27FC236}">
                <a16:creationId xmlns="" xmlns:a16="http://schemas.microsoft.com/office/drawing/2014/main" id="{755213BF-EF6D-45DC-A01B-DE6C2F23A6D2}"/>
              </a:ext>
            </a:extLst>
          </p:cNvPr>
          <p:cNvSpPr>
            <a:spLocks noGrp="1"/>
          </p:cNvSpPr>
          <p:nvPr>
            <p:ph type="body" sz="quarter" idx="14"/>
          </p:nvPr>
        </p:nvSpPr>
        <p:spPr>
          <a:xfrm>
            <a:off x="6007350" y="1507535"/>
            <a:ext cx="1764000" cy="4679250"/>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7" name="Текст 7">
            <a:extLst>
              <a:ext uri="{FF2B5EF4-FFF2-40B4-BE49-F238E27FC236}">
                <a16:creationId xmlns="" xmlns:a16="http://schemas.microsoft.com/office/drawing/2014/main" id="{77D6BBBA-F4A3-45D4-91BC-A405FFDC7C3D}"/>
              </a:ext>
            </a:extLst>
          </p:cNvPr>
          <p:cNvSpPr>
            <a:spLocks noGrp="1"/>
          </p:cNvSpPr>
          <p:nvPr>
            <p:ph type="body" sz="quarter" idx="15"/>
          </p:nvPr>
        </p:nvSpPr>
        <p:spPr>
          <a:xfrm>
            <a:off x="7865800" y="1507535"/>
            <a:ext cx="1764000" cy="4683715"/>
          </a:xfrm>
        </p:spPr>
        <p:txBody>
          <a:bodyPr rtlCol="0"/>
          <a:lstStyle>
            <a:lvl3pPr>
              <a:defRPr sz="900"/>
            </a:lvl3pPr>
            <a:lvl4pPr>
              <a:defRPr sz="900"/>
            </a:lvl4pPr>
            <a:lvl5pPr>
              <a:defRPr sz="900"/>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2D09234E-176D-4BBF-9391-7B6F018C51AB}"/>
              </a:ext>
            </a:extLst>
          </p:cNvPr>
          <p:cNvSpPr>
            <a:spLocks noGrp="1"/>
          </p:cNvSpPr>
          <p:nvPr>
            <p:ph type="ftr" sz="quarter" idx="16"/>
          </p:nvPr>
        </p:nvSpPr>
        <p:spPr/>
        <p:txBody>
          <a:bodyPr rtlCol="0"/>
          <a:lstStyle/>
          <a:p>
            <a:pPr rtl="0"/>
            <a:endParaRPr lang="ru-RU" noProof="0" dirty="0"/>
          </a:p>
        </p:txBody>
      </p:sp>
      <p:sp>
        <p:nvSpPr>
          <p:cNvPr id="6" name="Номер слайда 5">
            <a:extLst>
              <a:ext uri="{FF2B5EF4-FFF2-40B4-BE49-F238E27FC236}">
                <a16:creationId xmlns="" xmlns:a16="http://schemas.microsoft.com/office/drawing/2014/main" id="{B5A8293F-A5B5-4FCC-BF27-A25B1BAFF245}"/>
              </a:ext>
            </a:extLst>
          </p:cNvPr>
          <p:cNvSpPr>
            <a:spLocks noGrp="1"/>
          </p:cNvSpPr>
          <p:nvPr>
            <p:ph type="sldNum" sz="quarter" idx="33"/>
          </p:nvPr>
        </p:nvSpPr>
        <p:spPr/>
        <p:txBody>
          <a:bodyPr rtlCol="0"/>
          <a:lstStyle/>
          <a:p>
            <a:pPr rtl="0"/>
            <a:fld id="{19B51A1E-902D-48AF-9020-955120F399B6}" type="slidenum">
              <a:rPr lang="ru-RU" noProof="0" smtClean="0"/>
              <a:pPr rtl="0"/>
              <a:t>‹#›</a:t>
            </a:fld>
            <a:endParaRPr lang="ru-RU" noProof="0" dirty="0"/>
          </a:p>
        </p:txBody>
      </p:sp>
    </p:spTree>
    <p:extLst>
      <p:ext uri="{BB962C8B-B14F-4D97-AF65-F5344CB8AC3E}">
        <p14:creationId xmlns:p14="http://schemas.microsoft.com/office/powerpoint/2010/main" val="974837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FC626A5-4FF6-42BD-858A-AE4B2C23A6BC}"/>
              </a:ext>
            </a:extLst>
          </p:cNvPr>
          <p:cNvSpPr>
            <a:spLocks noGrp="1"/>
          </p:cNvSpPr>
          <p:nvPr>
            <p:ph type="title" hasCustomPrompt="1"/>
          </p:nvPr>
        </p:nvSpPr>
        <p:spPr/>
        <p:txBody>
          <a:bodyPr rtlCol="0"/>
          <a:lstStyle>
            <a:lvl1pPr>
              <a:defRPr>
                <a:solidFill>
                  <a:schemeClr val="tx1"/>
                </a:solidFill>
              </a:defRPr>
            </a:lvl1pPr>
          </a:lstStyle>
          <a:p>
            <a:pPr rtl="0"/>
            <a:r>
              <a:rPr lang="ru-RU" noProof="0" dirty="0"/>
              <a:t>Щелкните, чтобы изменить заголовок</a:t>
            </a:r>
          </a:p>
        </p:txBody>
      </p:sp>
      <p:sp>
        <p:nvSpPr>
          <p:cNvPr id="5" name="Подзаголовок 2">
            <a:extLst>
              <a:ext uri="{FF2B5EF4-FFF2-40B4-BE49-F238E27FC236}">
                <a16:creationId xmlns="" xmlns:a16="http://schemas.microsoft.com/office/drawing/2014/main" id="{10727B06-56A8-44A2-B6C2-9ED183D107F3}"/>
              </a:ext>
            </a:extLst>
          </p:cNvPr>
          <p:cNvSpPr>
            <a:spLocks noGrp="1"/>
          </p:cNvSpPr>
          <p:nvPr>
            <p:ph type="body" sz="quarter" idx="32" hasCustomPrompt="1"/>
          </p:nvPr>
        </p:nvSpPr>
        <p:spPr>
          <a:xfrm>
            <a:off x="431801" y="1008000"/>
            <a:ext cx="9198116" cy="360000"/>
          </a:xfrm>
        </p:spPr>
        <p:txBody>
          <a:bodyPr rtlCol="0"/>
          <a:lstStyle>
            <a:lvl1pPr marL="0" indent="0">
              <a:buNone/>
              <a:defRPr i="1">
                <a:latin typeface="Arial" pitchFamily="34" charset="0"/>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Нижний колонтитул 2">
            <a:extLst>
              <a:ext uri="{FF2B5EF4-FFF2-40B4-BE49-F238E27FC236}">
                <a16:creationId xmlns="" xmlns:a16="http://schemas.microsoft.com/office/drawing/2014/main" id="{08CCB8C2-B6A2-4C69-8D3A-57420A034BA4}"/>
              </a:ext>
            </a:extLst>
          </p:cNvPr>
          <p:cNvSpPr>
            <a:spLocks noGrp="1"/>
          </p:cNvSpPr>
          <p:nvPr>
            <p:ph type="ftr" sz="quarter" idx="12"/>
          </p:nvPr>
        </p:nvSpPr>
        <p:spPr/>
        <p:txBody>
          <a:bodyPr rtlCol="0"/>
          <a:lstStyle/>
          <a:p>
            <a:pPr rtl="0"/>
            <a:endParaRPr lang="ru-RU" noProof="0" dirty="0"/>
          </a:p>
        </p:txBody>
      </p:sp>
      <p:sp>
        <p:nvSpPr>
          <p:cNvPr id="4" name="Номер слайда 3">
            <a:extLst>
              <a:ext uri="{FF2B5EF4-FFF2-40B4-BE49-F238E27FC236}">
                <a16:creationId xmlns="" xmlns:a16="http://schemas.microsoft.com/office/drawing/2014/main" id="{8E801980-CBAE-4A50-886D-54D7BB2E1947}"/>
              </a:ext>
            </a:extLst>
          </p:cNvPr>
          <p:cNvSpPr>
            <a:spLocks noGrp="1"/>
          </p:cNvSpPr>
          <p:nvPr>
            <p:ph type="sldNum" sz="quarter" idx="33"/>
          </p:nvPr>
        </p:nvSpPr>
        <p:spPr/>
        <p:txBody>
          <a:bodyPr rtlCol="0"/>
          <a:lstStyle/>
          <a:p>
            <a:pPr rtl="0"/>
            <a:fld id="{19B51A1E-902D-48AF-9020-955120F399B6}" type="slidenum">
              <a:rPr lang="ru-RU" noProof="0" smtClean="0"/>
              <a:pPr rtl="0"/>
              <a:t>‹#›</a:t>
            </a:fld>
            <a:endParaRPr lang="ru-RU" noProof="0" dirty="0"/>
          </a:p>
        </p:txBody>
      </p:sp>
    </p:spTree>
    <p:extLst>
      <p:ext uri="{BB962C8B-B14F-4D97-AF65-F5344CB8AC3E}">
        <p14:creationId xmlns:p14="http://schemas.microsoft.com/office/powerpoint/2010/main" val="1505855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1">
            <a:extLst>
              <a:ext uri="{FF2B5EF4-FFF2-40B4-BE49-F238E27FC236}">
                <a16:creationId xmlns="" xmlns:a16="http://schemas.microsoft.com/office/drawing/2014/main" id="{16D0504D-4610-4E9E-A2DB-8B701F044BBC}"/>
              </a:ext>
            </a:extLst>
          </p:cNvPr>
          <p:cNvSpPr>
            <a:spLocks noGrp="1"/>
          </p:cNvSpPr>
          <p:nvPr>
            <p:ph type="ftr" sz="quarter" idx="12"/>
          </p:nvPr>
        </p:nvSpPr>
        <p:spPr/>
        <p:txBody>
          <a:bodyPr rtlCol="0"/>
          <a:lstStyle/>
          <a:p>
            <a:pPr rtl="0"/>
            <a:endParaRPr lang="ru-RU" noProof="0" dirty="0"/>
          </a:p>
        </p:txBody>
      </p:sp>
      <p:sp>
        <p:nvSpPr>
          <p:cNvPr id="3" name="Номер слайда 2">
            <a:extLst>
              <a:ext uri="{FF2B5EF4-FFF2-40B4-BE49-F238E27FC236}">
                <a16:creationId xmlns="" xmlns:a16="http://schemas.microsoft.com/office/drawing/2014/main" id="{2310D190-B83D-438A-91BC-470C41B22A29}"/>
              </a:ext>
            </a:extLst>
          </p:cNvPr>
          <p:cNvSpPr>
            <a:spLocks noGrp="1"/>
          </p:cNvSpPr>
          <p:nvPr>
            <p:ph type="sldNum" sz="quarter" idx="13"/>
          </p:nvPr>
        </p:nvSpPr>
        <p:spPr/>
        <p:txBody>
          <a:bodyPr rtlCol="0"/>
          <a:lstStyle/>
          <a:p>
            <a:pPr rtl="0"/>
            <a:fld id="{19B51A1E-902D-48AF-9020-955120F399B6}" type="slidenum">
              <a:rPr lang="ru-RU" noProof="0" smtClean="0"/>
              <a:pPr rtl="0"/>
              <a:t>‹#›</a:t>
            </a:fld>
            <a:endParaRPr lang="ru-RU" noProof="0" dirty="0"/>
          </a:p>
        </p:txBody>
      </p:sp>
    </p:spTree>
    <p:extLst>
      <p:ext uri="{BB962C8B-B14F-4D97-AF65-F5344CB8AC3E}">
        <p14:creationId xmlns:p14="http://schemas.microsoft.com/office/powerpoint/2010/main" val="113976703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0F01F213-6A65-4197-8F52-D15361D933B4}" type="datetime1">
              <a:rPr lang="en-US" smtClean="0"/>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5708184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5"/>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341EE1A-905F-4D57-95D3-E3A6AC0D6311}" type="datetime1">
              <a:rPr lang="en-US" smtClean="0"/>
              <a:t>3/7/2019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E4768D-F6E3-4F0D-BF83-AEF82F3B2A60}"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00255CB-6866-4EC8-8F19-516667A6613B}" type="datetime1">
              <a:rPr lang="en-US" smtClean="0"/>
              <a:t>3/7/2019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E4768D-F6E3-4F0D-BF83-AEF82F3B2A60}" type="slidenum">
              <a:rPr lang="ru-RU" smtClean="0"/>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613" y="4406900"/>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AD08C49-139E-42E8-8AB7-83D33149D2B1}" type="datetime1">
              <a:rPr lang="en-US" smtClean="0"/>
              <a:t>3/7/2019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E4768D-F6E3-4F0D-BF83-AEF82F3B2A60}"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E3E60C6-F7FB-4385-B05E-FD117B9FCF8F}" type="datetime1">
              <a:rPr lang="en-US" smtClean="0"/>
              <a:t>3/7/2019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BE4768D-F6E3-4F0D-BF83-AEF82F3B2A6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Титульный слайд 2">
    <p:bg>
      <p:bgPr>
        <a:solidFill>
          <a:schemeClr val="bg1"/>
        </a:solidFill>
        <a:effectLst/>
      </p:bgPr>
    </p:bg>
    <p:spTree>
      <p:nvGrpSpPr>
        <p:cNvPr id="1" name=""/>
        <p:cNvGrpSpPr/>
        <p:nvPr/>
      </p:nvGrpSpPr>
      <p:grpSpPr>
        <a:xfrm>
          <a:off x="0" y="0"/>
          <a:ext cx="0" cy="0"/>
          <a:chOff x="0" y="0"/>
          <a:chExt cx="0" cy="0"/>
        </a:xfrm>
      </p:grpSpPr>
      <p:sp>
        <p:nvSpPr>
          <p:cNvPr id="12" name="Прямоугольник 11">
            <a:extLst>
              <a:ext uri="{FF2B5EF4-FFF2-40B4-BE49-F238E27FC236}">
                <a16:creationId xmlns="" xmlns:a16="http://schemas.microsoft.com/office/drawing/2014/main" id="{554ED587-2D2F-4D3F-B55B-C64465AB4EC5}"/>
              </a:ext>
            </a:extLst>
          </p:cNvPr>
          <p:cNvSpPr/>
          <p:nvPr userDrawn="1"/>
        </p:nvSpPr>
        <p:spPr>
          <a:xfrm>
            <a:off x="69274" y="66963"/>
            <a:ext cx="9911201" cy="6727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itchFamily="34" charset="0"/>
            </a:endParaRPr>
          </a:p>
        </p:txBody>
      </p:sp>
      <p:sp>
        <p:nvSpPr>
          <p:cNvPr id="2" name="Заголовок 1">
            <a:extLst>
              <a:ext uri="{FF2B5EF4-FFF2-40B4-BE49-F238E27FC236}">
                <a16:creationId xmlns="" xmlns:a16="http://schemas.microsoft.com/office/drawing/2014/main" id="{00F23EB7-E336-46EB-A4A0-3DB7A6BF4CE1}"/>
              </a:ext>
            </a:extLst>
          </p:cNvPr>
          <p:cNvSpPr>
            <a:spLocks noGrp="1"/>
          </p:cNvSpPr>
          <p:nvPr>
            <p:ph type="ctrTitle" hasCustomPrompt="1"/>
          </p:nvPr>
        </p:nvSpPr>
        <p:spPr>
          <a:xfrm>
            <a:off x="286990" y="4346296"/>
            <a:ext cx="6798250" cy="1674470"/>
          </a:xfrm>
        </p:spPr>
        <p:txBody>
          <a:bodyPr rtlCol="0" anchor="b"/>
          <a:lstStyle>
            <a:lvl1pPr algn="r">
              <a:lnSpc>
                <a:spcPts val="5000"/>
              </a:lnSpc>
              <a:defRPr sz="6000" b="1" cap="all" spc="-300" baseline="0">
                <a:solidFill>
                  <a:schemeClr val="bg1"/>
                </a:solidFill>
                <a:latin typeface="+mj-lt"/>
              </a:defRPr>
            </a:lvl1pPr>
          </a:lstStyle>
          <a:p>
            <a:pPr rtl="0"/>
            <a:r>
              <a:rPr lang="ru-RU" noProof="0" dirty="0"/>
              <a:t>НАЗВАНИЕ ПРЕЗЕНТАЦИИ</a:t>
            </a:r>
          </a:p>
        </p:txBody>
      </p:sp>
      <p:sp>
        <p:nvSpPr>
          <p:cNvPr id="3" name="Подзаголовок 2">
            <a:extLst>
              <a:ext uri="{FF2B5EF4-FFF2-40B4-BE49-F238E27FC236}">
                <a16:creationId xmlns="" xmlns:a16="http://schemas.microsoft.com/office/drawing/2014/main" id="{C9980B88-3F4A-4688-9ED0-17EF37E62D93}"/>
              </a:ext>
            </a:extLst>
          </p:cNvPr>
          <p:cNvSpPr>
            <a:spLocks noGrp="1"/>
          </p:cNvSpPr>
          <p:nvPr>
            <p:ph type="subTitle" idx="1"/>
          </p:nvPr>
        </p:nvSpPr>
        <p:spPr>
          <a:xfrm>
            <a:off x="7326418" y="4650539"/>
            <a:ext cx="2456210" cy="1192038"/>
          </a:xfrm>
          <a:solidFill>
            <a:schemeClr val="bg1"/>
          </a:solidFill>
        </p:spPr>
        <p:txBody>
          <a:bodyPr lIns="252000" tIns="0" rtlCol="0" anchor="ctr"/>
          <a:lstStyle>
            <a:lvl1pPr marL="0" indent="0" algn="l">
              <a:lnSpc>
                <a:spcPct val="100000"/>
              </a:lnSpc>
              <a:buNone/>
              <a:defRPr sz="1800" i="1">
                <a:solidFill>
                  <a:schemeClr val="tx1"/>
                </a:solidFill>
                <a:latin typeface="Arial" pitchFamily="34" charset="0"/>
                <a:cs typeface="Arial"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dirty="0" smtClean="0"/>
              <a:t>Образец подзаголовка</a:t>
            </a:r>
            <a:endParaRPr lang="ru-RU" noProof="0" dirty="0"/>
          </a:p>
        </p:txBody>
      </p:sp>
      <p:sp>
        <p:nvSpPr>
          <p:cNvPr id="7" name="Прямоугольник 6">
            <a:extLst>
              <a:ext uri="{FF2B5EF4-FFF2-40B4-BE49-F238E27FC236}">
                <a16:creationId xmlns="" xmlns:a16="http://schemas.microsoft.com/office/drawing/2014/main" id="{756F2950-BBCB-4A53-9EAC-D714777B8FA2}"/>
              </a:ext>
            </a:extLst>
          </p:cNvPr>
          <p:cNvSpPr/>
          <p:nvPr userDrawn="1"/>
        </p:nvSpPr>
        <p:spPr>
          <a:xfrm>
            <a:off x="0" y="6794309"/>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itchFamily="34" charset="0"/>
            </a:endParaRPr>
          </a:p>
        </p:txBody>
      </p:sp>
      <p:sp>
        <p:nvSpPr>
          <p:cNvPr id="8" name="Прямоугольник 7">
            <a:extLst>
              <a:ext uri="{FF2B5EF4-FFF2-40B4-BE49-F238E27FC236}">
                <a16:creationId xmlns="" xmlns:a16="http://schemas.microsoft.com/office/drawing/2014/main" id="{D5253865-24CF-4EF5-92A5-F64EB9ABC8B7}"/>
              </a:ext>
            </a:extLst>
          </p:cNvPr>
          <p:cNvSpPr/>
          <p:nvPr userDrawn="1"/>
        </p:nvSpPr>
        <p:spPr>
          <a:xfrm>
            <a:off x="0" y="0"/>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itchFamily="34" charset="0"/>
            </a:endParaRPr>
          </a:p>
        </p:txBody>
      </p:sp>
      <p:sp>
        <p:nvSpPr>
          <p:cNvPr id="11" name="Прямоугольник 10">
            <a:extLst>
              <a:ext uri="{FF2B5EF4-FFF2-40B4-BE49-F238E27FC236}">
                <a16:creationId xmlns="" xmlns:a16="http://schemas.microsoft.com/office/drawing/2014/main" id="{BBE19773-9B6A-4A2C-95A5-69A3788C2D94}"/>
              </a:ext>
            </a:extLst>
          </p:cNvPr>
          <p:cNvSpPr/>
          <p:nvPr userDrawn="1"/>
        </p:nvSpPr>
        <p:spPr>
          <a:xfrm rot="5400000">
            <a:off x="-3378441" y="3410285"/>
            <a:ext cx="6826157" cy="69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itchFamily="34" charset="0"/>
            </a:endParaRPr>
          </a:p>
        </p:txBody>
      </p:sp>
      <p:sp>
        <p:nvSpPr>
          <p:cNvPr id="5" name="Номер слайда 4">
            <a:extLst>
              <a:ext uri="{FF2B5EF4-FFF2-40B4-BE49-F238E27FC236}">
                <a16:creationId xmlns="" xmlns:a16="http://schemas.microsoft.com/office/drawing/2014/main" id="{E798A99C-9485-48F0-8E1E-227AD1348A45}"/>
              </a:ext>
            </a:extLst>
          </p:cNvPr>
          <p:cNvSpPr>
            <a:spLocks noGrp="1"/>
          </p:cNvSpPr>
          <p:nvPr>
            <p:ph type="sldNum" sz="quarter" idx="11"/>
          </p:nvPr>
        </p:nvSpPr>
        <p:spPr/>
        <p:txBody>
          <a:bodyPr rtlCol="0"/>
          <a:lstStyle/>
          <a:p>
            <a:pPr rtl="0"/>
            <a:fld id="{19B51A1E-902D-48AF-9020-955120F399B6}" type="slidenum">
              <a:rPr lang="ru-RU" noProof="0" smtClean="0"/>
              <a:pPr rtl="0"/>
              <a:t>‹#›</a:t>
            </a:fld>
            <a:endParaRPr lang="ru-RU" noProof="0" dirty="0"/>
          </a:p>
        </p:txBody>
      </p:sp>
    </p:spTree>
    <p:extLst>
      <p:ext uri="{BB962C8B-B14F-4D97-AF65-F5344CB8AC3E}">
        <p14:creationId xmlns:p14="http://schemas.microsoft.com/office/powerpoint/2010/main" val="2218115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51E5F95-B892-4DFA-BA1B-6F38F01D2F78}" type="datetime1">
              <a:rPr lang="en-US" smtClean="0"/>
              <a:t>3/7/2019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BE4768D-F6E3-4F0D-BF83-AEF82F3B2A60}" type="slidenum">
              <a:rPr lang="ru-RU" smtClean="0"/>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76B3733-BF74-407D-9E70-0C6B54D3ADDE}" type="datetime1">
              <a:rPr lang="en-US" smtClean="0"/>
              <a:t>3/7/2019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BE4768D-F6E3-4F0D-BF83-AEF82F3B2A60}"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7598FFB-86FF-4865-BBDD-F5A8FF81A372}" type="datetime1">
              <a:rPr lang="en-US" smtClean="0"/>
              <a:t>3/7/2019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BE4768D-F6E3-4F0D-BF83-AEF82F3B2A60}" type="slidenum">
              <a:rPr lang="ru-RU" smtClean="0"/>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40116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952571D-242E-4180-9D80-2D0CA9716F21}" type="datetime1">
              <a:rPr lang="en-US" smtClean="0"/>
              <a:t>3/7/2019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BE4768D-F6E3-4F0D-BF83-AEF82F3B2A60}" type="slidenum">
              <a:rPr lang="ru-RU" smtClean="0"/>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188"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F8F7D2D-32F8-4313-A989-7C0F9C452230}" type="datetime1">
              <a:rPr lang="en-US" smtClean="0"/>
              <a:t>3/7/2019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BE4768D-F6E3-4F0D-BF83-AEF82F3B2A60}" type="slidenum">
              <a:rPr lang="ru-RU" smtClean="0"/>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A44450-08C7-4C2D-94A7-7E0054DECD5F}" type="datetime1">
              <a:rPr lang="en-US" smtClean="0"/>
              <a:t>3/7/2019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E4768D-F6E3-4F0D-BF83-AEF82F3B2A60}" type="slidenum">
              <a:rPr lang="ru-RU" smtClean="0"/>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8"/>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8"/>
            <a:ext cx="80772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2EFA5E-A50C-4849-91E8-F0FD68AF121E}" type="datetime1">
              <a:rPr lang="en-US" smtClean="0"/>
              <a:t>3/7/2019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E4768D-F6E3-4F0D-BF83-AEF82F3B2A60}" type="slidenum">
              <a:rPr lang="ru-RU" smtClean="0"/>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378995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840021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09729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Титульный слайд 3">
    <p:bg>
      <p:bgPr>
        <a:solidFill>
          <a:schemeClr val="bg1"/>
        </a:solidFill>
        <a:effectLst/>
      </p:bgPr>
    </p:bg>
    <p:spTree>
      <p:nvGrpSpPr>
        <p:cNvPr id="1" name=""/>
        <p:cNvGrpSpPr/>
        <p:nvPr/>
      </p:nvGrpSpPr>
      <p:grpSpPr>
        <a:xfrm>
          <a:off x="0" y="0"/>
          <a:ext cx="0" cy="0"/>
          <a:chOff x="0" y="0"/>
          <a:chExt cx="0" cy="0"/>
        </a:xfrm>
      </p:grpSpPr>
      <p:sp>
        <p:nvSpPr>
          <p:cNvPr id="9" name="Рисунок 1">
            <a:extLst>
              <a:ext uri="{FF2B5EF4-FFF2-40B4-BE49-F238E27FC236}">
                <a16:creationId xmlns="" xmlns:a16="http://schemas.microsoft.com/office/drawing/2014/main" id="{069FFAE5-B16E-4571-88F7-52FA5354B1A1}"/>
              </a:ext>
            </a:extLst>
          </p:cNvPr>
          <p:cNvSpPr>
            <a:spLocks noGrp="1"/>
          </p:cNvSpPr>
          <p:nvPr>
            <p:ph type="pic" sz="quarter" idx="13" hasCustomPrompt="1"/>
          </p:nvPr>
        </p:nvSpPr>
        <p:spPr>
          <a:xfrm>
            <a:off x="69273" y="63691"/>
            <a:ext cx="9911201" cy="6727346"/>
          </a:xfrm>
          <a:solidFill>
            <a:schemeClr val="tx1">
              <a:lumMod val="75000"/>
              <a:lumOff val="25000"/>
            </a:schemeClr>
          </a:solidFill>
        </p:spPr>
        <p:txBody>
          <a:bodyPr rtlCol="0" anchor="ctr"/>
          <a:lstStyle>
            <a:lvl1pPr marL="0" indent="0" algn="ctr">
              <a:buNone/>
              <a:defRPr sz="1200" i="1">
                <a:solidFill>
                  <a:schemeClr val="bg1"/>
                </a:solidFill>
                <a:latin typeface="Arial" pitchFamily="34" charset="0"/>
                <a:cs typeface="Arial" pitchFamily="34" charset="0"/>
              </a:defRPr>
            </a:lvl1pPr>
          </a:lstStyle>
          <a:p>
            <a:pPr rtl="0"/>
            <a:r>
              <a:rPr lang="ru-RU" noProof="0" dirty="0"/>
              <a:t>Вставьте или перетащите свое фото</a:t>
            </a:r>
          </a:p>
        </p:txBody>
      </p:sp>
      <p:sp>
        <p:nvSpPr>
          <p:cNvPr id="2" name="Заголовок 1">
            <a:extLst>
              <a:ext uri="{FF2B5EF4-FFF2-40B4-BE49-F238E27FC236}">
                <a16:creationId xmlns="" xmlns:a16="http://schemas.microsoft.com/office/drawing/2014/main" id="{00F23EB7-E336-46EB-A4A0-3DB7A6BF4CE1}"/>
              </a:ext>
            </a:extLst>
          </p:cNvPr>
          <p:cNvSpPr>
            <a:spLocks noGrp="1"/>
          </p:cNvSpPr>
          <p:nvPr>
            <p:ph type="ctrTitle" hasCustomPrompt="1"/>
          </p:nvPr>
        </p:nvSpPr>
        <p:spPr>
          <a:xfrm>
            <a:off x="286990" y="4346296"/>
            <a:ext cx="6798250" cy="1674470"/>
          </a:xfrm>
        </p:spPr>
        <p:txBody>
          <a:bodyPr rtlCol="0" anchor="b"/>
          <a:lstStyle>
            <a:lvl1pPr algn="r">
              <a:lnSpc>
                <a:spcPts val="5000"/>
              </a:lnSpc>
              <a:defRPr sz="6000" b="1" cap="all" spc="-300" baseline="0">
                <a:solidFill>
                  <a:schemeClr val="bg1"/>
                </a:solidFill>
                <a:latin typeface="+mj-lt"/>
              </a:defRPr>
            </a:lvl1pPr>
          </a:lstStyle>
          <a:p>
            <a:pPr rtl="0"/>
            <a:r>
              <a:rPr lang="ru-RU" noProof="0" dirty="0"/>
              <a:t>НАЗВАНИЕ ПРЕЗЕНТАЦИИ</a:t>
            </a:r>
          </a:p>
        </p:txBody>
      </p:sp>
      <p:sp>
        <p:nvSpPr>
          <p:cNvPr id="3" name="Подзаголовок 2">
            <a:extLst>
              <a:ext uri="{FF2B5EF4-FFF2-40B4-BE49-F238E27FC236}">
                <a16:creationId xmlns="" xmlns:a16="http://schemas.microsoft.com/office/drawing/2014/main" id="{C9980B88-3F4A-4688-9ED0-17EF37E62D93}"/>
              </a:ext>
            </a:extLst>
          </p:cNvPr>
          <p:cNvSpPr>
            <a:spLocks noGrp="1"/>
          </p:cNvSpPr>
          <p:nvPr>
            <p:ph type="subTitle" idx="1"/>
          </p:nvPr>
        </p:nvSpPr>
        <p:spPr>
          <a:xfrm>
            <a:off x="7326418" y="4650539"/>
            <a:ext cx="2456210" cy="1192038"/>
          </a:xfrm>
          <a:solidFill>
            <a:schemeClr val="bg1"/>
          </a:solidFill>
        </p:spPr>
        <p:txBody>
          <a:bodyPr lIns="252000" tIns="0" rtlCol="0" anchor="ctr"/>
          <a:lstStyle>
            <a:lvl1pPr marL="0" indent="0" algn="l">
              <a:lnSpc>
                <a:spcPct val="100000"/>
              </a:lnSpc>
              <a:buNone/>
              <a:defRPr sz="1800" i="1">
                <a:solidFill>
                  <a:schemeClr val="tx1"/>
                </a:solidFill>
                <a:latin typeface="Arial" pitchFamily="34" charset="0"/>
                <a:cs typeface="Arial"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dirty="0" smtClean="0"/>
              <a:t>Образец подзаголовка</a:t>
            </a:r>
            <a:endParaRPr lang="ru-RU" noProof="0" dirty="0"/>
          </a:p>
        </p:txBody>
      </p:sp>
      <p:sp>
        <p:nvSpPr>
          <p:cNvPr id="7" name="Прямоугольник 6">
            <a:extLst>
              <a:ext uri="{FF2B5EF4-FFF2-40B4-BE49-F238E27FC236}">
                <a16:creationId xmlns="" xmlns:a16="http://schemas.microsoft.com/office/drawing/2014/main" id="{756F2950-BBCB-4A53-9EAC-D714777B8FA2}"/>
              </a:ext>
            </a:extLst>
          </p:cNvPr>
          <p:cNvSpPr/>
          <p:nvPr userDrawn="1"/>
        </p:nvSpPr>
        <p:spPr>
          <a:xfrm>
            <a:off x="0" y="6794309"/>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itchFamily="34" charset="0"/>
            </a:endParaRPr>
          </a:p>
        </p:txBody>
      </p:sp>
      <p:sp>
        <p:nvSpPr>
          <p:cNvPr id="8" name="Прямоугольник 7">
            <a:extLst>
              <a:ext uri="{FF2B5EF4-FFF2-40B4-BE49-F238E27FC236}">
                <a16:creationId xmlns="" xmlns:a16="http://schemas.microsoft.com/office/drawing/2014/main" id="{D5253865-24CF-4EF5-92A5-F64EB9ABC8B7}"/>
              </a:ext>
            </a:extLst>
          </p:cNvPr>
          <p:cNvSpPr/>
          <p:nvPr userDrawn="1"/>
        </p:nvSpPr>
        <p:spPr>
          <a:xfrm>
            <a:off x="0" y="0"/>
            <a:ext cx="9980476" cy="636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itchFamily="34" charset="0"/>
            </a:endParaRPr>
          </a:p>
        </p:txBody>
      </p:sp>
      <p:sp>
        <p:nvSpPr>
          <p:cNvPr id="11" name="Прямоугольник 10">
            <a:extLst>
              <a:ext uri="{FF2B5EF4-FFF2-40B4-BE49-F238E27FC236}">
                <a16:creationId xmlns="" xmlns:a16="http://schemas.microsoft.com/office/drawing/2014/main" id="{BBE19773-9B6A-4A2C-95A5-69A3788C2D94}"/>
              </a:ext>
            </a:extLst>
          </p:cNvPr>
          <p:cNvSpPr/>
          <p:nvPr userDrawn="1"/>
        </p:nvSpPr>
        <p:spPr>
          <a:xfrm rot="5400000">
            <a:off x="-3378441" y="3410285"/>
            <a:ext cx="6826157" cy="69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itchFamily="34" charset="0"/>
            </a:endParaRPr>
          </a:p>
        </p:txBody>
      </p:sp>
      <p:sp>
        <p:nvSpPr>
          <p:cNvPr id="5" name="Номер слайда 4">
            <a:extLst>
              <a:ext uri="{FF2B5EF4-FFF2-40B4-BE49-F238E27FC236}">
                <a16:creationId xmlns="" xmlns:a16="http://schemas.microsoft.com/office/drawing/2014/main" id="{E798A99C-9485-48F0-8E1E-227AD1348A45}"/>
              </a:ext>
            </a:extLst>
          </p:cNvPr>
          <p:cNvSpPr>
            <a:spLocks noGrp="1"/>
          </p:cNvSpPr>
          <p:nvPr>
            <p:ph type="sldNum" sz="quarter" idx="11"/>
          </p:nvPr>
        </p:nvSpPr>
        <p:spPr/>
        <p:txBody>
          <a:bodyPr rtlCol="0"/>
          <a:lstStyle/>
          <a:p>
            <a:pPr rtl="0"/>
            <a:fld id="{19B51A1E-902D-48AF-9020-955120F399B6}" type="slidenum">
              <a:rPr lang="ru-RU" noProof="0" smtClean="0"/>
              <a:pPr rtl="0"/>
              <a:t>‹#›</a:t>
            </a:fld>
            <a:endParaRPr lang="ru-RU" noProof="0" dirty="0"/>
          </a:p>
        </p:txBody>
      </p:sp>
    </p:spTree>
    <p:extLst>
      <p:ext uri="{BB962C8B-B14F-4D97-AF65-F5344CB8AC3E}">
        <p14:creationId xmlns:p14="http://schemas.microsoft.com/office/powerpoint/2010/main" val="40947389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4406523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4809181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167442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5099729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122550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092224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436033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251284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008945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30005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Объект-фотография 1">
    <p:bg>
      <p:bgPr>
        <a:solidFill>
          <a:srgbClr val="E8E8E9"/>
        </a:solidFill>
        <a:effectLst/>
      </p:bgPr>
    </p:bg>
    <p:spTree>
      <p:nvGrpSpPr>
        <p:cNvPr id="1" name=""/>
        <p:cNvGrpSpPr/>
        <p:nvPr/>
      </p:nvGrpSpPr>
      <p:grpSpPr>
        <a:xfrm>
          <a:off x="0" y="0"/>
          <a:ext cx="0" cy="0"/>
          <a:chOff x="0" y="0"/>
          <a:chExt cx="0" cy="0"/>
        </a:xfrm>
      </p:grpSpPr>
      <p:sp>
        <p:nvSpPr>
          <p:cNvPr id="8" name="Рисунок 1">
            <a:extLst>
              <a:ext uri="{FF2B5EF4-FFF2-40B4-BE49-F238E27FC236}">
                <a16:creationId xmlns="" xmlns:a16="http://schemas.microsoft.com/office/drawing/2014/main" id="{1599E2D7-24B3-4D66-9AFB-83C1AEC4DBBB}"/>
              </a:ext>
            </a:extLst>
          </p:cNvPr>
          <p:cNvSpPr>
            <a:spLocks noGrp="1"/>
          </p:cNvSpPr>
          <p:nvPr>
            <p:ph type="pic" sz="quarter" idx="33" hasCustomPrompt="1"/>
          </p:nvPr>
        </p:nvSpPr>
        <p:spPr>
          <a:xfrm>
            <a:off x="9980476" y="0"/>
            <a:ext cx="2211524" cy="6192000"/>
          </a:xfrm>
          <a:solidFill>
            <a:schemeClr val="bg1">
              <a:lumMod val="95000"/>
            </a:schemeClr>
          </a:solidFill>
        </p:spPr>
        <p:txBody>
          <a:bodyPr rtlCol="0" anchor="ctr"/>
          <a:lstStyle>
            <a:lvl1pPr marL="0" indent="0" algn="ctr">
              <a:buNone/>
              <a:defRPr sz="1200" i="1">
                <a:latin typeface="Arial" pitchFamily="34" charset="0"/>
                <a:cs typeface="Arial" pitchFamily="34" charset="0"/>
              </a:defRPr>
            </a:lvl1pPr>
          </a:lstStyle>
          <a:p>
            <a:pPr rtl="0"/>
            <a:r>
              <a:rPr lang="ru-RU" noProof="0" dirty="0"/>
              <a:t>Вставьте или перетащите свое фото</a:t>
            </a:r>
          </a:p>
        </p:txBody>
      </p:sp>
      <p:sp>
        <p:nvSpPr>
          <p:cNvPr id="3" name="Объект 2">
            <a:extLst>
              <a:ext uri="{FF2B5EF4-FFF2-40B4-BE49-F238E27FC236}">
                <a16:creationId xmlns="" xmlns:a16="http://schemas.microsoft.com/office/drawing/2014/main" id="{A22238F2-C6EC-476F-8371-119AECBA5622}"/>
              </a:ext>
            </a:extLst>
          </p:cNvPr>
          <p:cNvSpPr>
            <a:spLocks noGrp="1"/>
          </p:cNvSpPr>
          <p:nvPr>
            <p:ph sz="half" idx="1"/>
          </p:nvPr>
        </p:nvSpPr>
        <p:spPr>
          <a:xfrm>
            <a:off x="463639" y="3436333"/>
            <a:ext cx="9166161" cy="2694010"/>
          </a:xfrm>
          <a:solidFill>
            <a:schemeClr val="bg1"/>
          </a:solidFill>
        </p:spPr>
        <p:txBody>
          <a:bodyPr lIns="180000" tIns="252000" rIns="252000" rtlCol="0"/>
          <a:lstStyle>
            <a:lvl1pPr algn="l">
              <a:defRPr>
                <a:solidFill>
                  <a:schemeClr val="tx1">
                    <a:lumMod val="75000"/>
                    <a:lumOff val="25000"/>
                  </a:schemeClr>
                </a:solidFill>
              </a:defRPr>
            </a:lvl1pPr>
            <a:lvl2pPr algn="l">
              <a:defRPr>
                <a:solidFill>
                  <a:schemeClr val="tx1">
                    <a:lumMod val="75000"/>
                    <a:lumOff val="25000"/>
                  </a:schemeClr>
                </a:solidFill>
              </a:defRPr>
            </a:lvl2pPr>
            <a:lvl3pPr algn="l">
              <a:defRPr>
                <a:solidFill>
                  <a:schemeClr val="tx1">
                    <a:lumMod val="75000"/>
                    <a:lumOff val="25000"/>
                  </a:schemeClr>
                </a:solidFill>
              </a:defRPr>
            </a:lvl3pPr>
            <a:lvl4pPr algn="l">
              <a:defRPr>
                <a:solidFill>
                  <a:schemeClr val="tx1">
                    <a:lumMod val="75000"/>
                    <a:lumOff val="25000"/>
                  </a:schemeClr>
                </a:solidFill>
              </a:defRPr>
            </a:lvl4pPr>
            <a:lvl5pPr algn="l">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57847F90-9DB6-4832-9EB7-393AADAE8B70}"/>
              </a:ext>
            </a:extLst>
          </p:cNvPr>
          <p:cNvSpPr>
            <a:spLocks noGrp="1"/>
          </p:cNvSpPr>
          <p:nvPr>
            <p:ph type="ftr" sz="quarter" idx="13"/>
          </p:nvPr>
        </p:nvSpPr>
        <p:spPr/>
        <p:txBody>
          <a:bodyPr rtlCol="0"/>
          <a:lstStyle/>
          <a:p>
            <a:pPr rtl="0"/>
            <a:endParaRPr lang="ru-RU" noProof="0" dirty="0"/>
          </a:p>
        </p:txBody>
      </p:sp>
      <p:sp>
        <p:nvSpPr>
          <p:cNvPr id="5" name="Номер слайда 4">
            <a:extLst>
              <a:ext uri="{FF2B5EF4-FFF2-40B4-BE49-F238E27FC236}">
                <a16:creationId xmlns="" xmlns:a16="http://schemas.microsoft.com/office/drawing/2014/main" id="{53DA1E79-BA17-41C5-98B7-CFBC5859A512}"/>
              </a:ext>
            </a:extLst>
          </p:cNvPr>
          <p:cNvSpPr>
            <a:spLocks noGrp="1"/>
          </p:cNvSpPr>
          <p:nvPr>
            <p:ph type="sldNum" sz="quarter" idx="34"/>
          </p:nvPr>
        </p:nvSpPr>
        <p:spPr/>
        <p:txBody>
          <a:bodyPr rtlCol="0"/>
          <a:lstStyle/>
          <a:p>
            <a:pPr rtl="0"/>
            <a:fld id="{19B51A1E-902D-48AF-9020-955120F399B6}" type="slidenum">
              <a:rPr lang="ru-RU" noProof="0" smtClean="0"/>
              <a:pPr rtl="0"/>
              <a:t>‹#›</a:t>
            </a:fld>
            <a:endParaRPr lang="ru-RU" noProof="0" dirty="0"/>
          </a:p>
        </p:txBody>
      </p:sp>
      <p:sp>
        <p:nvSpPr>
          <p:cNvPr id="11" name="Заголовок 10"/>
          <p:cNvSpPr>
            <a:spLocks noGrp="1"/>
          </p:cNvSpPr>
          <p:nvPr>
            <p:ph type="title"/>
          </p:nvPr>
        </p:nvSpPr>
        <p:spPr/>
        <p:txBody>
          <a:bodyPr/>
          <a:lstStyle/>
          <a:p>
            <a:r>
              <a:rPr lang="ru-RU" smtClean="0"/>
              <a:t>Образец заголовка</a:t>
            </a:r>
            <a:endParaRPr lang="ru-RU"/>
          </a:p>
        </p:txBody>
      </p:sp>
      <p:pic>
        <p:nvPicPr>
          <p:cNvPr id="1029" name="Picture 5" descr="C:\Users\ПК\Documents\ИКТ для УПД\ВФрозовый.jpg"/>
          <p:cNvPicPr>
            <a:picLocks noChangeAspect="1" noChangeArrowheads="1"/>
          </p:cNvPicPr>
          <p:nvPr userDrawn="1"/>
        </p:nvPicPr>
        <p:blipFill>
          <a:blip r:embed="rId2" cstate="print"/>
          <a:srcRect/>
          <a:stretch>
            <a:fillRect/>
          </a:stretch>
        </p:blipFill>
        <p:spPr bwMode="auto">
          <a:xfrm>
            <a:off x="9994900" y="0"/>
            <a:ext cx="2197100" cy="6197600"/>
          </a:xfrm>
          <a:prstGeom prst="rect">
            <a:avLst/>
          </a:prstGeom>
          <a:noFill/>
        </p:spPr>
      </p:pic>
    </p:spTree>
    <p:extLst>
      <p:ext uri="{BB962C8B-B14F-4D97-AF65-F5344CB8AC3E}">
        <p14:creationId xmlns:p14="http://schemas.microsoft.com/office/powerpoint/2010/main" val="1350103997"/>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523064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039091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689193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707073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3191416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7271749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9198788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86634616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8366784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75739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Объект-фотография 2">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A22238F2-C6EC-476F-8371-119AECBA5622}"/>
              </a:ext>
            </a:extLst>
          </p:cNvPr>
          <p:cNvSpPr>
            <a:spLocks noGrp="1"/>
          </p:cNvSpPr>
          <p:nvPr>
            <p:ph sz="half" idx="1"/>
          </p:nvPr>
        </p:nvSpPr>
        <p:spPr>
          <a:xfrm>
            <a:off x="3823393" y="1343906"/>
            <a:ext cx="3736800" cy="3933645"/>
          </a:xfrm>
          <a:solidFill>
            <a:schemeClr val="bg1"/>
          </a:solidFill>
        </p:spPr>
        <p:txBody>
          <a:bodyPr lIns="180000" tIns="180000" rIns="180000"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57847F90-9DB6-4832-9EB7-393AADAE8B70}"/>
              </a:ext>
            </a:extLst>
          </p:cNvPr>
          <p:cNvSpPr>
            <a:spLocks noGrp="1"/>
          </p:cNvSpPr>
          <p:nvPr>
            <p:ph type="ftr" sz="quarter" idx="13"/>
          </p:nvPr>
        </p:nvSpPr>
        <p:spPr/>
        <p:txBody>
          <a:bodyPr rtlCol="0"/>
          <a:lstStyle/>
          <a:p>
            <a:pPr rtl="0"/>
            <a:endParaRPr lang="ru-RU" noProof="0" dirty="0"/>
          </a:p>
        </p:txBody>
      </p:sp>
      <p:sp>
        <p:nvSpPr>
          <p:cNvPr id="5" name="Номер слайда 4">
            <a:extLst>
              <a:ext uri="{FF2B5EF4-FFF2-40B4-BE49-F238E27FC236}">
                <a16:creationId xmlns="" xmlns:a16="http://schemas.microsoft.com/office/drawing/2014/main" id="{53DA1E79-BA17-41C5-98B7-CFBC5859A512}"/>
              </a:ext>
            </a:extLst>
          </p:cNvPr>
          <p:cNvSpPr>
            <a:spLocks noGrp="1"/>
          </p:cNvSpPr>
          <p:nvPr>
            <p:ph type="sldNum" sz="quarter" idx="34"/>
          </p:nvPr>
        </p:nvSpPr>
        <p:spPr/>
        <p:txBody>
          <a:bodyPr rtlCol="0"/>
          <a:lstStyle/>
          <a:p>
            <a:pPr rtl="0"/>
            <a:fld id="{19B51A1E-902D-48AF-9020-955120F399B6}" type="slidenum">
              <a:rPr lang="ru-RU" noProof="0" smtClean="0"/>
              <a:pPr rtl="0"/>
              <a:t>‹#›</a:t>
            </a:fld>
            <a:endParaRPr lang="ru-RU" noProof="0" dirty="0"/>
          </a:p>
        </p:txBody>
      </p:sp>
      <p:sp>
        <p:nvSpPr>
          <p:cNvPr id="9" name="Рисунок 6">
            <a:extLst>
              <a:ext uri="{FF2B5EF4-FFF2-40B4-BE49-F238E27FC236}">
                <a16:creationId xmlns="" xmlns:a16="http://schemas.microsoft.com/office/drawing/2014/main" id="{492C2A1D-F7BD-46B6-BC01-15D365ACD50B}"/>
              </a:ext>
            </a:extLst>
          </p:cNvPr>
          <p:cNvSpPr>
            <a:spLocks noGrp="1"/>
          </p:cNvSpPr>
          <p:nvPr>
            <p:ph type="pic" sz="quarter" idx="14" hasCustomPrompt="1"/>
          </p:nvPr>
        </p:nvSpPr>
        <p:spPr>
          <a:xfrm>
            <a:off x="7560193" y="1344803"/>
            <a:ext cx="3737526" cy="3933645"/>
          </a:xfrm>
          <a:solidFill>
            <a:schemeClr val="tx1">
              <a:lumMod val="75000"/>
              <a:lumOff val="25000"/>
            </a:schemeClr>
          </a:solidFill>
        </p:spPr>
        <p:txBody>
          <a:bodyPr rtlCol="0" anchor="ctr"/>
          <a:lstStyle>
            <a:lvl1pPr marL="0" indent="0" algn="ctr">
              <a:buNone/>
              <a:defRPr sz="1200" i="1">
                <a:solidFill>
                  <a:schemeClr val="bg1"/>
                </a:solidFill>
                <a:latin typeface="Arial" pitchFamily="34" charset="0"/>
                <a:cs typeface="Arial" pitchFamily="34" charset="0"/>
              </a:defRPr>
            </a:lvl1pPr>
          </a:lstStyle>
          <a:p>
            <a:pPr rtl="0"/>
            <a:r>
              <a:rPr lang="ru-RU" noProof="0" dirty="0"/>
              <a:t>Вставьте или перетащите свое фото</a:t>
            </a:r>
          </a:p>
        </p:txBody>
      </p:sp>
      <p:sp>
        <p:nvSpPr>
          <p:cNvPr id="6" name="Заголовок 5">
            <a:extLst>
              <a:ext uri="{FF2B5EF4-FFF2-40B4-BE49-F238E27FC236}">
                <a16:creationId xmlns="" xmlns:a16="http://schemas.microsoft.com/office/drawing/2014/main" id="{7F4F1543-153D-4F77-A4A9-C9BBA1C2052E}"/>
              </a:ext>
            </a:extLst>
          </p:cNvPr>
          <p:cNvSpPr>
            <a:spLocks noGrp="1"/>
          </p:cNvSpPr>
          <p:nvPr>
            <p:ph type="title"/>
          </p:nvPr>
        </p:nvSpPr>
        <p:spPr>
          <a:xfrm>
            <a:off x="432000" y="432000"/>
            <a:ext cx="9131100" cy="432000"/>
          </a:xfrm>
        </p:spPr>
        <p:txBody>
          <a:bodyPr rtlCol="0"/>
          <a:lstStyle/>
          <a:p>
            <a:pPr rtl="0"/>
            <a:r>
              <a:rPr lang="ru-RU" noProof="0" smtClean="0"/>
              <a:t>Образец заголовка</a:t>
            </a:r>
            <a:endParaRPr lang="ru-RU" noProof="0" dirty="0"/>
          </a:p>
        </p:txBody>
      </p:sp>
      <p:sp>
        <p:nvSpPr>
          <p:cNvPr id="11" name="Подзаголовок 2">
            <a:extLst>
              <a:ext uri="{FF2B5EF4-FFF2-40B4-BE49-F238E27FC236}">
                <a16:creationId xmlns="" xmlns:a16="http://schemas.microsoft.com/office/drawing/2014/main" id="{9FAA210E-391A-499A-89D5-F222045FD1A4}"/>
              </a:ext>
            </a:extLst>
          </p:cNvPr>
          <p:cNvSpPr>
            <a:spLocks noGrp="1"/>
          </p:cNvSpPr>
          <p:nvPr>
            <p:ph type="body" sz="quarter" idx="32" hasCustomPrompt="1"/>
          </p:nvPr>
        </p:nvSpPr>
        <p:spPr>
          <a:xfrm>
            <a:off x="431800" y="1008000"/>
            <a:ext cx="6895900" cy="360000"/>
          </a:xfrm>
        </p:spPr>
        <p:txBody>
          <a:bodyPr rtlCol="0"/>
          <a:lstStyle>
            <a:lvl1pPr marL="0" indent="0">
              <a:buNone/>
              <a:defRPr i="1">
                <a:latin typeface="Arial" pitchFamily="34" charset="0"/>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Tree>
    <p:extLst>
      <p:ext uri="{BB962C8B-B14F-4D97-AF65-F5344CB8AC3E}">
        <p14:creationId xmlns:p14="http://schemas.microsoft.com/office/powerpoint/2010/main" val="234719799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3202773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9612281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58662937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7553685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599238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1507366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44574132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3982180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42458952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6F3B3B39-E66F-4667-BEE0-9F5FE80617B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66415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F288DD7-6DAF-436D-B04A-EBCCAA36917C}"/>
              </a:ext>
            </a:extLst>
          </p:cNvPr>
          <p:cNvSpPr>
            <a:spLocks noGrp="1"/>
          </p:cNvSpPr>
          <p:nvPr>
            <p:ph type="title" hasCustomPrompt="1"/>
          </p:nvPr>
        </p:nvSpPr>
        <p:spPr>
          <a:xfrm>
            <a:off x="432000" y="432000"/>
            <a:ext cx="9198000" cy="432000"/>
          </a:xfrm>
        </p:spPr>
        <p:txBody>
          <a:bodyPr rtlCol="0"/>
          <a:lstStyle>
            <a:lvl1pPr>
              <a:defRPr>
                <a:solidFill>
                  <a:schemeClr val="tx1"/>
                </a:solidFill>
              </a:defRPr>
            </a:lvl1pPr>
          </a:lstStyle>
          <a:p>
            <a:pPr rtl="0"/>
            <a:r>
              <a:rPr lang="ru-RU" noProof="0" dirty="0"/>
              <a:t>Щелкните, чтобы изменить заголовок</a:t>
            </a:r>
          </a:p>
        </p:txBody>
      </p:sp>
      <p:sp>
        <p:nvSpPr>
          <p:cNvPr id="9" name="Подзаголовок 2">
            <a:extLst>
              <a:ext uri="{FF2B5EF4-FFF2-40B4-BE49-F238E27FC236}">
                <a16:creationId xmlns="" xmlns:a16="http://schemas.microsoft.com/office/drawing/2014/main" id="{E4633398-8EC3-417B-BEA6-101D8F224678}"/>
              </a:ext>
            </a:extLst>
          </p:cNvPr>
          <p:cNvSpPr>
            <a:spLocks noGrp="1"/>
          </p:cNvSpPr>
          <p:nvPr>
            <p:ph type="body" sz="quarter" idx="32" hasCustomPrompt="1"/>
          </p:nvPr>
        </p:nvSpPr>
        <p:spPr>
          <a:xfrm>
            <a:off x="431800" y="1008000"/>
            <a:ext cx="9198000" cy="360000"/>
          </a:xfrm>
        </p:spPr>
        <p:txBody>
          <a:bodyPr rtlCol="0"/>
          <a:lstStyle>
            <a:lvl1pPr marL="0" indent="0">
              <a:buNone/>
              <a:defRPr i="1">
                <a:latin typeface="Arial" pitchFamily="34" charset="0"/>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Сравнение слева — заполнитель 1">
            <a:extLst>
              <a:ext uri="{FF2B5EF4-FFF2-40B4-BE49-F238E27FC236}">
                <a16:creationId xmlns="" xmlns:a16="http://schemas.microsoft.com/office/drawing/2014/main" id="{9322B50D-6A7D-41C6-BA57-613BC231DF36}"/>
              </a:ext>
            </a:extLst>
          </p:cNvPr>
          <p:cNvSpPr>
            <a:spLocks noGrp="1"/>
          </p:cNvSpPr>
          <p:nvPr>
            <p:ph type="body" idx="1"/>
          </p:nvPr>
        </p:nvSpPr>
        <p:spPr>
          <a:xfrm>
            <a:off x="432000" y="1432296"/>
            <a:ext cx="4500000" cy="527076"/>
          </a:xfrm>
          <a:solidFill>
            <a:schemeClr val="tx1"/>
          </a:solidFill>
        </p:spPr>
        <p:txBody>
          <a:bodyPr lIns="180000" tIns="36000" rtlCol="0" anchor="ctr"/>
          <a:lstStyle>
            <a:lvl1pPr marL="0" indent="0">
              <a:buNone/>
              <a:defRPr sz="2400" b="1" spc="-15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smtClean="0"/>
              <a:t>Образец текста</a:t>
            </a:r>
          </a:p>
        </p:txBody>
      </p:sp>
      <p:sp>
        <p:nvSpPr>
          <p:cNvPr id="4" name="Объект 2">
            <a:extLst>
              <a:ext uri="{FF2B5EF4-FFF2-40B4-BE49-F238E27FC236}">
                <a16:creationId xmlns="" xmlns:a16="http://schemas.microsoft.com/office/drawing/2014/main" id="{9FD584DA-F775-47B8-A1D7-6556AD5FCBD2}"/>
              </a:ext>
            </a:extLst>
          </p:cNvPr>
          <p:cNvSpPr>
            <a:spLocks noGrp="1"/>
          </p:cNvSpPr>
          <p:nvPr>
            <p:ph sz="half" idx="2"/>
          </p:nvPr>
        </p:nvSpPr>
        <p:spPr>
          <a:xfrm>
            <a:off x="432000" y="2023668"/>
            <a:ext cx="4500000" cy="4168332"/>
          </a:xfrm>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12" name="Сравнение слева — заполнитель 2">
            <a:extLst>
              <a:ext uri="{FF2B5EF4-FFF2-40B4-BE49-F238E27FC236}">
                <a16:creationId xmlns="" xmlns:a16="http://schemas.microsoft.com/office/drawing/2014/main" id="{78A963F8-6F6E-440E-B3B3-DDE13C083A36}"/>
              </a:ext>
            </a:extLst>
          </p:cNvPr>
          <p:cNvSpPr>
            <a:spLocks noGrp="1"/>
          </p:cNvSpPr>
          <p:nvPr>
            <p:ph type="body" sz="quarter" idx="13"/>
          </p:nvPr>
        </p:nvSpPr>
        <p:spPr>
          <a:xfrm>
            <a:off x="5129800" y="1433105"/>
            <a:ext cx="4500000" cy="525283"/>
          </a:xfrm>
          <a:solidFill>
            <a:schemeClr val="tx1"/>
          </a:solidFill>
        </p:spPr>
        <p:txBody>
          <a:bodyPr lIns="180000" tIns="36000" rtlCol="0" anchor="ctr"/>
          <a:lstStyle>
            <a:lvl1pPr marL="0" indent="0">
              <a:buNone/>
              <a:defRPr sz="2400" b="1" spc="-150">
                <a:solidFill>
                  <a:schemeClr val="bg1"/>
                </a:solidFill>
                <a:latin typeface="+mj-lt"/>
              </a:defRPr>
            </a:lvl1pPr>
          </a:lstStyle>
          <a:p>
            <a:pPr lvl="0" rtl="0"/>
            <a:r>
              <a:rPr lang="ru-RU" noProof="0" smtClean="0"/>
              <a:t>Образец текста</a:t>
            </a:r>
          </a:p>
        </p:txBody>
      </p:sp>
      <p:sp>
        <p:nvSpPr>
          <p:cNvPr id="8" name="Текст 4">
            <a:extLst>
              <a:ext uri="{FF2B5EF4-FFF2-40B4-BE49-F238E27FC236}">
                <a16:creationId xmlns="" xmlns:a16="http://schemas.microsoft.com/office/drawing/2014/main" id="{DF0A5256-B267-47DA-858A-0F3867CB6139}"/>
              </a:ext>
            </a:extLst>
          </p:cNvPr>
          <p:cNvSpPr>
            <a:spLocks noGrp="1"/>
          </p:cNvSpPr>
          <p:nvPr>
            <p:ph type="body" sz="quarter" idx="12"/>
          </p:nvPr>
        </p:nvSpPr>
        <p:spPr>
          <a:xfrm>
            <a:off x="5129800" y="2020359"/>
            <a:ext cx="4500000" cy="4170891"/>
          </a:xfrm>
        </p:spPr>
        <p:txBody>
          <a:bodyPr rtlCol="0"/>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5" name="Нижний колонтитул 4">
            <a:extLst>
              <a:ext uri="{FF2B5EF4-FFF2-40B4-BE49-F238E27FC236}">
                <a16:creationId xmlns="" xmlns:a16="http://schemas.microsoft.com/office/drawing/2014/main" id="{646B8F99-FAB0-4B33-87ED-9FF46D11A907}"/>
              </a:ext>
            </a:extLst>
          </p:cNvPr>
          <p:cNvSpPr>
            <a:spLocks noGrp="1"/>
          </p:cNvSpPr>
          <p:nvPr>
            <p:ph type="ftr" sz="quarter" idx="14"/>
          </p:nvPr>
        </p:nvSpPr>
        <p:spPr/>
        <p:txBody>
          <a:bodyPr rtlCol="0"/>
          <a:lstStyle/>
          <a:p>
            <a:pPr rtl="0"/>
            <a:endParaRPr lang="ru-RU" noProof="0" dirty="0"/>
          </a:p>
        </p:txBody>
      </p:sp>
      <p:sp>
        <p:nvSpPr>
          <p:cNvPr id="6" name="Номер слайда 5">
            <a:extLst>
              <a:ext uri="{FF2B5EF4-FFF2-40B4-BE49-F238E27FC236}">
                <a16:creationId xmlns="" xmlns:a16="http://schemas.microsoft.com/office/drawing/2014/main" id="{275D237A-BD90-4D90-B328-7F1A502A266D}"/>
              </a:ext>
            </a:extLst>
          </p:cNvPr>
          <p:cNvSpPr>
            <a:spLocks noGrp="1"/>
          </p:cNvSpPr>
          <p:nvPr>
            <p:ph type="sldNum" sz="quarter" idx="33"/>
          </p:nvPr>
        </p:nvSpPr>
        <p:spPr/>
        <p:txBody>
          <a:bodyPr rtlCol="0"/>
          <a:lstStyle/>
          <a:p>
            <a:pPr rtl="0"/>
            <a:fld id="{19B51A1E-902D-48AF-9020-955120F399B6}" type="slidenum">
              <a:rPr lang="ru-RU" noProof="0" smtClean="0"/>
              <a:pPr rtl="0"/>
              <a:t>‹#›</a:t>
            </a:fld>
            <a:endParaRPr lang="ru-RU" noProof="0" dirty="0"/>
          </a:p>
        </p:txBody>
      </p:sp>
    </p:spTree>
    <p:extLst>
      <p:ext uri="{BB962C8B-B14F-4D97-AF65-F5344CB8AC3E}">
        <p14:creationId xmlns:p14="http://schemas.microsoft.com/office/powerpoint/2010/main" val="250995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Большое фото">
    <p:spTree>
      <p:nvGrpSpPr>
        <p:cNvPr id="1" name=""/>
        <p:cNvGrpSpPr/>
        <p:nvPr/>
      </p:nvGrpSpPr>
      <p:grpSpPr>
        <a:xfrm>
          <a:off x="0" y="0"/>
          <a:ext cx="0" cy="0"/>
          <a:chOff x="0" y="0"/>
          <a:chExt cx="0" cy="0"/>
        </a:xfrm>
      </p:grpSpPr>
      <p:sp>
        <p:nvSpPr>
          <p:cNvPr id="7" name="Рисунок 6">
            <a:extLst>
              <a:ext uri="{FF2B5EF4-FFF2-40B4-BE49-F238E27FC236}">
                <a16:creationId xmlns="" xmlns:a16="http://schemas.microsoft.com/office/drawing/2014/main" id="{890ED7CE-A9D2-4D19-B978-56BFB74E657C}"/>
              </a:ext>
            </a:extLst>
          </p:cNvPr>
          <p:cNvSpPr>
            <a:spLocks noGrp="1"/>
          </p:cNvSpPr>
          <p:nvPr>
            <p:ph type="pic" sz="quarter" idx="14" hasCustomPrompt="1"/>
          </p:nvPr>
        </p:nvSpPr>
        <p:spPr>
          <a:xfrm>
            <a:off x="6299200" y="432000"/>
            <a:ext cx="5472113" cy="5759250"/>
          </a:xfrm>
          <a:solidFill>
            <a:schemeClr val="tx1">
              <a:lumMod val="75000"/>
              <a:lumOff val="25000"/>
            </a:schemeClr>
          </a:solidFill>
        </p:spPr>
        <p:txBody>
          <a:bodyPr rtlCol="0" anchor="ctr"/>
          <a:lstStyle>
            <a:lvl1pPr marL="0" indent="0" algn="ctr">
              <a:buNone/>
              <a:defRPr sz="1200" i="1">
                <a:solidFill>
                  <a:schemeClr val="bg1"/>
                </a:solidFill>
                <a:latin typeface="Arial" pitchFamily="34" charset="0"/>
                <a:cs typeface="Arial" pitchFamily="34" charset="0"/>
              </a:defRPr>
            </a:lvl1pPr>
          </a:lstStyle>
          <a:p>
            <a:pPr rtl="0"/>
            <a:r>
              <a:rPr lang="ru-RU" noProof="0" dirty="0"/>
              <a:t>Вставьте или перетащите свое фото</a:t>
            </a:r>
          </a:p>
        </p:txBody>
      </p:sp>
      <p:sp>
        <p:nvSpPr>
          <p:cNvPr id="3" name="Объект 2">
            <a:extLst>
              <a:ext uri="{FF2B5EF4-FFF2-40B4-BE49-F238E27FC236}">
                <a16:creationId xmlns="" xmlns:a16="http://schemas.microsoft.com/office/drawing/2014/main" id="{A22238F2-C6EC-476F-8371-119AECBA5622}"/>
              </a:ext>
            </a:extLst>
          </p:cNvPr>
          <p:cNvSpPr>
            <a:spLocks noGrp="1"/>
          </p:cNvSpPr>
          <p:nvPr>
            <p:ph sz="half" idx="1" hasCustomPrompt="1"/>
          </p:nvPr>
        </p:nvSpPr>
        <p:spPr>
          <a:xfrm>
            <a:off x="3875314" y="5096632"/>
            <a:ext cx="2028686" cy="1094618"/>
          </a:xfrm>
        </p:spPr>
        <p:txBody>
          <a:bodyPr rtlCol="0" anchor="b"/>
          <a:lstStyle>
            <a:lvl1pPr marL="0" indent="0" algn="r">
              <a:buNone/>
              <a:defRPr i="1">
                <a:solidFill>
                  <a:schemeClr val="tx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dirty="0"/>
              <a:t>Введите подпись</a:t>
            </a:r>
          </a:p>
        </p:txBody>
      </p:sp>
      <p:sp>
        <p:nvSpPr>
          <p:cNvPr id="4" name="Нижний колонтитул 3">
            <a:extLst>
              <a:ext uri="{FF2B5EF4-FFF2-40B4-BE49-F238E27FC236}">
                <a16:creationId xmlns="" xmlns:a16="http://schemas.microsoft.com/office/drawing/2014/main" id="{57847F90-9DB6-4832-9EB7-393AADAE8B70}"/>
              </a:ext>
            </a:extLst>
          </p:cNvPr>
          <p:cNvSpPr>
            <a:spLocks noGrp="1"/>
          </p:cNvSpPr>
          <p:nvPr>
            <p:ph type="ftr" sz="quarter" idx="13"/>
          </p:nvPr>
        </p:nvSpPr>
        <p:spPr/>
        <p:txBody>
          <a:bodyPr rtlCol="0"/>
          <a:lstStyle/>
          <a:p>
            <a:pPr rtl="0"/>
            <a:endParaRPr lang="ru-RU" noProof="0" dirty="0"/>
          </a:p>
        </p:txBody>
      </p:sp>
      <p:sp>
        <p:nvSpPr>
          <p:cNvPr id="2" name="Номер слайда 1">
            <a:extLst>
              <a:ext uri="{FF2B5EF4-FFF2-40B4-BE49-F238E27FC236}">
                <a16:creationId xmlns="" xmlns:a16="http://schemas.microsoft.com/office/drawing/2014/main" id="{E25951D2-91DB-40E7-95D5-4B372602DEBB}"/>
              </a:ext>
            </a:extLst>
          </p:cNvPr>
          <p:cNvSpPr>
            <a:spLocks noGrp="1"/>
          </p:cNvSpPr>
          <p:nvPr>
            <p:ph type="sldNum" sz="quarter" idx="15"/>
          </p:nvPr>
        </p:nvSpPr>
        <p:spPr/>
        <p:txBody>
          <a:bodyPr rtlCol="0"/>
          <a:lstStyle/>
          <a:p>
            <a:pPr rtl="0"/>
            <a:fld id="{19B51A1E-902D-48AF-9020-955120F399B6}" type="slidenum">
              <a:rPr lang="ru-RU" noProof="0" smtClean="0"/>
              <a:pPr rtl="0"/>
              <a:t>‹#›</a:t>
            </a:fld>
            <a:endParaRPr lang="ru-RU" noProof="0" dirty="0"/>
          </a:p>
        </p:txBody>
      </p:sp>
    </p:spTree>
    <p:extLst>
      <p:ext uri="{BB962C8B-B14F-4D97-AF65-F5344CB8AC3E}">
        <p14:creationId xmlns:p14="http://schemas.microsoft.com/office/powerpoint/2010/main" val="198778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Слайд с благодарност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0F23EB7-E336-46EB-A4A0-3DB7A6BF4CE1}"/>
              </a:ext>
            </a:extLst>
          </p:cNvPr>
          <p:cNvSpPr>
            <a:spLocks noGrp="1"/>
          </p:cNvSpPr>
          <p:nvPr>
            <p:ph type="ctrTitle" hasCustomPrompt="1"/>
          </p:nvPr>
        </p:nvSpPr>
        <p:spPr>
          <a:xfrm>
            <a:off x="2174360" y="2112793"/>
            <a:ext cx="6798250" cy="1674470"/>
          </a:xfrm>
        </p:spPr>
        <p:txBody>
          <a:bodyPr rtlCol="0" anchor="ctr"/>
          <a:lstStyle>
            <a:lvl1pPr algn="ctr">
              <a:lnSpc>
                <a:spcPct val="100000"/>
              </a:lnSpc>
              <a:defRPr sz="6000" b="1" cap="all" spc="-300" baseline="0">
                <a:solidFill>
                  <a:schemeClr val="tx1"/>
                </a:solidFill>
                <a:latin typeface="+mj-lt"/>
              </a:defRPr>
            </a:lvl1pPr>
          </a:lstStyle>
          <a:p>
            <a:pPr rtl="0"/>
            <a:r>
              <a:rPr lang="ru-RU" noProof="0" dirty="0"/>
              <a:t>Спасибо</a:t>
            </a:r>
          </a:p>
        </p:txBody>
      </p:sp>
      <p:sp>
        <p:nvSpPr>
          <p:cNvPr id="7" name="Прямоугольник 6">
            <a:extLst>
              <a:ext uri="{FF2B5EF4-FFF2-40B4-BE49-F238E27FC236}">
                <a16:creationId xmlns="" xmlns:a16="http://schemas.microsoft.com/office/drawing/2014/main" id="{756F2950-BBCB-4A53-9EAC-D714777B8FA2}"/>
              </a:ext>
            </a:extLst>
          </p:cNvPr>
          <p:cNvSpPr/>
          <p:nvPr userDrawn="1"/>
        </p:nvSpPr>
        <p:spPr>
          <a:xfrm>
            <a:off x="0" y="6794309"/>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itchFamily="34" charset="0"/>
            </a:endParaRPr>
          </a:p>
        </p:txBody>
      </p:sp>
      <p:sp>
        <p:nvSpPr>
          <p:cNvPr id="8" name="Прямоугольник 7">
            <a:extLst>
              <a:ext uri="{FF2B5EF4-FFF2-40B4-BE49-F238E27FC236}">
                <a16:creationId xmlns="" xmlns:a16="http://schemas.microsoft.com/office/drawing/2014/main" id="{D5253865-24CF-4EF5-92A5-F64EB9ABC8B7}"/>
              </a:ext>
            </a:extLst>
          </p:cNvPr>
          <p:cNvSpPr/>
          <p:nvPr userDrawn="1"/>
        </p:nvSpPr>
        <p:spPr>
          <a:xfrm>
            <a:off x="0" y="0"/>
            <a:ext cx="9980476" cy="636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itchFamily="34" charset="0"/>
            </a:endParaRPr>
          </a:p>
        </p:txBody>
      </p:sp>
      <p:sp>
        <p:nvSpPr>
          <p:cNvPr id="11" name="Прямоугольник 10">
            <a:extLst>
              <a:ext uri="{FF2B5EF4-FFF2-40B4-BE49-F238E27FC236}">
                <a16:creationId xmlns="" xmlns:a16="http://schemas.microsoft.com/office/drawing/2014/main" id="{BBE19773-9B6A-4A2C-95A5-69A3788C2D94}"/>
              </a:ext>
            </a:extLst>
          </p:cNvPr>
          <p:cNvSpPr/>
          <p:nvPr userDrawn="1"/>
        </p:nvSpPr>
        <p:spPr>
          <a:xfrm rot="5400000">
            <a:off x="-3378441" y="3410285"/>
            <a:ext cx="6826157" cy="692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itchFamily="34" charset="0"/>
            </a:endParaRPr>
          </a:p>
        </p:txBody>
      </p:sp>
      <p:sp>
        <p:nvSpPr>
          <p:cNvPr id="10" name="Текст 5">
            <a:extLst>
              <a:ext uri="{FF2B5EF4-FFF2-40B4-BE49-F238E27FC236}">
                <a16:creationId xmlns="" xmlns:a16="http://schemas.microsoft.com/office/drawing/2014/main" id="{CA3EFDD3-A9D2-4EB6-BB2A-F6999D9F7EA6}"/>
              </a:ext>
            </a:extLst>
          </p:cNvPr>
          <p:cNvSpPr>
            <a:spLocks noGrp="1"/>
          </p:cNvSpPr>
          <p:nvPr>
            <p:ph type="body" sz="quarter" idx="15" hasCustomPrompt="1"/>
          </p:nvPr>
        </p:nvSpPr>
        <p:spPr>
          <a:xfrm>
            <a:off x="2174361" y="4035727"/>
            <a:ext cx="3329850" cy="382887"/>
          </a:xfrm>
        </p:spPr>
        <p:txBody>
          <a:bodyPr rtlCol="0"/>
          <a:lstStyle>
            <a:lvl1pPr marL="0" indent="0" algn="r">
              <a:buNone/>
              <a:defRPr sz="2400"/>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Полное имя</a:t>
            </a:r>
          </a:p>
        </p:txBody>
      </p:sp>
      <p:sp>
        <p:nvSpPr>
          <p:cNvPr id="12" name="Текст 6">
            <a:extLst>
              <a:ext uri="{FF2B5EF4-FFF2-40B4-BE49-F238E27FC236}">
                <a16:creationId xmlns="" xmlns:a16="http://schemas.microsoft.com/office/drawing/2014/main" id="{261ED1F7-B623-43D9-9BDA-8808C5CFAFFB}"/>
              </a:ext>
            </a:extLst>
          </p:cNvPr>
          <p:cNvSpPr>
            <a:spLocks noGrp="1"/>
          </p:cNvSpPr>
          <p:nvPr>
            <p:ph type="body" sz="quarter" idx="16" hasCustomPrompt="1"/>
          </p:nvPr>
        </p:nvSpPr>
        <p:spPr>
          <a:xfrm>
            <a:off x="6062268" y="4150118"/>
            <a:ext cx="2910342" cy="238016"/>
          </a:xfrm>
        </p:spPr>
        <p:txBody>
          <a:bodyPr rtlCol="0"/>
          <a:lstStyle>
            <a:lvl1pPr marL="0" indent="0" algn="l">
              <a:buNone/>
              <a:defRPr sz="1400" i="1"/>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Номер телефона</a:t>
            </a:r>
          </a:p>
        </p:txBody>
      </p:sp>
      <p:sp>
        <p:nvSpPr>
          <p:cNvPr id="13" name="Текст 7">
            <a:extLst>
              <a:ext uri="{FF2B5EF4-FFF2-40B4-BE49-F238E27FC236}">
                <a16:creationId xmlns="" xmlns:a16="http://schemas.microsoft.com/office/drawing/2014/main" id="{E27366FC-4115-4122-9CE2-5FA9D424AD51}"/>
              </a:ext>
            </a:extLst>
          </p:cNvPr>
          <p:cNvSpPr>
            <a:spLocks noGrp="1"/>
          </p:cNvSpPr>
          <p:nvPr>
            <p:ph type="body" sz="quarter" idx="17" hasCustomPrompt="1"/>
          </p:nvPr>
        </p:nvSpPr>
        <p:spPr>
          <a:xfrm>
            <a:off x="6062268" y="4540691"/>
            <a:ext cx="2910342" cy="238016"/>
          </a:xfrm>
        </p:spPr>
        <p:txBody>
          <a:bodyPr rtlCol="0"/>
          <a:lstStyle>
            <a:lvl1pPr marL="0" indent="0" algn="l">
              <a:lnSpc>
                <a:spcPct val="80000"/>
              </a:lnSpc>
              <a:buNone/>
              <a:defRPr sz="1400" i="1"/>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Электронная почта или контакт в социальной сети</a:t>
            </a:r>
          </a:p>
        </p:txBody>
      </p:sp>
      <p:sp>
        <p:nvSpPr>
          <p:cNvPr id="14" name="Текст 8">
            <a:extLst>
              <a:ext uri="{FF2B5EF4-FFF2-40B4-BE49-F238E27FC236}">
                <a16:creationId xmlns="" xmlns:a16="http://schemas.microsoft.com/office/drawing/2014/main" id="{DEB36829-2F8B-4E22-AB6D-4111D18AF847}"/>
              </a:ext>
            </a:extLst>
          </p:cNvPr>
          <p:cNvSpPr>
            <a:spLocks noGrp="1"/>
          </p:cNvSpPr>
          <p:nvPr>
            <p:ph type="body" sz="quarter" idx="18" hasCustomPrompt="1"/>
          </p:nvPr>
        </p:nvSpPr>
        <p:spPr>
          <a:xfrm>
            <a:off x="6062268" y="4931263"/>
            <a:ext cx="2910342" cy="238016"/>
          </a:xfrm>
        </p:spPr>
        <p:txBody>
          <a:bodyPr rtlCol="0"/>
          <a:lstStyle>
            <a:lvl1pPr marL="0" indent="0" algn="l">
              <a:buNone/>
              <a:defRPr sz="1400" i="1"/>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Веб-сайт компании</a:t>
            </a:r>
          </a:p>
        </p:txBody>
      </p:sp>
    </p:spTree>
    <p:extLst>
      <p:ext uri="{BB962C8B-B14F-4D97-AF65-F5344CB8AC3E}">
        <p14:creationId xmlns:p14="http://schemas.microsoft.com/office/powerpoint/2010/main" val="3189010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CFF4C50-933F-41F9-AD11-BD02410AA7D5}"/>
              </a:ext>
            </a:extLst>
          </p:cNvPr>
          <p:cNvSpPr>
            <a:spLocks noGrp="1"/>
          </p:cNvSpPr>
          <p:nvPr>
            <p:ph type="title" hasCustomPrompt="1"/>
          </p:nvPr>
        </p:nvSpPr>
        <p:spPr/>
        <p:txBody>
          <a:bodyPr rtlCol="0"/>
          <a:lstStyle>
            <a:lvl1pPr>
              <a:defRPr>
                <a:solidFill>
                  <a:schemeClr val="tx1"/>
                </a:solidFill>
              </a:defRPr>
            </a:lvl1pPr>
          </a:lstStyle>
          <a:p>
            <a:pPr rtl="0"/>
            <a:r>
              <a:rPr lang="ru-RU" noProof="0" dirty="0"/>
              <a:t>Щелкните, чтобы изменить заголовок</a:t>
            </a:r>
          </a:p>
        </p:txBody>
      </p:sp>
      <p:sp>
        <p:nvSpPr>
          <p:cNvPr id="7" name="Подзаголовок 2">
            <a:extLst>
              <a:ext uri="{FF2B5EF4-FFF2-40B4-BE49-F238E27FC236}">
                <a16:creationId xmlns="" xmlns:a16="http://schemas.microsoft.com/office/drawing/2014/main" id="{E97A9A62-1AA6-47A9-A1A0-54196823744C}"/>
              </a:ext>
            </a:extLst>
          </p:cNvPr>
          <p:cNvSpPr>
            <a:spLocks noGrp="1"/>
          </p:cNvSpPr>
          <p:nvPr>
            <p:ph type="body" sz="quarter" idx="32" hasCustomPrompt="1"/>
          </p:nvPr>
        </p:nvSpPr>
        <p:spPr>
          <a:xfrm>
            <a:off x="431801" y="1008000"/>
            <a:ext cx="9198116" cy="360000"/>
          </a:xfrm>
        </p:spPr>
        <p:txBody>
          <a:bodyPr rtlCol="0"/>
          <a:lstStyle>
            <a:lvl1pPr marL="0" indent="0">
              <a:buNone/>
              <a:defRPr i="1">
                <a:latin typeface="Arial" pitchFamily="34" charset="0"/>
              </a:defRPr>
            </a:lvl1pPr>
            <a:lvl2pPr marL="266700" indent="0">
              <a:buNone/>
              <a:defRPr/>
            </a:lvl2pPr>
            <a:lvl3pPr marL="542925" indent="0">
              <a:buNone/>
              <a:defRPr/>
            </a:lvl3pPr>
            <a:lvl4pPr marL="809625" indent="0">
              <a:buNone/>
              <a:defRPr/>
            </a:lvl4pPr>
            <a:lvl5pPr marL="1076325" indent="0">
              <a:buNone/>
              <a:defRPr/>
            </a:lvl5pPr>
          </a:lstStyle>
          <a:p>
            <a:pPr lvl="0" rtl="0"/>
            <a:r>
              <a:rPr lang="ru-RU" noProof="0" dirty="0"/>
              <a:t>Подзаголовок</a:t>
            </a:r>
          </a:p>
        </p:txBody>
      </p:sp>
      <p:sp>
        <p:nvSpPr>
          <p:cNvPr id="3" name="Объект 2">
            <a:extLst>
              <a:ext uri="{FF2B5EF4-FFF2-40B4-BE49-F238E27FC236}">
                <a16:creationId xmlns="" xmlns:a16="http://schemas.microsoft.com/office/drawing/2014/main" id="{B1948E38-8FB0-4E51-A01C-C88794372E50}"/>
              </a:ext>
            </a:extLst>
          </p:cNvPr>
          <p:cNvSpPr>
            <a:spLocks noGrp="1"/>
          </p:cNvSpPr>
          <p:nvPr>
            <p:ph idx="1"/>
          </p:nvPr>
        </p:nvSpPr>
        <p:spPr/>
        <p:txBody>
          <a:bodyPr rtlCol="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ru-RU" noProof="0" smtClean="0"/>
              <a:t>Образец текста</a:t>
            </a:r>
          </a:p>
          <a:p>
            <a:pPr lvl="1" rtl="0"/>
            <a:r>
              <a:rPr lang="ru-RU" noProof="0" smtClean="0"/>
              <a:t>Второй уровень</a:t>
            </a:r>
          </a:p>
          <a:p>
            <a:pPr lvl="2" rtl="0"/>
            <a:r>
              <a:rPr lang="ru-RU" noProof="0" smtClean="0"/>
              <a:t>Третий уровень</a:t>
            </a:r>
          </a:p>
          <a:p>
            <a:pPr lvl="3" rtl="0"/>
            <a:r>
              <a:rPr lang="ru-RU" noProof="0" smtClean="0"/>
              <a:t>Четвертый уровень</a:t>
            </a:r>
          </a:p>
          <a:p>
            <a:pPr lvl="4" rtl="0"/>
            <a:r>
              <a:rPr lang="ru-RU" noProof="0" smtClean="0"/>
              <a:t>Пятый уровень</a:t>
            </a:r>
            <a:endParaRPr lang="ru-RU" noProof="0" dirty="0"/>
          </a:p>
        </p:txBody>
      </p:sp>
      <p:sp>
        <p:nvSpPr>
          <p:cNvPr id="4" name="Нижний колонтитул 3">
            <a:extLst>
              <a:ext uri="{FF2B5EF4-FFF2-40B4-BE49-F238E27FC236}">
                <a16:creationId xmlns="" xmlns:a16="http://schemas.microsoft.com/office/drawing/2014/main" id="{E8FE0EB3-0FF4-4285-B9D3-90A5751B7BBF}"/>
              </a:ext>
            </a:extLst>
          </p:cNvPr>
          <p:cNvSpPr>
            <a:spLocks noGrp="1"/>
          </p:cNvSpPr>
          <p:nvPr>
            <p:ph type="ftr" sz="quarter" idx="12"/>
          </p:nvPr>
        </p:nvSpPr>
        <p:spPr/>
        <p:txBody>
          <a:bodyPr rtlCol="0"/>
          <a:lstStyle/>
          <a:p>
            <a:pPr rtl="0"/>
            <a:endParaRPr lang="ru-RU" noProof="0" dirty="0"/>
          </a:p>
        </p:txBody>
      </p:sp>
      <p:sp>
        <p:nvSpPr>
          <p:cNvPr id="5" name="Номер слайда 4">
            <a:extLst>
              <a:ext uri="{FF2B5EF4-FFF2-40B4-BE49-F238E27FC236}">
                <a16:creationId xmlns="" xmlns:a16="http://schemas.microsoft.com/office/drawing/2014/main" id="{3442953D-28FC-41B5-A1BB-BB3BA7CA40BE}"/>
              </a:ext>
            </a:extLst>
          </p:cNvPr>
          <p:cNvSpPr>
            <a:spLocks noGrp="1"/>
          </p:cNvSpPr>
          <p:nvPr>
            <p:ph type="sldNum" sz="quarter" idx="33"/>
          </p:nvPr>
        </p:nvSpPr>
        <p:spPr/>
        <p:txBody>
          <a:bodyPr rtlCol="0"/>
          <a:lstStyle/>
          <a:p>
            <a:pPr rtl="0"/>
            <a:fld id="{19B51A1E-902D-48AF-9020-955120F399B6}" type="slidenum">
              <a:rPr lang="ru-RU" noProof="0" smtClean="0"/>
              <a:pPr rtl="0"/>
              <a:t>‹#›</a:t>
            </a:fld>
            <a:endParaRPr lang="ru-RU" noProof="0" dirty="0"/>
          </a:p>
        </p:txBody>
      </p:sp>
    </p:spTree>
    <p:extLst>
      <p:ext uri="{BB962C8B-B14F-4D97-AF65-F5344CB8AC3E}">
        <p14:creationId xmlns:p14="http://schemas.microsoft.com/office/powerpoint/2010/main" val="173450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Прямоугольник 11">
            <a:extLst>
              <a:ext uri="{FF2B5EF4-FFF2-40B4-BE49-F238E27FC236}">
                <a16:creationId xmlns="" xmlns:a16="http://schemas.microsoft.com/office/drawing/2014/main" id="{32C8D0EF-1DB6-4ADC-8F31-5AE53BF5EAF4}"/>
              </a:ext>
            </a:extLst>
          </p:cNvPr>
          <p:cNvSpPr/>
          <p:nvPr/>
        </p:nvSpPr>
        <p:spPr>
          <a:xfrm>
            <a:off x="69274" y="66963"/>
            <a:ext cx="9911201" cy="67273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itchFamily="34" charset="0"/>
            </a:endParaRPr>
          </a:p>
        </p:txBody>
      </p:sp>
      <p:sp>
        <p:nvSpPr>
          <p:cNvPr id="7" name="Прямоугольник 6">
            <a:extLst>
              <a:ext uri="{FF2B5EF4-FFF2-40B4-BE49-F238E27FC236}">
                <a16:creationId xmlns="" xmlns:a16="http://schemas.microsoft.com/office/drawing/2014/main" id="{62F208ED-79A0-4B2C-A5EE-9D27466BCA3F}"/>
              </a:ext>
            </a:extLst>
          </p:cNvPr>
          <p:cNvSpPr/>
          <p:nvPr/>
        </p:nvSpPr>
        <p:spPr>
          <a:xfrm>
            <a:off x="11407775" y="6356350"/>
            <a:ext cx="784225" cy="365125"/>
          </a:xfrm>
          <a:prstGeom prst="rect">
            <a:avLst/>
          </a:prstGeom>
          <a:solidFill>
            <a:srgbClr val="511E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n>
                <a:solidFill>
                  <a:srgbClr val="511F20"/>
                </a:solidFill>
              </a:ln>
              <a:latin typeface="Arial" pitchFamily="34" charset="0"/>
            </a:endParaRPr>
          </a:p>
        </p:txBody>
      </p:sp>
      <p:sp>
        <p:nvSpPr>
          <p:cNvPr id="2" name="Заголовок 1">
            <a:extLst>
              <a:ext uri="{FF2B5EF4-FFF2-40B4-BE49-F238E27FC236}">
                <a16:creationId xmlns="" xmlns:a16="http://schemas.microsoft.com/office/drawing/2014/main" id="{090F41A2-6535-4CA6-81E4-026A5B56D9D7}"/>
              </a:ext>
            </a:extLst>
          </p:cNvPr>
          <p:cNvSpPr>
            <a:spLocks noGrp="1"/>
          </p:cNvSpPr>
          <p:nvPr>
            <p:ph type="title"/>
          </p:nvPr>
        </p:nvSpPr>
        <p:spPr>
          <a:xfrm>
            <a:off x="432000" y="432000"/>
            <a:ext cx="9198116" cy="432000"/>
          </a:xfrm>
          <a:prstGeom prst="rect">
            <a:avLst/>
          </a:prstGeom>
        </p:spPr>
        <p:txBody>
          <a:bodyPr vert="horz" lIns="0" tIns="0" rIns="0" bIns="0" rtlCol="0" anchor="ctr">
            <a:noAutofit/>
          </a:bodyPr>
          <a:lstStyle/>
          <a:p>
            <a:pPr rtl="0"/>
            <a:r>
              <a:rPr lang="ru-RU" noProof="0" dirty="0"/>
              <a:t>Щелкните, чтобы изменить заголовок</a:t>
            </a:r>
          </a:p>
        </p:txBody>
      </p:sp>
      <p:sp>
        <p:nvSpPr>
          <p:cNvPr id="3" name="Текст 2">
            <a:extLst>
              <a:ext uri="{FF2B5EF4-FFF2-40B4-BE49-F238E27FC236}">
                <a16:creationId xmlns="" xmlns:a16="http://schemas.microsoft.com/office/drawing/2014/main" id="{213AB95C-7DD4-4796-80E4-1B7466A2A037}"/>
              </a:ext>
            </a:extLst>
          </p:cNvPr>
          <p:cNvSpPr>
            <a:spLocks noGrp="1"/>
          </p:cNvSpPr>
          <p:nvPr>
            <p:ph type="body" idx="1"/>
          </p:nvPr>
        </p:nvSpPr>
        <p:spPr>
          <a:xfrm>
            <a:off x="432000" y="1512000"/>
            <a:ext cx="9198116" cy="4679250"/>
          </a:xfrm>
          <a:prstGeom prst="rect">
            <a:avLst/>
          </a:prstGeom>
        </p:spPr>
        <p:txBody>
          <a:bodyPr vert="horz" lIns="0" tIns="0" rIns="0" bIns="0" rtlCol="0">
            <a:noAutofit/>
          </a:bodyPr>
          <a:lstStyle/>
          <a:p>
            <a:pPr lvl="0" rtl="0"/>
            <a:r>
              <a:rPr lang="ru-RU" noProof="0" dirty="0"/>
              <a:t>Образец текста</a:t>
            </a:r>
          </a:p>
          <a:p>
            <a:pPr lvl="1" rtl="0"/>
            <a:r>
              <a:rPr lang="ru-RU" noProof="0" dirty="0"/>
              <a:t>Второй уровень</a:t>
            </a:r>
          </a:p>
          <a:p>
            <a:pPr lvl="2" rtl="0"/>
            <a:r>
              <a:rPr lang="ru-RU" noProof="0" dirty="0"/>
              <a:t>Третий уровень</a:t>
            </a:r>
          </a:p>
          <a:p>
            <a:pPr lvl="3" rtl="0"/>
            <a:r>
              <a:rPr lang="ru-RU" noProof="0" dirty="0"/>
              <a:t>Четвертый уровень</a:t>
            </a:r>
          </a:p>
          <a:p>
            <a:pPr lvl="4" rtl="0"/>
            <a:r>
              <a:rPr lang="ru-RU" noProof="0" dirty="0"/>
              <a:t>Пятый уровень</a:t>
            </a:r>
          </a:p>
        </p:txBody>
      </p:sp>
      <p:sp>
        <p:nvSpPr>
          <p:cNvPr id="5" name="Нижний колонтитул 4">
            <a:extLst>
              <a:ext uri="{FF2B5EF4-FFF2-40B4-BE49-F238E27FC236}">
                <a16:creationId xmlns="" xmlns:a16="http://schemas.microsoft.com/office/drawing/2014/main" id="{58879C91-B77F-4273-9A27-A3535FB889DB}"/>
              </a:ext>
            </a:extLst>
          </p:cNvPr>
          <p:cNvSpPr>
            <a:spLocks noGrp="1"/>
          </p:cNvSpPr>
          <p:nvPr>
            <p:ph type="ftr" sz="quarter" idx="3"/>
          </p:nvPr>
        </p:nvSpPr>
        <p:spPr>
          <a:xfrm>
            <a:off x="432000" y="6356350"/>
            <a:ext cx="4114800" cy="365125"/>
          </a:xfrm>
          <a:prstGeom prst="rect">
            <a:avLst/>
          </a:prstGeom>
        </p:spPr>
        <p:txBody>
          <a:bodyPr vert="horz" lIns="0" tIns="0" rIns="0" bIns="0" rtlCol="0" anchor="ctr"/>
          <a:lstStyle>
            <a:lvl1pPr algn="l">
              <a:defRPr sz="1200" i="1">
                <a:solidFill>
                  <a:schemeClr val="tx1">
                    <a:lumMod val="75000"/>
                    <a:lumOff val="25000"/>
                  </a:schemeClr>
                </a:solidFill>
                <a:latin typeface="Arial" pitchFamily="34" charset="0"/>
                <a:cs typeface="Arial" pitchFamily="34" charset="0"/>
              </a:defRPr>
            </a:lvl1pPr>
          </a:lstStyle>
          <a:p>
            <a:endParaRPr lang="ru-RU" dirty="0"/>
          </a:p>
        </p:txBody>
      </p:sp>
      <p:sp>
        <p:nvSpPr>
          <p:cNvPr id="6" name="Номер слайда 5">
            <a:extLst>
              <a:ext uri="{FF2B5EF4-FFF2-40B4-BE49-F238E27FC236}">
                <a16:creationId xmlns="" xmlns:a16="http://schemas.microsoft.com/office/drawing/2014/main" id="{5ECA3099-A94F-4C3E-BC29-780EDD38F722}"/>
              </a:ext>
            </a:extLst>
          </p:cNvPr>
          <p:cNvSpPr>
            <a:spLocks noGrp="1"/>
          </p:cNvSpPr>
          <p:nvPr>
            <p:ph type="sldNum" sz="quarter" idx="4"/>
          </p:nvPr>
        </p:nvSpPr>
        <p:spPr>
          <a:xfrm>
            <a:off x="11447502" y="6401750"/>
            <a:ext cx="278418" cy="274324"/>
          </a:xfrm>
          <a:prstGeom prst="rect">
            <a:avLst/>
          </a:prstGeom>
        </p:spPr>
        <p:txBody>
          <a:bodyPr vert="horz" lIns="0" tIns="0" rIns="0" bIns="0" rtlCol="0" anchor="ctr"/>
          <a:lstStyle>
            <a:lvl1pPr algn="ctr">
              <a:defRPr sz="1200" i="1">
                <a:solidFill>
                  <a:schemeClr val="bg1"/>
                </a:solidFill>
                <a:latin typeface="Arial" pitchFamily="34" charset="0"/>
              </a:defRPr>
            </a:lvl1pPr>
          </a:lstStyle>
          <a:p>
            <a:fld id="{19B51A1E-902D-48AF-9020-955120F399B6}" type="slidenum">
              <a:rPr lang="ru-RU" smtClean="0"/>
              <a:pPr/>
              <a:t>‹#›</a:t>
            </a:fld>
            <a:endParaRPr lang="ru-RU" dirty="0"/>
          </a:p>
        </p:txBody>
      </p:sp>
      <p:sp>
        <p:nvSpPr>
          <p:cNvPr id="8" name="Прямоугольник 7">
            <a:extLst>
              <a:ext uri="{FF2B5EF4-FFF2-40B4-BE49-F238E27FC236}">
                <a16:creationId xmlns="" xmlns:a16="http://schemas.microsoft.com/office/drawing/2014/main" id="{6B322F68-670D-45A0-A54F-7E70BCEAED3F}"/>
              </a:ext>
            </a:extLst>
          </p:cNvPr>
          <p:cNvSpPr/>
          <p:nvPr/>
        </p:nvSpPr>
        <p:spPr>
          <a:xfrm>
            <a:off x="0" y="6794309"/>
            <a:ext cx="9980476" cy="63691"/>
          </a:xfrm>
          <a:prstGeom prst="rect">
            <a:avLst/>
          </a:prstGeom>
          <a:solidFill>
            <a:srgbClr val="511E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itchFamily="34" charset="0"/>
            </a:endParaRPr>
          </a:p>
        </p:txBody>
      </p:sp>
      <p:sp>
        <p:nvSpPr>
          <p:cNvPr id="10" name="Прямоугольник 9">
            <a:extLst>
              <a:ext uri="{FF2B5EF4-FFF2-40B4-BE49-F238E27FC236}">
                <a16:creationId xmlns="" xmlns:a16="http://schemas.microsoft.com/office/drawing/2014/main" id="{E69B5F15-353A-4344-8D61-F4E25AA9FB6C}"/>
              </a:ext>
            </a:extLst>
          </p:cNvPr>
          <p:cNvSpPr/>
          <p:nvPr/>
        </p:nvSpPr>
        <p:spPr>
          <a:xfrm>
            <a:off x="0" y="0"/>
            <a:ext cx="9980476" cy="63691"/>
          </a:xfrm>
          <a:prstGeom prst="rect">
            <a:avLst/>
          </a:prstGeom>
          <a:solidFill>
            <a:srgbClr val="511E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itchFamily="34" charset="0"/>
            </a:endParaRPr>
          </a:p>
        </p:txBody>
      </p:sp>
      <p:sp>
        <p:nvSpPr>
          <p:cNvPr id="11" name="Прямоугольник 10">
            <a:extLst>
              <a:ext uri="{FF2B5EF4-FFF2-40B4-BE49-F238E27FC236}">
                <a16:creationId xmlns="" xmlns:a16="http://schemas.microsoft.com/office/drawing/2014/main" id="{2FA0C0AA-FCE8-4A7F-928A-54C96BBA9053}"/>
              </a:ext>
            </a:extLst>
          </p:cNvPr>
          <p:cNvSpPr/>
          <p:nvPr/>
        </p:nvSpPr>
        <p:spPr>
          <a:xfrm rot="5400000">
            <a:off x="-3378441" y="3410285"/>
            <a:ext cx="6826157" cy="69275"/>
          </a:xfrm>
          <a:prstGeom prst="rect">
            <a:avLst/>
          </a:prstGeom>
          <a:solidFill>
            <a:srgbClr val="511E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itchFamily="34" charset="0"/>
            </a:endParaRPr>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58" r:id="rId4"/>
    <p:sldLayoutId id="2147483665" r:id="rId5"/>
    <p:sldLayoutId id="2147483659" r:id="rId6"/>
    <p:sldLayoutId id="2147483660" r:id="rId7"/>
    <p:sldLayoutId id="2147483664" r:id="rId8"/>
    <p:sldLayoutId id="2147483650" r:id="rId9"/>
    <p:sldLayoutId id="2147483652" r:id="rId10"/>
    <p:sldLayoutId id="2147483656" r:id="rId11"/>
    <p:sldLayoutId id="2147483657" r:id="rId12"/>
    <p:sldLayoutId id="2147483654" r:id="rId13"/>
    <p:sldLayoutId id="2147483655" r:id="rId14"/>
    <p:sldLayoutId id="2147483683" r:id="rId15"/>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200" b="1" kern="1200" cap="all" spc="-150" baseline="0">
          <a:solidFill>
            <a:schemeClr val="tx1"/>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Arial" pitchFamily="34" charset="0"/>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itchFamily="34" charset="0"/>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itchFamily="34" charset="0"/>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itchFamily="34" charset="0"/>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0162E-BAB6-4E1C-A775-214FE38CC055}" type="datetime1">
              <a:rPr lang="en-US" smtClean="0"/>
              <a:t>3/7/2019</a:t>
            </a:fld>
            <a:endParaRPr lang="ru-RU"/>
          </a:p>
        </p:txBody>
      </p:sp>
      <p:sp>
        <p:nvSpPr>
          <p:cNvPr id="5" name="Нижний колонтитул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E4768D-F6E3-4F0D-BF83-AEF82F3B2A6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ru-RU">
              <a:solidFill>
                <a:prstClr val="black">
                  <a:tint val="75000"/>
                </a:prstClr>
              </a:solidFill>
              <a:latin typeface="Arial" charset="0"/>
            </a:endParaRPr>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ru-RU">
              <a:solidFill>
                <a:prstClr val="black">
                  <a:tint val="75000"/>
                </a:prstClr>
              </a:solidFill>
              <a:latin typeface="Arial" charset="0"/>
            </a:endParaRPr>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6F3B3B39-E66F-4667-BEE0-9F5FE80617B9}" type="slidenum">
              <a:rPr lang="ru-RU" smtClean="0">
                <a:solidFill>
                  <a:prstClr val="black">
                    <a:tint val="75000"/>
                  </a:prstClr>
                </a:solidFill>
                <a:latin typeface="Arial" charset="0"/>
              </a:rPr>
              <a:pPr fontAlgn="base">
                <a:spcBef>
                  <a:spcPct val="0"/>
                </a:spcBef>
                <a:spcAft>
                  <a:spcPct val="0"/>
                </a:spcAft>
              </a:pPr>
              <a:t>‹#›</a:t>
            </a:fld>
            <a:endParaRPr lang="ru-RU">
              <a:solidFill>
                <a:prstClr val="black">
                  <a:tint val="75000"/>
                </a:prstClr>
              </a:solidFill>
              <a:latin typeface="Arial" charset="0"/>
            </a:endParaRPr>
          </a:p>
        </p:txBody>
      </p:sp>
    </p:spTree>
    <p:extLst>
      <p:ext uri="{BB962C8B-B14F-4D97-AF65-F5344CB8AC3E}">
        <p14:creationId xmlns:p14="http://schemas.microsoft.com/office/powerpoint/2010/main" val="27373695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ru-RU">
              <a:solidFill>
                <a:prstClr val="black">
                  <a:tint val="75000"/>
                </a:prstClr>
              </a:solidFill>
              <a:latin typeface="Arial" charset="0"/>
            </a:endParaRPr>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ru-RU">
              <a:solidFill>
                <a:prstClr val="black">
                  <a:tint val="75000"/>
                </a:prstClr>
              </a:solidFill>
              <a:latin typeface="Arial" charset="0"/>
            </a:endParaRPr>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6F3B3B39-E66F-4667-BEE0-9F5FE80617B9}" type="slidenum">
              <a:rPr lang="ru-RU" smtClean="0">
                <a:solidFill>
                  <a:prstClr val="black">
                    <a:tint val="75000"/>
                  </a:prstClr>
                </a:solidFill>
                <a:latin typeface="Arial" charset="0"/>
              </a:rPr>
              <a:pPr fontAlgn="base">
                <a:spcBef>
                  <a:spcPct val="0"/>
                </a:spcBef>
                <a:spcAft>
                  <a:spcPct val="0"/>
                </a:spcAft>
              </a:pPr>
              <a:t>‹#›</a:t>
            </a:fld>
            <a:endParaRPr lang="ru-RU">
              <a:solidFill>
                <a:prstClr val="black">
                  <a:tint val="75000"/>
                </a:prstClr>
              </a:solidFill>
              <a:latin typeface="Arial" charset="0"/>
            </a:endParaRPr>
          </a:p>
        </p:txBody>
      </p:sp>
    </p:spTree>
    <p:extLst>
      <p:ext uri="{BB962C8B-B14F-4D97-AF65-F5344CB8AC3E}">
        <p14:creationId xmlns:p14="http://schemas.microsoft.com/office/powerpoint/2010/main" val="843203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ru-RU">
              <a:solidFill>
                <a:prstClr val="black">
                  <a:tint val="75000"/>
                </a:prstClr>
              </a:solidFill>
              <a:latin typeface="Arial" charset="0"/>
            </a:endParaRPr>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ru-RU">
              <a:solidFill>
                <a:prstClr val="black">
                  <a:tint val="75000"/>
                </a:prstClr>
              </a:solidFill>
              <a:latin typeface="Arial" charset="0"/>
            </a:endParaRPr>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6F3B3B39-E66F-4667-BEE0-9F5FE80617B9}" type="slidenum">
              <a:rPr lang="ru-RU" smtClean="0">
                <a:solidFill>
                  <a:prstClr val="black">
                    <a:tint val="75000"/>
                  </a:prstClr>
                </a:solidFill>
                <a:latin typeface="Arial" charset="0"/>
              </a:rPr>
              <a:pPr fontAlgn="base">
                <a:spcBef>
                  <a:spcPct val="0"/>
                </a:spcBef>
                <a:spcAft>
                  <a:spcPct val="0"/>
                </a:spcAft>
              </a:pPr>
              <a:t>‹#›</a:t>
            </a:fld>
            <a:endParaRPr lang="ru-RU">
              <a:solidFill>
                <a:prstClr val="black">
                  <a:tint val="75000"/>
                </a:prstClr>
              </a:solidFill>
              <a:latin typeface="Arial" charset="0"/>
            </a:endParaRPr>
          </a:p>
        </p:txBody>
      </p:sp>
    </p:spTree>
    <p:extLst>
      <p:ext uri="{BB962C8B-B14F-4D97-AF65-F5344CB8AC3E}">
        <p14:creationId xmlns:p14="http://schemas.microsoft.com/office/powerpoint/2010/main" val="25113099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5.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5.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5.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5.xml"/><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5.xml"/><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5.xml"/><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5.xml"/><Relationship Id="rId4" Type="http://schemas.openxmlformats.org/officeDocument/2006/relationships/image" Target="../media/image10.pn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5.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5.xml"/><Relationship Id="rId4" Type="http://schemas.openxmlformats.org/officeDocument/2006/relationships/image" Target="../media/image12.pn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4.xml"/><Relationship Id="rId5" Type="http://schemas.openxmlformats.org/officeDocument/2006/relationships/hyperlink" Target="http://www.tryobj.com/84-soft-dev-cpp.html" TargetMode="External"/><Relationship Id="rId4" Type="http://schemas.openxmlformats.org/officeDocument/2006/relationships/hyperlink" Target="https://soft.mydiv.net/win/download-DEV-C.html"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6.png"/><Relationship Id="rId2" Type="http://schemas.openxmlformats.org/officeDocument/2006/relationships/notesSlide" Target="../notesSlides/notesSlide32.xml"/><Relationship Id="rId1" Type="http://schemas.openxmlformats.org/officeDocument/2006/relationships/slideLayout" Target="../slideLayouts/slideLayout4.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4.xml"/><Relationship Id="rId4" Type="http://schemas.openxmlformats.org/officeDocument/2006/relationships/image" Target="../media/image17.pn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4.xml"/><Relationship Id="rId4" Type="http://schemas.openxmlformats.org/officeDocument/2006/relationships/image" Target="../media/image18.pn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4.xml"/><Relationship Id="rId4" Type="http://schemas.openxmlformats.org/officeDocument/2006/relationships/image" Target="../media/image19.png"/></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4.xml"/><Relationship Id="rId5" Type="http://schemas.openxmlformats.org/officeDocument/2006/relationships/image" Target="../media/image21.png"/><Relationship Id="rId4" Type="http://schemas.openxmlformats.org/officeDocument/2006/relationships/image" Target="../media/image20.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4.xml"/><Relationship Id="rId4" Type="http://schemas.openxmlformats.org/officeDocument/2006/relationships/image" Target="../media/image22.png"/></Relationships>
</file>

<file path=ppt/slides/_rels/slide4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1.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36904" r="36904"/>
          <a:stretch>
            <a:fillRect/>
          </a:stretch>
        </p:blipFill>
        <p:spPr/>
      </p:pic>
      <p:sp>
        <p:nvSpPr>
          <p:cNvPr id="2" name="Заголовок 1"/>
          <p:cNvSpPr>
            <a:spLocks noGrp="1"/>
          </p:cNvSpPr>
          <p:nvPr>
            <p:ph type="ctrTitle"/>
          </p:nvPr>
        </p:nvSpPr>
        <p:spPr>
          <a:xfrm>
            <a:off x="198678" y="1777118"/>
            <a:ext cx="9781798" cy="2479057"/>
          </a:xfrm>
        </p:spPr>
        <p:txBody>
          <a:bodyPr/>
          <a:lstStyle/>
          <a:p>
            <a:pPr algn="ctr"/>
            <a:r>
              <a:rPr lang="ru-RU" sz="4800" dirty="0"/>
              <a:t>Проблемы современного программирования. </a:t>
            </a:r>
            <a:r>
              <a:rPr lang="ru-RU" sz="4800" dirty="0" smtClean="0"/>
              <a:t/>
            </a:r>
            <a:br>
              <a:rPr lang="ru-RU" sz="4800" dirty="0" smtClean="0"/>
            </a:br>
            <a:r>
              <a:rPr lang="ru-RU" sz="4800" dirty="0" smtClean="0"/>
              <a:t>Этапы </a:t>
            </a:r>
            <a:r>
              <a:rPr lang="ru-RU" sz="4800" dirty="0"/>
              <a:t>разработки программного обеспечения</a:t>
            </a:r>
            <a:endParaRPr lang="ru-RU" sz="4800" dirty="0"/>
          </a:p>
        </p:txBody>
      </p:sp>
      <p:pic>
        <p:nvPicPr>
          <p:cNvPr id="4098" name="Picture 2" descr="C:\Users\ПК\Documents\ИКТ для УПД\ВФрозовый.jpg"/>
          <p:cNvPicPr>
            <a:picLocks noChangeAspect="1" noChangeArrowheads="1"/>
          </p:cNvPicPr>
          <p:nvPr/>
        </p:nvPicPr>
        <p:blipFill>
          <a:blip r:embed="rId4" cstate="print"/>
          <a:srcRect/>
          <a:stretch>
            <a:fillRect/>
          </a:stretch>
        </p:blipFill>
        <p:spPr bwMode="auto">
          <a:xfrm>
            <a:off x="9994900" y="0"/>
            <a:ext cx="2197100" cy="6197600"/>
          </a:xfrm>
          <a:prstGeom prst="rect">
            <a:avLst/>
          </a:prstGeom>
          <a:noFill/>
        </p:spPr>
      </p:pic>
      <p:sp>
        <p:nvSpPr>
          <p:cNvPr id="9" name="TextBox 8"/>
          <p:cNvSpPr txBox="1"/>
          <p:nvPr/>
        </p:nvSpPr>
        <p:spPr>
          <a:xfrm>
            <a:off x="690283" y="385483"/>
            <a:ext cx="8624047" cy="292388"/>
          </a:xfrm>
          <a:prstGeom prst="rect">
            <a:avLst/>
          </a:prstGeom>
          <a:noFill/>
        </p:spPr>
        <p:txBody>
          <a:bodyPr wrap="square" rtlCol="0">
            <a:spAutoFit/>
          </a:bodyPr>
          <a:lstStyle/>
          <a:p>
            <a:r>
              <a:rPr lang="ru-RU" sz="1300" b="1" dirty="0" smtClean="0">
                <a:latin typeface="+mj-lt"/>
              </a:rPr>
              <a:t>КРАСНОЯРСКИЙ ГОСУДАРСТВЕННЫЙ МЕДИЦИНСКИЙ УНИВЕРСИТЕТ ИМ. В.Ф. ВОЙНО-ЯСЕНЕЦКОГО</a:t>
            </a:r>
            <a:endParaRPr lang="ru-RU" sz="1300" b="1" dirty="0">
              <a:latin typeface="+mj-lt"/>
            </a:endParaRPr>
          </a:p>
        </p:txBody>
      </p:sp>
      <p:sp>
        <p:nvSpPr>
          <p:cNvPr id="10" name="TextBox 9"/>
          <p:cNvSpPr txBox="1"/>
          <p:nvPr/>
        </p:nvSpPr>
        <p:spPr>
          <a:xfrm>
            <a:off x="2635627" y="842683"/>
            <a:ext cx="4912659" cy="276999"/>
          </a:xfrm>
          <a:prstGeom prst="rect">
            <a:avLst/>
          </a:prstGeom>
          <a:noFill/>
        </p:spPr>
        <p:txBody>
          <a:bodyPr wrap="square" rtlCol="0">
            <a:spAutoFit/>
          </a:bodyPr>
          <a:lstStyle/>
          <a:p>
            <a:r>
              <a:rPr lang="ru-RU" sz="1200" dirty="0" smtClean="0">
                <a:latin typeface="+mj-lt"/>
              </a:rPr>
              <a:t>КАФЕДРА МЕДИЦИНСКОЙ КИБЕРНЕТИКИ И ИНФОРМАТИКИ</a:t>
            </a:r>
            <a:endParaRPr lang="ru-RU" sz="1200" dirty="0">
              <a:latin typeface="+mj-lt"/>
            </a:endParaRPr>
          </a:p>
        </p:txBody>
      </p:sp>
      <p:sp>
        <p:nvSpPr>
          <p:cNvPr id="8" name="Заголовок 2">
            <a:extLst>
              <a:ext uri="{FF2B5EF4-FFF2-40B4-BE49-F238E27FC236}">
                <a16:creationId xmlns="" xmlns:a16="http://schemas.microsoft.com/office/drawing/2014/main" id="{200B3D2B-613A-41BE-987D-E6A1324B456D}"/>
              </a:ext>
            </a:extLst>
          </p:cNvPr>
          <p:cNvSpPr txBox="1">
            <a:spLocks/>
          </p:cNvSpPr>
          <p:nvPr/>
        </p:nvSpPr>
        <p:spPr>
          <a:xfrm>
            <a:off x="516090" y="1938020"/>
            <a:ext cx="8869889" cy="2682813"/>
          </a:xfrm>
          <a:prstGeom prst="rect">
            <a:avLst/>
          </a:prstGeom>
        </p:spPr>
        <p:txBody>
          <a:bodyPr vert="horz" lIns="0" tIns="0" rIns="0" bIns="0" rtlCol="0" anchor="b">
            <a:noAutofit/>
          </a:bodyPr>
          <a:lstStyle>
            <a:lvl1pPr algn="r" defTabSz="914400" rtl="0" eaLnBrk="1" latinLnBrk="0" hangingPunct="1">
              <a:lnSpc>
                <a:spcPts val="5000"/>
              </a:lnSpc>
              <a:spcBef>
                <a:spcPct val="0"/>
              </a:spcBef>
              <a:buNone/>
              <a:defRPr sz="6000" b="1" kern="1200" cap="all" spc="-300" baseline="0">
                <a:solidFill>
                  <a:schemeClr val="tx1"/>
                </a:solidFill>
                <a:latin typeface="+mj-lt"/>
                <a:ea typeface="+mj-ea"/>
                <a:cs typeface="+mj-cs"/>
              </a:defRPr>
            </a:lvl1pPr>
          </a:lstStyle>
          <a:p>
            <a:pPr algn="ctr"/>
            <a:endParaRPr lang="ru-RU" sz="5000" dirty="0"/>
          </a:p>
        </p:txBody>
      </p:sp>
      <p:sp>
        <p:nvSpPr>
          <p:cNvPr id="11" name="TextBox 10"/>
          <p:cNvSpPr txBox="1"/>
          <p:nvPr/>
        </p:nvSpPr>
        <p:spPr>
          <a:xfrm>
            <a:off x="3738880" y="5720080"/>
            <a:ext cx="3322320" cy="369332"/>
          </a:xfrm>
          <a:prstGeom prst="rect">
            <a:avLst/>
          </a:prstGeom>
          <a:noFill/>
        </p:spPr>
        <p:txBody>
          <a:bodyPr wrap="square" rtlCol="0">
            <a:spAutoFit/>
          </a:bodyPr>
          <a:lstStyle/>
          <a:p>
            <a:r>
              <a:rPr lang="ru-RU" dirty="0" smtClean="0">
                <a:latin typeface="+mj-lt"/>
              </a:rPr>
              <a:t>Красноярск, 2019</a:t>
            </a:r>
            <a:endParaRPr lang="ru-RU" dirty="0">
              <a:latin typeface="+mj-lt"/>
            </a:endParaRPr>
          </a:p>
        </p:txBody>
      </p:sp>
    </p:spTree>
    <p:extLst>
      <p:ext uri="{BB962C8B-B14F-4D97-AF65-F5344CB8AC3E}">
        <p14:creationId xmlns:p14="http://schemas.microsoft.com/office/powerpoint/2010/main" val="3899961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10</a:t>
            </a:fld>
            <a:endParaRPr lang="ru-RU" noProof="0" dirty="0"/>
          </a:p>
        </p:txBody>
      </p:sp>
      <p:sp>
        <p:nvSpPr>
          <p:cNvPr id="5" name="Заголовок 4"/>
          <p:cNvSpPr>
            <a:spLocks noGrp="1"/>
          </p:cNvSpPr>
          <p:nvPr>
            <p:ph type="title"/>
          </p:nvPr>
        </p:nvSpPr>
        <p:spPr>
          <a:xfrm>
            <a:off x="432000" y="432000"/>
            <a:ext cx="9198116" cy="587908"/>
          </a:xfrm>
        </p:spPr>
        <p:txBody>
          <a:bodyPr/>
          <a:lstStyle/>
          <a:p>
            <a:pPr algn="ctr"/>
            <a:r>
              <a:rPr lang="ru-RU" dirty="0"/>
              <a:t>Преимущества высокоуровневых языков программирования</a:t>
            </a:r>
          </a:p>
        </p:txBody>
      </p:sp>
      <p:sp>
        <p:nvSpPr>
          <p:cNvPr id="8" name="Содержимое 5"/>
          <p:cNvSpPr txBox="1">
            <a:spLocks/>
          </p:cNvSpPr>
          <p:nvPr/>
        </p:nvSpPr>
        <p:spPr>
          <a:xfrm>
            <a:off x="460375" y="1334684"/>
            <a:ext cx="9175994" cy="987892"/>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a:latin typeface="+mj-lt"/>
              </a:rPr>
              <a:t>3. Вы не должны заботиться о таких деталях, как загрузка переменных в регистры процессора. Компилятор или интерпретатор берет это на себя.</a:t>
            </a:r>
            <a:endParaRPr lang="ru-RU" sz="2000" dirty="0">
              <a:latin typeface="+mj-lt"/>
            </a:endParaRP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 name="Содержимое 5"/>
          <p:cNvSpPr txBox="1">
            <a:spLocks/>
          </p:cNvSpPr>
          <p:nvPr/>
        </p:nvSpPr>
        <p:spPr>
          <a:xfrm>
            <a:off x="460375" y="2602652"/>
            <a:ext cx="9175994" cy="966386"/>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a:latin typeface="+mj-lt"/>
              </a:rPr>
              <a:t>4. Высокоуровневые языки программирования </a:t>
            </a:r>
            <a:r>
              <a:rPr lang="ru-RU" sz="2000" dirty="0" err="1">
                <a:latin typeface="+mj-lt"/>
              </a:rPr>
              <a:t>портативнее</a:t>
            </a:r>
            <a:r>
              <a:rPr lang="ru-RU" sz="2000" dirty="0">
                <a:latin typeface="+mj-lt"/>
              </a:rPr>
              <a:t> под различные архитектуры (но есть один нюанс).</a:t>
            </a:r>
            <a:endParaRPr lang="ru-RU" sz="2000" i="1" dirty="0">
              <a:latin typeface="+mj-lt"/>
            </a:endParaRPr>
          </a:p>
        </p:txBody>
      </p:sp>
    </p:spTree>
    <p:extLst>
      <p:ext uri="{BB962C8B-B14F-4D97-AF65-F5344CB8AC3E}">
        <p14:creationId xmlns:p14="http://schemas.microsoft.com/office/powerpoint/2010/main" val="4156227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11</a:t>
            </a:fld>
            <a:endParaRPr lang="ru-RU" noProof="0" dirty="0"/>
          </a:p>
        </p:txBody>
      </p:sp>
      <p:sp>
        <p:nvSpPr>
          <p:cNvPr id="5" name="Заголовок 4"/>
          <p:cNvSpPr>
            <a:spLocks noGrp="1"/>
          </p:cNvSpPr>
          <p:nvPr>
            <p:ph type="title"/>
          </p:nvPr>
        </p:nvSpPr>
        <p:spPr>
          <a:xfrm>
            <a:off x="432000" y="432000"/>
            <a:ext cx="9198116" cy="587908"/>
          </a:xfrm>
        </p:spPr>
        <p:txBody>
          <a:bodyPr/>
          <a:lstStyle/>
          <a:p>
            <a:pPr algn="ctr"/>
            <a:r>
              <a:rPr lang="ru-RU" dirty="0"/>
              <a:t>Введение в языки программирования </a:t>
            </a:r>
            <a:r>
              <a:rPr lang="ru-RU" dirty="0" smtClean="0"/>
              <a:t/>
            </a:r>
            <a:br>
              <a:rPr lang="ru-RU" dirty="0" smtClean="0"/>
            </a:br>
            <a:r>
              <a:rPr lang="ru-RU" dirty="0" smtClean="0"/>
              <a:t>C </a:t>
            </a:r>
            <a:r>
              <a:rPr lang="ru-RU" dirty="0"/>
              <a:t>и С++</a:t>
            </a:r>
          </a:p>
        </p:txBody>
      </p:sp>
      <p:sp>
        <p:nvSpPr>
          <p:cNvPr id="8" name="Содержимое 5"/>
          <p:cNvSpPr txBox="1">
            <a:spLocks/>
          </p:cNvSpPr>
          <p:nvPr/>
        </p:nvSpPr>
        <p:spPr>
          <a:xfrm>
            <a:off x="460375" y="1334684"/>
            <a:ext cx="9175994" cy="1298788"/>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b="1" dirty="0" smtClean="0">
                <a:latin typeface="+mj-lt"/>
              </a:rPr>
              <a:t>Перед C++ был C. </a:t>
            </a:r>
          </a:p>
          <a:p>
            <a:pPr algn="just">
              <a:buClr>
                <a:srgbClr val="C00000"/>
              </a:buClr>
            </a:pPr>
            <a:r>
              <a:rPr lang="ru-RU" sz="2000" b="1" dirty="0" smtClean="0">
                <a:latin typeface="+mj-lt"/>
              </a:rPr>
              <a:t>C</a:t>
            </a:r>
            <a:r>
              <a:rPr lang="ru-RU" sz="2000" dirty="0" smtClean="0">
                <a:latin typeface="+mj-lt"/>
              </a:rPr>
              <a:t> был разработан в </a:t>
            </a:r>
            <a:r>
              <a:rPr lang="ru-RU" sz="2000" b="1" dirty="0" smtClean="0">
                <a:latin typeface="+mj-lt"/>
              </a:rPr>
              <a:t>1972</a:t>
            </a:r>
            <a:r>
              <a:rPr lang="ru-RU" sz="2000" dirty="0" smtClean="0">
                <a:latin typeface="+mj-lt"/>
              </a:rPr>
              <a:t> году </a:t>
            </a:r>
            <a:r>
              <a:rPr lang="ru-RU" sz="2000" b="1" dirty="0" err="1" smtClean="0">
                <a:latin typeface="+mj-lt"/>
              </a:rPr>
              <a:t>Деннисом</a:t>
            </a:r>
            <a:r>
              <a:rPr lang="ru-RU" sz="2000" b="1" dirty="0" smtClean="0">
                <a:latin typeface="+mj-lt"/>
              </a:rPr>
              <a:t> </a:t>
            </a:r>
            <a:r>
              <a:rPr lang="ru-RU" sz="2000" b="1" dirty="0" err="1" smtClean="0">
                <a:latin typeface="+mj-lt"/>
              </a:rPr>
              <a:t>Ритчи</a:t>
            </a:r>
            <a:r>
              <a:rPr lang="ru-RU" sz="2000" b="1" dirty="0" smtClean="0">
                <a:latin typeface="+mj-lt"/>
              </a:rPr>
              <a:t> </a:t>
            </a:r>
            <a:r>
              <a:rPr lang="ru-RU" sz="2000" dirty="0" smtClean="0">
                <a:latin typeface="+mj-lt"/>
              </a:rPr>
              <a:t>в </a:t>
            </a:r>
            <a:r>
              <a:rPr lang="ru-RU" sz="2000" dirty="0" err="1" smtClean="0">
                <a:latin typeface="+mj-lt"/>
              </a:rPr>
              <a:t>Bell</a:t>
            </a:r>
            <a:r>
              <a:rPr lang="ru-RU" sz="2000" dirty="0" smtClean="0">
                <a:latin typeface="+mj-lt"/>
              </a:rPr>
              <a:t> </a:t>
            </a:r>
            <a:r>
              <a:rPr lang="ru-RU" sz="2000" dirty="0" err="1" smtClean="0">
                <a:latin typeface="+mj-lt"/>
              </a:rPr>
              <a:t>Telephone</a:t>
            </a:r>
            <a:r>
              <a:rPr lang="ru-RU" sz="2000" dirty="0" smtClean="0">
                <a:latin typeface="+mj-lt"/>
              </a:rPr>
              <a:t> </a:t>
            </a:r>
            <a:r>
              <a:rPr lang="ru-RU" sz="2000" dirty="0" err="1" smtClean="0">
                <a:latin typeface="+mj-lt"/>
              </a:rPr>
              <a:t>Laboratories</a:t>
            </a:r>
            <a:r>
              <a:rPr lang="ru-RU" sz="2000" dirty="0" smtClean="0">
                <a:latin typeface="+mj-lt"/>
              </a:rPr>
              <a:t> как системный язык программирования. </a:t>
            </a:r>
          </a:p>
          <a:p>
            <a:pPr algn="just">
              <a:buClr>
                <a:srgbClr val="C00000"/>
              </a:buClr>
            </a:pPr>
            <a:endParaRPr lang="ru-RU" sz="2000" dirty="0">
              <a:latin typeface="+mj-lt"/>
            </a:endParaRP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 name="Содержимое 5"/>
          <p:cNvSpPr txBox="1">
            <a:spLocks/>
          </p:cNvSpPr>
          <p:nvPr/>
        </p:nvSpPr>
        <p:spPr>
          <a:xfrm>
            <a:off x="460375" y="2822108"/>
            <a:ext cx="9175994" cy="908644"/>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smtClean="0">
                <a:latin typeface="+mj-lt"/>
              </a:rPr>
              <a:t>В </a:t>
            </a:r>
            <a:r>
              <a:rPr lang="ru-RU" sz="2000" b="1" dirty="0">
                <a:latin typeface="+mj-lt"/>
              </a:rPr>
              <a:t>1973</a:t>
            </a:r>
            <a:r>
              <a:rPr lang="ru-RU" sz="2000" dirty="0">
                <a:latin typeface="+mj-lt"/>
              </a:rPr>
              <a:t> году </a:t>
            </a:r>
            <a:r>
              <a:rPr lang="ru-RU" sz="2000" b="1" dirty="0" err="1" smtClean="0">
                <a:latin typeface="+mj-lt"/>
              </a:rPr>
              <a:t>Деннис</a:t>
            </a:r>
            <a:r>
              <a:rPr lang="ru-RU" sz="2000" dirty="0" smtClean="0">
                <a:latin typeface="+mj-lt"/>
              </a:rPr>
              <a:t> </a:t>
            </a:r>
            <a:r>
              <a:rPr lang="ru-RU" sz="2000" b="1" dirty="0" err="1" smtClean="0">
                <a:latin typeface="+mj-lt"/>
              </a:rPr>
              <a:t>Ритчи</a:t>
            </a:r>
            <a:r>
              <a:rPr lang="ru-RU" sz="2000" dirty="0" smtClean="0">
                <a:latin typeface="+mj-lt"/>
              </a:rPr>
              <a:t> </a:t>
            </a:r>
            <a:r>
              <a:rPr lang="ru-RU" sz="2000" dirty="0">
                <a:latin typeface="+mj-lt"/>
              </a:rPr>
              <a:t>и </a:t>
            </a:r>
            <a:r>
              <a:rPr lang="ru-RU" sz="2000" b="1" dirty="0">
                <a:latin typeface="+mj-lt"/>
              </a:rPr>
              <a:t>Кен Томпсон </a:t>
            </a:r>
            <a:r>
              <a:rPr lang="ru-RU" sz="2000" dirty="0">
                <a:latin typeface="+mj-lt"/>
              </a:rPr>
              <a:t>переписали больше половины операционной системы UNIX, используя этот язык.</a:t>
            </a:r>
            <a:endParaRPr lang="ru-RU" sz="2000" i="1" dirty="0">
              <a:latin typeface="+mj-lt"/>
            </a:endParaRPr>
          </a:p>
        </p:txBody>
      </p:sp>
      <p:sp>
        <p:nvSpPr>
          <p:cNvPr id="11" name="Содержимое 5"/>
          <p:cNvSpPr txBox="1">
            <a:spLocks/>
          </p:cNvSpPr>
          <p:nvPr/>
        </p:nvSpPr>
        <p:spPr>
          <a:xfrm>
            <a:off x="460375" y="3907196"/>
            <a:ext cx="9175994" cy="908644"/>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a:latin typeface="+mj-lt"/>
              </a:rPr>
              <a:t>В </a:t>
            </a:r>
            <a:r>
              <a:rPr lang="ru-RU" sz="2000" b="1" dirty="0">
                <a:latin typeface="+mj-lt"/>
              </a:rPr>
              <a:t>1978</a:t>
            </a:r>
            <a:r>
              <a:rPr lang="ru-RU" sz="2000" dirty="0">
                <a:latin typeface="+mj-lt"/>
              </a:rPr>
              <a:t> году </a:t>
            </a:r>
            <a:r>
              <a:rPr lang="ru-RU" sz="2000" b="1" dirty="0">
                <a:latin typeface="+mj-lt"/>
              </a:rPr>
              <a:t>Брайан </a:t>
            </a:r>
            <a:r>
              <a:rPr lang="ru-RU" sz="2000" b="1" dirty="0" err="1">
                <a:latin typeface="+mj-lt"/>
              </a:rPr>
              <a:t>Керниган</a:t>
            </a:r>
            <a:r>
              <a:rPr lang="ru-RU" sz="2000" dirty="0">
                <a:latin typeface="+mj-lt"/>
              </a:rPr>
              <a:t> и </a:t>
            </a:r>
            <a:r>
              <a:rPr lang="ru-RU" sz="2000" b="1" dirty="0" err="1">
                <a:latin typeface="+mj-lt"/>
              </a:rPr>
              <a:t>Деннис</a:t>
            </a:r>
            <a:r>
              <a:rPr lang="ru-RU" sz="2000" b="1" dirty="0">
                <a:latin typeface="+mj-lt"/>
              </a:rPr>
              <a:t> </a:t>
            </a:r>
            <a:r>
              <a:rPr lang="ru-RU" sz="2000" b="1" dirty="0" err="1">
                <a:latin typeface="+mj-lt"/>
              </a:rPr>
              <a:t>Ритчи</a:t>
            </a:r>
            <a:r>
              <a:rPr lang="ru-RU" sz="2000" b="1" dirty="0">
                <a:latin typeface="+mj-lt"/>
              </a:rPr>
              <a:t> </a:t>
            </a:r>
            <a:r>
              <a:rPr lang="ru-RU" sz="2000" dirty="0">
                <a:latin typeface="+mj-lt"/>
              </a:rPr>
              <a:t>опубликовали книгу под названием «Язык программирования </a:t>
            </a:r>
            <a:r>
              <a:rPr lang="ru-RU" sz="2000" dirty="0" err="1">
                <a:latin typeface="+mj-lt"/>
              </a:rPr>
              <a:t>Cи</a:t>
            </a:r>
            <a:r>
              <a:rPr lang="ru-RU" sz="2000" dirty="0">
                <a:latin typeface="+mj-lt"/>
              </a:rPr>
              <a:t>». </a:t>
            </a:r>
            <a:endParaRPr lang="ru-RU" sz="2000" i="1" dirty="0">
              <a:latin typeface="+mj-lt"/>
            </a:endParaRPr>
          </a:p>
        </p:txBody>
      </p:sp>
      <p:sp>
        <p:nvSpPr>
          <p:cNvPr id="12" name="Содержимое 5"/>
          <p:cNvSpPr txBox="1">
            <a:spLocks/>
          </p:cNvSpPr>
          <p:nvPr/>
        </p:nvSpPr>
        <p:spPr>
          <a:xfrm>
            <a:off x="460375" y="4968240"/>
            <a:ext cx="9175994" cy="1322832"/>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a:latin typeface="+mj-lt"/>
              </a:rPr>
              <a:t>В </a:t>
            </a:r>
            <a:r>
              <a:rPr lang="ru-RU" sz="2000" b="1" dirty="0">
                <a:latin typeface="+mj-lt"/>
              </a:rPr>
              <a:t>1983</a:t>
            </a:r>
            <a:r>
              <a:rPr lang="ru-RU" sz="2000" dirty="0">
                <a:latin typeface="+mj-lt"/>
              </a:rPr>
              <a:t> году Американский национальный институт стандартов («</a:t>
            </a:r>
            <a:r>
              <a:rPr lang="ru-RU" sz="2000" b="1" dirty="0" err="1">
                <a:latin typeface="+mj-lt"/>
              </a:rPr>
              <a:t>A</a:t>
            </a:r>
            <a:r>
              <a:rPr lang="ru-RU" sz="2000" dirty="0" err="1">
                <a:latin typeface="+mj-lt"/>
              </a:rPr>
              <a:t>merican</a:t>
            </a:r>
            <a:r>
              <a:rPr lang="ru-RU" sz="2000" dirty="0">
                <a:latin typeface="+mj-lt"/>
              </a:rPr>
              <a:t> </a:t>
            </a:r>
            <a:r>
              <a:rPr lang="ru-RU" sz="2000" b="1" dirty="0" err="1">
                <a:latin typeface="+mj-lt"/>
              </a:rPr>
              <a:t>N</a:t>
            </a:r>
            <a:r>
              <a:rPr lang="ru-RU" sz="2000" dirty="0" err="1">
                <a:latin typeface="+mj-lt"/>
              </a:rPr>
              <a:t>ational</a:t>
            </a:r>
            <a:r>
              <a:rPr lang="ru-RU" sz="2000" dirty="0">
                <a:latin typeface="+mj-lt"/>
              </a:rPr>
              <a:t> </a:t>
            </a:r>
            <a:r>
              <a:rPr lang="ru-RU" sz="2000" b="1" dirty="0" err="1">
                <a:latin typeface="+mj-lt"/>
              </a:rPr>
              <a:t>S</a:t>
            </a:r>
            <a:r>
              <a:rPr lang="ru-RU" sz="2000" dirty="0" err="1">
                <a:latin typeface="+mj-lt"/>
              </a:rPr>
              <a:t>tandards</a:t>
            </a:r>
            <a:r>
              <a:rPr lang="ru-RU" sz="2000" dirty="0">
                <a:latin typeface="+mj-lt"/>
              </a:rPr>
              <a:t> </a:t>
            </a:r>
            <a:r>
              <a:rPr lang="ru-RU" sz="2000" b="1" dirty="0" err="1">
                <a:latin typeface="+mj-lt"/>
              </a:rPr>
              <a:t>I</a:t>
            </a:r>
            <a:r>
              <a:rPr lang="ru-RU" sz="2000" dirty="0" err="1">
                <a:latin typeface="+mj-lt"/>
              </a:rPr>
              <a:t>nstitute</a:t>
            </a:r>
            <a:r>
              <a:rPr lang="ru-RU" sz="2000" dirty="0">
                <a:latin typeface="+mj-lt"/>
              </a:rPr>
              <a:t>» — </a:t>
            </a:r>
            <a:r>
              <a:rPr lang="ru-RU" sz="2000" b="1" dirty="0">
                <a:latin typeface="+mj-lt"/>
              </a:rPr>
              <a:t>ANSI</a:t>
            </a:r>
            <a:r>
              <a:rPr lang="ru-RU" sz="2000" dirty="0">
                <a:latin typeface="+mj-lt"/>
              </a:rPr>
              <a:t>) сформировал комитет для установления официального стандарта для языка C.</a:t>
            </a:r>
            <a:endParaRPr lang="ru-RU" sz="2000" i="1" dirty="0">
              <a:latin typeface="+mj-lt"/>
            </a:endParaRPr>
          </a:p>
        </p:txBody>
      </p:sp>
    </p:spTree>
    <p:extLst>
      <p:ext uri="{BB962C8B-B14F-4D97-AF65-F5344CB8AC3E}">
        <p14:creationId xmlns:p14="http://schemas.microsoft.com/office/powerpoint/2010/main" val="1180965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12</a:t>
            </a:fld>
            <a:endParaRPr lang="ru-RU" noProof="0" dirty="0"/>
          </a:p>
        </p:txBody>
      </p:sp>
      <p:sp>
        <p:nvSpPr>
          <p:cNvPr id="5" name="Заголовок 4"/>
          <p:cNvSpPr>
            <a:spLocks noGrp="1"/>
          </p:cNvSpPr>
          <p:nvPr>
            <p:ph type="title"/>
          </p:nvPr>
        </p:nvSpPr>
        <p:spPr>
          <a:xfrm>
            <a:off x="432000" y="432000"/>
            <a:ext cx="9198116" cy="587908"/>
          </a:xfrm>
        </p:spPr>
        <p:txBody>
          <a:bodyPr/>
          <a:lstStyle/>
          <a:p>
            <a:pPr algn="ctr"/>
            <a:r>
              <a:rPr lang="ru-RU" dirty="0"/>
              <a:t>Введение в языки программирования </a:t>
            </a:r>
            <a:r>
              <a:rPr lang="ru-RU" dirty="0" smtClean="0"/>
              <a:t/>
            </a:r>
            <a:br>
              <a:rPr lang="ru-RU" dirty="0" smtClean="0"/>
            </a:br>
            <a:r>
              <a:rPr lang="ru-RU" dirty="0" smtClean="0"/>
              <a:t>C </a:t>
            </a:r>
            <a:r>
              <a:rPr lang="ru-RU" dirty="0"/>
              <a:t>и С++</a:t>
            </a:r>
          </a:p>
        </p:txBody>
      </p:sp>
      <p:sp>
        <p:nvSpPr>
          <p:cNvPr id="8" name="Содержимое 5"/>
          <p:cNvSpPr txBox="1">
            <a:spLocks/>
          </p:cNvSpPr>
          <p:nvPr/>
        </p:nvSpPr>
        <p:spPr>
          <a:xfrm>
            <a:off x="460375" y="1334684"/>
            <a:ext cx="9175994" cy="878164"/>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b="1" dirty="0">
                <a:latin typeface="+mj-lt"/>
              </a:rPr>
              <a:t>C</a:t>
            </a:r>
            <a:r>
              <a:rPr lang="ru-RU" sz="2000" b="1" dirty="0" smtClean="0">
                <a:latin typeface="+mj-lt"/>
              </a:rPr>
              <a:t>++</a:t>
            </a:r>
            <a:r>
              <a:rPr lang="ru-RU" sz="2000" dirty="0" smtClean="0">
                <a:latin typeface="+mj-lt"/>
              </a:rPr>
              <a:t> был </a:t>
            </a:r>
            <a:r>
              <a:rPr lang="ru-RU" sz="2000" dirty="0">
                <a:latin typeface="+mj-lt"/>
              </a:rPr>
              <a:t>разработан </a:t>
            </a:r>
            <a:r>
              <a:rPr lang="ru-RU" sz="2000" b="1" dirty="0" err="1">
                <a:latin typeface="+mj-lt"/>
              </a:rPr>
              <a:t>Бьёрном</a:t>
            </a:r>
            <a:r>
              <a:rPr lang="ru-RU" sz="2000" b="1" dirty="0">
                <a:latin typeface="+mj-lt"/>
              </a:rPr>
              <a:t> Страуструпом </a:t>
            </a:r>
            <a:r>
              <a:rPr lang="ru-RU" sz="2000" dirty="0">
                <a:latin typeface="+mj-lt"/>
              </a:rPr>
              <a:t>в </a:t>
            </a:r>
            <a:r>
              <a:rPr lang="ru-RU" sz="2000" dirty="0" err="1">
                <a:latin typeface="+mj-lt"/>
              </a:rPr>
              <a:t>Bell</a:t>
            </a:r>
            <a:r>
              <a:rPr lang="ru-RU" sz="2000" dirty="0">
                <a:latin typeface="+mj-lt"/>
              </a:rPr>
              <a:t> </a:t>
            </a:r>
            <a:r>
              <a:rPr lang="ru-RU" sz="2000" dirty="0" err="1">
                <a:latin typeface="+mj-lt"/>
              </a:rPr>
              <a:t>Labs</a:t>
            </a:r>
            <a:r>
              <a:rPr lang="ru-RU" sz="2000" dirty="0">
                <a:latin typeface="+mj-lt"/>
              </a:rPr>
              <a:t> в качестве дополнения к </a:t>
            </a:r>
            <a:r>
              <a:rPr lang="ru-RU" sz="2000" b="1" dirty="0">
                <a:latin typeface="+mj-lt"/>
              </a:rPr>
              <a:t>C </a:t>
            </a:r>
            <a:r>
              <a:rPr lang="ru-RU" sz="2000" dirty="0">
                <a:latin typeface="+mj-lt"/>
              </a:rPr>
              <a:t>в 1979 г. </a:t>
            </a:r>
            <a:endParaRPr lang="ru-RU" sz="2000" dirty="0">
              <a:latin typeface="+mj-lt"/>
            </a:endParaRP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2" name="Содержимое 5"/>
          <p:cNvSpPr txBox="1">
            <a:spLocks/>
          </p:cNvSpPr>
          <p:nvPr/>
        </p:nvSpPr>
        <p:spPr>
          <a:xfrm>
            <a:off x="460375" y="2590800"/>
            <a:ext cx="9175994" cy="2127504"/>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b="1" dirty="0">
                <a:latin typeface="+mj-lt"/>
              </a:rPr>
              <a:t>C++ </a:t>
            </a:r>
            <a:r>
              <a:rPr lang="ru-RU" sz="2000" dirty="0">
                <a:latin typeface="+mj-lt"/>
              </a:rPr>
              <a:t>был ратифицированным (одобренным) комитетом </a:t>
            </a:r>
            <a:r>
              <a:rPr lang="ru-RU" sz="2000" dirty="0" smtClean="0">
                <a:latin typeface="+mj-lt"/>
              </a:rPr>
              <a:t>Международной организацией </a:t>
            </a:r>
            <a:r>
              <a:rPr lang="ru-RU" sz="2000" dirty="0">
                <a:latin typeface="+mj-lt"/>
              </a:rPr>
              <a:t>по стандартизации («</a:t>
            </a:r>
            <a:r>
              <a:rPr lang="en-US" sz="2000" b="1" dirty="0">
                <a:latin typeface="+mj-lt"/>
              </a:rPr>
              <a:t>I</a:t>
            </a:r>
            <a:r>
              <a:rPr lang="en-US" sz="2000" dirty="0">
                <a:latin typeface="+mj-lt"/>
              </a:rPr>
              <a:t>nternational </a:t>
            </a:r>
            <a:r>
              <a:rPr lang="en-US" sz="2000" b="1" dirty="0">
                <a:latin typeface="+mj-lt"/>
              </a:rPr>
              <a:t>O</a:t>
            </a:r>
            <a:r>
              <a:rPr lang="en-US" sz="2000" dirty="0">
                <a:latin typeface="+mj-lt"/>
              </a:rPr>
              <a:t>rganization for </a:t>
            </a:r>
            <a:r>
              <a:rPr lang="en-US" sz="2000" b="1" dirty="0">
                <a:latin typeface="+mj-lt"/>
              </a:rPr>
              <a:t>S</a:t>
            </a:r>
            <a:r>
              <a:rPr lang="en-US" sz="2000" dirty="0">
                <a:latin typeface="+mj-lt"/>
              </a:rPr>
              <a:t>tandardization» — </a:t>
            </a:r>
            <a:r>
              <a:rPr lang="en-US" sz="2000" b="1" dirty="0">
                <a:latin typeface="+mj-lt"/>
              </a:rPr>
              <a:t>ISO</a:t>
            </a:r>
            <a:r>
              <a:rPr lang="en-US" sz="2000" dirty="0">
                <a:latin typeface="+mj-lt"/>
              </a:rPr>
              <a:t>)</a:t>
            </a:r>
            <a:r>
              <a:rPr lang="ru-RU" sz="2000" dirty="0" smtClean="0">
                <a:latin typeface="+mj-lt"/>
              </a:rPr>
              <a:t> </a:t>
            </a:r>
            <a:r>
              <a:rPr lang="ru-RU" sz="2000" dirty="0">
                <a:latin typeface="+mj-lt"/>
              </a:rPr>
              <a:t>в </a:t>
            </a:r>
            <a:r>
              <a:rPr lang="ru-RU" sz="2000" b="1" dirty="0">
                <a:latin typeface="+mj-lt"/>
              </a:rPr>
              <a:t>1998</a:t>
            </a:r>
            <a:r>
              <a:rPr lang="ru-RU" sz="2000" dirty="0">
                <a:latin typeface="+mj-lt"/>
              </a:rPr>
              <a:t> году и потом снова в 2003 году (под названием C++03). Потом были еще три обновления (C++11, C++14 и C++17, ратифицированные в 2011, 2014 и 2017 годах соответственно), которые добавили больше функциональных возможностей.</a:t>
            </a:r>
            <a:endParaRPr lang="ru-RU" sz="2000" i="1" dirty="0">
              <a:latin typeface="+mj-lt"/>
            </a:endParaRPr>
          </a:p>
        </p:txBody>
      </p:sp>
    </p:spTree>
    <p:extLst>
      <p:ext uri="{BB962C8B-B14F-4D97-AF65-F5344CB8AC3E}">
        <p14:creationId xmlns:p14="http://schemas.microsoft.com/office/powerpoint/2010/main" val="24718722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13</a:t>
            </a:fld>
            <a:endParaRPr lang="ru-RU" noProof="0" dirty="0"/>
          </a:p>
        </p:txBody>
      </p:sp>
      <p:sp>
        <p:nvSpPr>
          <p:cNvPr id="5" name="Заголовок 4"/>
          <p:cNvSpPr>
            <a:spLocks noGrp="1"/>
          </p:cNvSpPr>
          <p:nvPr>
            <p:ph type="title"/>
          </p:nvPr>
        </p:nvSpPr>
        <p:spPr>
          <a:xfrm>
            <a:off x="432000" y="432000"/>
            <a:ext cx="9198116" cy="587908"/>
          </a:xfrm>
        </p:spPr>
        <p:txBody>
          <a:bodyPr/>
          <a:lstStyle/>
          <a:p>
            <a:pPr algn="ctr"/>
            <a:r>
              <a:rPr lang="ru-RU" dirty="0"/>
              <a:t>Введение в разработку программных продуктов</a:t>
            </a: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 name="Прямоугольник 9"/>
          <p:cNvSpPr/>
          <p:nvPr/>
        </p:nvSpPr>
        <p:spPr>
          <a:xfrm>
            <a:off x="2871216" y="1362456"/>
            <a:ext cx="4096512" cy="704088"/>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mj-lt"/>
              </a:rPr>
              <a:t>Шаг №1: Определите проблему</a:t>
            </a:r>
            <a:endParaRPr lang="ru-RU" dirty="0">
              <a:latin typeface="+mj-lt"/>
            </a:endParaRPr>
          </a:p>
        </p:txBody>
      </p:sp>
      <p:sp>
        <p:nvSpPr>
          <p:cNvPr id="11" name="Прямоугольник 10"/>
          <p:cNvSpPr/>
          <p:nvPr/>
        </p:nvSpPr>
        <p:spPr>
          <a:xfrm>
            <a:off x="2871216" y="2218944"/>
            <a:ext cx="4096512" cy="704088"/>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mj-lt"/>
              </a:rPr>
              <a:t>Шаг №2: Разработайте решение</a:t>
            </a:r>
            <a:endParaRPr lang="ru-RU" dirty="0">
              <a:latin typeface="+mj-lt"/>
            </a:endParaRPr>
          </a:p>
        </p:txBody>
      </p:sp>
      <p:sp>
        <p:nvSpPr>
          <p:cNvPr id="13" name="Прямоугольник 12"/>
          <p:cNvSpPr/>
          <p:nvPr/>
        </p:nvSpPr>
        <p:spPr>
          <a:xfrm>
            <a:off x="2871216" y="3105912"/>
            <a:ext cx="4096512" cy="704088"/>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mj-lt"/>
              </a:rPr>
              <a:t>Шаг №3: Напишите программу, используя решение</a:t>
            </a:r>
            <a:endParaRPr lang="ru-RU" dirty="0">
              <a:latin typeface="+mj-lt"/>
            </a:endParaRPr>
          </a:p>
        </p:txBody>
      </p:sp>
      <p:sp>
        <p:nvSpPr>
          <p:cNvPr id="14" name="Прямоугольник 13"/>
          <p:cNvSpPr/>
          <p:nvPr/>
        </p:nvSpPr>
        <p:spPr>
          <a:xfrm>
            <a:off x="2871216" y="3983736"/>
            <a:ext cx="4096512" cy="704088"/>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mj-lt"/>
              </a:rPr>
              <a:t>Шаг №4: Скомпилируйте программу</a:t>
            </a:r>
            <a:endParaRPr lang="ru-RU" dirty="0">
              <a:latin typeface="+mj-lt"/>
            </a:endParaRPr>
          </a:p>
        </p:txBody>
      </p:sp>
      <p:sp>
        <p:nvSpPr>
          <p:cNvPr id="15" name="Прямоугольник 14"/>
          <p:cNvSpPr/>
          <p:nvPr/>
        </p:nvSpPr>
        <p:spPr>
          <a:xfrm>
            <a:off x="2871216" y="4861560"/>
            <a:ext cx="4096512" cy="704088"/>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mj-lt"/>
              </a:rPr>
              <a:t>Шаг №5: Соедините объектные файлы</a:t>
            </a:r>
            <a:endParaRPr lang="ru-RU" dirty="0">
              <a:latin typeface="+mj-lt"/>
            </a:endParaRPr>
          </a:p>
        </p:txBody>
      </p:sp>
      <p:sp>
        <p:nvSpPr>
          <p:cNvPr id="16" name="Прямоугольник 15"/>
          <p:cNvSpPr/>
          <p:nvPr/>
        </p:nvSpPr>
        <p:spPr>
          <a:xfrm>
            <a:off x="2871216" y="5757672"/>
            <a:ext cx="4096512" cy="704088"/>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mj-lt"/>
              </a:rPr>
              <a:t>Шаг №6: Протестируйте и отладьте программу</a:t>
            </a:r>
            <a:endParaRPr lang="ru-RU" dirty="0">
              <a:latin typeface="+mj-lt"/>
            </a:endParaRPr>
          </a:p>
        </p:txBody>
      </p:sp>
    </p:spTree>
    <p:extLst>
      <p:ext uri="{BB962C8B-B14F-4D97-AF65-F5344CB8AC3E}">
        <p14:creationId xmlns:p14="http://schemas.microsoft.com/office/powerpoint/2010/main" val="2379498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4" grpId="0" animBg="1"/>
      <p:bldP spid="15"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14</a:t>
            </a:fld>
            <a:endParaRPr lang="ru-RU" noProof="0" dirty="0"/>
          </a:p>
        </p:txBody>
      </p:sp>
      <p:sp>
        <p:nvSpPr>
          <p:cNvPr id="5" name="Заголовок 4"/>
          <p:cNvSpPr>
            <a:spLocks noGrp="1"/>
          </p:cNvSpPr>
          <p:nvPr>
            <p:ph type="title"/>
          </p:nvPr>
        </p:nvSpPr>
        <p:spPr>
          <a:xfrm>
            <a:off x="432000" y="432000"/>
            <a:ext cx="9198116" cy="587908"/>
          </a:xfrm>
        </p:spPr>
        <p:txBody>
          <a:bodyPr/>
          <a:lstStyle/>
          <a:p>
            <a:pPr algn="ctr"/>
            <a:r>
              <a:rPr lang="ru-RU" dirty="0"/>
              <a:t>Шаг №1: Определите проблему, которую хотели бы решить</a:t>
            </a:r>
          </a:p>
        </p:txBody>
      </p:sp>
      <p:sp>
        <p:nvSpPr>
          <p:cNvPr id="8" name="Содержимое 5"/>
          <p:cNvSpPr txBox="1">
            <a:spLocks/>
          </p:cNvSpPr>
          <p:nvPr/>
        </p:nvSpPr>
        <p:spPr>
          <a:xfrm>
            <a:off x="460375" y="1334684"/>
            <a:ext cx="9175994" cy="878164"/>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3200" b="1" dirty="0">
                <a:latin typeface="+mj-lt"/>
              </a:rPr>
              <a:t>Это шаг «Что</a:t>
            </a:r>
            <a:r>
              <a:rPr lang="ru-RU" sz="3200" b="1" dirty="0" smtClean="0">
                <a:latin typeface="+mj-lt"/>
              </a:rPr>
              <a:t>?» </a:t>
            </a:r>
            <a:endParaRPr lang="ru-RU" sz="3200" dirty="0">
              <a:latin typeface="+mj-lt"/>
            </a:endParaRP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2" name="Содержимое 5"/>
          <p:cNvSpPr txBox="1">
            <a:spLocks/>
          </p:cNvSpPr>
          <p:nvPr/>
        </p:nvSpPr>
        <p:spPr>
          <a:xfrm>
            <a:off x="460375" y="2590800"/>
            <a:ext cx="9175994" cy="3718560"/>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smtClean="0">
                <a:latin typeface="+mj-lt"/>
              </a:rPr>
              <a:t>Вот несколько примеров выполнения шага №1:</a:t>
            </a:r>
          </a:p>
          <a:p>
            <a:pPr algn="just">
              <a:buClr>
                <a:srgbClr val="C00000"/>
              </a:buClr>
            </a:pPr>
            <a:endParaRPr lang="ru-RU" sz="2000" dirty="0" smtClean="0">
              <a:latin typeface="+mj-lt"/>
            </a:endParaRPr>
          </a:p>
          <a:p>
            <a:pPr marL="342900" indent="-342900" algn="just">
              <a:buClr>
                <a:srgbClr val="C00000"/>
              </a:buClr>
              <a:buFont typeface="Wingdings" panose="05000000000000000000" pitchFamily="2" charset="2"/>
              <a:buChar char="ü"/>
            </a:pPr>
            <a:r>
              <a:rPr lang="ru-RU" sz="2000" dirty="0" smtClean="0">
                <a:latin typeface="+mj-lt"/>
              </a:rPr>
              <a:t>«Я хочу написать программу, которая вычисляла бы среднее арифметическое чисел, которые я введу».</a:t>
            </a:r>
          </a:p>
          <a:p>
            <a:pPr marL="342900" indent="-342900" algn="just">
              <a:buClr>
                <a:srgbClr val="C00000"/>
              </a:buClr>
              <a:buFont typeface="Wingdings" panose="05000000000000000000" pitchFamily="2" charset="2"/>
              <a:buChar char="ü"/>
            </a:pPr>
            <a:endParaRPr lang="ru-RU" sz="2000" dirty="0" smtClean="0">
              <a:latin typeface="+mj-lt"/>
            </a:endParaRPr>
          </a:p>
          <a:p>
            <a:pPr marL="342900" indent="-342900" algn="just">
              <a:buClr>
                <a:srgbClr val="C00000"/>
              </a:buClr>
              <a:buFont typeface="Wingdings" panose="05000000000000000000" pitchFamily="2" charset="2"/>
              <a:buChar char="ü"/>
            </a:pPr>
            <a:r>
              <a:rPr lang="ru-RU" sz="2000" dirty="0" smtClean="0">
                <a:latin typeface="+mj-lt"/>
              </a:rPr>
              <a:t>«Я хочу написать программу, в которой будет 2D лабиринт, по которому сможет передвигаться пользователь».</a:t>
            </a:r>
          </a:p>
          <a:p>
            <a:pPr marL="342900" indent="-342900" algn="just">
              <a:buClr>
                <a:srgbClr val="C00000"/>
              </a:buClr>
              <a:buFont typeface="Wingdings" panose="05000000000000000000" pitchFamily="2" charset="2"/>
              <a:buChar char="ü"/>
            </a:pPr>
            <a:endParaRPr lang="ru-RU" sz="2000" dirty="0" smtClean="0">
              <a:latin typeface="+mj-lt"/>
            </a:endParaRPr>
          </a:p>
          <a:p>
            <a:pPr marL="342900" indent="-342900" algn="just">
              <a:buClr>
                <a:srgbClr val="C00000"/>
              </a:buClr>
              <a:buFont typeface="Wingdings" panose="05000000000000000000" pitchFamily="2" charset="2"/>
              <a:buChar char="ü"/>
            </a:pPr>
            <a:r>
              <a:rPr lang="ru-RU" sz="2000" dirty="0" smtClean="0">
                <a:latin typeface="+mj-lt"/>
              </a:rPr>
              <a:t>«Я хочу написать программу, которая будет анализировать цены акций на бирже и давать предсказания по поводу скачков вверх или вниз».</a:t>
            </a:r>
            <a:endParaRPr lang="ru-RU" sz="2000" i="1" dirty="0">
              <a:latin typeface="+mj-lt"/>
            </a:endParaRPr>
          </a:p>
        </p:txBody>
      </p:sp>
    </p:spTree>
    <p:extLst>
      <p:ext uri="{BB962C8B-B14F-4D97-AF65-F5344CB8AC3E}">
        <p14:creationId xmlns:p14="http://schemas.microsoft.com/office/powerpoint/2010/main" val="2379498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15</a:t>
            </a:fld>
            <a:endParaRPr lang="ru-RU" noProof="0" dirty="0"/>
          </a:p>
        </p:txBody>
      </p:sp>
      <p:sp>
        <p:nvSpPr>
          <p:cNvPr id="5" name="Заголовок 4"/>
          <p:cNvSpPr>
            <a:spLocks noGrp="1"/>
          </p:cNvSpPr>
          <p:nvPr>
            <p:ph type="title"/>
          </p:nvPr>
        </p:nvSpPr>
        <p:spPr>
          <a:xfrm>
            <a:off x="432000" y="432000"/>
            <a:ext cx="9198116" cy="587908"/>
          </a:xfrm>
        </p:spPr>
        <p:txBody>
          <a:bodyPr/>
          <a:lstStyle/>
          <a:p>
            <a:pPr algn="ctr"/>
            <a:r>
              <a:rPr lang="ru-RU" dirty="0"/>
              <a:t>Шаг №2: Определитесь, как вы собираетесь решить эту проблему</a:t>
            </a:r>
          </a:p>
        </p:txBody>
      </p:sp>
      <p:sp>
        <p:nvSpPr>
          <p:cNvPr id="8" name="Содержимое 5"/>
          <p:cNvSpPr txBox="1">
            <a:spLocks/>
          </p:cNvSpPr>
          <p:nvPr/>
        </p:nvSpPr>
        <p:spPr>
          <a:xfrm>
            <a:off x="460375" y="1334684"/>
            <a:ext cx="9175994" cy="878164"/>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3200" b="1" dirty="0">
                <a:latin typeface="+mj-lt"/>
              </a:rPr>
              <a:t>Здесь мы уже отвечаем на вопрос «Как</a:t>
            </a:r>
            <a:r>
              <a:rPr lang="ru-RU" sz="3200" b="1" dirty="0" smtClean="0">
                <a:latin typeface="+mj-lt"/>
              </a:rPr>
              <a:t>?»</a:t>
            </a:r>
            <a:endParaRPr lang="ru-RU" sz="3200" dirty="0">
              <a:latin typeface="+mj-lt"/>
            </a:endParaRP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2" name="Содержимое 5"/>
          <p:cNvSpPr txBox="1">
            <a:spLocks/>
          </p:cNvSpPr>
          <p:nvPr/>
        </p:nvSpPr>
        <p:spPr>
          <a:xfrm>
            <a:off x="460375" y="2590800"/>
            <a:ext cx="9175994" cy="3718560"/>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a:latin typeface="+mj-lt"/>
              </a:rPr>
              <a:t>Как правило, хорошие решения имеют следующие характеристики:</a:t>
            </a:r>
          </a:p>
          <a:p>
            <a:pPr algn="just">
              <a:buClr>
                <a:srgbClr val="C00000"/>
              </a:buClr>
            </a:pPr>
            <a:endParaRPr lang="ru-RU" sz="2000" dirty="0">
              <a:latin typeface="+mj-lt"/>
            </a:endParaRPr>
          </a:p>
          <a:p>
            <a:pPr marL="342900" indent="-342900" algn="just">
              <a:buClr>
                <a:srgbClr val="C00000"/>
              </a:buClr>
              <a:buFont typeface="Wingdings" panose="05000000000000000000" pitchFamily="2" charset="2"/>
              <a:buChar char="ü"/>
            </a:pPr>
            <a:r>
              <a:rPr lang="ru-RU" sz="2000" dirty="0">
                <a:latin typeface="+mj-lt"/>
              </a:rPr>
              <a:t>простота;</a:t>
            </a:r>
          </a:p>
          <a:p>
            <a:pPr marL="342900" indent="-342900" algn="just">
              <a:buClr>
                <a:srgbClr val="C00000"/>
              </a:buClr>
              <a:buFont typeface="Wingdings" panose="05000000000000000000" pitchFamily="2" charset="2"/>
              <a:buChar char="ü"/>
            </a:pPr>
            <a:endParaRPr lang="ru-RU" sz="2000" dirty="0">
              <a:latin typeface="+mj-lt"/>
            </a:endParaRPr>
          </a:p>
          <a:p>
            <a:pPr marL="342900" indent="-342900" algn="just">
              <a:buClr>
                <a:srgbClr val="C00000"/>
              </a:buClr>
              <a:buFont typeface="Wingdings" panose="05000000000000000000" pitchFamily="2" charset="2"/>
              <a:buChar char="ü"/>
            </a:pPr>
            <a:r>
              <a:rPr lang="ru-RU" sz="2000" dirty="0">
                <a:latin typeface="+mj-lt"/>
              </a:rPr>
              <a:t>хорошая документация (с инструкциями и комментариями);</a:t>
            </a:r>
          </a:p>
          <a:p>
            <a:pPr marL="342900" indent="-342900" algn="just">
              <a:buClr>
                <a:srgbClr val="C00000"/>
              </a:buClr>
              <a:buFont typeface="Wingdings" panose="05000000000000000000" pitchFamily="2" charset="2"/>
              <a:buChar char="ü"/>
            </a:pPr>
            <a:endParaRPr lang="ru-RU" sz="2000" dirty="0">
              <a:latin typeface="+mj-lt"/>
            </a:endParaRPr>
          </a:p>
          <a:p>
            <a:pPr marL="342900" indent="-342900" algn="just">
              <a:buClr>
                <a:srgbClr val="C00000"/>
              </a:buClr>
              <a:buFont typeface="Wingdings" panose="05000000000000000000" pitchFamily="2" charset="2"/>
              <a:buChar char="ü"/>
            </a:pPr>
            <a:r>
              <a:rPr lang="ru-RU" sz="2000" dirty="0">
                <a:latin typeface="+mj-lt"/>
              </a:rPr>
              <a:t>модульный принцип: любая часть программы может быть повторно использована или изменена позже, не затрагивая другие части кода;</a:t>
            </a:r>
          </a:p>
          <a:p>
            <a:pPr marL="342900" indent="-342900" algn="just">
              <a:buClr>
                <a:srgbClr val="C00000"/>
              </a:buClr>
              <a:buFont typeface="Wingdings" panose="05000000000000000000" pitchFamily="2" charset="2"/>
              <a:buChar char="ü"/>
            </a:pPr>
            <a:endParaRPr lang="ru-RU" sz="2000" dirty="0">
              <a:latin typeface="+mj-lt"/>
            </a:endParaRPr>
          </a:p>
          <a:p>
            <a:pPr marL="342900" indent="-342900" algn="just">
              <a:buClr>
                <a:srgbClr val="C00000"/>
              </a:buClr>
              <a:buFont typeface="Wingdings" panose="05000000000000000000" pitchFamily="2" charset="2"/>
              <a:buChar char="ü"/>
            </a:pPr>
            <a:r>
              <a:rPr lang="ru-RU" sz="2000" dirty="0">
                <a:latin typeface="+mj-lt"/>
              </a:rPr>
              <a:t>надёжность: соответствующая обработка ошибок и экстренных ситуаций.</a:t>
            </a:r>
          </a:p>
        </p:txBody>
      </p:sp>
    </p:spTree>
    <p:extLst>
      <p:ext uri="{BB962C8B-B14F-4D97-AF65-F5344CB8AC3E}">
        <p14:creationId xmlns:p14="http://schemas.microsoft.com/office/powerpoint/2010/main" val="4061901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16</a:t>
            </a:fld>
            <a:endParaRPr lang="ru-RU" noProof="0" dirty="0"/>
          </a:p>
        </p:txBody>
      </p:sp>
      <p:sp>
        <p:nvSpPr>
          <p:cNvPr id="5" name="Заголовок 4"/>
          <p:cNvSpPr>
            <a:spLocks noGrp="1"/>
          </p:cNvSpPr>
          <p:nvPr>
            <p:ph type="title"/>
          </p:nvPr>
        </p:nvSpPr>
        <p:spPr>
          <a:xfrm>
            <a:off x="432000" y="432000"/>
            <a:ext cx="9198116" cy="587908"/>
          </a:xfrm>
        </p:spPr>
        <p:txBody>
          <a:bodyPr/>
          <a:lstStyle/>
          <a:p>
            <a:pPr algn="ctr"/>
            <a:r>
              <a:rPr lang="ru-RU" dirty="0"/>
              <a:t>Шаг №3: Напишите программу</a:t>
            </a: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2" name="Содержимое 5"/>
          <p:cNvSpPr txBox="1">
            <a:spLocks/>
          </p:cNvSpPr>
          <p:nvPr/>
        </p:nvSpPr>
        <p:spPr>
          <a:xfrm>
            <a:off x="460375" y="1219200"/>
            <a:ext cx="9175994" cy="1542288"/>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a:latin typeface="+mj-lt"/>
              </a:rPr>
              <a:t>Для того, чтобы написать программу, необходимы две вещи</a:t>
            </a:r>
            <a:r>
              <a:rPr lang="ru-RU" sz="2000" dirty="0" smtClean="0">
                <a:latin typeface="+mj-lt"/>
              </a:rPr>
              <a:t>:</a:t>
            </a:r>
            <a:endParaRPr lang="ru-RU" sz="2000" dirty="0">
              <a:latin typeface="+mj-lt"/>
            </a:endParaRPr>
          </a:p>
          <a:p>
            <a:pPr marL="342900" indent="-342900" algn="just">
              <a:buClr>
                <a:srgbClr val="C00000"/>
              </a:buClr>
              <a:buFont typeface="Wingdings" panose="05000000000000000000" pitchFamily="2" charset="2"/>
              <a:buChar char="ü"/>
            </a:pPr>
            <a:r>
              <a:rPr lang="ru-RU" sz="2000" dirty="0" smtClean="0">
                <a:latin typeface="+mj-lt"/>
              </a:rPr>
              <a:t>знание </a:t>
            </a:r>
            <a:r>
              <a:rPr lang="ru-RU" sz="2000" dirty="0">
                <a:latin typeface="+mj-lt"/>
              </a:rPr>
              <a:t>определенного языка программирования – этому мы вас научим;</a:t>
            </a:r>
          </a:p>
          <a:p>
            <a:pPr marL="342900" indent="-342900" algn="just">
              <a:buClr>
                <a:srgbClr val="C00000"/>
              </a:buClr>
              <a:buFont typeface="Wingdings" panose="05000000000000000000" pitchFamily="2" charset="2"/>
              <a:buChar char="ü"/>
            </a:pPr>
            <a:r>
              <a:rPr lang="ru-RU" sz="2000" dirty="0" smtClean="0">
                <a:latin typeface="+mj-lt"/>
              </a:rPr>
              <a:t>редактор </a:t>
            </a:r>
            <a:r>
              <a:rPr lang="ru-RU" sz="2000" dirty="0">
                <a:latin typeface="+mj-lt"/>
              </a:rPr>
              <a:t>кода.</a:t>
            </a:r>
          </a:p>
        </p:txBody>
      </p:sp>
      <p:sp>
        <p:nvSpPr>
          <p:cNvPr id="10" name="Содержимое 5"/>
          <p:cNvSpPr txBox="1">
            <a:spLocks/>
          </p:cNvSpPr>
          <p:nvPr/>
        </p:nvSpPr>
        <p:spPr>
          <a:xfrm>
            <a:off x="460375" y="2968752"/>
            <a:ext cx="9175994" cy="1877568"/>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smtClean="0">
                <a:latin typeface="+mj-lt"/>
              </a:rPr>
              <a:t>Редактор, </a:t>
            </a:r>
            <a:r>
              <a:rPr lang="ru-RU" sz="2000" dirty="0">
                <a:latin typeface="+mj-lt"/>
              </a:rPr>
              <a:t>как правило, имеет следующие особенности, которые облегчают программирование</a:t>
            </a:r>
            <a:r>
              <a:rPr lang="ru-RU" sz="2000" dirty="0" smtClean="0">
                <a:latin typeface="+mj-lt"/>
              </a:rPr>
              <a:t>:</a:t>
            </a:r>
          </a:p>
          <a:p>
            <a:pPr marL="342900" indent="-342900" algn="just">
              <a:buClr>
                <a:srgbClr val="C00000"/>
              </a:buClr>
              <a:buFont typeface="Wingdings" panose="05000000000000000000" pitchFamily="2" charset="2"/>
              <a:buChar char="ü"/>
            </a:pPr>
            <a:r>
              <a:rPr lang="ru-RU" sz="2000" dirty="0">
                <a:latin typeface="+mj-lt"/>
              </a:rPr>
              <a:t>Нумерация строк</a:t>
            </a:r>
            <a:r>
              <a:rPr lang="ru-RU" sz="2000" dirty="0" smtClean="0">
                <a:latin typeface="+mj-lt"/>
              </a:rPr>
              <a:t>.</a:t>
            </a:r>
          </a:p>
          <a:p>
            <a:pPr marL="342900" indent="-342900" algn="just">
              <a:buClr>
                <a:srgbClr val="C00000"/>
              </a:buClr>
              <a:buFont typeface="Wingdings" panose="05000000000000000000" pitchFamily="2" charset="2"/>
              <a:buChar char="ü"/>
            </a:pPr>
            <a:r>
              <a:rPr lang="ru-RU" sz="2000" dirty="0">
                <a:latin typeface="+mj-lt"/>
              </a:rPr>
              <a:t>Подсветка синтаксиса</a:t>
            </a:r>
            <a:r>
              <a:rPr lang="ru-RU" sz="2000" dirty="0" smtClean="0">
                <a:latin typeface="+mj-lt"/>
              </a:rPr>
              <a:t>.</a:t>
            </a:r>
          </a:p>
          <a:p>
            <a:pPr marL="342900" indent="-342900" algn="just">
              <a:buClr>
                <a:srgbClr val="C00000"/>
              </a:buClr>
              <a:buFont typeface="Wingdings" panose="05000000000000000000" pitchFamily="2" charset="2"/>
              <a:buChar char="ü"/>
            </a:pPr>
            <a:r>
              <a:rPr lang="ru-RU" sz="2000" dirty="0">
                <a:latin typeface="+mj-lt"/>
              </a:rPr>
              <a:t>Специальный шрифт. </a:t>
            </a:r>
          </a:p>
          <a:p>
            <a:pPr algn="just">
              <a:buClr>
                <a:srgbClr val="C00000"/>
              </a:buClr>
            </a:pPr>
            <a:endParaRPr lang="ru-RU" sz="2000" dirty="0">
              <a:latin typeface="+mj-lt"/>
            </a:endParaRPr>
          </a:p>
        </p:txBody>
      </p:sp>
      <p:sp>
        <p:nvSpPr>
          <p:cNvPr id="11" name="Содержимое 5"/>
          <p:cNvSpPr txBox="1">
            <a:spLocks/>
          </p:cNvSpPr>
          <p:nvPr/>
        </p:nvSpPr>
        <p:spPr>
          <a:xfrm>
            <a:off x="460375" y="5071872"/>
            <a:ext cx="9175994" cy="1566672"/>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a:latin typeface="+mj-lt"/>
              </a:rPr>
              <a:t>Программы на языке </a:t>
            </a:r>
            <a:r>
              <a:rPr lang="ru-RU" sz="2000" b="1" dirty="0">
                <a:latin typeface="+mj-lt"/>
              </a:rPr>
              <a:t>C++ </a:t>
            </a:r>
            <a:r>
              <a:rPr lang="ru-RU" sz="2000" dirty="0">
                <a:latin typeface="+mj-lt"/>
              </a:rPr>
              <a:t>следует называть </a:t>
            </a:r>
            <a:r>
              <a:rPr lang="ru-RU" sz="2000" b="1" dirty="0">
                <a:latin typeface="+mj-lt"/>
              </a:rPr>
              <a:t>name.cpp</a:t>
            </a:r>
            <a:r>
              <a:rPr lang="ru-RU" sz="2000" dirty="0">
                <a:latin typeface="+mj-lt"/>
              </a:rPr>
              <a:t>, где </a:t>
            </a:r>
            <a:r>
              <a:rPr lang="ru-RU" sz="2000" i="1" dirty="0" err="1">
                <a:latin typeface="+mj-lt"/>
              </a:rPr>
              <a:t>name</a:t>
            </a:r>
            <a:r>
              <a:rPr lang="ru-RU" sz="2000" i="1" dirty="0">
                <a:latin typeface="+mj-lt"/>
              </a:rPr>
              <a:t> </a:t>
            </a:r>
            <a:r>
              <a:rPr lang="ru-RU" sz="2000" dirty="0">
                <a:latin typeface="+mj-lt"/>
              </a:rPr>
              <a:t>заменяется именем вашей программы, а расширение </a:t>
            </a:r>
            <a:r>
              <a:rPr lang="ru-RU" sz="2000" i="1" dirty="0">
                <a:latin typeface="+mj-lt"/>
              </a:rPr>
              <a:t>.</a:t>
            </a:r>
            <a:r>
              <a:rPr lang="ru-RU" sz="2000" i="1" dirty="0" err="1">
                <a:latin typeface="+mj-lt"/>
              </a:rPr>
              <a:t>cpp</a:t>
            </a:r>
            <a:r>
              <a:rPr lang="ru-RU" sz="2000" i="1" dirty="0">
                <a:latin typeface="+mj-lt"/>
              </a:rPr>
              <a:t> </a:t>
            </a:r>
            <a:r>
              <a:rPr lang="ru-RU" sz="2000" dirty="0">
                <a:latin typeface="+mj-lt"/>
              </a:rPr>
              <a:t>сообщает компилятору (и вам тоже), что это исходный файл кода, который содержит инструкции на языке программирования </a:t>
            </a:r>
            <a:r>
              <a:rPr lang="ru-RU" sz="2000" b="1" dirty="0">
                <a:latin typeface="+mj-lt"/>
              </a:rPr>
              <a:t>C++. </a:t>
            </a:r>
          </a:p>
        </p:txBody>
      </p:sp>
    </p:spTree>
    <p:extLst>
      <p:ext uri="{BB962C8B-B14F-4D97-AF65-F5344CB8AC3E}">
        <p14:creationId xmlns:p14="http://schemas.microsoft.com/office/powerpoint/2010/main" val="3054180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17</a:t>
            </a:fld>
            <a:endParaRPr lang="ru-RU" noProof="0" dirty="0"/>
          </a:p>
        </p:txBody>
      </p:sp>
      <p:sp>
        <p:nvSpPr>
          <p:cNvPr id="5" name="Заголовок 4"/>
          <p:cNvSpPr>
            <a:spLocks noGrp="1"/>
          </p:cNvSpPr>
          <p:nvPr>
            <p:ph type="title"/>
          </p:nvPr>
        </p:nvSpPr>
        <p:spPr>
          <a:xfrm>
            <a:off x="432000" y="432000"/>
            <a:ext cx="9198116" cy="587908"/>
          </a:xfrm>
        </p:spPr>
        <p:txBody>
          <a:bodyPr/>
          <a:lstStyle/>
          <a:p>
            <a:pPr algn="ctr"/>
            <a:r>
              <a:rPr lang="ru-RU" dirty="0"/>
              <a:t>Шаг №4: Компиляция</a:t>
            </a: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2" name="Содержимое 5"/>
          <p:cNvSpPr txBox="1">
            <a:spLocks/>
          </p:cNvSpPr>
          <p:nvPr/>
        </p:nvSpPr>
        <p:spPr>
          <a:xfrm>
            <a:off x="460375" y="1219200"/>
            <a:ext cx="9175994" cy="4285488"/>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a:latin typeface="+mj-lt"/>
              </a:rPr>
              <a:t>Для того, чтобы скомпилировать программу нам нужен компилятор. Работа компилятора состоит из двух частей:</a:t>
            </a:r>
          </a:p>
          <a:p>
            <a:pPr algn="just">
              <a:buClr>
                <a:srgbClr val="C00000"/>
              </a:buClr>
            </a:pPr>
            <a:endParaRPr lang="ru-RU" sz="2000" dirty="0">
              <a:latin typeface="+mj-lt"/>
            </a:endParaRPr>
          </a:p>
          <a:p>
            <a:pPr marL="342900" indent="-342900" algn="just">
              <a:buClr>
                <a:srgbClr val="C00000"/>
              </a:buClr>
              <a:buFont typeface="Wingdings" panose="05000000000000000000" pitchFamily="2" charset="2"/>
              <a:buChar char="ü"/>
            </a:pPr>
            <a:r>
              <a:rPr lang="ru-RU" sz="2000" dirty="0" smtClean="0">
                <a:latin typeface="+mj-lt"/>
              </a:rPr>
              <a:t>Проверка </a:t>
            </a:r>
            <a:r>
              <a:rPr lang="ru-RU" sz="2000" dirty="0">
                <a:latin typeface="+mj-lt"/>
              </a:rPr>
              <a:t>программы на соответствие правилам языка C++ (проверка синтаксиса). Если она будет неудачной, то компилятор выдаст сообщение об ошибках, которые нужно будет исправить.</a:t>
            </a:r>
          </a:p>
          <a:p>
            <a:pPr marL="342900" indent="-342900" algn="just">
              <a:buClr>
                <a:srgbClr val="C00000"/>
              </a:buClr>
              <a:buFont typeface="Wingdings" panose="05000000000000000000" pitchFamily="2" charset="2"/>
              <a:buChar char="ü"/>
            </a:pPr>
            <a:endParaRPr lang="ru-RU" sz="2000" dirty="0">
              <a:latin typeface="+mj-lt"/>
            </a:endParaRPr>
          </a:p>
          <a:p>
            <a:pPr marL="342900" indent="-342900" algn="just">
              <a:buClr>
                <a:srgbClr val="C00000"/>
              </a:buClr>
              <a:buFont typeface="Wingdings" panose="05000000000000000000" pitchFamily="2" charset="2"/>
              <a:buChar char="ü"/>
            </a:pPr>
            <a:r>
              <a:rPr lang="ru-RU" sz="2000" dirty="0" smtClean="0">
                <a:latin typeface="+mj-lt"/>
              </a:rPr>
              <a:t>Конвертация </a:t>
            </a:r>
            <a:r>
              <a:rPr lang="ru-RU" sz="2000" dirty="0">
                <a:latin typeface="+mj-lt"/>
              </a:rPr>
              <a:t>каждого исходного файла с кодом в объектный файл (или еще «объектный модуль«) на машинном языке. Объектные файлы, как правило, имеют названия </a:t>
            </a:r>
            <a:r>
              <a:rPr lang="ru-RU" sz="2000" dirty="0" err="1">
                <a:latin typeface="+mj-lt"/>
              </a:rPr>
              <a:t>name.o</a:t>
            </a:r>
            <a:r>
              <a:rPr lang="ru-RU" sz="2000" dirty="0">
                <a:latin typeface="+mj-lt"/>
              </a:rPr>
              <a:t> или name.obj, где </a:t>
            </a:r>
            <a:r>
              <a:rPr lang="ru-RU" sz="2000" dirty="0" err="1">
                <a:latin typeface="+mj-lt"/>
              </a:rPr>
              <a:t>name</a:t>
            </a:r>
            <a:r>
              <a:rPr lang="ru-RU" sz="2000" dirty="0">
                <a:latin typeface="+mj-lt"/>
              </a:rPr>
              <a:t> должно быть такое же как и имя вашего исходного файла .</a:t>
            </a:r>
            <a:r>
              <a:rPr lang="ru-RU" sz="2000" dirty="0" err="1">
                <a:latin typeface="+mj-lt"/>
              </a:rPr>
              <a:t>cpp</a:t>
            </a:r>
            <a:r>
              <a:rPr lang="ru-RU" sz="2000" dirty="0">
                <a:latin typeface="+mj-lt"/>
              </a:rPr>
              <a:t>. Если ваша программа состоит из 3-ёх файлов .</a:t>
            </a:r>
            <a:r>
              <a:rPr lang="ru-RU" sz="2000" dirty="0" err="1">
                <a:latin typeface="+mj-lt"/>
              </a:rPr>
              <a:t>cpp</a:t>
            </a:r>
            <a:r>
              <a:rPr lang="ru-RU" sz="2000" dirty="0">
                <a:latin typeface="+mj-lt"/>
              </a:rPr>
              <a:t>, то компилятор сгенерирует 3 объектных файла.</a:t>
            </a:r>
          </a:p>
        </p:txBody>
      </p:sp>
    </p:spTree>
    <p:extLst>
      <p:ext uri="{BB962C8B-B14F-4D97-AF65-F5344CB8AC3E}">
        <p14:creationId xmlns:p14="http://schemas.microsoft.com/office/powerpoint/2010/main" val="29467833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18</a:t>
            </a:fld>
            <a:endParaRPr lang="ru-RU" noProof="0" dirty="0"/>
          </a:p>
        </p:txBody>
      </p:sp>
      <p:sp>
        <p:nvSpPr>
          <p:cNvPr id="5" name="Заголовок 4"/>
          <p:cNvSpPr>
            <a:spLocks noGrp="1"/>
          </p:cNvSpPr>
          <p:nvPr>
            <p:ph type="title"/>
          </p:nvPr>
        </p:nvSpPr>
        <p:spPr>
          <a:xfrm>
            <a:off x="432000" y="432000"/>
            <a:ext cx="9198116" cy="587908"/>
          </a:xfrm>
        </p:spPr>
        <p:txBody>
          <a:bodyPr/>
          <a:lstStyle/>
          <a:p>
            <a:pPr algn="ctr"/>
            <a:r>
              <a:rPr lang="ru-RU" dirty="0"/>
              <a:t>Шаг №5: </a:t>
            </a:r>
            <a:r>
              <a:rPr lang="ru-RU" dirty="0" err="1"/>
              <a:t>Линкинг</a:t>
            </a:r>
            <a:r>
              <a:rPr lang="ru-RU" dirty="0"/>
              <a:t> </a:t>
            </a:r>
            <a:r>
              <a:rPr lang="ru-RU" dirty="0" smtClean="0"/>
              <a:t/>
            </a:r>
            <a:br>
              <a:rPr lang="ru-RU" dirty="0" smtClean="0"/>
            </a:br>
            <a:r>
              <a:rPr lang="ru-RU" dirty="0" smtClean="0"/>
              <a:t>(</a:t>
            </a:r>
            <a:r>
              <a:rPr lang="ru-RU" dirty="0"/>
              <a:t>связывание объектных файлов)</a:t>
            </a: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2" name="Содержимое 5"/>
          <p:cNvSpPr txBox="1">
            <a:spLocks/>
          </p:cNvSpPr>
          <p:nvPr/>
        </p:nvSpPr>
        <p:spPr>
          <a:xfrm>
            <a:off x="460375" y="1219200"/>
            <a:ext cx="9175994" cy="1853184"/>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b="1" dirty="0" err="1">
                <a:latin typeface="+mj-lt"/>
              </a:rPr>
              <a:t>Линкинг</a:t>
            </a:r>
            <a:r>
              <a:rPr lang="ru-RU" sz="2000" b="1" dirty="0">
                <a:latin typeface="+mj-lt"/>
              </a:rPr>
              <a:t> – </a:t>
            </a:r>
            <a:r>
              <a:rPr lang="ru-RU" sz="2000" dirty="0">
                <a:latin typeface="+mj-lt"/>
              </a:rPr>
              <a:t>это процесс связывания всех объектных файлов, генерируемых компилятором, в единую исполняемую программу, которую вы затем сможете запустить (выполнить). Это делается с помощью программы, которая называется </a:t>
            </a:r>
            <a:r>
              <a:rPr lang="ru-RU" sz="2000" b="1" dirty="0">
                <a:latin typeface="+mj-lt"/>
              </a:rPr>
              <a:t>линкер</a:t>
            </a:r>
            <a:r>
              <a:rPr lang="ru-RU" sz="2000" dirty="0">
                <a:latin typeface="+mj-lt"/>
              </a:rPr>
              <a:t> (или ещё </a:t>
            </a:r>
            <a:r>
              <a:rPr lang="ru-RU" sz="2000" b="1" dirty="0">
                <a:latin typeface="+mj-lt"/>
              </a:rPr>
              <a:t>«</a:t>
            </a:r>
            <a:r>
              <a:rPr lang="ru-RU" sz="2000" b="1" dirty="0" smtClean="0">
                <a:latin typeface="+mj-lt"/>
              </a:rPr>
              <a:t>компоновщик»</a:t>
            </a:r>
            <a:r>
              <a:rPr lang="ru-RU" sz="2000" dirty="0" smtClean="0">
                <a:latin typeface="+mj-lt"/>
              </a:rPr>
              <a:t>).</a:t>
            </a:r>
            <a:endParaRPr lang="ru-RU" sz="2000" dirty="0">
              <a:latin typeface="+mj-lt"/>
            </a:endParaRPr>
          </a:p>
        </p:txBody>
      </p:sp>
      <p:sp>
        <p:nvSpPr>
          <p:cNvPr id="8" name="Прямоугольник 7"/>
          <p:cNvSpPr/>
          <p:nvPr/>
        </p:nvSpPr>
        <p:spPr>
          <a:xfrm>
            <a:off x="460375" y="3197352"/>
            <a:ext cx="2557145" cy="704088"/>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mj-lt"/>
              </a:rPr>
              <a:t>Объектный файл (.о)</a:t>
            </a:r>
            <a:endParaRPr lang="ru-RU" dirty="0">
              <a:latin typeface="+mj-lt"/>
            </a:endParaRPr>
          </a:p>
        </p:txBody>
      </p:sp>
      <p:sp>
        <p:nvSpPr>
          <p:cNvPr id="10" name="Прямоугольник 9"/>
          <p:cNvSpPr/>
          <p:nvPr/>
        </p:nvSpPr>
        <p:spPr>
          <a:xfrm>
            <a:off x="3977767" y="3197352"/>
            <a:ext cx="2557145" cy="704088"/>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mj-lt"/>
              </a:rPr>
              <a:t>Объектный файл (.о)</a:t>
            </a:r>
            <a:endParaRPr lang="ru-RU" dirty="0">
              <a:latin typeface="+mj-lt"/>
            </a:endParaRPr>
          </a:p>
        </p:txBody>
      </p:sp>
      <p:sp>
        <p:nvSpPr>
          <p:cNvPr id="11" name="Прямоугольник 10"/>
          <p:cNvSpPr/>
          <p:nvPr/>
        </p:nvSpPr>
        <p:spPr>
          <a:xfrm>
            <a:off x="7123303" y="3197352"/>
            <a:ext cx="2557145" cy="704088"/>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mj-lt"/>
              </a:rPr>
              <a:t>Объектный файл (.о)</a:t>
            </a:r>
            <a:endParaRPr lang="ru-RU" dirty="0">
              <a:latin typeface="+mj-lt"/>
            </a:endParaRPr>
          </a:p>
        </p:txBody>
      </p:sp>
      <p:sp>
        <p:nvSpPr>
          <p:cNvPr id="13" name="Прямоугольник 12"/>
          <p:cNvSpPr/>
          <p:nvPr/>
        </p:nvSpPr>
        <p:spPr>
          <a:xfrm>
            <a:off x="3999230" y="6019800"/>
            <a:ext cx="2557145" cy="704088"/>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mj-lt"/>
              </a:rPr>
              <a:t>Исполняемый файл</a:t>
            </a:r>
            <a:endParaRPr lang="ru-RU" dirty="0">
              <a:latin typeface="+mj-lt"/>
            </a:endParaRPr>
          </a:p>
        </p:txBody>
      </p:sp>
      <p:sp>
        <p:nvSpPr>
          <p:cNvPr id="14" name="Прямоугольник 13"/>
          <p:cNvSpPr/>
          <p:nvPr/>
        </p:nvSpPr>
        <p:spPr>
          <a:xfrm>
            <a:off x="344552" y="4818888"/>
            <a:ext cx="3139439" cy="704088"/>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mj-lt"/>
              </a:rPr>
              <a:t>Поддержка выполнения </a:t>
            </a:r>
            <a:endParaRPr lang="en-US" dirty="0" smtClean="0">
              <a:latin typeface="+mj-lt"/>
            </a:endParaRPr>
          </a:p>
          <a:p>
            <a:pPr algn="ctr"/>
            <a:r>
              <a:rPr lang="ru-RU" dirty="0" smtClean="0">
                <a:latin typeface="+mj-lt"/>
              </a:rPr>
              <a:t>(</a:t>
            </a:r>
            <a:r>
              <a:rPr lang="en-US" dirty="0" smtClean="0">
                <a:latin typeface="+mj-lt"/>
              </a:rPr>
              <a:t>Runtime Support</a:t>
            </a:r>
            <a:r>
              <a:rPr lang="ru-RU" dirty="0" smtClean="0">
                <a:latin typeface="+mj-lt"/>
              </a:rPr>
              <a:t>)</a:t>
            </a:r>
            <a:endParaRPr lang="ru-RU" dirty="0">
              <a:latin typeface="+mj-lt"/>
            </a:endParaRPr>
          </a:p>
        </p:txBody>
      </p:sp>
      <p:sp>
        <p:nvSpPr>
          <p:cNvPr id="2" name="Овал 1"/>
          <p:cNvSpPr/>
          <p:nvPr/>
        </p:nvSpPr>
        <p:spPr>
          <a:xfrm>
            <a:off x="4517136" y="4217548"/>
            <a:ext cx="1469136" cy="1469136"/>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Линкер</a:t>
            </a:r>
            <a:endParaRPr lang="ru-RU" dirty="0"/>
          </a:p>
        </p:txBody>
      </p:sp>
      <p:cxnSp>
        <p:nvCxnSpPr>
          <p:cNvPr id="6" name="Прямая со стрелкой 5"/>
          <p:cNvCxnSpPr>
            <a:stCxn id="8" idx="2"/>
            <a:endCxn id="2" idx="2"/>
          </p:cNvCxnSpPr>
          <p:nvPr/>
        </p:nvCxnSpPr>
        <p:spPr>
          <a:xfrm>
            <a:off x="1738948" y="3901440"/>
            <a:ext cx="2778188" cy="1050676"/>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cxnSp>
        <p:nvCxnSpPr>
          <p:cNvPr id="17" name="Прямая со стрелкой 16"/>
          <p:cNvCxnSpPr>
            <a:stCxn id="10" idx="2"/>
            <a:endCxn id="2" idx="0"/>
          </p:cNvCxnSpPr>
          <p:nvPr/>
        </p:nvCxnSpPr>
        <p:spPr>
          <a:xfrm flipH="1">
            <a:off x="5251704" y="3901440"/>
            <a:ext cx="4636" cy="316108"/>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cxnSp>
        <p:nvCxnSpPr>
          <p:cNvPr id="19" name="Прямая со стрелкой 18"/>
          <p:cNvCxnSpPr>
            <a:stCxn id="11" idx="2"/>
            <a:endCxn id="2" idx="6"/>
          </p:cNvCxnSpPr>
          <p:nvPr/>
        </p:nvCxnSpPr>
        <p:spPr>
          <a:xfrm flipH="1">
            <a:off x="5986272" y="3901440"/>
            <a:ext cx="2415604" cy="1050676"/>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cxnSp>
        <p:nvCxnSpPr>
          <p:cNvPr id="21" name="Прямая со стрелкой 20"/>
          <p:cNvCxnSpPr>
            <a:stCxn id="14" idx="3"/>
          </p:cNvCxnSpPr>
          <p:nvPr/>
        </p:nvCxnSpPr>
        <p:spPr>
          <a:xfrm>
            <a:off x="3483991" y="5170932"/>
            <a:ext cx="1033145" cy="0"/>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cxnSp>
        <p:nvCxnSpPr>
          <p:cNvPr id="23" name="Прямая со стрелкой 22"/>
          <p:cNvCxnSpPr>
            <a:stCxn id="13" idx="0"/>
            <a:endCxn id="2" idx="4"/>
          </p:cNvCxnSpPr>
          <p:nvPr/>
        </p:nvCxnSpPr>
        <p:spPr>
          <a:xfrm flipH="1" flipV="1">
            <a:off x="5251704" y="5686684"/>
            <a:ext cx="26099" cy="333116"/>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9564870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19</a:t>
            </a:fld>
            <a:endParaRPr lang="ru-RU" noProof="0" dirty="0"/>
          </a:p>
        </p:txBody>
      </p:sp>
      <p:sp>
        <p:nvSpPr>
          <p:cNvPr id="5" name="Заголовок 4"/>
          <p:cNvSpPr>
            <a:spLocks noGrp="1"/>
          </p:cNvSpPr>
          <p:nvPr>
            <p:ph type="title"/>
          </p:nvPr>
        </p:nvSpPr>
        <p:spPr>
          <a:xfrm>
            <a:off x="432000" y="432000"/>
            <a:ext cx="9198116" cy="587908"/>
          </a:xfrm>
        </p:spPr>
        <p:txBody>
          <a:bodyPr/>
          <a:lstStyle/>
          <a:p>
            <a:pPr algn="ctr"/>
            <a:r>
              <a:rPr lang="ru-RU" dirty="0"/>
              <a:t>Шаг №6: Тестирование и отладка</a:t>
            </a: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2" name="Содержимое 5"/>
          <p:cNvSpPr txBox="1">
            <a:spLocks/>
          </p:cNvSpPr>
          <p:nvPr/>
        </p:nvSpPr>
        <p:spPr>
          <a:xfrm>
            <a:off x="460375" y="1219200"/>
            <a:ext cx="9175994" cy="926592"/>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a:latin typeface="+mj-lt"/>
              </a:rPr>
              <a:t>Вы уже можете запустить исполняемый файл и посмотреть, работает ли всё так надо. Если нет, то пришло время отладки.</a:t>
            </a:r>
          </a:p>
        </p:txBody>
      </p:sp>
      <p:sp>
        <p:nvSpPr>
          <p:cNvPr id="20" name="Содержимое 5"/>
          <p:cNvSpPr txBox="1">
            <a:spLocks/>
          </p:cNvSpPr>
          <p:nvPr/>
        </p:nvSpPr>
        <p:spPr>
          <a:xfrm>
            <a:off x="460375" y="2450592"/>
            <a:ext cx="9175994" cy="2761488"/>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smtClean="0">
                <a:latin typeface="+mj-lt"/>
              </a:rPr>
              <a:t>Для </a:t>
            </a:r>
            <a:r>
              <a:rPr lang="ru-RU" sz="2000" dirty="0">
                <a:latin typeface="+mj-lt"/>
              </a:rPr>
              <a:t>выполнения шагов №3-№6 </a:t>
            </a:r>
            <a:r>
              <a:rPr lang="ru-RU" sz="2000" dirty="0" smtClean="0">
                <a:latin typeface="+mj-lt"/>
              </a:rPr>
              <a:t>потребуется </a:t>
            </a:r>
            <a:r>
              <a:rPr lang="ru-RU" sz="2000" dirty="0">
                <a:latin typeface="+mj-lt"/>
              </a:rPr>
              <a:t>специальное программное обеспечение. </a:t>
            </a:r>
            <a:endParaRPr lang="ru-RU" sz="2000" dirty="0" smtClean="0">
              <a:latin typeface="+mj-lt"/>
            </a:endParaRPr>
          </a:p>
          <a:p>
            <a:pPr algn="just">
              <a:buClr>
                <a:srgbClr val="C00000"/>
              </a:buClr>
            </a:pPr>
            <a:endParaRPr lang="ru-RU" sz="2000" dirty="0">
              <a:latin typeface="+mj-lt"/>
            </a:endParaRPr>
          </a:p>
          <a:p>
            <a:pPr algn="just">
              <a:buClr>
                <a:srgbClr val="C00000"/>
              </a:buClr>
            </a:pPr>
            <a:r>
              <a:rPr lang="ru-RU" sz="2000" dirty="0" smtClean="0">
                <a:latin typeface="+mj-lt"/>
              </a:rPr>
              <a:t>Интегрированная среда разработки </a:t>
            </a:r>
            <a:r>
              <a:rPr lang="ru-RU" sz="2000" dirty="0">
                <a:latin typeface="+mj-lt"/>
              </a:rPr>
              <a:t>(или ещё </a:t>
            </a:r>
            <a:r>
              <a:rPr lang="ru-RU" sz="2000" b="1" dirty="0">
                <a:latin typeface="+mj-lt"/>
              </a:rPr>
              <a:t>«IDE» </a:t>
            </a:r>
            <a:r>
              <a:rPr lang="ru-RU" sz="2000" dirty="0">
                <a:latin typeface="+mj-lt"/>
              </a:rPr>
              <a:t>— </a:t>
            </a:r>
            <a:r>
              <a:rPr lang="ru-RU" sz="2000" b="1" dirty="0">
                <a:latin typeface="+mj-lt"/>
              </a:rPr>
              <a:t>«</a:t>
            </a:r>
            <a:r>
              <a:rPr lang="ru-RU" sz="2000" b="1" dirty="0" err="1">
                <a:latin typeface="+mj-lt"/>
              </a:rPr>
              <a:t>Integrated</a:t>
            </a:r>
            <a:r>
              <a:rPr lang="ru-RU" sz="2000" b="1" dirty="0">
                <a:latin typeface="+mj-lt"/>
              </a:rPr>
              <a:t> </a:t>
            </a:r>
            <a:r>
              <a:rPr lang="ru-RU" sz="2000" b="1" dirty="0" err="1">
                <a:latin typeface="+mj-lt"/>
              </a:rPr>
              <a:t>Development</a:t>
            </a:r>
            <a:r>
              <a:rPr lang="ru-RU" sz="2000" b="1" dirty="0">
                <a:latin typeface="+mj-lt"/>
              </a:rPr>
              <a:t> </a:t>
            </a:r>
            <a:r>
              <a:rPr lang="ru-RU" sz="2000" b="1" dirty="0" err="1">
                <a:latin typeface="+mj-lt"/>
              </a:rPr>
              <a:t>Environment</a:t>
            </a:r>
            <a:r>
              <a:rPr lang="ru-RU" sz="2000" b="1" dirty="0" smtClean="0">
                <a:latin typeface="+mj-lt"/>
              </a:rPr>
              <a:t>»</a:t>
            </a:r>
            <a:r>
              <a:rPr lang="ru-RU" sz="2000" dirty="0" smtClean="0">
                <a:latin typeface="+mj-lt"/>
              </a:rPr>
              <a:t>) </a:t>
            </a:r>
            <a:r>
              <a:rPr lang="ru-RU" sz="2000" dirty="0">
                <a:latin typeface="+mj-lt"/>
              </a:rPr>
              <a:t>объединяет в себе все эти программы. </a:t>
            </a:r>
            <a:endParaRPr lang="ru-RU" sz="2000" dirty="0" smtClean="0">
              <a:latin typeface="+mj-lt"/>
            </a:endParaRPr>
          </a:p>
          <a:p>
            <a:pPr algn="just">
              <a:buClr>
                <a:srgbClr val="C00000"/>
              </a:buClr>
            </a:pPr>
            <a:endParaRPr lang="ru-RU" sz="2000" dirty="0">
              <a:latin typeface="+mj-lt"/>
            </a:endParaRPr>
          </a:p>
          <a:p>
            <a:pPr algn="just">
              <a:buClr>
                <a:srgbClr val="C00000"/>
              </a:buClr>
            </a:pPr>
            <a:r>
              <a:rPr lang="ru-RU" sz="2000" dirty="0" smtClean="0">
                <a:latin typeface="+mj-lt"/>
              </a:rPr>
              <a:t>Обычно </a:t>
            </a:r>
            <a:r>
              <a:rPr lang="ru-RU" sz="2000" dirty="0">
                <a:latin typeface="+mj-lt"/>
              </a:rPr>
              <a:t>с IDE </a:t>
            </a:r>
            <a:r>
              <a:rPr lang="ru-RU" sz="2000" dirty="0" smtClean="0">
                <a:latin typeface="+mj-lt"/>
              </a:rPr>
              <a:t>получаем </a:t>
            </a:r>
            <a:r>
              <a:rPr lang="ru-RU" sz="2000" dirty="0">
                <a:latin typeface="+mj-lt"/>
              </a:rPr>
              <a:t>редактор кода с нумерацией строк и подсветкой синтаксиса, а также компилятор и линкер. </a:t>
            </a:r>
          </a:p>
        </p:txBody>
      </p:sp>
    </p:spTree>
    <p:extLst>
      <p:ext uri="{BB962C8B-B14F-4D97-AF65-F5344CB8AC3E}">
        <p14:creationId xmlns:p14="http://schemas.microsoft.com/office/powerpoint/2010/main" val="737027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2</a:t>
            </a:fld>
            <a:endParaRPr lang="ru-RU" noProof="0" dirty="0"/>
          </a:p>
        </p:txBody>
      </p:sp>
      <p:sp>
        <p:nvSpPr>
          <p:cNvPr id="5" name="Заголовок 4"/>
          <p:cNvSpPr>
            <a:spLocks noGrp="1"/>
          </p:cNvSpPr>
          <p:nvPr>
            <p:ph type="title"/>
          </p:nvPr>
        </p:nvSpPr>
        <p:spPr>
          <a:xfrm>
            <a:off x="432000" y="432000"/>
            <a:ext cx="9198116" cy="587908"/>
          </a:xfrm>
        </p:spPr>
        <p:txBody>
          <a:bodyPr/>
          <a:lstStyle/>
          <a:p>
            <a:pPr lvl="0" algn="ctr"/>
            <a:r>
              <a:rPr lang="ru-RU" dirty="0" smtClean="0"/>
              <a:t>Содержание</a:t>
            </a:r>
            <a:endParaRPr lang="ru-RU" dirty="0"/>
          </a:p>
        </p:txBody>
      </p:sp>
      <p:sp>
        <p:nvSpPr>
          <p:cNvPr id="8" name="Содержимое 5"/>
          <p:cNvSpPr txBox="1">
            <a:spLocks/>
          </p:cNvSpPr>
          <p:nvPr/>
        </p:nvSpPr>
        <p:spPr>
          <a:xfrm>
            <a:off x="460375" y="1074530"/>
            <a:ext cx="9175994" cy="4284870"/>
          </a:xfrm>
          <a:prstGeom prst="rect">
            <a:avLst/>
          </a:prstGeom>
          <a:solidFill>
            <a:schemeClr val="bg1"/>
          </a:solidFill>
          <a:ln w="19050">
            <a:solidFill>
              <a:srgbClr val="511F1E"/>
            </a:solidFill>
          </a:ln>
        </p:spPr>
        <p:txBody>
          <a:bodyPr vert="horz" lIns="180000" tIns="252000" rIns="252000" bIns="0" rtlCol="0">
            <a:noAutofit/>
          </a:bodyPr>
          <a:lstStyle/>
          <a:p>
            <a:pPr marL="342900" indent="-342900">
              <a:buClr>
                <a:srgbClr val="C00000"/>
              </a:buClr>
              <a:buFont typeface="Wingdings" panose="05000000000000000000" pitchFamily="2" charset="2"/>
              <a:buChar char="ü"/>
            </a:pPr>
            <a:r>
              <a:rPr lang="ru-RU" sz="2400" dirty="0" smtClean="0">
                <a:latin typeface="+mj-lt"/>
              </a:rPr>
              <a:t>Актуальность</a:t>
            </a:r>
          </a:p>
          <a:p>
            <a:pPr marL="342900" indent="-342900">
              <a:buClr>
                <a:srgbClr val="C00000"/>
              </a:buClr>
              <a:buFont typeface="Wingdings" panose="05000000000000000000" pitchFamily="2" charset="2"/>
              <a:buChar char="ü"/>
            </a:pPr>
            <a:r>
              <a:rPr lang="ru-RU" sz="2400" dirty="0" smtClean="0">
                <a:latin typeface="+mj-lt"/>
              </a:rPr>
              <a:t>Алгоритм</a:t>
            </a:r>
          </a:p>
          <a:p>
            <a:pPr marL="342900" indent="-342900">
              <a:buClr>
                <a:srgbClr val="C00000"/>
              </a:buClr>
              <a:buFont typeface="Wingdings" panose="05000000000000000000" pitchFamily="2" charset="2"/>
              <a:buChar char="ü"/>
            </a:pPr>
            <a:r>
              <a:rPr lang="ru-RU" sz="2400" dirty="0">
                <a:latin typeface="+mj-lt"/>
              </a:rPr>
              <a:t>Исполнитель </a:t>
            </a:r>
            <a:r>
              <a:rPr lang="ru-RU" sz="2400" dirty="0" smtClean="0">
                <a:latin typeface="+mj-lt"/>
              </a:rPr>
              <a:t>алгоритма</a:t>
            </a:r>
          </a:p>
          <a:p>
            <a:pPr marL="342900" indent="-342900">
              <a:buClr>
                <a:srgbClr val="C00000"/>
              </a:buClr>
              <a:buFont typeface="Wingdings" panose="05000000000000000000" pitchFamily="2" charset="2"/>
              <a:buChar char="ü"/>
            </a:pPr>
            <a:r>
              <a:rPr lang="ru-RU" sz="2400" dirty="0" smtClean="0">
                <a:latin typeface="+mj-lt"/>
              </a:rPr>
              <a:t>Свойства алгоритмов</a:t>
            </a:r>
          </a:p>
          <a:p>
            <a:pPr marL="342900" indent="-342900">
              <a:buClr>
                <a:srgbClr val="C00000"/>
              </a:buClr>
              <a:buFont typeface="Wingdings" panose="05000000000000000000" pitchFamily="2" charset="2"/>
              <a:buChar char="ü"/>
            </a:pPr>
            <a:r>
              <a:rPr lang="ru-RU" sz="2400" dirty="0">
                <a:latin typeface="+mj-lt"/>
              </a:rPr>
              <a:t>Формы представления </a:t>
            </a:r>
            <a:r>
              <a:rPr lang="ru-RU" sz="2400" dirty="0" smtClean="0">
                <a:latin typeface="+mj-lt"/>
              </a:rPr>
              <a:t>алгоритмов</a:t>
            </a:r>
          </a:p>
          <a:p>
            <a:pPr marL="342900" indent="-342900">
              <a:buClr>
                <a:srgbClr val="C00000"/>
              </a:buClr>
              <a:buFont typeface="Wingdings" panose="05000000000000000000" pitchFamily="2" charset="2"/>
              <a:buChar char="ü"/>
            </a:pPr>
            <a:r>
              <a:rPr lang="ru-RU" sz="2400" dirty="0" smtClean="0">
                <a:latin typeface="+mj-lt"/>
              </a:rPr>
              <a:t>Виды алгоритмов</a:t>
            </a:r>
            <a:endParaRPr lang="ru-RU" sz="2400" dirty="0">
              <a:latin typeface="+mj-lt"/>
            </a:endParaRPr>
          </a:p>
          <a:p>
            <a:pPr marL="342900" indent="-342900">
              <a:buClr>
                <a:srgbClr val="C00000"/>
              </a:buClr>
              <a:buFont typeface="Wingdings" panose="05000000000000000000" pitchFamily="2" charset="2"/>
              <a:buChar char="ü"/>
            </a:pPr>
            <a:r>
              <a:rPr lang="ru-RU" sz="2400" dirty="0" smtClean="0">
                <a:latin typeface="+mj-lt"/>
              </a:rPr>
              <a:t>Структурная организация данных </a:t>
            </a:r>
          </a:p>
          <a:p>
            <a:pPr marL="342900" indent="-342900">
              <a:buClr>
                <a:srgbClr val="C00000"/>
              </a:buClr>
              <a:buFont typeface="Wingdings" panose="05000000000000000000" pitchFamily="2" charset="2"/>
              <a:buChar char="ü"/>
            </a:pPr>
            <a:r>
              <a:rPr lang="ru-RU" sz="2400" dirty="0" smtClean="0">
                <a:latin typeface="+mj-lt"/>
              </a:rPr>
              <a:t>Список использованной литературы</a:t>
            </a:r>
          </a:p>
          <a:p>
            <a:pPr marL="342900" indent="-342900">
              <a:buClr>
                <a:srgbClr val="C00000"/>
              </a:buClr>
              <a:buFont typeface="Wingdings" panose="05000000000000000000" pitchFamily="2" charset="2"/>
              <a:buChar char="ü"/>
            </a:pPr>
            <a:endParaRPr lang="ru-RU" sz="2400" dirty="0" smtClean="0">
              <a:latin typeface="+mj-lt"/>
            </a:endParaRPr>
          </a:p>
          <a:p>
            <a:pPr>
              <a:buClr>
                <a:srgbClr val="C00000"/>
              </a:buClr>
            </a:pPr>
            <a:endParaRPr lang="ru-RU" sz="2400" dirty="0">
              <a:latin typeface="+mj-lt"/>
            </a:endParaRP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21824479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20</a:t>
            </a:fld>
            <a:endParaRPr lang="ru-RU" noProof="0" dirty="0"/>
          </a:p>
        </p:txBody>
      </p:sp>
      <p:sp>
        <p:nvSpPr>
          <p:cNvPr id="5" name="Заголовок 4"/>
          <p:cNvSpPr>
            <a:spLocks noGrp="1"/>
          </p:cNvSpPr>
          <p:nvPr>
            <p:ph type="title"/>
          </p:nvPr>
        </p:nvSpPr>
        <p:spPr>
          <a:xfrm>
            <a:off x="432000" y="432000"/>
            <a:ext cx="9198116" cy="587908"/>
          </a:xfrm>
        </p:spPr>
        <p:txBody>
          <a:bodyPr/>
          <a:lstStyle/>
          <a:p>
            <a:pPr algn="ctr"/>
            <a:r>
              <a:rPr lang="ru-RU" dirty="0" smtClean="0"/>
              <a:t>Интегрированная Среда </a:t>
            </a:r>
            <a:r>
              <a:rPr lang="ru-RU" dirty="0"/>
              <a:t>Разработки (IDE)</a:t>
            </a: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2" name="Содержимое 5"/>
          <p:cNvSpPr txBox="1">
            <a:spLocks/>
          </p:cNvSpPr>
          <p:nvPr/>
        </p:nvSpPr>
        <p:spPr>
          <a:xfrm>
            <a:off x="460375" y="1219200"/>
            <a:ext cx="9175994" cy="1524000"/>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b="1" dirty="0">
                <a:latin typeface="+mj-lt"/>
              </a:rPr>
              <a:t>Интегрированная Среда Разработки </a:t>
            </a:r>
            <a:r>
              <a:rPr lang="ru-RU" sz="2000" dirty="0">
                <a:latin typeface="+mj-lt"/>
              </a:rPr>
              <a:t>(</a:t>
            </a:r>
            <a:r>
              <a:rPr lang="ru-RU" sz="2000" b="1" dirty="0">
                <a:latin typeface="+mj-lt"/>
              </a:rPr>
              <a:t>IDE</a:t>
            </a:r>
            <a:r>
              <a:rPr lang="ru-RU" sz="2000" dirty="0">
                <a:latin typeface="+mj-lt"/>
              </a:rPr>
              <a:t> = «</a:t>
            </a:r>
            <a:r>
              <a:rPr lang="ru-RU" sz="2000" b="1" dirty="0" err="1">
                <a:latin typeface="+mj-lt"/>
              </a:rPr>
              <a:t>I</a:t>
            </a:r>
            <a:r>
              <a:rPr lang="ru-RU" sz="2000" dirty="0" err="1">
                <a:latin typeface="+mj-lt"/>
              </a:rPr>
              <a:t>ntegrated</a:t>
            </a:r>
            <a:r>
              <a:rPr lang="ru-RU" sz="2000" dirty="0">
                <a:latin typeface="+mj-lt"/>
              </a:rPr>
              <a:t> </a:t>
            </a:r>
            <a:r>
              <a:rPr lang="ru-RU" sz="2000" b="1" dirty="0" err="1">
                <a:latin typeface="+mj-lt"/>
              </a:rPr>
              <a:t>D</a:t>
            </a:r>
            <a:r>
              <a:rPr lang="ru-RU" sz="2000" dirty="0" err="1">
                <a:latin typeface="+mj-lt"/>
              </a:rPr>
              <a:t>evelopment</a:t>
            </a:r>
            <a:r>
              <a:rPr lang="ru-RU" sz="2000" dirty="0">
                <a:latin typeface="+mj-lt"/>
              </a:rPr>
              <a:t> </a:t>
            </a:r>
            <a:r>
              <a:rPr lang="ru-RU" sz="2000" b="1" dirty="0" err="1">
                <a:latin typeface="+mj-lt"/>
              </a:rPr>
              <a:t>E</a:t>
            </a:r>
            <a:r>
              <a:rPr lang="ru-RU" sz="2000" dirty="0" err="1">
                <a:latin typeface="+mj-lt"/>
              </a:rPr>
              <a:t>nvironment</a:t>
            </a:r>
            <a:r>
              <a:rPr lang="ru-RU" sz="2000" dirty="0">
                <a:latin typeface="+mj-lt"/>
              </a:rPr>
              <a:t>») – это программное обеспечение, которое содержит всё необходимое для разработки, компиляции, </a:t>
            </a:r>
            <a:r>
              <a:rPr lang="ru-RU" sz="2000" dirty="0" err="1">
                <a:latin typeface="+mj-lt"/>
              </a:rPr>
              <a:t>линкинга</a:t>
            </a:r>
            <a:r>
              <a:rPr lang="ru-RU" sz="2000" dirty="0">
                <a:latin typeface="+mj-lt"/>
              </a:rPr>
              <a:t> и отладки кода. Нам нужно установить одну такую IDE.</a:t>
            </a:r>
          </a:p>
        </p:txBody>
      </p:sp>
      <p:sp>
        <p:nvSpPr>
          <p:cNvPr id="20" name="Содержимое 5"/>
          <p:cNvSpPr txBox="1">
            <a:spLocks/>
          </p:cNvSpPr>
          <p:nvPr/>
        </p:nvSpPr>
        <p:spPr>
          <a:xfrm>
            <a:off x="460375" y="3072384"/>
            <a:ext cx="9175994" cy="950976"/>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a:latin typeface="+mj-lt"/>
              </a:rPr>
              <a:t>Сред разработки на C++ очень много, и для каждой цели есть своя, особенная IDE. </a:t>
            </a:r>
          </a:p>
        </p:txBody>
      </p:sp>
    </p:spTree>
    <p:extLst>
      <p:ext uri="{BB962C8B-B14F-4D97-AF65-F5344CB8AC3E}">
        <p14:creationId xmlns:p14="http://schemas.microsoft.com/office/powerpoint/2010/main" val="353264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ea typeface="Times New Roman" panose="02020603050405020304" pitchFamily="18" charset="0"/>
              </a:rPr>
              <a:t>1. </a:t>
            </a:r>
            <a:r>
              <a:rPr lang="en-US" dirty="0" smtClean="0"/>
              <a:t>Microsoft Visual Studio</a:t>
            </a:r>
            <a:endParaRPr lang="ru-RU"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21</a:t>
            </a:fld>
            <a:endParaRPr lang="en-US" dirty="0"/>
          </a:p>
        </p:txBody>
      </p:sp>
      <p:pic>
        <p:nvPicPr>
          <p:cNvPr id="5" name="Picture 2" descr="C:\Users\ПК\Documents\ИКТ для УПД\ВФрозовый.jpg"/>
          <p:cNvPicPr>
            <a:picLocks noChangeAspect="1" noChangeArrowheads="1"/>
          </p:cNvPicPr>
          <p:nvPr/>
        </p:nvPicPr>
        <p:blipFill>
          <a:blip r:embed="rId3" cstate="print"/>
          <a:srcRect t="374" b="374"/>
          <a:stretch>
            <a:fillRect/>
          </a:stretch>
        </p:blipFill>
        <p:spPr bwMode="auto">
          <a:xfrm>
            <a:off x="9980476" y="0"/>
            <a:ext cx="2211524" cy="6192000"/>
          </a:xfrm>
          <a:prstGeom prst="rect">
            <a:avLst/>
          </a:prstGeom>
          <a:noFill/>
        </p:spPr>
      </p:pic>
      <p:sp>
        <p:nvSpPr>
          <p:cNvPr id="3" name="AutoShape 2" descr="10 Ð»ÑÑÑÐ¸Ñ ÑÑÐµÐ´ ÑÐ°Ð·ÑÐ°Ð±Ð¾ÑÐºÐ¸ Ð½Ð° 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1742" y="1629150"/>
            <a:ext cx="8802629" cy="213817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6576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t>2</a:t>
            </a:r>
            <a:r>
              <a:rPr lang="ru-RU" dirty="0" smtClean="0"/>
              <a:t>. </a:t>
            </a:r>
            <a:r>
              <a:rPr lang="en-US" dirty="0" err="1" smtClean="0"/>
              <a:t>Xcode</a:t>
            </a:r>
            <a:endParaRPr lang="en-US"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22</a:t>
            </a:fld>
            <a:endParaRPr lang="en-US" dirty="0"/>
          </a:p>
        </p:txBody>
      </p:sp>
      <p:pic>
        <p:nvPicPr>
          <p:cNvPr id="5" name="Picture 2" descr="C:\Users\ПК\Documents\ИКТ для УПД\ВФрозовый.jpg"/>
          <p:cNvPicPr>
            <a:picLocks noChangeAspect="1" noChangeArrowheads="1"/>
          </p:cNvPicPr>
          <p:nvPr/>
        </p:nvPicPr>
        <p:blipFill>
          <a:blip r:embed="rId3" cstate="print"/>
          <a:srcRect t="374" b="374"/>
          <a:stretch>
            <a:fillRect/>
          </a:stretch>
        </p:blipFill>
        <p:spPr bwMode="auto">
          <a:xfrm>
            <a:off x="9980476" y="0"/>
            <a:ext cx="2211524" cy="6192000"/>
          </a:xfrm>
          <a:prstGeom prst="rect">
            <a:avLst/>
          </a:prstGeom>
          <a:noFill/>
        </p:spPr>
      </p:pic>
      <p:sp>
        <p:nvSpPr>
          <p:cNvPr id="3" name="AutoShape 2" descr="10 Ð»ÑÑÑÐ¸Ñ ÑÑÐµÐ´ ÑÐ°Ð·ÑÐ°Ð±Ð¾ÑÐºÐ¸ Ð½Ð° 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51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1946" y="1195196"/>
            <a:ext cx="7997190" cy="457496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36799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3</a:t>
            </a:r>
            <a:r>
              <a:rPr lang="ru-RU" dirty="0" smtClean="0"/>
              <a:t>. </a:t>
            </a:r>
            <a:r>
              <a:rPr lang="en-US" dirty="0" smtClean="0"/>
              <a:t>NetBeans</a:t>
            </a:r>
            <a:endParaRPr lang="en-US"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23</a:t>
            </a:fld>
            <a:endParaRPr lang="en-US" dirty="0"/>
          </a:p>
        </p:txBody>
      </p:sp>
      <p:pic>
        <p:nvPicPr>
          <p:cNvPr id="5" name="Picture 2" descr="C:\Users\ПК\Documents\ИКТ для УПД\ВФрозовый.jpg"/>
          <p:cNvPicPr>
            <a:picLocks noChangeAspect="1" noChangeArrowheads="1"/>
          </p:cNvPicPr>
          <p:nvPr/>
        </p:nvPicPr>
        <p:blipFill>
          <a:blip r:embed="rId3" cstate="print"/>
          <a:srcRect t="374" b="374"/>
          <a:stretch>
            <a:fillRect/>
          </a:stretch>
        </p:blipFill>
        <p:spPr bwMode="auto">
          <a:xfrm>
            <a:off x="9980476" y="0"/>
            <a:ext cx="2211524" cy="6192000"/>
          </a:xfrm>
          <a:prstGeom prst="rect">
            <a:avLst/>
          </a:prstGeom>
          <a:noFill/>
        </p:spPr>
      </p:pic>
      <p:sp>
        <p:nvSpPr>
          <p:cNvPr id="3" name="AutoShape 2" descr="10 Ð»ÑÑÑÐ¸Ñ ÑÑÐµÐ´ ÑÐ°Ð·ÑÐ°Ð±Ð¾ÑÐºÐ¸ Ð½Ð° 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638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9742" y="1459230"/>
            <a:ext cx="8237764" cy="400888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53654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4. </a:t>
            </a:r>
            <a:r>
              <a:rPr lang="en-US" dirty="0" smtClean="0"/>
              <a:t>Eclipse</a:t>
            </a:r>
            <a:endParaRPr lang="en-US"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24</a:t>
            </a:fld>
            <a:endParaRPr lang="en-US" dirty="0"/>
          </a:p>
        </p:txBody>
      </p:sp>
      <p:pic>
        <p:nvPicPr>
          <p:cNvPr id="5" name="Picture 2" descr="C:\Users\ПК\Documents\ИКТ для УПД\ВФрозовый.jpg"/>
          <p:cNvPicPr>
            <a:picLocks noChangeAspect="1" noChangeArrowheads="1"/>
          </p:cNvPicPr>
          <p:nvPr/>
        </p:nvPicPr>
        <p:blipFill>
          <a:blip r:embed="rId3" cstate="print"/>
          <a:srcRect t="374" b="374"/>
          <a:stretch>
            <a:fillRect/>
          </a:stretch>
        </p:blipFill>
        <p:spPr bwMode="auto">
          <a:xfrm>
            <a:off x="9980476" y="0"/>
            <a:ext cx="2211524" cy="6192000"/>
          </a:xfrm>
          <a:prstGeom prst="rect">
            <a:avLst/>
          </a:prstGeom>
          <a:noFill/>
        </p:spPr>
      </p:pic>
      <p:sp>
        <p:nvSpPr>
          <p:cNvPr id="3" name="AutoShape 2" descr="10 Ð»ÑÑÑÐ¸Ñ ÑÑÐµÐ´ ÑÐ°Ð·ÑÐ°Ð±Ð¾ÑÐºÐ¸ Ð½Ð° 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74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0381" y="1688966"/>
            <a:ext cx="8407691" cy="237096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53820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5</a:t>
            </a:r>
            <a:r>
              <a:rPr lang="ru-RU" dirty="0" smtClean="0"/>
              <a:t>. </a:t>
            </a:r>
            <a:r>
              <a:rPr lang="en-US" dirty="0" err="1" smtClean="0"/>
              <a:t>CodeLite</a:t>
            </a:r>
            <a:endParaRPr lang="en-US"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25</a:t>
            </a:fld>
            <a:endParaRPr lang="en-US" dirty="0"/>
          </a:p>
        </p:txBody>
      </p:sp>
      <p:pic>
        <p:nvPicPr>
          <p:cNvPr id="5" name="Picture 2" descr="C:\Users\ПК\Documents\ИКТ для УПД\ВФрозовый.jpg"/>
          <p:cNvPicPr>
            <a:picLocks noChangeAspect="1" noChangeArrowheads="1"/>
          </p:cNvPicPr>
          <p:nvPr/>
        </p:nvPicPr>
        <p:blipFill>
          <a:blip r:embed="rId3" cstate="print"/>
          <a:srcRect t="374" b="374"/>
          <a:stretch>
            <a:fillRect/>
          </a:stretch>
        </p:blipFill>
        <p:spPr bwMode="auto">
          <a:xfrm>
            <a:off x="9980476" y="0"/>
            <a:ext cx="2211524" cy="6192000"/>
          </a:xfrm>
          <a:prstGeom prst="rect">
            <a:avLst/>
          </a:prstGeom>
          <a:noFill/>
        </p:spPr>
      </p:pic>
      <p:sp>
        <p:nvSpPr>
          <p:cNvPr id="3" name="AutoShape 2" descr="10 Ð»ÑÑÑÐ¸Ñ ÑÑÐµÐ´ ÑÐ°Ð·ÑÐ°Ð±Ð¾ÑÐºÐ¸ Ð½Ð° 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843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3335" y="1205102"/>
            <a:ext cx="7557786" cy="470192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21886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6. </a:t>
            </a:r>
            <a:r>
              <a:rPr lang="en-US" dirty="0" err="1"/>
              <a:t>Qt</a:t>
            </a:r>
            <a:r>
              <a:rPr lang="en-US" dirty="0"/>
              <a:t> </a:t>
            </a:r>
            <a:r>
              <a:rPr lang="en-US" dirty="0" smtClean="0"/>
              <a:t>Creator</a:t>
            </a:r>
            <a:endParaRPr lang="en-US"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26</a:t>
            </a:fld>
            <a:endParaRPr lang="en-US" dirty="0"/>
          </a:p>
        </p:txBody>
      </p:sp>
      <p:pic>
        <p:nvPicPr>
          <p:cNvPr id="5" name="Picture 2" descr="C:\Users\ПК\Documents\ИКТ для УПД\ВФрозовый.jpg"/>
          <p:cNvPicPr>
            <a:picLocks noChangeAspect="1" noChangeArrowheads="1"/>
          </p:cNvPicPr>
          <p:nvPr/>
        </p:nvPicPr>
        <p:blipFill>
          <a:blip r:embed="rId3" cstate="print"/>
          <a:srcRect t="374" b="374"/>
          <a:stretch>
            <a:fillRect/>
          </a:stretch>
        </p:blipFill>
        <p:spPr bwMode="auto">
          <a:xfrm>
            <a:off x="9980476" y="0"/>
            <a:ext cx="2211524" cy="6192000"/>
          </a:xfrm>
          <a:prstGeom prst="rect">
            <a:avLst/>
          </a:prstGeom>
          <a:noFill/>
        </p:spPr>
      </p:pic>
      <p:sp>
        <p:nvSpPr>
          <p:cNvPr id="3" name="AutoShape 2" descr="10 Ð»ÑÑÑÐ¸Ñ ÑÑÐµÐ´ ÑÐ°Ð·ÑÐ°Ð±Ð¾ÑÐºÐ¸ Ð½Ð° 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945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375" y="1181100"/>
            <a:ext cx="9081632" cy="344576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26513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7. </a:t>
            </a:r>
            <a:r>
              <a:rPr lang="en-US" dirty="0"/>
              <a:t>Code::</a:t>
            </a:r>
            <a:r>
              <a:rPr lang="en-US" dirty="0" smtClean="0"/>
              <a:t>Blocks</a:t>
            </a:r>
            <a:endParaRPr lang="en-US"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27</a:t>
            </a:fld>
            <a:endParaRPr lang="en-US" dirty="0"/>
          </a:p>
        </p:txBody>
      </p:sp>
      <p:pic>
        <p:nvPicPr>
          <p:cNvPr id="5" name="Picture 2" descr="C:\Users\ПК\Documents\ИКТ для УПД\ВФрозовый.jpg"/>
          <p:cNvPicPr>
            <a:picLocks noChangeAspect="1" noChangeArrowheads="1"/>
          </p:cNvPicPr>
          <p:nvPr/>
        </p:nvPicPr>
        <p:blipFill>
          <a:blip r:embed="rId3" cstate="print"/>
          <a:srcRect t="374" b="374"/>
          <a:stretch>
            <a:fillRect/>
          </a:stretch>
        </p:blipFill>
        <p:spPr bwMode="auto">
          <a:xfrm>
            <a:off x="9980476" y="0"/>
            <a:ext cx="2211524" cy="6192000"/>
          </a:xfrm>
          <a:prstGeom prst="rect">
            <a:avLst/>
          </a:prstGeom>
          <a:noFill/>
        </p:spPr>
      </p:pic>
      <p:sp>
        <p:nvSpPr>
          <p:cNvPr id="3" name="AutoShape 2" descr="10 Ð»ÑÑÑÐ¸Ñ ÑÑÐµÐ´ ÑÐ°Ð·ÑÐ°Ð±Ð¾ÑÐºÐ¸ Ð½Ð° 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048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375" y="1397499"/>
            <a:ext cx="8807691" cy="339700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75054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8</a:t>
            </a:r>
            <a:r>
              <a:rPr lang="ru-RU" dirty="0" smtClean="0"/>
              <a:t>. </a:t>
            </a:r>
            <a:r>
              <a:rPr lang="en-US" dirty="0"/>
              <a:t>Dev-C</a:t>
            </a:r>
            <a:r>
              <a:rPr lang="en-US" dirty="0" smtClean="0"/>
              <a:t>++</a:t>
            </a:r>
            <a:endParaRPr lang="en-US"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28</a:t>
            </a:fld>
            <a:endParaRPr lang="en-US" dirty="0"/>
          </a:p>
        </p:txBody>
      </p:sp>
      <p:pic>
        <p:nvPicPr>
          <p:cNvPr id="5" name="Picture 2" descr="C:\Users\ПК\Documents\ИКТ для УПД\ВФрозовый.jpg"/>
          <p:cNvPicPr>
            <a:picLocks noChangeAspect="1" noChangeArrowheads="1"/>
          </p:cNvPicPr>
          <p:nvPr/>
        </p:nvPicPr>
        <p:blipFill>
          <a:blip r:embed="rId3" cstate="print"/>
          <a:srcRect t="374" b="374"/>
          <a:stretch>
            <a:fillRect/>
          </a:stretch>
        </p:blipFill>
        <p:spPr bwMode="auto">
          <a:xfrm>
            <a:off x="9980476" y="0"/>
            <a:ext cx="2211524" cy="6192000"/>
          </a:xfrm>
          <a:prstGeom prst="rect">
            <a:avLst/>
          </a:prstGeom>
          <a:noFill/>
        </p:spPr>
      </p:pic>
      <p:sp>
        <p:nvSpPr>
          <p:cNvPr id="3" name="AutoShape 2" descr="10 Ð»ÑÑÑÐ¸Ñ ÑÑÐµÐ´ ÑÐ°Ð·ÑÐ°Ð±Ð¾ÑÐºÐ¸ Ð½Ð° 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150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2481" y="1385316"/>
            <a:ext cx="4600575" cy="4343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93192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9. </a:t>
            </a:r>
            <a:r>
              <a:rPr lang="en-US" dirty="0" err="1" smtClean="0"/>
              <a:t>CLion</a:t>
            </a:r>
            <a:endParaRPr lang="en-US"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29</a:t>
            </a:fld>
            <a:endParaRPr lang="en-US" dirty="0"/>
          </a:p>
        </p:txBody>
      </p:sp>
      <p:pic>
        <p:nvPicPr>
          <p:cNvPr id="5" name="Picture 2" descr="C:\Users\ПК\Documents\ИКТ для УПД\ВФрозовый.jpg"/>
          <p:cNvPicPr>
            <a:picLocks noChangeAspect="1" noChangeArrowheads="1"/>
          </p:cNvPicPr>
          <p:nvPr/>
        </p:nvPicPr>
        <p:blipFill>
          <a:blip r:embed="rId3" cstate="print"/>
          <a:srcRect t="374" b="374"/>
          <a:stretch>
            <a:fillRect/>
          </a:stretch>
        </p:blipFill>
        <p:spPr bwMode="auto">
          <a:xfrm>
            <a:off x="9980476" y="0"/>
            <a:ext cx="2211524" cy="6192000"/>
          </a:xfrm>
          <a:prstGeom prst="rect">
            <a:avLst/>
          </a:prstGeom>
          <a:noFill/>
        </p:spPr>
      </p:pic>
      <p:sp>
        <p:nvSpPr>
          <p:cNvPr id="3" name="AutoShape 2" descr="10 Ð»ÑÑÑÐ¸Ñ ÑÑÐµÐ´ ÑÐ°Ð·ÑÐ°Ð±Ð¾ÑÐºÐ¸ Ð½Ð° 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253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375" y="1857375"/>
            <a:ext cx="9195574" cy="255003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456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3</a:t>
            </a:fld>
            <a:endParaRPr lang="ru-RU" noProof="0" dirty="0"/>
          </a:p>
        </p:txBody>
      </p:sp>
      <p:sp>
        <p:nvSpPr>
          <p:cNvPr id="5" name="Заголовок 4"/>
          <p:cNvSpPr>
            <a:spLocks noGrp="1"/>
          </p:cNvSpPr>
          <p:nvPr>
            <p:ph type="title"/>
          </p:nvPr>
        </p:nvSpPr>
        <p:spPr>
          <a:xfrm>
            <a:off x="432000" y="432000"/>
            <a:ext cx="9198116" cy="587908"/>
          </a:xfrm>
        </p:spPr>
        <p:txBody>
          <a:bodyPr/>
          <a:lstStyle/>
          <a:p>
            <a:pPr lvl="0" algn="ctr"/>
            <a:r>
              <a:rPr lang="ru-RU" dirty="0" smtClean="0"/>
              <a:t>Введение в программирование</a:t>
            </a:r>
            <a:endParaRPr lang="ru-RU" dirty="0"/>
          </a:p>
        </p:txBody>
      </p:sp>
      <p:sp>
        <p:nvSpPr>
          <p:cNvPr id="8" name="Содержимое 5"/>
          <p:cNvSpPr txBox="1">
            <a:spLocks/>
          </p:cNvSpPr>
          <p:nvPr/>
        </p:nvSpPr>
        <p:spPr>
          <a:xfrm>
            <a:off x="460375" y="1151804"/>
            <a:ext cx="9175994" cy="2633812"/>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a:latin typeface="+mj-lt"/>
              </a:rPr>
              <a:t>Компьютеры понимают только очень ограниченный набор инструкций и чтобы заставить их что-то делать, нужно четко сформулировать задание, используя эти же инструкции. Программа (также «приложение» или «программное обеспечение», «софт») — это набор инструкций, которые указывают компьютеру, что ему нужно делать. Физическая часть компьютера, которая выполняет эти инструкции, называется «железом» или аппаратной частью (например: процессор, материнская плата и т.д.)</a:t>
            </a:r>
            <a:endParaRPr lang="ru-RU" sz="2000" dirty="0">
              <a:latin typeface="+mj-lt"/>
            </a:endParaRP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8595889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10. </a:t>
            </a:r>
            <a:r>
              <a:rPr lang="en-US" dirty="0" err="1" smtClean="0"/>
              <a:t>Geany</a:t>
            </a:r>
            <a:endParaRPr lang="en-US"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30</a:t>
            </a:fld>
            <a:endParaRPr lang="en-US" dirty="0"/>
          </a:p>
        </p:txBody>
      </p:sp>
      <p:pic>
        <p:nvPicPr>
          <p:cNvPr id="5" name="Picture 2" descr="C:\Users\ПК\Documents\ИКТ для УПД\ВФрозовый.jpg"/>
          <p:cNvPicPr>
            <a:picLocks noChangeAspect="1" noChangeArrowheads="1"/>
          </p:cNvPicPr>
          <p:nvPr/>
        </p:nvPicPr>
        <p:blipFill>
          <a:blip r:embed="rId3" cstate="print"/>
          <a:srcRect t="374" b="374"/>
          <a:stretch>
            <a:fillRect/>
          </a:stretch>
        </p:blipFill>
        <p:spPr bwMode="auto">
          <a:xfrm>
            <a:off x="9980476" y="0"/>
            <a:ext cx="2211524" cy="6192000"/>
          </a:xfrm>
          <a:prstGeom prst="rect">
            <a:avLst/>
          </a:prstGeom>
          <a:noFill/>
        </p:spPr>
      </p:pic>
      <p:sp>
        <p:nvSpPr>
          <p:cNvPr id="3" name="AutoShape 2" descr="10 Ð»ÑÑÑÐ¸Ñ ÑÑÐµÐ´ ÑÐ°Ð·ÑÐ°Ð±Ð¾ÑÐºÐ¸ Ð½Ð° 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355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7904" y="1847495"/>
            <a:ext cx="7113651" cy="34560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64305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31</a:t>
            </a:fld>
            <a:endParaRPr lang="ru-RU" noProof="0" dirty="0"/>
          </a:p>
        </p:txBody>
      </p:sp>
      <p:sp>
        <p:nvSpPr>
          <p:cNvPr id="5" name="Заголовок 4"/>
          <p:cNvSpPr>
            <a:spLocks noGrp="1"/>
          </p:cNvSpPr>
          <p:nvPr>
            <p:ph type="title"/>
          </p:nvPr>
        </p:nvSpPr>
        <p:spPr>
          <a:xfrm>
            <a:off x="432000" y="432000"/>
            <a:ext cx="9198116" cy="587908"/>
          </a:xfrm>
        </p:spPr>
        <p:txBody>
          <a:bodyPr/>
          <a:lstStyle/>
          <a:p>
            <a:pPr algn="ctr"/>
            <a:r>
              <a:rPr lang="ru-RU" dirty="0" smtClean="0"/>
              <a:t>Интегрированная Среда </a:t>
            </a:r>
            <a:r>
              <a:rPr lang="ru-RU" dirty="0"/>
              <a:t>Разработки (IDE)</a:t>
            </a: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 name="Содержимое 5"/>
          <p:cNvSpPr txBox="1">
            <a:spLocks/>
          </p:cNvSpPr>
          <p:nvPr/>
        </p:nvSpPr>
        <p:spPr>
          <a:xfrm>
            <a:off x="460375" y="1316736"/>
            <a:ext cx="9175994" cy="2596896"/>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a:latin typeface="+mj-lt"/>
              </a:rPr>
              <a:t>В первую очередь выбор IDE зависит от уровня программирования. </a:t>
            </a:r>
            <a:endParaRPr lang="ru-RU" sz="2000" dirty="0" smtClean="0">
              <a:latin typeface="+mj-lt"/>
            </a:endParaRPr>
          </a:p>
          <a:p>
            <a:pPr algn="just">
              <a:buClr>
                <a:srgbClr val="C00000"/>
              </a:buClr>
            </a:pPr>
            <a:endParaRPr lang="ru-RU" sz="2000" dirty="0">
              <a:latin typeface="+mj-lt"/>
            </a:endParaRPr>
          </a:p>
          <a:p>
            <a:pPr algn="just">
              <a:buClr>
                <a:srgbClr val="C00000"/>
              </a:buClr>
            </a:pPr>
            <a:r>
              <a:rPr lang="ru-RU" sz="2000" dirty="0" smtClean="0">
                <a:latin typeface="+mj-lt"/>
              </a:rPr>
              <a:t>Для </a:t>
            </a:r>
            <a:r>
              <a:rPr lang="ru-RU" sz="2000" b="1" dirty="0">
                <a:latin typeface="+mj-lt"/>
              </a:rPr>
              <a:t>новичков</a:t>
            </a:r>
            <a:r>
              <a:rPr lang="ru-RU" sz="2000" dirty="0">
                <a:latin typeface="+mj-lt"/>
              </a:rPr>
              <a:t> лучшие среды разработки — это </a:t>
            </a:r>
            <a:r>
              <a:rPr lang="ru-RU" sz="2000" b="1" dirty="0" err="1">
                <a:latin typeface="+mj-lt"/>
              </a:rPr>
              <a:t>Dev</a:t>
            </a:r>
            <a:r>
              <a:rPr lang="ru-RU" sz="2000" b="1" dirty="0">
                <a:latin typeface="+mj-lt"/>
              </a:rPr>
              <a:t>-C++ </a:t>
            </a:r>
            <a:r>
              <a:rPr lang="ru-RU" sz="2000" dirty="0">
                <a:latin typeface="+mj-lt"/>
              </a:rPr>
              <a:t>и </a:t>
            </a:r>
            <a:r>
              <a:rPr lang="ru-RU" sz="2000" dirty="0" err="1">
                <a:latin typeface="+mj-lt"/>
              </a:rPr>
              <a:t>Code</a:t>
            </a:r>
            <a:r>
              <a:rPr lang="ru-RU" sz="2000" dirty="0">
                <a:latin typeface="+mj-lt"/>
              </a:rPr>
              <a:t>::</a:t>
            </a:r>
            <a:r>
              <a:rPr lang="ru-RU" sz="2000" dirty="0" err="1">
                <a:latin typeface="+mj-lt"/>
              </a:rPr>
              <a:t>Blocks</a:t>
            </a:r>
            <a:r>
              <a:rPr lang="ru-RU" sz="2000" dirty="0">
                <a:latin typeface="+mj-lt"/>
              </a:rPr>
              <a:t>. </a:t>
            </a:r>
            <a:endParaRPr lang="ru-RU" sz="2000" dirty="0" smtClean="0">
              <a:latin typeface="+mj-lt"/>
            </a:endParaRPr>
          </a:p>
          <a:p>
            <a:pPr algn="just">
              <a:buClr>
                <a:srgbClr val="C00000"/>
              </a:buClr>
            </a:pPr>
            <a:endParaRPr lang="ru-RU" sz="2000" dirty="0">
              <a:latin typeface="+mj-lt"/>
            </a:endParaRPr>
          </a:p>
          <a:p>
            <a:pPr algn="just">
              <a:buClr>
                <a:srgbClr val="C00000"/>
              </a:buClr>
            </a:pPr>
            <a:r>
              <a:rPr lang="ru-RU" sz="2000" dirty="0" smtClean="0">
                <a:latin typeface="+mj-lt"/>
              </a:rPr>
              <a:t>Для </a:t>
            </a:r>
            <a:r>
              <a:rPr lang="ru-RU" sz="2000" dirty="0">
                <a:latin typeface="+mj-lt"/>
              </a:rPr>
              <a:t>продвинутых же лучше всего подойдут </a:t>
            </a:r>
            <a:r>
              <a:rPr lang="ru-RU" sz="2000" dirty="0" err="1">
                <a:latin typeface="+mj-lt"/>
              </a:rPr>
              <a:t>Qt</a:t>
            </a:r>
            <a:r>
              <a:rPr lang="ru-RU" sz="2000" dirty="0">
                <a:latin typeface="+mj-lt"/>
              </a:rPr>
              <a:t> </a:t>
            </a:r>
            <a:r>
              <a:rPr lang="ru-RU" sz="2000" dirty="0" err="1">
                <a:latin typeface="+mj-lt"/>
              </a:rPr>
              <a:t>Creator</a:t>
            </a:r>
            <a:r>
              <a:rPr lang="ru-RU" sz="2000" dirty="0">
                <a:latin typeface="+mj-lt"/>
              </a:rPr>
              <a:t> и </a:t>
            </a:r>
            <a:r>
              <a:rPr lang="ru-RU" sz="2000" dirty="0" err="1">
                <a:latin typeface="+mj-lt"/>
              </a:rPr>
              <a:t>CLion</a:t>
            </a:r>
            <a:r>
              <a:rPr lang="ru-RU" sz="2000" dirty="0">
                <a:latin typeface="+mj-lt"/>
              </a:rPr>
              <a:t>. </a:t>
            </a:r>
            <a:endParaRPr lang="ru-RU" sz="2000" dirty="0" smtClean="0">
              <a:latin typeface="+mj-lt"/>
            </a:endParaRPr>
          </a:p>
          <a:p>
            <a:pPr algn="just">
              <a:buClr>
                <a:srgbClr val="C00000"/>
              </a:buClr>
            </a:pPr>
            <a:endParaRPr lang="ru-RU" sz="2000" dirty="0">
              <a:latin typeface="+mj-lt"/>
            </a:endParaRPr>
          </a:p>
          <a:p>
            <a:pPr algn="just">
              <a:buClr>
                <a:srgbClr val="C00000"/>
              </a:buClr>
            </a:pPr>
            <a:r>
              <a:rPr lang="ru-RU" sz="2000" dirty="0" smtClean="0">
                <a:latin typeface="+mj-lt"/>
              </a:rPr>
              <a:t>Также </a:t>
            </a:r>
            <a:r>
              <a:rPr lang="ru-RU" sz="2000" dirty="0">
                <a:latin typeface="+mj-lt"/>
              </a:rPr>
              <a:t>учитывайте </a:t>
            </a:r>
            <a:r>
              <a:rPr lang="ru-RU" sz="2000" dirty="0" smtClean="0">
                <a:latin typeface="+mj-lt"/>
              </a:rPr>
              <a:t>ОС</a:t>
            </a:r>
            <a:r>
              <a:rPr lang="ru-RU" sz="2000" dirty="0">
                <a:latin typeface="+mj-lt"/>
              </a:rPr>
              <a:t>: не все среды кроссплатформенны. </a:t>
            </a:r>
            <a:endParaRPr lang="ru-RU" sz="2000" dirty="0">
              <a:latin typeface="+mj-lt"/>
            </a:endParaRPr>
          </a:p>
        </p:txBody>
      </p:sp>
      <p:sp>
        <p:nvSpPr>
          <p:cNvPr id="10" name="Содержимое 5"/>
          <p:cNvSpPr txBox="1">
            <a:spLocks/>
          </p:cNvSpPr>
          <p:nvPr/>
        </p:nvSpPr>
        <p:spPr>
          <a:xfrm>
            <a:off x="460375" y="4053840"/>
            <a:ext cx="9175994" cy="682752"/>
          </a:xfrm>
          <a:prstGeom prst="rect">
            <a:avLst/>
          </a:prstGeom>
          <a:solidFill>
            <a:schemeClr val="bg1"/>
          </a:solidFill>
          <a:ln w="19050">
            <a:solidFill>
              <a:srgbClr val="511F1E"/>
            </a:solidFill>
          </a:ln>
        </p:spPr>
        <p:txBody>
          <a:bodyPr vert="horz" lIns="180000" tIns="252000" rIns="252000" bIns="0" rtlCol="0">
            <a:noAutofit/>
          </a:bodyPr>
          <a:lstStyle/>
          <a:p>
            <a:r>
              <a:rPr lang="ru-RU" sz="2000" dirty="0" smtClean="0">
                <a:latin typeface="+mj-lt"/>
              </a:rPr>
              <a:t>Скачать по ссылке </a:t>
            </a:r>
            <a:r>
              <a:rPr lang="en-US" sz="2000" dirty="0" smtClean="0">
                <a:latin typeface="+mj-lt"/>
                <a:hlinkClick r:id="rId4"/>
              </a:rPr>
              <a:t>https</a:t>
            </a:r>
            <a:r>
              <a:rPr lang="en-US" sz="2000" dirty="0">
                <a:latin typeface="+mj-lt"/>
                <a:hlinkClick r:id="rId4"/>
              </a:rPr>
              <a:t>://soft.mydiv.net/win/download-DEV-C.html</a:t>
            </a:r>
            <a:endParaRPr lang="ru-RU" sz="2000" dirty="0">
              <a:latin typeface="+mj-lt"/>
            </a:endParaRPr>
          </a:p>
        </p:txBody>
      </p:sp>
      <p:sp>
        <p:nvSpPr>
          <p:cNvPr id="11" name="Содержимое 5"/>
          <p:cNvSpPr txBox="1">
            <a:spLocks/>
          </p:cNvSpPr>
          <p:nvPr/>
        </p:nvSpPr>
        <p:spPr>
          <a:xfrm>
            <a:off x="460375" y="4919472"/>
            <a:ext cx="9175994" cy="932688"/>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smtClean="0">
                <a:latin typeface="+mj-lt"/>
              </a:rPr>
              <a:t>Подробную информацию по установке и настройке </a:t>
            </a:r>
            <a:r>
              <a:rPr lang="en-US" sz="2000" dirty="0" smtClean="0">
                <a:latin typeface="+mj-lt"/>
              </a:rPr>
              <a:t>Dev-C++ (Dev-</a:t>
            </a:r>
            <a:r>
              <a:rPr lang="en-US" sz="2000" dirty="0" err="1" smtClean="0">
                <a:latin typeface="+mj-lt"/>
              </a:rPr>
              <a:t>Cpp</a:t>
            </a:r>
            <a:r>
              <a:rPr lang="en-US" sz="2000" dirty="0" smtClean="0">
                <a:latin typeface="+mj-lt"/>
              </a:rPr>
              <a:t>) </a:t>
            </a:r>
            <a:r>
              <a:rPr lang="ru-RU" sz="2000" dirty="0" smtClean="0">
                <a:latin typeface="+mj-lt"/>
              </a:rPr>
              <a:t>можно посмотреть по ссылке </a:t>
            </a:r>
            <a:r>
              <a:rPr lang="en-US" sz="2000" dirty="0">
                <a:latin typeface="+mj-lt"/>
                <a:hlinkClick r:id="rId5"/>
              </a:rPr>
              <a:t>http://www.tryobj.com/84-soft-dev-cpp.html</a:t>
            </a:r>
            <a:endParaRPr lang="ru-RU" sz="2000" dirty="0">
              <a:latin typeface="+mj-lt"/>
            </a:endParaRPr>
          </a:p>
        </p:txBody>
      </p:sp>
    </p:spTree>
    <p:extLst>
      <p:ext uri="{BB962C8B-B14F-4D97-AF65-F5344CB8AC3E}">
        <p14:creationId xmlns:p14="http://schemas.microsoft.com/office/powerpoint/2010/main" val="31303467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32</a:t>
            </a:fld>
            <a:endParaRPr lang="ru-RU" noProof="0" dirty="0"/>
          </a:p>
        </p:txBody>
      </p:sp>
      <p:sp>
        <p:nvSpPr>
          <p:cNvPr id="5" name="Заголовок 4"/>
          <p:cNvSpPr>
            <a:spLocks noGrp="1"/>
          </p:cNvSpPr>
          <p:nvPr>
            <p:ph type="title"/>
          </p:nvPr>
        </p:nvSpPr>
        <p:spPr>
          <a:xfrm>
            <a:off x="432000" y="432000"/>
            <a:ext cx="9198116" cy="587908"/>
          </a:xfrm>
        </p:spPr>
        <p:txBody>
          <a:bodyPr/>
          <a:lstStyle/>
          <a:p>
            <a:pPr algn="ctr"/>
            <a:r>
              <a:rPr lang="ru-RU" dirty="0"/>
              <a:t>Код первой программы</a:t>
            </a: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458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975" y="1046036"/>
            <a:ext cx="8714105" cy="55026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58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54287" y="991839"/>
            <a:ext cx="876406" cy="910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58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22278" y="1989106"/>
            <a:ext cx="940423" cy="831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583"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287" y="3090673"/>
            <a:ext cx="10042753" cy="34580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7976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33</a:t>
            </a:fld>
            <a:endParaRPr lang="ru-RU" noProof="0" dirty="0"/>
          </a:p>
        </p:txBody>
      </p:sp>
      <p:sp>
        <p:nvSpPr>
          <p:cNvPr id="5" name="Заголовок 4"/>
          <p:cNvSpPr>
            <a:spLocks noGrp="1"/>
          </p:cNvSpPr>
          <p:nvPr>
            <p:ph type="title"/>
          </p:nvPr>
        </p:nvSpPr>
        <p:spPr>
          <a:xfrm>
            <a:off x="432000" y="432000"/>
            <a:ext cx="9198116" cy="587908"/>
          </a:xfrm>
        </p:spPr>
        <p:txBody>
          <a:bodyPr/>
          <a:lstStyle/>
          <a:p>
            <a:pPr algn="ctr"/>
            <a:r>
              <a:rPr lang="ru-RU" dirty="0"/>
              <a:t>Переменные и типы данных в C++</a:t>
            </a: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 name="Содержимое 5"/>
          <p:cNvSpPr txBox="1">
            <a:spLocks/>
          </p:cNvSpPr>
          <p:nvPr/>
        </p:nvSpPr>
        <p:spPr>
          <a:xfrm>
            <a:off x="460375" y="1005840"/>
            <a:ext cx="9175994" cy="950976"/>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b="1" dirty="0">
                <a:latin typeface="+mj-lt"/>
              </a:rPr>
              <a:t>Переменная</a:t>
            </a:r>
            <a:r>
              <a:rPr lang="ru-RU" sz="2000" dirty="0">
                <a:latin typeface="+mj-lt"/>
              </a:rPr>
              <a:t> — это «ячейка» оперативной памяти компьютера, в которой может храниться какая-либо информация.</a:t>
            </a:r>
            <a:endParaRPr lang="ru-RU" sz="2000" dirty="0">
              <a:latin typeface="+mj-lt"/>
            </a:endParaRPr>
          </a:p>
        </p:txBody>
      </p:sp>
      <p:sp>
        <p:nvSpPr>
          <p:cNvPr id="2" name="Rectangle 1"/>
          <p:cNvSpPr>
            <a:spLocks noChangeArrowheads="1"/>
          </p:cNvSpPr>
          <p:nvPr/>
        </p:nvSpPr>
        <p:spPr bwMode="auto">
          <a:xfrm>
            <a:off x="0" y="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3F5263"/>
                </a:solidFill>
                <a:effectLst/>
                <a:latin typeface="Roboto"/>
                <a:cs typeface="Arial" pitchFamily="34" charset="0"/>
              </a:rPr>
              <a:t>Все то, что находится внутри фигурных скобок функции </a:t>
            </a:r>
            <a:r>
              <a:rPr kumimoji="0" lang="ru-RU" altLang="ru-RU" sz="1200" b="0" i="0" u="none" strike="noStrike" cap="none" normalizeH="0" baseline="0" smtClean="0">
                <a:ln>
                  <a:noFill/>
                </a:ln>
                <a:solidFill>
                  <a:srgbClr val="972300"/>
                </a:solidFill>
                <a:effectLst/>
                <a:latin typeface="Consolas" pitchFamily="49" charset="0"/>
                <a:cs typeface="Consolas" pitchFamily="49" charset="0"/>
              </a:rPr>
              <a:t>int main() {}</a:t>
            </a:r>
            <a:r>
              <a:rPr kumimoji="0" lang="ru-RU" altLang="ru-RU" sz="1200" b="0" i="0" u="none" strike="noStrike" cap="none" normalizeH="0" baseline="0" smtClean="0">
                <a:ln>
                  <a:noFill/>
                </a:ln>
                <a:solidFill>
                  <a:srgbClr val="3F5263"/>
                </a:solidFill>
                <a:effectLst/>
                <a:latin typeface="Roboto"/>
                <a:cs typeface="Arial" pitchFamily="34" charset="0"/>
              </a:rPr>
              <a:t> будет автоматически выполняться после запуска программы</a:t>
            </a:r>
            <a:r>
              <a:rPr kumimoji="0" lang="ru-RU" altLang="ru-RU" sz="900" b="0" i="0" u="none" strike="noStrike" cap="none" normalizeH="0" baseline="0" smtClean="0">
                <a:ln>
                  <a:noFill/>
                </a:ln>
                <a:solidFill>
                  <a:schemeClr val="tx1"/>
                </a:solidFill>
                <a:effectLst/>
                <a:latin typeface="Arial" pitchFamily="34" charset="0"/>
                <a:cs typeface="Arial" pitchFamily="34" charset="0"/>
              </a:rPr>
              <a:t> </a:t>
            </a: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Содержимое 5"/>
          <p:cNvSpPr txBox="1">
            <a:spLocks/>
          </p:cNvSpPr>
          <p:nvPr/>
        </p:nvSpPr>
        <p:spPr>
          <a:xfrm>
            <a:off x="460375" y="2188464"/>
            <a:ext cx="9175994" cy="1267968"/>
          </a:xfrm>
          <a:prstGeom prst="rect">
            <a:avLst/>
          </a:prstGeom>
          <a:solidFill>
            <a:schemeClr val="bg1"/>
          </a:solidFill>
          <a:ln w="19050">
            <a:solidFill>
              <a:srgbClr val="511F1E"/>
            </a:solidFill>
          </a:ln>
        </p:spPr>
        <p:txBody>
          <a:bodyPr vert="horz" lIns="180000" tIns="252000" rIns="252000" bIns="0" rtlCol="0">
            <a:noAutofit/>
          </a:bodyPr>
          <a:lstStyle/>
          <a:p>
            <a:r>
              <a:rPr lang="ru-RU" sz="2000" dirty="0">
                <a:latin typeface="+mj-lt"/>
              </a:rPr>
              <a:t>В программировании переменная, как и в математике, может иметь название, состоящее из одной латинской буквы, но также может состоять из нескольких символов, целого слова или нескольких слов.</a:t>
            </a:r>
          </a:p>
        </p:txBody>
      </p:sp>
    </p:spTree>
    <p:extLst>
      <p:ext uri="{BB962C8B-B14F-4D97-AF65-F5344CB8AC3E}">
        <p14:creationId xmlns:p14="http://schemas.microsoft.com/office/powerpoint/2010/main" val="26692499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34</a:t>
            </a:fld>
            <a:endParaRPr lang="ru-RU" noProof="0" dirty="0"/>
          </a:p>
        </p:txBody>
      </p:sp>
      <p:sp>
        <p:nvSpPr>
          <p:cNvPr id="5" name="Заголовок 4"/>
          <p:cNvSpPr>
            <a:spLocks noGrp="1"/>
          </p:cNvSpPr>
          <p:nvPr>
            <p:ph type="title"/>
          </p:nvPr>
        </p:nvSpPr>
        <p:spPr>
          <a:xfrm>
            <a:off x="432000" y="432000"/>
            <a:ext cx="9198116" cy="587908"/>
          </a:xfrm>
        </p:spPr>
        <p:txBody>
          <a:bodyPr/>
          <a:lstStyle/>
          <a:p>
            <a:pPr algn="ctr"/>
            <a:r>
              <a:rPr lang="ru-RU" dirty="0" smtClean="0"/>
              <a:t>Типы данных</a:t>
            </a:r>
            <a:endParaRPr lang="ru-RU" dirty="0"/>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 name="Содержимое 5"/>
          <p:cNvSpPr txBox="1">
            <a:spLocks/>
          </p:cNvSpPr>
          <p:nvPr/>
        </p:nvSpPr>
        <p:spPr>
          <a:xfrm>
            <a:off x="460375" y="1005840"/>
            <a:ext cx="9175994" cy="2005584"/>
          </a:xfrm>
          <a:prstGeom prst="rect">
            <a:avLst/>
          </a:prstGeom>
          <a:solidFill>
            <a:schemeClr val="bg1"/>
          </a:solidFill>
          <a:ln w="19050">
            <a:solidFill>
              <a:srgbClr val="511F1E"/>
            </a:solidFill>
          </a:ln>
        </p:spPr>
        <p:txBody>
          <a:bodyPr vert="horz" lIns="180000" tIns="252000" rIns="252000" bIns="0" rtlCol="0">
            <a:noAutofit/>
          </a:bodyPr>
          <a:lstStyle/>
          <a:p>
            <a:r>
              <a:rPr lang="ru-RU" sz="2000" b="1" dirty="0" err="1">
                <a:latin typeface="+mj-lt"/>
              </a:rPr>
              <a:t>int</a:t>
            </a:r>
            <a:r>
              <a:rPr lang="ru-RU" sz="2000" dirty="0">
                <a:latin typeface="+mj-lt"/>
              </a:rPr>
              <a:t> — целочисленный тип данных.</a:t>
            </a:r>
          </a:p>
          <a:p>
            <a:r>
              <a:rPr lang="ru-RU" sz="2000" b="1" dirty="0" err="1">
                <a:latin typeface="+mj-lt"/>
              </a:rPr>
              <a:t>float</a:t>
            </a:r>
            <a:r>
              <a:rPr lang="ru-RU" sz="2000" dirty="0">
                <a:latin typeface="+mj-lt"/>
              </a:rPr>
              <a:t> — тип данных с плавающей запятой.</a:t>
            </a:r>
          </a:p>
          <a:p>
            <a:r>
              <a:rPr lang="ru-RU" sz="2000" b="1" dirty="0" err="1">
                <a:latin typeface="+mj-lt"/>
              </a:rPr>
              <a:t>double</a:t>
            </a:r>
            <a:r>
              <a:rPr lang="ru-RU" sz="2000" dirty="0">
                <a:latin typeface="+mj-lt"/>
              </a:rPr>
              <a:t> — тип данных с плавающей запятой двойной точности.</a:t>
            </a:r>
          </a:p>
          <a:p>
            <a:r>
              <a:rPr lang="ru-RU" sz="2000" b="1" dirty="0" err="1">
                <a:latin typeface="+mj-lt"/>
              </a:rPr>
              <a:t>char</a:t>
            </a:r>
            <a:r>
              <a:rPr lang="ru-RU" sz="2000" dirty="0">
                <a:latin typeface="+mj-lt"/>
              </a:rPr>
              <a:t> — символьный тип данных.</a:t>
            </a:r>
          </a:p>
          <a:p>
            <a:r>
              <a:rPr lang="ru-RU" sz="2000" b="1" dirty="0" err="1">
                <a:latin typeface="+mj-lt"/>
              </a:rPr>
              <a:t>bool</a:t>
            </a:r>
            <a:r>
              <a:rPr lang="ru-RU" sz="2000" dirty="0">
                <a:latin typeface="+mj-lt"/>
              </a:rPr>
              <a:t> — логический тип данных.</a:t>
            </a:r>
          </a:p>
        </p:txBody>
      </p:sp>
      <p:sp>
        <p:nvSpPr>
          <p:cNvPr id="10" name="Содержимое 5"/>
          <p:cNvSpPr txBox="1">
            <a:spLocks/>
          </p:cNvSpPr>
          <p:nvPr/>
        </p:nvSpPr>
        <p:spPr>
          <a:xfrm>
            <a:off x="460375" y="3291840"/>
            <a:ext cx="9175994" cy="1280160"/>
          </a:xfrm>
          <a:prstGeom prst="rect">
            <a:avLst/>
          </a:prstGeom>
          <a:solidFill>
            <a:schemeClr val="bg1"/>
          </a:solidFill>
          <a:ln w="19050">
            <a:solidFill>
              <a:srgbClr val="511F1E"/>
            </a:solidFill>
          </a:ln>
        </p:spPr>
        <p:txBody>
          <a:bodyPr vert="horz" lIns="180000" tIns="252000" rIns="252000" bIns="0" rtlCol="0">
            <a:noAutofit/>
          </a:bodyPr>
          <a:lstStyle/>
          <a:p>
            <a:r>
              <a:rPr lang="ru-RU" sz="2000" dirty="0">
                <a:latin typeface="+mj-lt"/>
              </a:rPr>
              <a:t>Объявление переменной в C++ происходит таким образом: сначала указывается тип данных для этой переменной а затем название этой переменной.</a:t>
            </a:r>
          </a:p>
        </p:txBody>
      </p:sp>
      <p:sp>
        <p:nvSpPr>
          <p:cNvPr id="2" name="Rectangle 1"/>
          <p:cNvSpPr>
            <a:spLocks noChangeArrowheads="1"/>
          </p:cNvSpPr>
          <p:nvPr/>
        </p:nvSpPr>
        <p:spPr bwMode="auto">
          <a:xfrm>
            <a:off x="0" y="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rgbClr val="3F5263"/>
                </a:solidFill>
                <a:effectLst/>
                <a:latin typeface="Roboto"/>
                <a:cs typeface="Arial" pitchFamily="34" charset="0"/>
              </a:rPr>
              <a:t>Все то, что находится внутри фигурных скобок функции </a:t>
            </a:r>
            <a:r>
              <a:rPr kumimoji="0" lang="ru-RU" altLang="ru-RU" sz="1200" b="0" i="0" u="none" strike="noStrike" cap="none" normalizeH="0" baseline="0" smtClean="0">
                <a:ln>
                  <a:noFill/>
                </a:ln>
                <a:solidFill>
                  <a:srgbClr val="972300"/>
                </a:solidFill>
                <a:effectLst/>
                <a:latin typeface="Consolas" pitchFamily="49" charset="0"/>
                <a:cs typeface="Consolas" pitchFamily="49" charset="0"/>
              </a:rPr>
              <a:t>int main() {}</a:t>
            </a:r>
            <a:r>
              <a:rPr kumimoji="0" lang="ru-RU" altLang="ru-RU" sz="1200" b="0" i="0" u="none" strike="noStrike" cap="none" normalizeH="0" baseline="0" smtClean="0">
                <a:ln>
                  <a:noFill/>
                </a:ln>
                <a:solidFill>
                  <a:srgbClr val="3F5263"/>
                </a:solidFill>
                <a:effectLst/>
                <a:latin typeface="Roboto"/>
                <a:cs typeface="Arial" pitchFamily="34" charset="0"/>
              </a:rPr>
              <a:t> будет автоматически выполняться после запуска программы</a:t>
            </a:r>
            <a:r>
              <a:rPr kumimoji="0" lang="ru-RU" altLang="ru-RU" sz="900" b="0" i="0" u="none" strike="noStrike" cap="none" normalizeH="0" baseline="0" smtClean="0">
                <a:ln>
                  <a:noFill/>
                </a:ln>
                <a:solidFill>
                  <a:schemeClr val="tx1"/>
                </a:solidFill>
                <a:effectLst/>
                <a:latin typeface="Arial" pitchFamily="34" charset="0"/>
                <a:cs typeface="Arial" pitchFamily="34" charset="0"/>
              </a:rPr>
              <a:t> </a:t>
            </a: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143597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35</a:t>
            </a:fld>
            <a:endParaRPr lang="ru-RU" noProof="0" dirty="0"/>
          </a:p>
        </p:txBody>
      </p:sp>
      <p:sp>
        <p:nvSpPr>
          <p:cNvPr id="5" name="Заголовок 4"/>
          <p:cNvSpPr>
            <a:spLocks noGrp="1"/>
          </p:cNvSpPr>
          <p:nvPr>
            <p:ph type="title"/>
          </p:nvPr>
        </p:nvSpPr>
        <p:spPr>
          <a:xfrm>
            <a:off x="432000" y="432000"/>
            <a:ext cx="9198116" cy="587908"/>
          </a:xfrm>
        </p:spPr>
        <p:txBody>
          <a:bodyPr/>
          <a:lstStyle/>
          <a:p>
            <a:pPr algn="ctr"/>
            <a:r>
              <a:rPr lang="ru-RU" dirty="0"/>
              <a:t>Пример объявления переменных</a:t>
            </a: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86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342" y="1187387"/>
            <a:ext cx="9692347" cy="151923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Содержимое 5"/>
          <p:cNvSpPr txBox="1">
            <a:spLocks/>
          </p:cNvSpPr>
          <p:nvPr/>
        </p:nvSpPr>
        <p:spPr>
          <a:xfrm>
            <a:off x="460375" y="3291840"/>
            <a:ext cx="9175994" cy="1280160"/>
          </a:xfrm>
          <a:prstGeom prst="rect">
            <a:avLst/>
          </a:prstGeom>
          <a:solidFill>
            <a:schemeClr val="bg1"/>
          </a:solidFill>
          <a:ln w="19050">
            <a:solidFill>
              <a:srgbClr val="511F1E"/>
            </a:solidFill>
          </a:ln>
        </p:spPr>
        <p:txBody>
          <a:bodyPr vert="horz" lIns="180000" tIns="252000" rIns="252000" bIns="0" rtlCol="0">
            <a:noAutofit/>
          </a:bodyPr>
          <a:lstStyle/>
          <a:p>
            <a:pPr algn="just"/>
            <a:r>
              <a:rPr lang="ru-RU" sz="2000" dirty="0">
                <a:latin typeface="+mj-lt"/>
              </a:rPr>
              <a:t>Заметьте, что в C++ </a:t>
            </a:r>
            <a:r>
              <a:rPr lang="ru-RU" sz="2000" b="1" dirty="0">
                <a:latin typeface="+mj-lt"/>
              </a:rPr>
              <a:t>оператор присваивания</a:t>
            </a:r>
            <a:r>
              <a:rPr lang="ru-RU" sz="2000" dirty="0">
                <a:latin typeface="+mj-lt"/>
              </a:rPr>
              <a:t> </a:t>
            </a:r>
            <a:r>
              <a:rPr lang="ru-RU" sz="2000" b="1" dirty="0">
                <a:latin typeface="+mj-lt"/>
              </a:rPr>
              <a:t>(=)</a:t>
            </a:r>
            <a:r>
              <a:rPr lang="ru-RU" sz="2000" dirty="0">
                <a:latin typeface="+mj-lt"/>
              </a:rPr>
              <a:t> — не является знаком равенства и не может использоваться для сравнения значений. Оператор равенства записывается как «двойное равно» — </a:t>
            </a:r>
            <a:r>
              <a:rPr lang="ru-RU" sz="2000" b="1" dirty="0">
                <a:latin typeface="+mj-lt"/>
              </a:rPr>
              <a:t>==</a:t>
            </a:r>
            <a:r>
              <a:rPr lang="ru-RU" sz="2000" dirty="0">
                <a:latin typeface="+mj-lt"/>
              </a:rPr>
              <a:t>.</a:t>
            </a:r>
          </a:p>
        </p:txBody>
      </p:sp>
      <p:sp>
        <p:nvSpPr>
          <p:cNvPr id="11" name="Содержимое 5"/>
          <p:cNvSpPr txBox="1">
            <a:spLocks/>
          </p:cNvSpPr>
          <p:nvPr/>
        </p:nvSpPr>
        <p:spPr>
          <a:xfrm>
            <a:off x="460375" y="4870704"/>
            <a:ext cx="9175994" cy="1280160"/>
          </a:xfrm>
          <a:prstGeom prst="rect">
            <a:avLst/>
          </a:prstGeom>
          <a:solidFill>
            <a:schemeClr val="bg1"/>
          </a:solidFill>
          <a:ln w="19050">
            <a:solidFill>
              <a:srgbClr val="511F1E"/>
            </a:solidFill>
          </a:ln>
        </p:spPr>
        <p:txBody>
          <a:bodyPr vert="horz" lIns="180000" tIns="252000" rIns="252000" bIns="0" rtlCol="0">
            <a:noAutofit/>
          </a:bodyPr>
          <a:lstStyle/>
          <a:p>
            <a:pPr algn="just"/>
            <a:r>
              <a:rPr lang="ru-RU" sz="2000" dirty="0">
                <a:latin typeface="+mj-lt"/>
              </a:rPr>
              <a:t>Присваивание используется для сохранения определенного значение в переменной. Например, запись вида </a:t>
            </a:r>
            <a:r>
              <a:rPr lang="ru-RU" sz="2000" b="1" dirty="0">
                <a:latin typeface="+mj-lt"/>
              </a:rPr>
              <a:t>a = 10</a:t>
            </a:r>
            <a:r>
              <a:rPr lang="ru-RU" sz="2000" dirty="0">
                <a:latin typeface="+mj-lt"/>
              </a:rPr>
              <a:t> задает </a:t>
            </a:r>
            <a:r>
              <a:rPr lang="ru-RU" sz="2000" dirty="0" smtClean="0">
                <a:latin typeface="+mj-lt"/>
              </a:rPr>
              <a:t>переменной </a:t>
            </a:r>
            <a:r>
              <a:rPr lang="ru-RU" sz="2000" b="1" dirty="0" smtClean="0">
                <a:latin typeface="+mj-lt"/>
              </a:rPr>
              <a:t>a </a:t>
            </a:r>
            <a:r>
              <a:rPr lang="ru-RU" sz="2000" dirty="0" smtClean="0">
                <a:latin typeface="+mj-lt"/>
              </a:rPr>
              <a:t>значение числа </a:t>
            </a:r>
            <a:r>
              <a:rPr lang="ru-RU" sz="2000" dirty="0">
                <a:latin typeface="+mj-lt"/>
              </a:rPr>
              <a:t>10.</a:t>
            </a:r>
          </a:p>
        </p:txBody>
      </p:sp>
    </p:spTree>
    <p:extLst>
      <p:ext uri="{BB962C8B-B14F-4D97-AF65-F5344CB8AC3E}">
        <p14:creationId xmlns:p14="http://schemas.microsoft.com/office/powerpoint/2010/main" val="27938803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36</a:t>
            </a:fld>
            <a:endParaRPr lang="ru-RU" noProof="0" dirty="0"/>
          </a:p>
        </p:txBody>
      </p:sp>
      <p:sp>
        <p:nvSpPr>
          <p:cNvPr id="5" name="Заголовок 4"/>
          <p:cNvSpPr>
            <a:spLocks noGrp="1"/>
          </p:cNvSpPr>
          <p:nvPr>
            <p:ph type="title"/>
          </p:nvPr>
        </p:nvSpPr>
        <p:spPr>
          <a:xfrm>
            <a:off x="432000" y="432000"/>
            <a:ext cx="9198116" cy="587908"/>
          </a:xfrm>
        </p:spPr>
        <p:txBody>
          <a:bodyPr/>
          <a:lstStyle/>
          <a:p>
            <a:pPr algn="ctr"/>
            <a:r>
              <a:rPr lang="ru-RU" dirty="0"/>
              <a:t>Простой калькулятор на </a:t>
            </a:r>
            <a:r>
              <a:rPr lang="en-US" dirty="0"/>
              <a:t>C++</a:t>
            </a: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96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1057275"/>
            <a:ext cx="9737373" cy="424624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17266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37</a:t>
            </a:fld>
            <a:endParaRPr lang="ru-RU" noProof="0" dirty="0"/>
          </a:p>
        </p:txBody>
      </p:sp>
      <p:sp>
        <p:nvSpPr>
          <p:cNvPr id="5" name="Заголовок 4"/>
          <p:cNvSpPr>
            <a:spLocks noGrp="1"/>
          </p:cNvSpPr>
          <p:nvPr>
            <p:ph type="title"/>
          </p:nvPr>
        </p:nvSpPr>
        <p:spPr>
          <a:xfrm>
            <a:off x="432000" y="432000"/>
            <a:ext cx="9198116" cy="587908"/>
          </a:xfrm>
        </p:spPr>
        <p:txBody>
          <a:bodyPr/>
          <a:lstStyle/>
          <a:p>
            <a:pPr algn="ctr"/>
            <a:r>
              <a:rPr lang="ru-RU" dirty="0"/>
              <a:t>Домашнее задание</a:t>
            </a: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 name="Содержимое 5"/>
          <p:cNvSpPr txBox="1">
            <a:spLocks/>
          </p:cNvSpPr>
          <p:nvPr/>
        </p:nvSpPr>
        <p:spPr>
          <a:xfrm>
            <a:off x="460375" y="1334684"/>
            <a:ext cx="9175994" cy="1280500"/>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smtClean="0">
                <a:latin typeface="+mj-lt"/>
              </a:rPr>
              <a:t>Изменить программный код:</a:t>
            </a:r>
          </a:p>
          <a:p>
            <a:pPr marL="342900" indent="-342900" algn="just">
              <a:buClr>
                <a:srgbClr val="C00000"/>
              </a:buClr>
              <a:buFont typeface="Wingdings" panose="05000000000000000000" pitchFamily="2" charset="2"/>
              <a:buChar char="ü"/>
            </a:pPr>
            <a:r>
              <a:rPr lang="ru-RU" sz="2000" dirty="0" smtClean="0">
                <a:latin typeface="+mj-lt"/>
              </a:rPr>
              <a:t>201 группа умножение двух чисел</a:t>
            </a:r>
          </a:p>
          <a:p>
            <a:pPr marL="342900" indent="-342900" algn="just">
              <a:buClr>
                <a:srgbClr val="C00000"/>
              </a:buClr>
              <a:buFont typeface="Wingdings" panose="05000000000000000000" pitchFamily="2" charset="2"/>
              <a:buChar char="ü"/>
            </a:pPr>
            <a:r>
              <a:rPr lang="ru-RU" sz="2000" dirty="0" smtClean="0">
                <a:latin typeface="+mj-lt"/>
              </a:rPr>
              <a:t>202 группа разность двух чисел</a:t>
            </a:r>
            <a:endParaRPr lang="ru-RU" sz="2000" dirty="0">
              <a:latin typeface="+mj-lt"/>
            </a:endParaRPr>
          </a:p>
        </p:txBody>
      </p:sp>
    </p:spTree>
    <p:extLst>
      <p:ext uri="{BB962C8B-B14F-4D97-AF65-F5344CB8AC3E}">
        <p14:creationId xmlns:p14="http://schemas.microsoft.com/office/powerpoint/2010/main" val="10992931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38</a:t>
            </a:fld>
            <a:endParaRPr lang="ru-RU" noProof="0" dirty="0"/>
          </a:p>
        </p:txBody>
      </p:sp>
      <p:sp>
        <p:nvSpPr>
          <p:cNvPr id="5" name="Заголовок 4"/>
          <p:cNvSpPr>
            <a:spLocks noGrp="1"/>
          </p:cNvSpPr>
          <p:nvPr>
            <p:ph type="title"/>
          </p:nvPr>
        </p:nvSpPr>
        <p:spPr>
          <a:xfrm>
            <a:off x="432000" y="432000"/>
            <a:ext cx="9198116" cy="587908"/>
          </a:xfrm>
        </p:spPr>
        <p:txBody>
          <a:bodyPr/>
          <a:lstStyle/>
          <a:p>
            <a:pPr algn="ctr"/>
            <a:r>
              <a:rPr lang="ru-RU" dirty="0"/>
              <a:t>Конструкция ветвления в </a:t>
            </a:r>
            <a:r>
              <a:rPr lang="en-US" dirty="0"/>
              <a:t>C++</a:t>
            </a: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07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374" y="1240155"/>
            <a:ext cx="7988681" cy="529120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77051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39</a:t>
            </a:fld>
            <a:endParaRPr lang="ru-RU" noProof="0" dirty="0"/>
          </a:p>
        </p:txBody>
      </p:sp>
      <p:sp>
        <p:nvSpPr>
          <p:cNvPr id="5" name="Заголовок 4"/>
          <p:cNvSpPr>
            <a:spLocks noGrp="1"/>
          </p:cNvSpPr>
          <p:nvPr>
            <p:ph type="title"/>
          </p:nvPr>
        </p:nvSpPr>
        <p:spPr>
          <a:xfrm>
            <a:off x="432000" y="432000"/>
            <a:ext cx="9198116" cy="587908"/>
          </a:xfrm>
        </p:spPr>
        <p:txBody>
          <a:bodyPr/>
          <a:lstStyle/>
          <a:p>
            <a:pPr algn="ctr"/>
            <a:r>
              <a:rPr lang="ru-RU" dirty="0"/>
              <a:t>Оператор </a:t>
            </a:r>
            <a:r>
              <a:rPr lang="en-US" dirty="0"/>
              <a:t>if</a:t>
            </a: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 name="Содержимое 5"/>
          <p:cNvSpPr txBox="1">
            <a:spLocks/>
          </p:cNvSpPr>
          <p:nvPr/>
        </p:nvSpPr>
        <p:spPr>
          <a:xfrm>
            <a:off x="460375" y="1334684"/>
            <a:ext cx="9175994" cy="1280500"/>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b="1" dirty="0">
                <a:latin typeface="+mj-lt"/>
              </a:rPr>
              <a:t>Оператор </a:t>
            </a:r>
            <a:r>
              <a:rPr lang="ru-RU" sz="2000" b="1" dirty="0" err="1">
                <a:latin typeface="+mj-lt"/>
              </a:rPr>
              <a:t>if</a:t>
            </a:r>
            <a:r>
              <a:rPr lang="ru-RU" sz="2000" dirty="0">
                <a:latin typeface="+mj-lt"/>
              </a:rPr>
              <a:t> служит для того, чтобы выполнить какую-либо операцию в том случае, когда условие является верным. </a:t>
            </a:r>
            <a:r>
              <a:rPr lang="ru-RU" sz="2000" i="1" dirty="0">
                <a:latin typeface="+mj-lt"/>
              </a:rPr>
              <a:t>Условная конструкция в С++</a:t>
            </a:r>
            <a:r>
              <a:rPr lang="ru-RU" sz="2000" dirty="0">
                <a:latin typeface="+mj-lt"/>
              </a:rPr>
              <a:t> всегда записывается в круглых скобках после оператора </a:t>
            </a:r>
            <a:r>
              <a:rPr lang="ru-RU" sz="2000" dirty="0" err="1">
                <a:latin typeface="+mj-lt"/>
              </a:rPr>
              <a:t>if</a:t>
            </a:r>
            <a:r>
              <a:rPr lang="ru-RU" sz="2000" dirty="0">
                <a:latin typeface="+mj-lt"/>
              </a:rPr>
              <a:t>.</a:t>
            </a:r>
            <a:endParaRPr lang="ru-RU" sz="2000" dirty="0">
              <a:latin typeface="+mj-lt"/>
            </a:endParaRPr>
          </a:p>
        </p:txBody>
      </p:sp>
      <p:sp>
        <p:nvSpPr>
          <p:cNvPr id="10" name="Содержимое 5"/>
          <p:cNvSpPr txBox="1">
            <a:spLocks/>
          </p:cNvSpPr>
          <p:nvPr/>
        </p:nvSpPr>
        <p:spPr>
          <a:xfrm>
            <a:off x="460375" y="2767244"/>
            <a:ext cx="9175994" cy="1280500"/>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a:latin typeface="+mj-lt"/>
              </a:rPr>
              <a:t>Внутри фигурных скобок указывается тело условия. Если условие выполнится, то начнется выполнение всех команд, которые находятся между фигурными скобками.</a:t>
            </a:r>
            <a:endParaRPr lang="ru-RU" sz="2000" dirty="0">
              <a:latin typeface="+mj-lt"/>
            </a:endParaRPr>
          </a:p>
        </p:txBody>
      </p:sp>
      <p:pic>
        <p:nvPicPr>
          <p:cNvPr id="317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727" y="4400932"/>
            <a:ext cx="9646793" cy="196329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3591" y="1358150"/>
            <a:ext cx="9480794" cy="264692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052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4</a:t>
            </a:fld>
            <a:endParaRPr lang="ru-RU" noProof="0" dirty="0"/>
          </a:p>
        </p:txBody>
      </p:sp>
      <p:sp>
        <p:nvSpPr>
          <p:cNvPr id="5" name="Заголовок 4"/>
          <p:cNvSpPr>
            <a:spLocks noGrp="1"/>
          </p:cNvSpPr>
          <p:nvPr>
            <p:ph type="title"/>
          </p:nvPr>
        </p:nvSpPr>
        <p:spPr>
          <a:xfrm>
            <a:off x="432000" y="432000"/>
            <a:ext cx="9198116" cy="587908"/>
          </a:xfrm>
        </p:spPr>
        <p:txBody>
          <a:bodyPr/>
          <a:lstStyle/>
          <a:p>
            <a:pPr lvl="0" algn="ctr"/>
            <a:r>
              <a:rPr lang="ru-RU" dirty="0" smtClean="0"/>
              <a:t>Машинный язык</a:t>
            </a:r>
            <a:endParaRPr lang="ru-RU" dirty="0"/>
          </a:p>
        </p:txBody>
      </p:sp>
      <p:sp>
        <p:nvSpPr>
          <p:cNvPr id="8" name="Содержимое 5"/>
          <p:cNvSpPr txBox="1">
            <a:spLocks/>
          </p:cNvSpPr>
          <p:nvPr/>
        </p:nvSpPr>
        <p:spPr>
          <a:xfrm>
            <a:off x="460375" y="1151804"/>
            <a:ext cx="9175994" cy="1902292"/>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a:latin typeface="+mj-lt"/>
              </a:rPr>
              <a:t>Процессор компьютера не способен понимать напрямую языки программирования, такие как C++, </a:t>
            </a:r>
            <a:r>
              <a:rPr lang="ru-RU" sz="2000" dirty="0" err="1">
                <a:latin typeface="+mj-lt"/>
              </a:rPr>
              <a:t>Java</a:t>
            </a:r>
            <a:r>
              <a:rPr lang="ru-RU" sz="2000" dirty="0">
                <a:latin typeface="+mj-lt"/>
              </a:rPr>
              <a:t>, </a:t>
            </a:r>
            <a:r>
              <a:rPr lang="ru-RU" sz="2000" dirty="0" err="1">
                <a:latin typeface="+mj-lt"/>
              </a:rPr>
              <a:t>Python</a:t>
            </a:r>
            <a:r>
              <a:rPr lang="ru-RU" sz="2000" dirty="0">
                <a:latin typeface="+mj-lt"/>
              </a:rPr>
              <a:t> и т.д. Очень ограниченный набор инструкций, которые изначально понимает процессор, называется </a:t>
            </a:r>
            <a:r>
              <a:rPr lang="ru-RU" sz="2000" b="1" dirty="0">
                <a:latin typeface="+mj-lt"/>
              </a:rPr>
              <a:t>машинным кодом </a:t>
            </a:r>
            <a:r>
              <a:rPr lang="ru-RU" sz="2000" dirty="0">
                <a:latin typeface="+mj-lt"/>
              </a:rPr>
              <a:t>(или ещё </a:t>
            </a:r>
            <a:r>
              <a:rPr lang="ru-RU" sz="2000" b="1" dirty="0">
                <a:latin typeface="+mj-lt"/>
              </a:rPr>
              <a:t>«машинным языком»</a:t>
            </a:r>
            <a:r>
              <a:rPr lang="ru-RU" sz="2000" dirty="0">
                <a:latin typeface="+mj-lt"/>
              </a:rPr>
              <a:t>).</a:t>
            </a:r>
            <a:endParaRPr lang="ru-RU" sz="2000" dirty="0">
              <a:latin typeface="+mj-lt"/>
            </a:endParaRP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 name="Содержимое 5"/>
          <p:cNvSpPr txBox="1">
            <a:spLocks/>
          </p:cNvSpPr>
          <p:nvPr/>
        </p:nvSpPr>
        <p:spPr>
          <a:xfrm>
            <a:off x="460375" y="3187868"/>
            <a:ext cx="9175994" cy="951146"/>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smtClean="0">
                <a:latin typeface="+mj-lt"/>
              </a:rPr>
              <a:t>1. Каждая </a:t>
            </a:r>
            <a:r>
              <a:rPr lang="ru-RU" sz="2000" dirty="0">
                <a:latin typeface="+mj-lt"/>
              </a:rPr>
              <a:t>команда (инструкция) состоит только из двух цифр: 0 или 1. Эти числа называются битами </a:t>
            </a:r>
            <a:r>
              <a:rPr lang="ru-RU" sz="2000" dirty="0" smtClean="0">
                <a:latin typeface="+mj-lt"/>
              </a:rPr>
              <a:t>или </a:t>
            </a:r>
            <a:r>
              <a:rPr lang="ru-RU" sz="2000" dirty="0">
                <a:latin typeface="+mj-lt"/>
              </a:rPr>
              <a:t>двоичным кодом.</a:t>
            </a:r>
            <a:endParaRPr lang="ru-RU" sz="2000" dirty="0">
              <a:latin typeface="+mj-lt"/>
            </a:endParaRPr>
          </a:p>
        </p:txBody>
      </p:sp>
      <p:sp>
        <p:nvSpPr>
          <p:cNvPr id="11" name="Содержимое 5"/>
          <p:cNvSpPr txBox="1">
            <a:spLocks/>
          </p:cNvSpPr>
          <p:nvPr/>
        </p:nvSpPr>
        <p:spPr>
          <a:xfrm>
            <a:off x="460375" y="4254838"/>
            <a:ext cx="9175994" cy="975530"/>
          </a:xfrm>
          <a:prstGeom prst="rect">
            <a:avLst/>
          </a:prstGeom>
          <a:solidFill>
            <a:schemeClr val="bg1"/>
          </a:solidFill>
          <a:ln w="19050">
            <a:solidFill>
              <a:srgbClr val="511F1E"/>
            </a:solidFill>
          </a:ln>
          <a:effectLst>
            <a:glow rad="228600">
              <a:schemeClr val="accent3">
                <a:satMod val="175000"/>
                <a:alpha val="40000"/>
              </a:schemeClr>
            </a:glow>
          </a:effectLst>
        </p:spPr>
        <p:txBody>
          <a:bodyPr vert="horz" lIns="180000" tIns="252000" rIns="252000" bIns="0" rtlCol="0">
            <a:noAutofit/>
          </a:bodyPr>
          <a:lstStyle/>
          <a:p>
            <a:pPr algn="just">
              <a:buClr>
                <a:srgbClr val="C00000"/>
              </a:buClr>
            </a:pPr>
            <a:r>
              <a:rPr lang="ru-RU" sz="2000" dirty="0">
                <a:latin typeface="+mj-lt"/>
              </a:rPr>
              <a:t>Например, одна команда машинного кода архитектуры x86 выглядит следующим образом</a:t>
            </a:r>
            <a:r>
              <a:rPr lang="ru-RU" sz="2000" dirty="0" smtClean="0">
                <a:latin typeface="+mj-lt"/>
              </a:rPr>
              <a:t>: </a:t>
            </a:r>
            <a:r>
              <a:rPr lang="ru-RU" sz="2000" b="1" dirty="0" smtClean="0">
                <a:latin typeface="+mj-lt"/>
              </a:rPr>
              <a:t>10110000 </a:t>
            </a:r>
            <a:r>
              <a:rPr lang="ru-RU" sz="2000" b="1" dirty="0">
                <a:latin typeface="+mj-lt"/>
              </a:rPr>
              <a:t>01100001</a:t>
            </a:r>
            <a:endParaRPr lang="ru-RU" sz="2000" b="1" dirty="0">
              <a:latin typeface="+mj-lt"/>
            </a:endParaRPr>
          </a:p>
        </p:txBody>
      </p:sp>
      <p:sp>
        <p:nvSpPr>
          <p:cNvPr id="12" name="Содержимое 5"/>
          <p:cNvSpPr txBox="1">
            <a:spLocks/>
          </p:cNvSpPr>
          <p:nvPr/>
        </p:nvSpPr>
        <p:spPr>
          <a:xfrm>
            <a:off x="460375" y="5382768"/>
            <a:ext cx="9175994" cy="975530"/>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smtClean="0">
                <a:latin typeface="+mj-lt"/>
              </a:rPr>
              <a:t>2. Каждый </a:t>
            </a:r>
            <a:r>
              <a:rPr lang="ru-RU" sz="2000" dirty="0">
                <a:latin typeface="+mj-lt"/>
              </a:rPr>
              <a:t>набор битов переводится процессором в инструкции для выполнения определенного </a:t>
            </a:r>
            <a:r>
              <a:rPr lang="ru-RU" sz="2000" dirty="0" smtClean="0">
                <a:latin typeface="+mj-lt"/>
              </a:rPr>
              <a:t>задания. </a:t>
            </a:r>
            <a:endParaRPr lang="ru-RU" sz="2000" dirty="0">
              <a:latin typeface="+mj-lt"/>
            </a:endParaRPr>
          </a:p>
        </p:txBody>
      </p:sp>
    </p:spTree>
    <p:extLst>
      <p:ext uri="{BB962C8B-B14F-4D97-AF65-F5344CB8AC3E}">
        <p14:creationId xmlns:p14="http://schemas.microsoft.com/office/powerpoint/2010/main" val="39424604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40</a:t>
            </a:fld>
            <a:endParaRPr lang="ru-RU" noProof="0" dirty="0"/>
          </a:p>
        </p:txBody>
      </p:sp>
      <p:sp>
        <p:nvSpPr>
          <p:cNvPr id="5" name="Заголовок 4"/>
          <p:cNvSpPr>
            <a:spLocks noGrp="1"/>
          </p:cNvSpPr>
          <p:nvPr>
            <p:ph type="title"/>
          </p:nvPr>
        </p:nvSpPr>
        <p:spPr>
          <a:xfrm>
            <a:off x="432000" y="432000"/>
            <a:ext cx="9198116" cy="587908"/>
          </a:xfrm>
        </p:spPr>
        <p:txBody>
          <a:bodyPr/>
          <a:lstStyle/>
          <a:p>
            <a:pPr algn="ctr"/>
            <a:r>
              <a:rPr lang="ru-RU" dirty="0"/>
              <a:t>Конструкция ветвления в </a:t>
            </a:r>
            <a:r>
              <a:rPr lang="en-US" dirty="0"/>
              <a:t>C++</a:t>
            </a: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27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5670" y="1162241"/>
            <a:ext cx="7630858" cy="561792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0528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Рисунок 1"/>
          <p:cNvSpPr>
            <a:spLocks noGrp="1"/>
          </p:cNvSpPr>
          <p:nvPr>
            <p:ph type="pic" sz="quarter" idx="33"/>
          </p:nvPr>
        </p:nvSpPr>
        <p:spPr/>
      </p:sp>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41</a:t>
            </a:fld>
            <a:endParaRPr lang="ru-RU" noProof="0" dirty="0"/>
          </a:p>
        </p:txBody>
      </p:sp>
      <p:sp>
        <p:nvSpPr>
          <p:cNvPr id="5" name="Заголовок 4"/>
          <p:cNvSpPr>
            <a:spLocks noGrp="1"/>
          </p:cNvSpPr>
          <p:nvPr>
            <p:ph type="title"/>
          </p:nvPr>
        </p:nvSpPr>
        <p:spPr/>
        <p:txBody>
          <a:bodyPr/>
          <a:lstStyle/>
          <a:p>
            <a:pPr algn="ctr"/>
            <a:r>
              <a:rPr lang="ru-RU" dirty="0"/>
              <a:t>Конструкция ветвления в </a:t>
            </a:r>
            <a:r>
              <a:rPr lang="en-US" dirty="0"/>
              <a:t>C++</a:t>
            </a:r>
            <a:endParaRPr lang="ru-RU" dirty="0"/>
          </a:p>
        </p:txBody>
      </p:sp>
      <p:pic>
        <p:nvPicPr>
          <p:cNvPr id="337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336" y="987292"/>
            <a:ext cx="7168896" cy="560781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descr="C:\Users\ПК\Documents\ИКТ для УПД\ВФрозовый.jpg"/>
          <p:cNvPicPr>
            <a:picLocks noChangeAspect="1" noChangeArrowheads="1"/>
          </p:cNvPicPr>
          <p:nvPr/>
        </p:nvPicPr>
        <p:blipFill>
          <a:blip r:embed="rId4" cstate="print"/>
          <a:srcRect t="374" b="374"/>
          <a:stretch>
            <a:fillRect/>
          </a:stretch>
        </p:blipFill>
        <p:spPr bwMode="auto">
          <a:xfrm>
            <a:off x="10004860" y="-12192"/>
            <a:ext cx="2211524" cy="6192000"/>
          </a:xfrm>
          <a:prstGeom prst="rect">
            <a:avLst/>
          </a:prstGeom>
          <a:noFill/>
        </p:spPr>
      </p:pic>
    </p:spTree>
    <p:extLst>
      <p:ext uri="{BB962C8B-B14F-4D97-AF65-F5344CB8AC3E}">
        <p14:creationId xmlns:p14="http://schemas.microsoft.com/office/powerpoint/2010/main" val="22194331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6990" y="3096000"/>
            <a:ext cx="9198116" cy="432000"/>
          </a:xfrm>
        </p:spPr>
        <p:txBody>
          <a:bodyPr>
            <a:normAutofit fontScale="90000"/>
          </a:bodyPr>
          <a:lstStyle/>
          <a:p>
            <a:pPr algn="ctr"/>
            <a:r>
              <a:rPr lang="ru-RU" b="0" dirty="0" smtClean="0"/>
              <a:t>Спасибо за внимание!</a:t>
            </a:r>
            <a:endParaRPr lang="ru-RU"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42</a:t>
            </a:fld>
            <a:endParaRPr lang="en-US" dirty="0"/>
          </a:p>
        </p:txBody>
      </p:sp>
      <p:pic>
        <p:nvPicPr>
          <p:cNvPr id="5" name="Picture 2" descr="C:\Users\ПК\Documents\ИКТ для УПД\ВФрозовый.jpg"/>
          <p:cNvPicPr>
            <a:picLocks noChangeAspect="1" noChangeArrowheads="1"/>
          </p:cNvPicPr>
          <p:nvPr/>
        </p:nvPicPr>
        <p:blipFill>
          <a:blip r:embed="rId3" cstate="print"/>
          <a:srcRect t="374" b="374"/>
          <a:stretch>
            <a:fillRect/>
          </a:stretch>
        </p:blipFill>
        <p:spPr bwMode="auto">
          <a:xfrm>
            <a:off x="9980476" y="0"/>
            <a:ext cx="2211524" cy="6192000"/>
          </a:xfrm>
          <a:prstGeom prst="rect">
            <a:avLst/>
          </a:prstGeom>
          <a:noFill/>
        </p:spPr>
      </p:pic>
    </p:spTree>
    <p:extLst>
      <p:ext uri="{BB962C8B-B14F-4D97-AF65-F5344CB8AC3E}">
        <p14:creationId xmlns:p14="http://schemas.microsoft.com/office/powerpoint/2010/main" val="2658979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5</a:t>
            </a:fld>
            <a:endParaRPr lang="ru-RU" noProof="0" dirty="0"/>
          </a:p>
        </p:txBody>
      </p:sp>
      <p:sp>
        <p:nvSpPr>
          <p:cNvPr id="5" name="Заголовок 4"/>
          <p:cNvSpPr>
            <a:spLocks noGrp="1"/>
          </p:cNvSpPr>
          <p:nvPr>
            <p:ph type="title"/>
          </p:nvPr>
        </p:nvSpPr>
        <p:spPr>
          <a:xfrm>
            <a:off x="432000" y="432000"/>
            <a:ext cx="9198116" cy="587908"/>
          </a:xfrm>
        </p:spPr>
        <p:txBody>
          <a:bodyPr/>
          <a:lstStyle/>
          <a:p>
            <a:pPr lvl="0" algn="ctr"/>
            <a:r>
              <a:rPr lang="ru-RU" dirty="0" smtClean="0"/>
              <a:t>Язык ассемблера</a:t>
            </a:r>
            <a:endParaRPr lang="ru-RU" dirty="0"/>
          </a:p>
        </p:txBody>
      </p:sp>
      <p:sp>
        <p:nvSpPr>
          <p:cNvPr id="8" name="Содержимое 5"/>
          <p:cNvSpPr txBox="1">
            <a:spLocks/>
          </p:cNvSpPr>
          <p:nvPr/>
        </p:nvSpPr>
        <p:spPr>
          <a:xfrm>
            <a:off x="460375" y="914060"/>
            <a:ext cx="9175994" cy="1225636"/>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a:latin typeface="+mj-lt"/>
              </a:rPr>
              <a:t>В этом языке каждая команда идентифицируется коротким именем (а не набором единиц с нулями), и переменными можно управлять через их имена</a:t>
            </a:r>
            <a:r>
              <a:rPr lang="ru-RU" sz="2000" dirty="0" smtClean="0">
                <a:latin typeface="+mj-lt"/>
              </a:rPr>
              <a:t>. </a:t>
            </a: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 name="Содержимое 5"/>
          <p:cNvSpPr txBox="1">
            <a:spLocks/>
          </p:cNvSpPr>
          <p:nvPr/>
        </p:nvSpPr>
        <p:spPr>
          <a:xfrm>
            <a:off x="460375" y="2273808"/>
            <a:ext cx="9175994" cy="1237488"/>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b="1" dirty="0" smtClean="0">
                <a:latin typeface="+mj-lt"/>
              </a:rPr>
              <a:t>Ассемблер</a:t>
            </a:r>
            <a:r>
              <a:rPr lang="ru-RU" sz="2000" dirty="0" smtClean="0">
                <a:latin typeface="+mj-lt"/>
              </a:rPr>
              <a:t> </a:t>
            </a:r>
            <a:r>
              <a:rPr lang="ru-RU" sz="2000" dirty="0">
                <a:latin typeface="+mj-lt"/>
              </a:rPr>
              <a:t>– это транслятор (переводчик), который переводит код, написанный на языке ассемблера, в машинный язык. В Интернете этот язык называют просто — «Ассемблер».</a:t>
            </a:r>
            <a:endParaRPr lang="ru-RU" sz="2000" dirty="0">
              <a:latin typeface="+mj-lt"/>
            </a:endParaRPr>
          </a:p>
        </p:txBody>
      </p:sp>
      <p:sp>
        <p:nvSpPr>
          <p:cNvPr id="11" name="Содержимое 5"/>
          <p:cNvSpPr txBox="1">
            <a:spLocks/>
          </p:cNvSpPr>
          <p:nvPr/>
        </p:nvSpPr>
        <p:spPr>
          <a:xfrm>
            <a:off x="460375" y="3633216"/>
            <a:ext cx="9175994" cy="1816608"/>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a:latin typeface="+mj-lt"/>
              </a:rPr>
              <a:t>Преимуществом Ассемблера является производительность (точнее скорость выполнения) и он до сих пор используется, когда это имеет решающее значение. Тем не менее, причина подобного преимущества заключается в том, что программирование на этом языке адаптируется к конкретному процессору.</a:t>
            </a:r>
            <a:endParaRPr lang="ru-RU" sz="2000" dirty="0">
              <a:latin typeface="+mj-lt"/>
            </a:endParaRPr>
          </a:p>
        </p:txBody>
      </p:sp>
      <p:sp>
        <p:nvSpPr>
          <p:cNvPr id="12" name="Содержимое 5"/>
          <p:cNvSpPr txBox="1">
            <a:spLocks/>
          </p:cNvSpPr>
          <p:nvPr/>
        </p:nvSpPr>
        <p:spPr>
          <a:xfrm>
            <a:off x="460375" y="5626438"/>
            <a:ext cx="9175994" cy="975530"/>
          </a:xfrm>
          <a:prstGeom prst="rect">
            <a:avLst/>
          </a:prstGeom>
          <a:solidFill>
            <a:schemeClr val="bg1"/>
          </a:solidFill>
          <a:ln w="19050">
            <a:solidFill>
              <a:srgbClr val="511F1E"/>
            </a:solidFill>
          </a:ln>
          <a:effectLst>
            <a:glow rad="228600">
              <a:schemeClr val="accent3">
                <a:satMod val="175000"/>
                <a:alpha val="40000"/>
              </a:schemeClr>
            </a:glow>
          </a:effectLst>
        </p:spPr>
        <p:txBody>
          <a:bodyPr vert="horz" lIns="180000" tIns="252000" rIns="252000" bIns="0" rtlCol="0">
            <a:noAutofit/>
          </a:bodyPr>
          <a:lstStyle/>
          <a:p>
            <a:pPr algn="just">
              <a:buClr>
                <a:srgbClr val="C00000"/>
              </a:buClr>
            </a:pPr>
            <a:r>
              <a:rPr lang="ru-RU" sz="2000" dirty="0" smtClean="0">
                <a:latin typeface="+mj-lt"/>
              </a:rPr>
              <a:t>Команда </a:t>
            </a:r>
            <a:r>
              <a:rPr lang="ru-RU" sz="2000" dirty="0">
                <a:latin typeface="+mj-lt"/>
              </a:rPr>
              <a:t>машинного кода </a:t>
            </a:r>
            <a:r>
              <a:rPr lang="ru-RU" sz="2000" dirty="0" smtClean="0">
                <a:latin typeface="+mj-lt"/>
              </a:rPr>
              <a:t>: </a:t>
            </a:r>
            <a:r>
              <a:rPr lang="ru-RU" sz="2000" b="1" dirty="0" smtClean="0">
                <a:latin typeface="+mj-lt"/>
              </a:rPr>
              <a:t>10110000 01100001</a:t>
            </a:r>
          </a:p>
          <a:p>
            <a:pPr algn="just">
              <a:buClr>
                <a:srgbClr val="C00000"/>
              </a:buClr>
            </a:pPr>
            <a:r>
              <a:rPr lang="ru-RU" sz="2000" dirty="0" smtClean="0">
                <a:latin typeface="+mj-lt"/>
              </a:rPr>
              <a:t>Та </a:t>
            </a:r>
            <a:r>
              <a:rPr lang="ru-RU" sz="2000" dirty="0">
                <a:latin typeface="+mj-lt"/>
              </a:rPr>
              <a:t>же команда, </a:t>
            </a:r>
            <a:r>
              <a:rPr lang="ru-RU" sz="2000" dirty="0" smtClean="0">
                <a:latin typeface="+mj-lt"/>
              </a:rPr>
              <a:t>но </a:t>
            </a:r>
            <a:r>
              <a:rPr lang="ru-RU" sz="2000" dirty="0">
                <a:latin typeface="+mj-lt"/>
              </a:rPr>
              <a:t>на языке ассемблера</a:t>
            </a:r>
            <a:r>
              <a:rPr lang="ru-RU" sz="2000" dirty="0" smtClean="0">
                <a:latin typeface="+mj-lt"/>
              </a:rPr>
              <a:t>: </a:t>
            </a:r>
            <a:r>
              <a:rPr lang="ru-RU" sz="2000" b="1" dirty="0" err="1" smtClean="0">
                <a:latin typeface="+mj-lt"/>
              </a:rPr>
              <a:t>mov</a:t>
            </a:r>
            <a:r>
              <a:rPr lang="ru-RU" sz="2000" b="1" dirty="0" smtClean="0">
                <a:latin typeface="+mj-lt"/>
              </a:rPr>
              <a:t> </a:t>
            </a:r>
            <a:r>
              <a:rPr lang="ru-RU" sz="2000" b="1" dirty="0" err="1">
                <a:latin typeface="+mj-lt"/>
              </a:rPr>
              <a:t>al</a:t>
            </a:r>
            <a:r>
              <a:rPr lang="ru-RU" sz="2000" b="1" dirty="0">
                <a:latin typeface="+mj-lt"/>
              </a:rPr>
              <a:t>, 061h</a:t>
            </a:r>
            <a:endParaRPr lang="ru-RU" sz="2000" b="1" dirty="0">
              <a:latin typeface="+mj-lt"/>
            </a:endParaRPr>
          </a:p>
        </p:txBody>
      </p:sp>
    </p:spTree>
    <p:extLst>
      <p:ext uri="{BB962C8B-B14F-4D97-AF65-F5344CB8AC3E}">
        <p14:creationId xmlns:p14="http://schemas.microsoft.com/office/powerpoint/2010/main" val="1199133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6</a:t>
            </a:fld>
            <a:endParaRPr lang="ru-RU" noProof="0" dirty="0"/>
          </a:p>
        </p:txBody>
      </p:sp>
      <p:sp>
        <p:nvSpPr>
          <p:cNvPr id="5" name="Заголовок 4"/>
          <p:cNvSpPr>
            <a:spLocks noGrp="1"/>
          </p:cNvSpPr>
          <p:nvPr>
            <p:ph type="title"/>
          </p:nvPr>
        </p:nvSpPr>
        <p:spPr>
          <a:xfrm>
            <a:off x="432000" y="432000"/>
            <a:ext cx="9198116" cy="587908"/>
          </a:xfrm>
        </p:spPr>
        <p:txBody>
          <a:bodyPr/>
          <a:lstStyle/>
          <a:p>
            <a:pPr lvl="0" algn="ctr"/>
            <a:r>
              <a:rPr lang="ru-RU" dirty="0" smtClean="0"/>
              <a:t>Высокоуровневые языки программирования</a:t>
            </a:r>
            <a:endParaRPr lang="ru-RU" dirty="0"/>
          </a:p>
        </p:txBody>
      </p:sp>
      <p:sp>
        <p:nvSpPr>
          <p:cNvPr id="8" name="Содержимое 5"/>
          <p:cNvSpPr txBox="1">
            <a:spLocks/>
          </p:cNvSpPr>
          <p:nvPr/>
        </p:nvSpPr>
        <p:spPr>
          <a:xfrm>
            <a:off x="460375" y="1334684"/>
            <a:ext cx="9175994" cy="1316906"/>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a:latin typeface="+mj-lt"/>
              </a:rPr>
              <a:t>C, C++, </a:t>
            </a:r>
            <a:r>
              <a:rPr lang="ru-RU" sz="2000" dirty="0" err="1">
                <a:latin typeface="+mj-lt"/>
              </a:rPr>
              <a:t>Pascal</a:t>
            </a:r>
            <a:r>
              <a:rPr lang="ru-RU" sz="2000" dirty="0">
                <a:latin typeface="+mj-lt"/>
              </a:rPr>
              <a:t>, </a:t>
            </a:r>
            <a:r>
              <a:rPr lang="ru-RU" sz="2000" dirty="0" err="1">
                <a:latin typeface="+mj-lt"/>
              </a:rPr>
              <a:t>Java</a:t>
            </a:r>
            <a:r>
              <a:rPr lang="ru-RU" sz="2000" dirty="0">
                <a:latin typeface="+mj-lt"/>
              </a:rPr>
              <a:t>, </a:t>
            </a:r>
            <a:r>
              <a:rPr lang="ru-RU" sz="2000" dirty="0" err="1">
                <a:latin typeface="+mj-lt"/>
              </a:rPr>
              <a:t>JavaScript</a:t>
            </a:r>
            <a:r>
              <a:rPr lang="ru-RU" sz="2000" dirty="0">
                <a:latin typeface="+mj-lt"/>
              </a:rPr>
              <a:t> и </a:t>
            </a:r>
            <a:r>
              <a:rPr lang="ru-RU" sz="2000" dirty="0" err="1">
                <a:latin typeface="+mj-lt"/>
              </a:rPr>
              <a:t>Perl</a:t>
            </a:r>
            <a:r>
              <a:rPr lang="ru-RU" sz="2000" dirty="0">
                <a:latin typeface="+mj-lt"/>
              </a:rPr>
              <a:t> — это всё </a:t>
            </a:r>
            <a:r>
              <a:rPr lang="ru-RU" sz="2000" b="1" dirty="0">
                <a:latin typeface="+mj-lt"/>
              </a:rPr>
              <a:t>языки высокого уровня</a:t>
            </a:r>
            <a:r>
              <a:rPr lang="ru-RU" sz="2000" dirty="0">
                <a:latin typeface="+mj-lt"/>
              </a:rPr>
              <a:t>. Они позволяют писать и выполнять программы, не переживая о совместимости кода с разными архитектурами процессоров.</a:t>
            </a:r>
            <a:endParaRPr lang="ru-RU" sz="2000" dirty="0">
              <a:latin typeface="+mj-lt"/>
            </a:endParaRP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 name="Содержимое 5"/>
          <p:cNvSpPr txBox="1">
            <a:spLocks/>
          </p:cNvSpPr>
          <p:nvPr/>
        </p:nvSpPr>
        <p:spPr>
          <a:xfrm>
            <a:off x="460375" y="3041564"/>
            <a:ext cx="9175994" cy="1932772"/>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a:latin typeface="+mj-lt"/>
              </a:rPr>
              <a:t>Есть два варианта:</a:t>
            </a:r>
          </a:p>
          <a:p>
            <a:pPr algn="just">
              <a:buClr>
                <a:srgbClr val="C00000"/>
              </a:buClr>
            </a:pPr>
            <a:endParaRPr lang="ru-RU" sz="2000" dirty="0">
              <a:latin typeface="+mj-lt"/>
            </a:endParaRPr>
          </a:p>
          <a:p>
            <a:pPr marL="342900" indent="-342900" algn="just">
              <a:buClr>
                <a:srgbClr val="C00000"/>
              </a:buClr>
              <a:buFont typeface="Wingdings" panose="05000000000000000000" pitchFamily="2" charset="2"/>
              <a:buChar char="ü"/>
            </a:pPr>
            <a:r>
              <a:rPr lang="ru-RU" sz="2000" dirty="0">
                <a:latin typeface="+mj-lt"/>
              </a:rPr>
              <a:t>  компиляция, которая выполняется компилятором;</a:t>
            </a:r>
          </a:p>
          <a:p>
            <a:pPr marL="342900" indent="-342900" algn="just">
              <a:buClr>
                <a:srgbClr val="C00000"/>
              </a:buClr>
              <a:buFont typeface="Wingdings" panose="05000000000000000000" pitchFamily="2" charset="2"/>
              <a:buChar char="ü"/>
            </a:pPr>
            <a:endParaRPr lang="ru-RU" sz="2000" dirty="0">
              <a:latin typeface="+mj-lt"/>
            </a:endParaRPr>
          </a:p>
          <a:p>
            <a:pPr marL="342900" indent="-342900" algn="just">
              <a:buClr>
                <a:srgbClr val="C00000"/>
              </a:buClr>
              <a:buFont typeface="Wingdings" panose="05000000000000000000" pitchFamily="2" charset="2"/>
              <a:buChar char="ü"/>
            </a:pPr>
            <a:r>
              <a:rPr lang="ru-RU" sz="2000" dirty="0">
                <a:latin typeface="+mj-lt"/>
              </a:rPr>
              <a:t>  интерпретация, которая выполняется интерпретатором.</a:t>
            </a:r>
            <a:endParaRPr lang="ru-RU" sz="2000" dirty="0">
              <a:latin typeface="+mj-lt"/>
            </a:endParaRPr>
          </a:p>
        </p:txBody>
      </p:sp>
    </p:spTree>
    <p:extLst>
      <p:ext uri="{BB962C8B-B14F-4D97-AF65-F5344CB8AC3E}">
        <p14:creationId xmlns:p14="http://schemas.microsoft.com/office/powerpoint/2010/main" val="3231645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7</a:t>
            </a:fld>
            <a:endParaRPr lang="ru-RU" noProof="0" dirty="0"/>
          </a:p>
        </p:txBody>
      </p:sp>
      <p:sp>
        <p:nvSpPr>
          <p:cNvPr id="5" name="Заголовок 4"/>
          <p:cNvSpPr>
            <a:spLocks noGrp="1"/>
          </p:cNvSpPr>
          <p:nvPr>
            <p:ph type="title"/>
          </p:nvPr>
        </p:nvSpPr>
        <p:spPr>
          <a:xfrm>
            <a:off x="432000" y="432000"/>
            <a:ext cx="9198116" cy="587908"/>
          </a:xfrm>
        </p:spPr>
        <p:txBody>
          <a:bodyPr/>
          <a:lstStyle/>
          <a:p>
            <a:pPr lvl="0" algn="ctr"/>
            <a:r>
              <a:rPr lang="ru-RU" dirty="0" smtClean="0"/>
              <a:t>Высокоуровневые языки программирования</a:t>
            </a:r>
            <a:endParaRPr lang="ru-RU" dirty="0"/>
          </a:p>
        </p:txBody>
      </p:sp>
      <p:sp>
        <p:nvSpPr>
          <p:cNvPr id="8" name="Содержимое 5"/>
          <p:cNvSpPr txBox="1">
            <a:spLocks/>
          </p:cNvSpPr>
          <p:nvPr/>
        </p:nvSpPr>
        <p:spPr>
          <a:xfrm>
            <a:off x="460375" y="1334684"/>
            <a:ext cx="9175994" cy="2158324"/>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b="1" dirty="0">
                <a:latin typeface="+mj-lt"/>
              </a:rPr>
              <a:t>Компилятор – </a:t>
            </a:r>
            <a:r>
              <a:rPr lang="ru-RU" sz="2000" dirty="0">
                <a:latin typeface="+mj-lt"/>
              </a:rPr>
              <a:t>это программа, которая читает код и создаёт автономную (способную работать независимо от другого аппаратного или программного обеспечения) исполняемую программу, которую процессор понимает напрямую. При запуске программы весь код компилируется целиком, а затем создаётся исполняемый файл и уже при повторном запуске программы компиляция не выполняется.</a:t>
            </a:r>
            <a:endParaRPr lang="ru-RU" sz="2000" dirty="0">
              <a:latin typeface="+mj-lt"/>
            </a:endParaRP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grpSp>
        <p:nvGrpSpPr>
          <p:cNvPr id="7" name="Группа 6"/>
          <p:cNvGrpSpPr/>
          <p:nvPr/>
        </p:nvGrpSpPr>
        <p:grpSpPr>
          <a:xfrm>
            <a:off x="460374" y="4005072"/>
            <a:ext cx="9175995" cy="1542288"/>
            <a:chOff x="460374" y="4005072"/>
            <a:chExt cx="9175995" cy="1542288"/>
          </a:xfrm>
        </p:grpSpPr>
        <p:sp>
          <p:nvSpPr>
            <p:cNvPr id="2" name="Прямоугольник 1"/>
            <p:cNvSpPr/>
            <p:nvPr/>
          </p:nvSpPr>
          <p:spPr>
            <a:xfrm>
              <a:off x="460375" y="4005072"/>
              <a:ext cx="3453257" cy="54864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mj-lt"/>
                </a:rPr>
                <a:t>Код высокоуровневого языка</a:t>
              </a:r>
              <a:endParaRPr lang="ru-RU" dirty="0">
                <a:latin typeface="+mj-lt"/>
              </a:endParaRPr>
            </a:p>
          </p:txBody>
        </p:sp>
        <p:sp>
          <p:nvSpPr>
            <p:cNvPr id="11" name="Прямоугольник 10"/>
            <p:cNvSpPr/>
            <p:nvPr/>
          </p:nvSpPr>
          <p:spPr>
            <a:xfrm>
              <a:off x="4626864" y="4005072"/>
              <a:ext cx="1719072" cy="54864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mj-lt"/>
                </a:rPr>
                <a:t>Компилятор</a:t>
              </a:r>
              <a:endParaRPr lang="ru-RU" dirty="0">
                <a:latin typeface="+mj-lt"/>
              </a:endParaRPr>
            </a:p>
          </p:txBody>
        </p:sp>
        <p:sp>
          <p:nvSpPr>
            <p:cNvPr id="12" name="Прямоугольник 11"/>
            <p:cNvSpPr/>
            <p:nvPr/>
          </p:nvSpPr>
          <p:spPr>
            <a:xfrm>
              <a:off x="7059167" y="4005072"/>
              <a:ext cx="2577201" cy="54864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mj-lt"/>
                </a:rPr>
                <a:t>Исполняемый файл</a:t>
              </a:r>
              <a:endParaRPr lang="ru-RU" dirty="0">
                <a:latin typeface="+mj-lt"/>
              </a:endParaRPr>
            </a:p>
          </p:txBody>
        </p:sp>
        <p:cxnSp>
          <p:nvCxnSpPr>
            <p:cNvPr id="6" name="Прямая со стрелкой 5"/>
            <p:cNvCxnSpPr>
              <a:stCxn id="2" idx="3"/>
              <a:endCxn id="11" idx="1"/>
            </p:cNvCxnSpPr>
            <p:nvPr/>
          </p:nvCxnSpPr>
          <p:spPr>
            <a:xfrm>
              <a:off x="3913632" y="4279392"/>
              <a:ext cx="713232" cy="0"/>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cxnSp>
          <p:nvCxnSpPr>
            <p:cNvPr id="15" name="Прямая со стрелкой 14"/>
            <p:cNvCxnSpPr/>
            <p:nvPr/>
          </p:nvCxnSpPr>
          <p:spPr>
            <a:xfrm>
              <a:off x="6345936" y="4279392"/>
              <a:ext cx="713232" cy="0"/>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sp>
          <p:nvSpPr>
            <p:cNvPr id="16" name="Прямоугольник 15"/>
            <p:cNvSpPr/>
            <p:nvPr/>
          </p:nvSpPr>
          <p:spPr>
            <a:xfrm>
              <a:off x="460374" y="4998720"/>
              <a:ext cx="3453257" cy="54864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mj-lt"/>
                </a:rPr>
                <a:t>Исполняемый файл</a:t>
              </a:r>
              <a:endParaRPr lang="ru-RU" dirty="0">
                <a:latin typeface="+mj-lt"/>
              </a:endParaRPr>
            </a:p>
          </p:txBody>
        </p:sp>
        <p:sp>
          <p:nvSpPr>
            <p:cNvPr id="17" name="Прямоугольник 16"/>
            <p:cNvSpPr/>
            <p:nvPr/>
          </p:nvSpPr>
          <p:spPr>
            <a:xfrm>
              <a:off x="4626863" y="4998720"/>
              <a:ext cx="1719072" cy="54864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mj-lt"/>
                </a:rPr>
                <a:t>Процессор</a:t>
              </a:r>
              <a:endParaRPr lang="ru-RU" dirty="0">
                <a:latin typeface="+mj-lt"/>
              </a:endParaRPr>
            </a:p>
          </p:txBody>
        </p:sp>
        <p:sp>
          <p:nvSpPr>
            <p:cNvPr id="18" name="Прямоугольник 17"/>
            <p:cNvSpPr/>
            <p:nvPr/>
          </p:nvSpPr>
          <p:spPr>
            <a:xfrm>
              <a:off x="7059167" y="4998720"/>
              <a:ext cx="2577202" cy="54864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mj-lt"/>
                </a:rPr>
                <a:t>Результат программы</a:t>
              </a:r>
              <a:endParaRPr lang="ru-RU" dirty="0">
                <a:latin typeface="+mj-lt"/>
              </a:endParaRPr>
            </a:p>
          </p:txBody>
        </p:sp>
        <p:cxnSp>
          <p:nvCxnSpPr>
            <p:cNvPr id="19" name="Прямая со стрелкой 18"/>
            <p:cNvCxnSpPr>
              <a:stCxn id="16" idx="3"/>
              <a:endCxn id="17" idx="1"/>
            </p:cNvCxnSpPr>
            <p:nvPr/>
          </p:nvCxnSpPr>
          <p:spPr>
            <a:xfrm>
              <a:off x="3913631" y="5273040"/>
              <a:ext cx="713232" cy="0"/>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cxnSp>
          <p:nvCxnSpPr>
            <p:cNvPr id="20" name="Прямая со стрелкой 19"/>
            <p:cNvCxnSpPr/>
            <p:nvPr/>
          </p:nvCxnSpPr>
          <p:spPr>
            <a:xfrm>
              <a:off x="6345935" y="5273040"/>
              <a:ext cx="713232" cy="0"/>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grpSp>
    </p:spTree>
    <p:extLst>
      <p:ext uri="{BB962C8B-B14F-4D97-AF65-F5344CB8AC3E}">
        <p14:creationId xmlns:p14="http://schemas.microsoft.com/office/powerpoint/2010/main" val="4064030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8</a:t>
            </a:fld>
            <a:endParaRPr lang="ru-RU" noProof="0" dirty="0"/>
          </a:p>
        </p:txBody>
      </p:sp>
      <p:sp>
        <p:nvSpPr>
          <p:cNvPr id="5" name="Заголовок 4"/>
          <p:cNvSpPr>
            <a:spLocks noGrp="1"/>
          </p:cNvSpPr>
          <p:nvPr>
            <p:ph type="title"/>
          </p:nvPr>
        </p:nvSpPr>
        <p:spPr>
          <a:xfrm>
            <a:off x="432000" y="432000"/>
            <a:ext cx="9198116" cy="587908"/>
          </a:xfrm>
        </p:spPr>
        <p:txBody>
          <a:bodyPr/>
          <a:lstStyle/>
          <a:p>
            <a:pPr lvl="0" algn="ctr"/>
            <a:r>
              <a:rPr lang="ru-RU" dirty="0" smtClean="0"/>
              <a:t>Высокоуровневые языки программирования</a:t>
            </a:r>
            <a:endParaRPr lang="ru-RU" dirty="0"/>
          </a:p>
        </p:txBody>
      </p:sp>
      <p:sp>
        <p:nvSpPr>
          <p:cNvPr id="8" name="Содержимое 5"/>
          <p:cNvSpPr txBox="1">
            <a:spLocks/>
          </p:cNvSpPr>
          <p:nvPr/>
        </p:nvSpPr>
        <p:spPr>
          <a:xfrm>
            <a:off x="460375" y="1334684"/>
            <a:ext cx="9175994" cy="1627972"/>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b="1" dirty="0">
                <a:latin typeface="+mj-lt"/>
              </a:rPr>
              <a:t>Интерпретатор — </a:t>
            </a:r>
            <a:r>
              <a:rPr lang="ru-RU" sz="2000" dirty="0">
                <a:latin typeface="+mj-lt"/>
              </a:rPr>
              <a:t>это программа, которая напрямую выполняет код, без его предыдущей компиляции в исполняемый файл. Интерпретаторы более гибкие, но менее эффективны, так как процесс интерпретации выполняется повторно при каждом запуске программы.</a:t>
            </a:r>
            <a:endParaRPr lang="ru-RU" sz="2000" dirty="0">
              <a:latin typeface="+mj-lt"/>
            </a:endParaRP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grpSp>
        <p:nvGrpSpPr>
          <p:cNvPr id="23" name="Группа 22"/>
          <p:cNvGrpSpPr/>
          <p:nvPr/>
        </p:nvGrpSpPr>
        <p:grpSpPr>
          <a:xfrm>
            <a:off x="460375" y="4005072"/>
            <a:ext cx="8628761" cy="914400"/>
            <a:chOff x="460375" y="4005072"/>
            <a:chExt cx="8628761" cy="914400"/>
          </a:xfrm>
        </p:grpSpPr>
        <p:sp>
          <p:nvSpPr>
            <p:cNvPr id="2" name="Прямоугольник 1"/>
            <p:cNvSpPr/>
            <p:nvPr/>
          </p:nvSpPr>
          <p:spPr>
            <a:xfrm>
              <a:off x="460375" y="4005072"/>
              <a:ext cx="2227961" cy="896112"/>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mj-lt"/>
                </a:rPr>
                <a:t>Код высокоуровневого языка</a:t>
              </a:r>
              <a:endParaRPr lang="ru-RU" dirty="0">
                <a:latin typeface="+mj-lt"/>
              </a:endParaRPr>
            </a:p>
          </p:txBody>
        </p:sp>
        <p:sp>
          <p:nvSpPr>
            <p:cNvPr id="11" name="Прямоугольник 10"/>
            <p:cNvSpPr/>
            <p:nvPr/>
          </p:nvSpPr>
          <p:spPr>
            <a:xfrm>
              <a:off x="2999232" y="4178808"/>
              <a:ext cx="1865376" cy="54864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mj-lt"/>
                </a:rPr>
                <a:t>Интерпретатор</a:t>
              </a:r>
              <a:endParaRPr lang="ru-RU" dirty="0">
                <a:latin typeface="+mj-lt"/>
              </a:endParaRPr>
            </a:p>
          </p:txBody>
        </p:sp>
        <p:sp>
          <p:nvSpPr>
            <p:cNvPr id="12" name="Прямоугольник 11"/>
            <p:cNvSpPr/>
            <p:nvPr/>
          </p:nvSpPr>
          <p:spPr>
            <a:xfrm>
              <a:off x="7296911" y="4023360"/>
              <a:ext cx="1792225" cy="896112"/>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mj-lt"/>
                </a:rPr>
                <a:t>Исполняемый файл</a:t>
              </a:r>
              <a:endParaRPr lang="ru-RU" dirty="0">
                <a:latin typeface="+mj-lt"/>
              </a:endParaRPr>
            </a:p>
          </p:txBody>
        </p:sp>
        <p:cxnSp>
          <p:nvCxnSpPr>
            <p:cNvPr id="6" name="Прямая со стрелкой 5"/>
            <p:cNvCxnSpPr>
              <a:stCxn id="2" idx="3"/>
              <a:endCxn id="11" idx="1"/>
            </p:cNvCxnSpPr>
            <p:nvPr/>
          </p:nvCxnSpPr>
          <p:spPr>
            <a:xfrm>
              <a:off x="2688336" y="4453128"/>
              <a:ext cx="310896" cy="0"/>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cxnSp>
          <p:nvCxnSpPr>
            <p:cNvPr id="15" name="Прямая со стрелкой 14"/>
            <p:cNvCxnSpPr>
              <a:stCxn id="11" idx="3"/>
            </p:cNvCxnSpPr>
            <p:nvPr/>
          </p:nvCxnSpPr>
          <p:spPr>
            <a:xfrm>
              <a:off x="4864608" y="4453128"/>
              <a:ext cx="283464" cy="0"/>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sp>
          <p:nvSpPr>
            <p:cNvPr id="24" name="Прямоугольник 23"/>
            <p:cNvSpPr/>
            <p:nvPr/>
          </p:nvSpPr>
          <p:spPr>
            <a:xfrm>
              <a:off x="5157216" y="4178808"/>
              <a:ext cx="1865376" cy="54864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latin typeface="+mj-lt"/>
                </a:rPr>
                <a:t>Процессор</a:t>
              </a:r>
              <a:endParaRPr lang="ru-RU" dirty="0">
                <a:latin typeface="+mj-lt"/>
              </a:endParaRPr>
            </a:p>
          </p:txBody>
        </p:sp>
        <p:cxnSp>
          <p:nvCxnSpPr>
            <p:cNvPr id="26" name="Прямая со стрелкой 25"/>
            <p:cNvCxnSpPr/>
            <p:nvPr/>
          </p:nvCxnSpPr>
          <p:spPr>
            <a:xfrm>
              <a:off x="7010400" y="4477512"/>
              <a:ext cx="283464" cy="0"/>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grpSp>
    </p:spTree>
    <p:extLst>
      <p:ext uri="{BB962C8B-B14F-4D97-AF65-F5344CB8AC3E}">
        <p14:creationId xmlns:p14="http://schemas.microsoft.com/office/powerpoint/2010/main" val="55564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ПК\Documents\ИКТ для УПД\ВФрозовый.jpg"/>
          <p:cNvPicPr>
            <a:picLocks noGrp="1" noChangeAspect="1" noChangeArrowheads="1"/>
          </p:cNvPicPr>
          <p:nvPr>
            <p:ph type="pic" sz="quarter" idx="33"/>
          </p:nvPr>
        </p:nvPicPr>
        <p:blipFill>
          <a:blip r:embed="rId3" cstate="print"/>
          <a:srcRect t="374" b="374"/>
          <a:stretch>
            <a:fillRect/>
          </a:stretch>
        </p:blipFill>
        <p:spPr bwMode="auto">
          <a:prstGeom prst="rect">
            <a:avLst/>
          </a:prstGeom>
          <a:noFill/>
        </p:spPr>
      </p:pic>
      <p:sp>
        <p:nvSpPr>
          <p:cNvPr id="4" name="Номер слайда 3"/>
          <p:cNvSpPr>
            <a:spLocks noGrp="1"/>
          </p:cNvSpPr>
          <p:nvPr>
            <p:ph type="sldNum" sz="quarter" idx="34"/>
          </p:nvPr>
        </p:nvSpPr>
        <p:spPr/>
        <p:txBody>
          <a:bodyPr/>
          <a:lstStyle/>
          <a:p>
            <a:pPr rtl="0"/>
            <a:fld id="{19B51A1E-902D-48AF-9020-955120F399B6}" type="slidenum">
              <a:rPr lang="ru-RU" noProof="0" smtClean="0"/>
              <a:pPr rtl="0"/>
              <a:t>9</a:t>
            </a:fld>
            <a:endParaRPr lang="ru-RU" noProof="0" dirty="0"/>
          </a:p>
        </p:txBody>
      </p:sp>
      <p:sp>
        <p:nvSpPr>
          <p:cNvPr id="5" name="Заголовок 4"/>
          <p:cNvSpPr>
            <a:spLocks noGrp="1"/>
          </p:cNvSpPr>
          <p:nvPr>
            <p:ph type="title"/>
          </p:nvPr>
        </p:nvSpPr>
        <p:spPr>
          <a:xfrm>
            <a:off x="432000" y="432000"/>
            <a:ext cx="9198116" cy="587908"/>
          </a:xfrm>
        </p:spPr>
        <p:txBody>
          <a:bodyPr/>
          <a:lstStyle/>
          <a:p>
            <a:pPr algn="ctr"/>
            <a:r>
              <a:rPr lang="ru-RU" dirty="0"/>
              <a:t>Преимущества высокоуровневых языков программирования</a:t>
            </a:r>
          </a:p>
        </p:txBody>
      </p:sp>
      <p:sp>
        <p:nvSpPr>
          <p:cNvPr id="8" name="Содержимое 5"/>
          <p:cNvSpPr txBox="1">
            <a:spLocks/>
          </p:cNvSpPr>
          <p:nvPr/>
        </p:nvSpPr>
        <p:spPr>
          <a:xfrm>
            <a:off x="460375" y="1334684"/>
            <a:ext cx="9175994" cy="658453"/>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a:latin typeface="+mj-lt"/>
              </a:rPr>
              <a:t>1. Легче писать/читать код.</a:t>
            </a:r>
            <a:endParaRPr lang="ru-RU" sz="2000" dirty="0">
              <a:latin typeface="+mj-lt"/>
            </a:endParaRPr>
          </a:p>
        </p:txBody>
      </p:sp>
      <p:sp>
        <p:nvSpPr>
          <p:cNvPr id="18436" name="AutoShape 4"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8438" name="AutoShape 6" descr="ÐÐ°ÑÑÐ¸Ð½ÐºÐ¸ Ð¿Ð¾ Ð·Ð°Ð¿ÑÐ¾ÑÑ ÐºÐ°ÑÑÐ¸Ð½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 name="Содержимое 5"/>
          <p:cNvSpPr txBox="1">
            <a:spLocks/>
          </p:cNvSpPr>
          <p:nvPr/>
        </p:nvSpPr>
        <p:spPr>
          <a:xfrm>
            <a:off x="460375" y="3901100"/>
            <a:ext cx="9175994" cy="1932772"/>
          </a:xfrm>
          <a:prstGeom prst="rect">
            <a:avLst/>
          </a:prstGeom>
          <a:solidFill>
            <a:schemeClr val="bg1"/>
          </a:solidFill>
          <a:ln w="19050">
            <a:solidFill>
              <a:srgbClr val="511F1E"/>
            </a:solidFill>
          </a:ln>
        </p:spPr>
        <p:txBody>
          <a:bodyPr vert="horz" lIns="180000" tIns="252000" rIns="252000" bIns="0" rtlCol="0">
            <a:noAutofit/>
          </a:bodyPr>
          <a:lstStyle/>
          <a:p>
            <a:pPr algn="just">
              <a:buClr>
                <a:srgbClr val="C00000"/>
              </a:buClr>
            </a:pPr>
            <a:r>
              <a:rPr lang="ru-RU" sz="2000" dirty="0">
                <a:latin typeface="+mj-lt"/>
              </a:rPr>
              <a:t>2. Требуется меньше инструкций для выполнения определенного задания. </a:t>
            </a:r>
            <a:endParaRPr lang="ru-RU" sz="2000" dirty="0" smtClean="0">
              <a:latin typeface="+mj-lt"/>
            </a:endParaRPr>
          </a:p>
          <a:p>
            <a:pPr algn="just">
              <a:buClr>
                <a:srgbClr val="C00000"/>
              </a:buClr>
            </a:pPr>
            <a:endParaRPr lang="ru-RU" sz="2000" dirty="0">
              <a:latin typeface="+mj-lt"/>
            </a:endParaRPr>
          </a:p>
          <a:p>
            <a:pPr algn="just">
              <a:buClr>
                <a:srgbClr val="C00000"/>
              </a:buClr>
            </a:pPr>
            <a:r>
              <a:rPr lang="ru-RU" sz="2000" i="1" dirty="0" smtClean="0">
                <a:latin typeface="+mj-lt"/>
              </a:rPr>
              <a:t>В </a:t>
            </a:r>
            <a:r>
              <a:rPr lang="ru-RU" sz="2000" i="1" dirty="0">
                <a:latin typeface="+mj-lt"/>
              </a:rPr>
              <a:t>C</a:t>
            </a:r>
            <a:r>
              <a:rPr lang="ru-RU" sz="2000" i="1" dirty="0" smtClean="0">
                <a:latin typeface="+mj-lt"/>
              </a:rPr>
              <a:t>++: </a:t>
            </a:r>
            <a:r>
              <a:rPr lang="ru-RU" sz="2000" i="1" dirty="0">
                <a:latin typeface="+mj-lt"/>
              </a:rPr>
              <a:t>а = Ь * 2 + 5; в одной строке. </a:t>
            </a:r>
            <a:endParaRPr lang="ru-RU" sz="2000" i="1" dirty="0" smtClean="0">
              <a:latin typeface="+mj-lt"/>
            </a:endParaRPr>
          </a:p>
          <a:p>
            <a:pPr algn="just">
              <a:buClr>
                <a:srgbClr val="C00000"/>
              </a:buClr>
            </a:pPr>
            <a:r>
              <a:rPr lang="ru-RU" sz="2000" i="1" dirty="0" smtClean="0">
                <a:latin typeface="+mj-lt"/>
              </a:rPr>
              <a:t>В </a:t>
            </a:r>
            <a:r>
              <a:rPr lang="ru-RU" sz="2000" i="1" dirty="0">
                <a:latin typeface="+mj-lt"/>
              </a:rPr>
              <a:t>языке ассемблера </a:t>
            </a:r>
            <a:r>
              <a:rPr lang="ru-RU" sz="2000" i="1" dirty="0" smtClean="0">
                <a:latin typeface="+mj-lt"/>
              </a:rPr>
              <a:t>пришлось </a:t>
            </a:r>
            <a:r>
              <a:rPr lang="ru-RU" sz="2000" i="1" dirty="0">
                <a:latin typeface="+mj-lt"/>
              </a:rPr>
              <a:t>бы использовать 5 или 6 инструкций.</a:t>
            </a:r>
            <a:endParaRPr lang="ru-RU" sz="2000" i="1" dirty="0">
              <a:latin typeface="+mj-lt"/>
            </a:endParaRPr>
          </a:p>
        </p:txBody>
      </p:sp>
      <p:sp>
        <p:nvSpPr>
          <p:cNvPr id="11" name="Содержимое 5"/>
          <p:cNvSpPr txBox="1">
            <a:spLocks/>
          </p:cNvSpPr>
          <p:nvPr/>
        </p:nvSpPr>
        <p:spPr>
          <a:xfrm>
            <a:off x="460375" y="2261446"/>
            <a:ext cx="9175994" cy="1304714"/>
          </a:xfrm>
          <a:prstGeom prst="rect">
            <a:avLst/>
          </a:prstGeom>
          <a:solidFill>
            <a:schemeClr val="bg1"/>
          </a:solidFill>
          <a:ln w="19050">
            <a:solidFill>
              <a:srgbClr val="511F1E"/>
            </a:solidFill>
          </a:ln>
          <a:effectLst>
            <a:glow rad="228600">
              <a:schemeClr val="accent3">
                <a:satMod val="175000"/>
                <a:alpha val="40000"/>
              </a:schemeClr>
            </a:glow>
          </a:effectLst>
        </p:spPr>
        <p:txBody>
          <a:bodyPr vert="horz" lIns="180000" tIns="252000" rIns="252000" bIns="0" rtlCol="0">
            <a:noAutofit/>
          </a:bodyPr>
          <a:lstStyle/>
          <a:p>
            <a:pPr algn="just">
              <a:buClr>
                <a:srgbClr val="C00000"/>
              </a:buClr>
            </a:pPr>
            <a:r>
              <a:rPr lang="ru-RU" sz="2000" dirty="0" smtClean="0">
                <a:latin typeface="+mj-lt"/>
              </a:rPr>
              <a:t>Команда </a:t>
            </a:r>
            <a:r>
              <a:rPr lang="ru-RU" sz="2000" dirty="0">
                <a:latin typeface="+mj-lt"/>
              </a:rPr>
              <a:t>машинного кода </a:t>
            </a:r>
            <a:r>
              <a:rPr lang="ru-RU" sz="2000" dirty="0" smtClean="0">
                <a:latin typeface="+mj-lt"/>
              </a:rPr>
              <a:t>: </a:t>
            </a:r>
            <a:r>
              <a:rPr lang="ru-RU" sz="2000" b="1" dirty="0" smtClean="0">
                <a:latin typeface="+mj-lt"/>
              </a:rPr>
              <a:t>10110000 01100001</a:t>
            </a:r>
          </a:p>
          <a:p>
            <a:pPr algn="just">
              <a:buClr>
                <a:srgbClr val="C00000"/>
              </a:buClr>
            </a:pPr>
            <a:r>
              <a:rPr lang="ru-RU" sz="2000" dirty="0" smtClean="0">
                <a:latin typeface="+mj-lt"/>
              </a:rPr>
              <a:t>Та </a:t>
            </a:r>
            <a:r>
              <a:rPr lang="ru-RU" sz="2000" dirty="0">
                <a:latin typeface="+mj-lt"/>
              </a:rPr>
              <a:t>же команда, </a:t>
            </a:r>
            <a:r>
              <a:rPr lang="ru-RU" sz="2000" dirty="0" smtClean="0">
                <a:latin typeface="+mj-lt"/>
              </a:rPr>
              <a:t>но </a:t>
            </a:r>
            <a:r>
              <a:rPr lang="ru-RU" sz="2000" dirty="0">
                <a:latin typeface="+mj-lt"/>
              </a:rPr>
              <a:t>на языке ассемблера</a:t>
            </a:r>
            <a:r>
              <a:rPr lang="ru-RU" sz="2000" dirty="0" smtClean="0">
                <a:latin typeface="+mj-lt"/>
              </a:rPr>
              <a:t>: </a:t>
            </a:r>
            <a:r>
              <a:rPr lang="ru-RU" sz="2000" b="1" dirty="0" err="1" smtClean="0">
                <a:latin typeface="+mj-lt"/>
              </a:rPr>
              <a:t>mov</a:t>
            </a:r>
            <a:r>
              <a:rPr lang="ru-RU" sz="2000" b="1" dirty="0" smtClean="0">
                <a:latin typeface="+mj-lt"/>
              </a:rPr>
              <a:t> </a:t>
            </a:r>
            <a:r>
              <a:rPr lang="ru-RU" sz="2000" b="1" dirty="0" err="1">
                <a:latin typeface="+mj-lt"/>
              </a:rPr>
              <a:t>al</a:t>
            </a:r>
            <a:r>
              <a:rPr lang="ru-RU" sz="2000" b="1" dirty="0">
                <a:latin typeface="+mj-lt"/>
              </a:rPr>
              <a:t>, </a:t>
            </a:r>
            <a:r>
              <a:rPr lang="ru-RU" sz="2000" b="1" dirty="0" smtClean="0">
                <a:latin typeface="+mj-lt"/>
              </a:rPr>
              <a:t>061h</a:t>
            </a:r>
          </a:p>
          <a:p>
            <a:pPr algn="just">
              <a:buClr>
                <a:srgbClr val="C00000"/>
              </a:buClr>
            </a:pPr>
            <a:r>
              <a:rPr lang="ru-RU" sz="2000" dirty="0" smtClean="0">
                <a:latin typeface="+mj-lt"/>
              </a:rPr>
              <a:t>Команда на языке С</a:t>
            </a:r>
            <a:r>
              <a:rPr lang="ru-RU" sz="2000" dirty="0">
                <a:latin typeface="+mj-lt"/>
              </a:rPr>
              <a:t>++: </a:t>
            </a:r>
            <a:r>
              <a:rPr lang="ru-RU" sz="2000" b="1" dirty="0">
                <a:latin typeface="+mj-lt"/>
              </a:rPr>
              <a:t>а = 97;</a:t>
            </a:r>
            <a:endParaRPr lang="ru-RU" sz="2000" b="1" dirty="0">
              <a:latin typeface="+mj-lt"/>
            </a:endParaRPr>
          </a:p>
        </p:txBody>
      </p:sp>
    </p:spTree>
    <p:extLst>
      <p:ext uri="{BB962C8B-B14F-4D97-AF65-F5344CB8AC3E}">
        <p14:creationId xmlns:p14="http://schemas.microsoft.com/office/powerpoint/2010/main" val="428553335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AB1A1D52-EAFD-4D97-BA8D-5A26F42E3AE7}"/>
  <p:tag name="ISPRING_PROJECT_FOLDER_UPDATED" val="1"/>
  <p:tag name="ISPRING_ULTRA_SCORM_COURSE_ID" val="B5127BFB-3356-4859-A457-F3CD36337E4E"/>
  <p:tag name="ISPRING_SCORM_RATE_SLIDES" val="0"/>
  <p:tag name="ISPRINGONLINEFOLDERID" val="0"/>
  <p:tag name="ISPRINGONLINEFOLDERPATH" val="Каталог"/>
  <p:tag name="ISPRINGCLOUDFOLDERID" val="0"/>
  <p:tag name="ISPRINGCLOUDFOLDERPATH" val="Каталог"/>
  <p:tag name="ISPRING_PLAYERS_CUSTOMIZATION" val="UEsDBBQAAgAIAO2SQkeKJOKo+gIAALAIAAAUAAAAdW5pdmVyc2FsL3BsYXllci54bWytVU1v2zAMPafA/oOhe6WkXdc2sFt0BYId1qFA1m23QLUZW4u/Jsl1018/yvL3nG4FdkhgU3yPFPlIu9fPSew8gVQiSz2yoHPiQOpngUhDjzx8XR1fkOurd0duHvM9SEcEHilSYQA8Jk4Aypci1wi+5zrySM9AkZk4uRSZFHqP3GfI3UW6JO+OZuiSKo9EWudLxsqypEIhIg1VFheGRFE/S1guQUGqQTKbBnEa7FL/HY2/JEuZ3uegeshcvz1wTdJyPCsxIClPaSZDdjKfL9iPu89rP4KEH4tUaZ76QBys5Kwq5SP3d3dZUMSgjG3m2iTXoLVJorLNXL0Ui4vUUdL3iHXYJKAUD0HROA0Js1g2AXa3MVdRzaMGtIZX7UTNW/ltzPumcas6xzrnvHiMhYrwqA/prJNAlw2jukl13UpBD42CVoaJOBJ+FUJCUL1+ayUyXxAbsFVclSdVpY8H+LTivs7k/hZhqKK6g7RtGrVNoxWo5aBt9HVHQZrbboHrQkJTqpn7JALIvnApuZHFlZYFuGxkrLFsCHaZvXLdpK4hbqST+OwfemP8Rq35qV7rTAX4H435hERtTUQawPNKoI+GBGuqAYttbFTnMTUxu5xU8Zj0dD0w2RzrpuBFHM1lCDiGAdecdXZ2CAqSK3TxCznC9g4OgiMRRjH+9CTD+PQgTcLlbpKhd3AQHGf+bgLamtsysnEdR2JqFeSyiXXi+oXSWSJeKnkO9oxeVjp8beSao5tctAfn8z9GcRCjGcwtmVhd5qm3r5rDezOnWnU+m9xaBmrFeQBd5NarmYUiH/kEsOVFrG/7OTX7sAcd5Tw1HdNc31HvWbkWL+CUIjBfusWpqUkERjMe+XBx2mPAfuJ2GYSvTIcibrO0qQOlrHqz/1VFmy1ft852/VCHXazhk4DSYuxMfUR1hDIr0mDUQ5p3HxEV4067kcCdGLZ4o8UJijTLPfIeH+o7X55ddlc+x084631r7m1gm8sbVnqdcKcgVuu6vYhb7wZ8/A1QSwMEFAACAAgAiqY6TXvAmKwKMwAA+1AAABcAAAB1bml2ZXJzYWwvdW5pdmVyc2FsLnBuZ+18e1RT17Y3UGwt9pRyCqKCYEVEHoKKgMgjagVEXhXEgEBiBUR5ChggPBLU422rQIQIlGesKBEQIiCPQCDaFgIEEzVAhBCChhAhJAECCSGvL0FPtT09445vfPeOcb87+geDZO0955prrt+c6zd31l4/fOPr8TetLVpqamp/8zx21F9NTVNDTU3ju/UfK1sMcmenlP/Uk/09jqg1kAxnlF80ow77HFZTa0RskH67Tvn904vHgpPV1D7/RfWnTki4H6Gm9s1Nz6OHT6aBuPQERBwbqi/HVXdnd2cfh2r4//CF303UV1OuGpaP7nzhb1q4zTrwmxqvwqPXDc//8LhmyKL2yf17LTontE7prf+1/+rO46UHP8/damb/qUCSZcZOSrABJ2NKss5Nj0dxycDV80KQQlTaxW/GxGBc2Fn6X8OkTGMwTiak6Sd0LY/cM5ZOfqI08XF49ezq0ErNMgFHWd83GB+pbJtcKCrFJ42uX3mOgA1Zr1e2GH4drSC6P1ZI4ApMmPK72oGiJbUJtqW68uNFoxcfpTG04Su/pOxUfbWaUcdhylRXDJHuj10G4PR5D/iSB9d5ZDpV2aPhNWWjv7drt5SnppZd1V7o/pgAkC+IVmaB+DHrDBKv6kepsA2ftUCASwn8V6KFizxmKrUrflGylK70fjylfr8GbBYNm33NhsvZNhuKpNJRlGyUeAElm4uiscjDWbpI802KHvyKPj9aI3M2ANUhHd1NXh4n8K0xJVxX19XniFaK0jxfSExudtxPBTsfk6WDZFzMGLaT7P74wG78htzs7wS7tqhjKy4AZBRAFluinG8SocJOo/b7Gomf88KvLNk+0O5vfK56Y+6gY3ZMRV/tWNxGq7PUbqVliFnFDDs+EiWdYi090G8JHTXihAXf05l3wguciom3yjHejAZJCTlzumK5KTex4j4UrFil2hTXzwTbU6Kd6B0llcsE5hYRaobJfzTNYs8d4A9kOWgsFmY7K+A8Noy3iAVRCJFnJeUkPU3o3yKxD1DcWHDGCdog9wGYIlgdSJltOUXLjbXBI0/DJJKauGFZuo9HXk1lVPBOCQZiQhwi11uhwukNAU2Dab7HuWgDs9lGapOjn2PvQfk4GYtZTuos2or2iLPljDyasyXGwYF28HGqMOgODJBBKEEFt8LYJwRKiFi0jaw/1hiWEFql9eMg2YCF29vAAijEZHB34tOysY4KVEus3p4SUM/XvCgAFpxwn+DwItisLSA7J+GWLUZYeIFeNmWF5MahGa2SaM27e4zQrPJTP5ULRAb4BQN9hQAuJ6cWkWVrH1jcxi/gr67pT7TkDhrzqfbJna36F/bnXBO381KMmUk0aDBmOrDqK2JssQFC0DCearKNTGm8iZlh7msJdUFTNPs4D0C20L+dO90WG+E0CioiwmbtigVlUKyLdYiI87IJ9JT8aAEC/FtnKYp5f2EbhZMy2i3vJRhiu8LQsWTPftg+TJ7ScQfyaUxXjuUm5cAWIaAkAJnQx3ywYEHrl1nZujZ4k+3rSgokzE0/Mk5w4RlWJxBwp4SMcmxFeC0DOlIHVQZGYUiMZmzchgLcVw0OrfkO5AtGU7lxOTSiVGp44wfcaL3DixL77pq8cXI6M8mUcCJhiHOgV4xFhRuh6dcku3bi56/ZhFZeTTzNAz6poIU/NzJvagbpvbygNcXXmorajVzeB8cBNi7k16k1eV+/mwhqLRSgaOE6KAbx5aNN7NzcbAthW242TwUoe43aYw9kuW6J1QiftgW7gu1tWkN9jhjqmQjsafsmWCsQX9YXkzgOqkfJhjj7BXXb6peb5tKsllcbmIP8fcSojOBqECZy/FQOwjGpc2QzwqGJ1x5bI8uh9MpGXGNogUejJCUOPHRlavA5Z0I+RBDUhrBk7yIiiOfK6HLO3lscw6hqljMCz0w0UlMLZZG6t+wZKKPoaokdjyfeRAG7EusdurFhRHaKEgKJo2O+Dpgh3GpJ+AB34akwrANxtun6dOJY0CN2ilZpPEzvJf2ekLbcG1fdeLNOy/8W+tgWtpue6ISkj6s7H2xDKGNxAhSDRFms2bWA6qjRQeJqMxNnKRpd35cMi81jYU9LSPsCP8sjv0qUnU6wJA435Ue2kSWDGL/VZCfCiWuJMnmMU7A1nq97BxtGaR4UHvCy0/B/nEdpI+RfYIb3c9MfjALri6FAF55VCPHWOHlpoZF9IDmUjqu3aqYD6/WZzNpzx4r6HQcTozpbMrlVQiBnuKPE1YnkTSQnxj5Nt9NWU2tIssnNxqkbbSjrMxjT3UjH4fLr75gkJDVzcU+2stk+iXREOrLcYYIGNd/VnPvAoduTtHRQmN6cVaxMl4PhA9CXvnVXHIu5CWz07QaGh95rJvWT7bT7DE+6EpaHjBU7D+kJsRVxEaOlDjwT/22Rp6dq/1EKzM2+z+zDnRbWqvwxvP7Y3mJ2JsnLh/xoTCRssXdFC7ZsBtSToFtQfBob7sInZLFagogRMkMv2CfQipF9LRVzlkD1o0Wb2/AuRX3yJowVkrCfRHsbOy4NyPC65EYXM1MJNrr8/nJvOEmY7CRoY5sSqdA+cqnR6DkX+cImAncKl8feQ9ln08YJigYNMVFbo+KjnEbhsE8czZjOamrtA137NRZ3Ol47rHdbXCKBMjsqiiXmrtF0XM1TWWPwzQujUV1fYeKmUvTW2yWMA0eIBtPpVytow+dfduvgN6SGeU/vrT5ECidxC44A3IKvCwe9FkKvZdDJuNMASkAo+0v5WHw8O4pryXboSW9FQmrPD8hWbwEoTaHCMIJ/j/zlgV1MeTM31iz3RikK2lKhDJ8XWXYad0Ab7l3/+fQ55zxndN08UeDo9q3MOgnQEVlVKWrx7jrVK4tiQHNz3GTtFYM35pLLu12KvMmyjgru9D9zS8WywPbFPPEg1PpdijEwa8qcziUc2Pgc6g0B7QMQI2Vj7hVVHWAE3ql30OvLM9KwqZSndeE1UGVq4R8QJMfuyXmbiF+s7ysjxy00FTqgoV8bQJEu1oAyYMKSIDnUNSHHRLCYHGrm5jVRHgWC5V07lAe5tby9LUbWmUTtibjOtDjV6n+S6uidXxFp4nZJjyUuiYzJcEQs/wDTWty/IRqkJTvIxobRiE3mwuZ4IZJL3Xtr/87F5tZA5QhpWBeerah5MJAQLOL/nKWcJsMHXv0eF64MYxvYsU+J0PvJJ9ZFdRU1xeohaJFV1wctjgvGDNjUgyXdFaeISixdYx/ocipKl0eWcAMP0aiMlR9N2poH7wsLacymSHvfIWEv44IwmDYoPW3T4R6Rwwwc2Yqwqb1cENkUO9L/4y1GMslPCCb40xDpUjuME6mcPGgAJzDDlbSibvy4yaT1sMGbxNMT3ycwDgA+51XpPPNBWBh2QFNNc7Nf+pITneN7BpRG80KM/LQo8SDPJwdhBbID0FDCp0rUxXg5aMx+2SUd96WuT8MMb1Ff/mE6Jd31OTlQkzZj6dTmfqjSElrBonAIy4kxmmpqhxLE7odSay5dv9XwOJSuc6M/OfFXRpi1OX52b6DJbes4uKFLA1N533gLC7/l4o4t6ggbvJNy9nbt11ARrpzzmioutvm5imxl297RUXGsqKMmqn+k791V/8p1cteIlwlfQlHSkg0qMef/C7Eta1zN/T/tb6OoEJPJet1CBXWmMXMdrI8e3bcxwrvv5bPczRkq4TPfgldfFFtPpHPqP0lQuB2VW2w22Od+KZyQo+rPas5GsWhjjGPp60ATPmj2PhphQ3+5t0rV0YYvdUa9HFIGVTY8/vnoUeGL3K22KvMe7tHJ7/pL5H+GyNRCHweDhy2MJ5PDMuevGuOWLmtnTr6W8eEK/yRvSKbjiGGzoclvsshl5JXVfjNU7A1+IetHu4/y8uPnflTBK/ta/yp0dQZNOyJJvBleTAB8INL8mqrWYEmAHa+Ey8WftEVce2/XiB/wDMA3vnS/um+wH8/6Q6HdD4wdHDzt1OM7KsfjOhrD3ddgu5MTZVXrISZKbfDSxav3jMJAUFYhMXwmb29DWeOnF5HLUzzKby4IBoQnOp/eTd/bC2mK0whNdcGiPuia3HrIuu6eU+9LL6pmOyk9CT7Tm7dZFUZBPz5ANRzLG36xNXwwKfDLbREVvzN4ByFa1d3Ag0+/aPL9wDC0ZUF4yyXCpjBhqdpXnLsGTufeBlITrGO74ymv1JzGp5B/c2XvdIdP9k3Iiw8sD8s3VBl3f/zuv+mm36fsz5UlHv9zkxe+7Tv4r0Nk/vKn/X73p6q1vx7x/A06EbJLbkkPinibjP/jAfIDGMxcnwpS+ZziB6D7Mkz+TE9++YvP/s1wH23e9uce2vlULdjsA4BQ9PobT3eE58Q10P5c15ukinPZf2pZ4GjMx3/mi/DBff/mwhyr9t/ogryw++h33lbBiuwiGr9qapSlArxwE7Nj1P4P9wQZAvLiCxr/MNbeO6uJlygnbQ/9zsvO4ikk37zBWN9RGFDwByugwtEo2vZ/DTnBKgcDVpawX8b91NVkmJwXZqR4370R4u5t+fx3gPGN45YDjdEahmb/+/NcBICxOtJmDYKJWak4+SpHe/r7co/3USVROdJmQiEX4QlK3MrOfJofjn4/M6j9Gq4rT7Rd20VI3OKAZfHTbH1w5sIT3Xxm9Qc3NejcVM1VsaAgM+t2PLAyg4e9wUbB5U+6bhAxehElJ6oDow3ouIhOWBEqMrQ1p79xeMmQs1L4nXcdFz1zgpOC+Ko33DP5bnVUJy2HU3jX6btRcMV3UkNyVJ4DkSodrKPZYfJi+D9GVL5HAMzfOQWomTn5kXEaML/UUtMCAg/FtAasm/nSzzlRbOv5qlRirJxrRrA1JwrgGXb5Gw475tNgmFCk1ZTJtSQiCMVnD4hsu4TFWcB9GKMQo6isv20njiQWJ46OY1jJGZ30qVrmWOUvd4vqaKMgU1FMiGdF2Q7JoCzaem4rcvB9qh310ysPITsLBq+aToT8Wh2UF/fq9LXofRsbWhCND/1eneYggMYne5c7cwi2RmBhPi0QZ1Zib28fDdvy8bDmsSb8wl5TZqv/GaBg+2ZRyGY+QtAZ2YxPz2F2B0xGjUYf3wFxbVKUYwYgeZ7T78NzLsrqEFK3EDvk7HY+7JzrxuIWaUqX7t3gBn/iENdC6FWEiZtmt8c30eU/GjIPJDh312m9WkjbB0DspvROH20jcxvvHcNgtuagVsyambUf9wQ9ijKAeDO7k+NnYU/J3DkbQSu889sU7ybUBw7v1bjkrUXc/1GBxXkOclm3mbbs/4aaOoKM0wkRtRXEZli1Igc5eZaeXznDCgAbx5ncvcyFCJjW7MuN07SsPELR9GEjuN4sNvrsOHWuveABUgJxTerMqxFWQJImkhsI4Q2Qs7GaSufOfYg/i0NtNRq2NVfs3XitF31eqN2vPmwqiB594LCxz1NrvuP1Nk4efJfNzEhNxGq7NOgi1YwfHqD0ZL44GG0UHqb3rOLGaXsakduYeJM7DEOOJgY2VYyBhG0uKEfSoF9vclBbs6LM8Pdd6habuwqSb2lg5b6H9B6FN6Ii/curNz1NMr/SHNqvp1FStL1zBLPdkdKL33ATxdRbF+wqIZPjeqGm62RBX7Dboxn9rZPkpmAbEacxiv4ACSEMNQVmU9ELwQ60wUfjpH0ZhBYfoVPlVauy8PuXcrN3oORs+cTe/uUXH2DqukC3MIRpRjM/YLu7J85UQFE7llh6Nr0TdvLb8rtB9dvtavu/qTly4IXuJhFgp6AzK7JC6u2viQ5q4EauBuUgRMmZwfYE5AwzUtTfHqsnzCeUzyi7byclxiEJQQhbQPN40GP2j9HyNCdixOh+33OEHdQPqBEPqdHtWjOxs2c2Tv+ueVpnBACoNy7KD0R4Cd8DHyvJQUUnIP0aCX6vE0yAesOjZKHFVclgLcFU8h6p3/eB3ieb7U3Fv+Hph+/n7v3m9O3bM/4S+V8uIuw1SHBOq7PZvjgRkfPmn7e8BHYvFt4wlr3x0J5YvPG9NHCf/QdXx4vxUtYNB0am4EkIXCf/BnHvV+FfO5yb+68sCH8vmPZZ5nIduGuFl4rPWFBaHFrgCpAvIBiOHgzJhMi6W76MAWfOeIGjyTM+Uh5fzusxc1344QYiay68GPZKH/bqdQ268uzrKuWInNiWbJ62fFJ7LJkoo6g81XNPfRva7OllIDirxaUtwx8He/O1cfSGsHge01ix0qOPX+kRhibD3zpSfDQk3owhnXagJWcWKlfTCTNF6ran2bzMf94AUC7MRrcakww8w+85kUOwfz/05SRPuopRpGdMYI3fBSl9KkaDKi5TF4MygI+TMpJ63FJ52Ix3F2VSMUoBzWjw0hpquMhKuTf6ogLOq3xLKOIBCXhZivKadQhfCxjP8LLpGpJ/3h6yJvqQYK5aXI3HO9rTpkuirLuX6xNc2ttAi4y9KWwn+PNuyyCsAV5Gw9PlRh+ISCc/sanMXOxPhTWUS4tz6GIYD8seu1LY+Qr+Rdr+t6NC70D9qqxwiPyX08tUMJwqfW6JwS2eqUlFT6duZkfKxo1EJ7A8WMyY1fImzMEJzl1J1WVtgYeGoPDKoiV+0ZK7b+E5AraUVCLFRYMcALQHUPzKDfxK5YWQkmJWB/ReXjMPIbEc7Q0kZA4vlfUFbqIxPkr1WkNoCmWqQCrCK2T8RVUt6HJNmFJS4Cdo21zM11oqddgJv5jgJOuQ1F9odpbMNfOD+dWjcuAVcXc68D7Pc69suizB9eUs2JQ2V4RhuMHi2TI5XyFnKWmPvB1hMRaVe3OQmNQ8tPdkNBi/HIJfPjPgJwwkFKJavHHCsRjumjFM/uVO9BqJ6/Tsfe3EoPo1lh9xFKHSXv/wiZcs8HDlheCdlbDVGcsNnFJ9bJfP07oppGK/cSsF08ngpoc18VK6yqYzlFDtJEG6MRN6tRm1mxS9Dt2JwV8geqRsVxE2dXeZH4kQC/A0pvq8AlMosZua4zQzX20Ap0UxTHsyW8GiZu+C11mhO2k1Uylbw4Uo2dT1bKuyqaitAT5evTMOLLh2O/ztjJbtWJdynclFC0sq+XPA50HrxEFHUykFussllXFDQts472q3yIzAI6wOCb2ByrLfot6/spytnfXm67ifOszc0rXkjff9AraN2mvI57UV80npMuskeDm4B1IPLuZR0+2yaOvvS2yDd/YfpEELx0l7zcKegymLQQRLXaNqnS/komzJvbeeivcfv7fHt7G7uGy/RtJoSjU7Sm8F67KTsr0/VZTcWfqxnQv2gsk2wZ3r9L1tw+vvYz6RPjGWHg65XbkddZsdINIdWA6TF1ywc+nnJsL0xpdnsuz+/kKtz77tGpxOTiqxH+M5UQq63A+F8QAN+DjNHKD+Dm3a+pVflYFfyXZN9XiLHXpoYF8qNv5wZQ5QPXQ4tu/RsSZYPH7l9Q1+aeWQa6/i3ENaQn1bIcbg7ub88VMmt7uNbh55ZPlNQq2WQHcFtTqEnrDDdKeCgepD/DZrMsKivTm+IHLWX/YgNdDkttfugAbK+vs5BN1wk9utAeBrx4xadW7W7Z11JNPXMsu1MIfU5+s3oVkpQ6mK5M4CyYkeuN6qXZe/IOBXYIdsJD3Yuqkrs+WnanbtVVq05g5x+uMa8IaXA2YC80cc5GLjJswdF7eUagT4y/uRtQ9J0o7a29bD5PSW3LF4Or7eUmP2xybGQt3n4U8AsLhXrVvU8/GJz7s+bs96CwROdTcRdSSrLHQA9bPjuksv9Bj0RwsIzfhc+P6H1azjl+fwwgCKJR244VxudlyTdzX6DO6p+2NVbm/dk7VpeQauR1+ukQfW3MmI1Tx5whVUC1eOmUcORevcpC3jiCyFHT6vLu9eQ3T7U/dDeQkSKTv+LVOJL7C4RTji5MYQBkgtuqOK3wDDv5pFiv0pHMTHI7LTrf4UC4hhIG4nNU4zArxsdy06NpbqZAdf0Ic/31hNLdx+AHUb0ZOWdR3sJlqZgRfZQKxbr0FaA5/+Y8e6tGnqYguGKyuxQg7tzbXAutjvju6EhHoaxYTFfUMRNLcu7+le6bFpxXwUX/z2yeBOz8vAnhStqU18M/HJbq3ZxvOMjVPmrcnw2I0n9+0W1L66ScsnighDSwtCb25nGXD2+lVarOYOY3Gfx9jPSwdrN/leLmcc1mN7yiqyB71m4eq7lhka5+Tt9bqT5q2Ww7tebpQzuzuGYK87crPvs0G7new1evFZF2m52c7oVox6POqtGdX9ZmzzPMLPjsULVLTogmYEbMhU6qnV7V0H6C2GJAEYHMZOyj5Mt9E3tDrLzy3sXGrCay6EhJ/AVwBfZN8PJ1E/2lefJ/oW6Tff+fNSx+yXiuOuTzBXHNelkRJgKNrydootgDjMUL//H4ef1sVFApjSDnjhmEdEhXdd9c/nOzN3G2CP3M6LkXYcGlqSGqJRs+HGkpdO5Cxe3lvzdo1KlmAJ8jAzuBrG0hsLt+la8pecnhS+ndC8gmED9f5fMl2yaUjFQGPG7ovvHsomwWesS9hyFj5pDrRh3OgtvRgHz9oIBG9YCYcuYT6J/+7twsVzUCyC5cTWPSwYS9ss5cMLNPx1cpWgxwbWmOUzP/9OsaJfwWDoVY9j2JUZDR+2ix0U04xH18xFHOUQgiSlk68uvKXHcsGAJUZ1gX+vGBQN1nc2fGuOc2nmlInxhQ0BPKqKFAghT375J0GKFai4hDy1GCweAI4lhiPeVe1TtbjlkRB91SPnsffcah8RLGeBW/9bngecg0q4bTbdEjofpFp29OFyNvxzQ28QDZrLbnH94D6xctW8cYMPV0jWNlRcNd+edHeqpYKaBuI0/9ZPbFHm2V3bCeSJmK7fGGDzec3vyz1UnydzBu/obEsyWvOC7b4b7tl90DXOReqz2qK+nb3GuA6Y/FGgCQZb+cUYhFOyAH28wAkvyCPD5QJ9sHyx2Niq0fidkLO3ybaefofuhVzLLH4GI+Ph3e/LS3F5ruJ+P5CyHLeth0sSFNyrpux3vRN/2a+xeCFC69ZCwECBBmsn6tT1vgzkuRAtGa6yW/Xb8wTm7uGbdRr7+Nf0QWl7lmfX/LC5hPXtFnVz1w6NHeuOX0cqmdvyE10dR1NzedQ1+ctdfYEHmj+879BiFyuuW9iCCdu4s3D/x02h10s3GWiWFF8ITzJ9EjQ0JKpqHk8rPFw0OkHudssriEJlCRdryxaOZ8ct4vCkQHXVTF50P+fYonPz56lav68CHrI56p5FXl8hvX60dek5fr3MItZ/MgHPLBcHPouSBAM4kbK55ulhe+QgOaWDqQMNRbIzuorOYUlJ71U9lA3BvbUKAHImoBtXcdalNwf494gJIXIw1gGodfLLb6W3AEC1oda6b795emUUXb0dEa6ai2zkYFK0yTbUr+gv+AV3nNdlyOqzpYbIK/dc+zGRloFDZiXdXadv+wN3RDjRzl3uO1HAhleym3cC7Vi1h1MC382mSkOPVIiU39Vakm7N1l1WcpbqSFBRTaSl+VxMJ9Z/svZ19XXUau1lgPcuD2+Q9rIzv4AaYrdBCProQ19UuQ4b225UBL5B1FwwP9PhftiVjuHmAT/fgW3aRmmKr6bee0anbjiaV2CxxMGC+2PMfR4O3rByIDHc38ENvV+j9ke/r/BPg26bhX+LOuLac5yOcT+UBdnWk1mE4U5HZ6+uHrZTr50kc8d8u4/c5Oa4fVOdS8iPyGjxLWA1D06Y1WxH7INWVo8GrlMMPth8WxVZURFFAVvUsVaAdZeAF+8+M1J4PdEdDbZ3O35dmgjyX+cbNoGStNAthur6NrNZwpffv5wgJ8Zi/t7X2os3vcmy9ZlKPNbFO17JuJDGggRi8ttrP1S7vcn3xSGDMnUsPYx1523zxly1fAJg+LP22k9vvkOdm8mhKecPLgvWipny/OD9GkdJJu9c+Hz9F46I/0wAlMFtWQt3bd4PfTrIP8Z5GwMmeU1jyIUs9LXHe1l2ldRVq//PHoUKF5UUHST9TjFvbC0fxq8C9RVLKDnlBnjlGljNKBm6m21XQU0BMd8XsC+tMN2rsz0Bfi6QhSmkn8YnhX90ix98lRL3Ss3Q63fNG4EfPYb2xWQV/VYjP32h99njvU9/M/lhcMdZ9QPVwb+Vx/ZeQKtfwZIYeO5VDoxvSHvv3LJ7lhu3X3ud2i3Y+vlsMkoSKslgvzz3gY1hjV9sUSdU61ys/Kv1r9a/Wv+rW4V7crNVcV7cAQ1RcOAyzMgGG9wza7hx0hx+wQCfCJUoeWA6WdpZQJAOBfiFrc5FAWjWydR/1ZSiXA7XxS524iWdXGn9FBC+DFQW3aml6vRF0VfX0rZ+bafJ+0W1wwDfzBjnFWFjPkw1DUHrc7PDne7pzDMUEjh+pRkgaSaiHC5oxqIj6Y06N++0l2qavyCwkuBOfGNZFfySo41/H1ve7ks3Gl4aO+VDXgWG0W9yRxbDX4EkRsM4KyCllzstTCu/cH8oMQeBziFO/CEf/cP9cWPFi/X3z7ZfH+ZKfUWGxI7h9ccOS1U/ki82ib39qn4SIiOwY+B6pMbqsJIbRaXHA59XTLFP+WAgSU49KUIXe9PjpZ+Pxrs+IS8GN2zR8YwzK/D2C3hVyxxwrZ0nJ3kW9ct4C0NNbXG/S5UbftK5GKstcNCoPcOdjoOQGx+E9IiCrDy0+H3cCGmEc0/a9Te6/eELIJ9/nEZXI6JX0+awTV/RZraoB59zbphLjf1GWWXBtob4GIsCc7P3f/li7vvStiznllg63udfXRpyT+dZZLlDQ/FMsINbUlaBsaceybP63rMGFiFuuBF9HiMWB0t2laQE7gXRZnlsre8eGHhy8a1AnxvjGGgJ6CkicbQDXvavs93qb3LGCb8D4gi7205GL5kXxMj6hIszsPoAirK491tEnrbvSWs4ep8/jaBZ0M46t2GUHISOYb7pPpLPved5UzYiKy1GlRTT7PxUU5K2q/lSz5Hzmoa0OHuN2ttGxeb0ZCviqYUweNpDLbmuxHwo2amGW72ngT+TYKAuvoTXmrtbDR5e35cS3clszPH/kf1ytu7TwPYoRku9v6jZW29pNFUYgDAVJOG1pGOgeGDA9raYtad/89+cm7l+7dn6A63fXdCcQi4sSATmjwJwecRb8ekj9RqO65K1eMd9EDuKB83M73CQwjHG/ek4NPDbSpq4JIudYmfUGz5am2UWfhgMNL41lrLl74X79zfxO6YAHESxgg3b6mVWE5lA+f0Kd8Rk8qWRMv7A58jkqmPPGT74OsKH5chbg+xzs+1ygKdyZmM++jPIIL42mWzoNoOT/iSID+zXaM/618mnrD/g91frX61/tf5nrd/v1zjQgF9wkLv/kYD6uSyfDNmjRij4sCYoY1FQ8ksh+/+lWblQQALVDENBTGg9+T0h7lp7z6EHI5/FtK7TnE8jxjhhFv6bKgHffviqn+KHq19u/u33zIcBBUcWnBjizz9ZxpKzeE8STk+ZvR+i+XNV7lEbfb/rAX1UmbD2a0SU/ZaEKv6+5rab7/dspRzfr5HnY3Ko9S9Ffyn6H6OIe8v9cVv3cv3aFp3Xo1GorqUBS4zzj8kQ1VafbhOOs2g8WXt6PKESOl1ygwqGy15kbf2a5Me1BDTzCz8ImDvKFRe9X6My7fUPRPfHRBt8ZvAQup1BlDAUciKLiPRzhWJ5WWZuYoofIAs6SL1wZvzUC7U+V8r3QS6/xaWTqYoXU9wPXV/RfRHuP8WP7By8YdO9Qnq0MHuloO7zgsx00NOrqzu6Go71kUvbfHww3B0tvqY90Lb4gp1PUgzEWBdSbHMB4SSlrv8mpDdyn4vAkkZwtZbcf/F7S7UlDhr+7ZVJboeyLFAn95Zb/m2fS1vdG9Iji4LmXItngPnL2rjkwMP1yCFcadEyp0k6ZyNARh8dSg9v8uY6oCapiXmU8MzPsCianQ2NFN53sMW7ILzh42MFUMgDptAo8g9OVj0NHAjYREUzmu+u+OQbYCvOZnWCpgN/qoygLV/I9O9J0psqjEVf5wwaAwLJTaNAfxq5cJ15H2Y1/UgRjdfW4N2HG0gDEHM4EbQSgHUAWPulvUaTdxNdXnX8fR77QcXQx9Yfa8yi7zy0byPeU4/PNCYZ3Hgd0emrNxD2pDySIA6PdrKzQS2iL5JlDToP6QmRnYwFmJFH1h0wajUKthu58zCJulL4/d1pUxoXUPt+p/MtFdU0V9Jn9UVzycqnK6CO1wfdEq4zBoSwkc0G68zvAKSvtMHWyLOdqh3reWa0vqTCQQPM+j70IsTuMA+M1rlJKMuK37C8AIvrJHnyEJyp9hgnppDzsoArNA78g7+qc7N1O8wjONrcwlKq3ojnyOZi8mq4TvnJhVDPhVCa12HUa4AbrKhfWDuJ8RMhYx04gYcr/WY4NstRJXPNwnwJfSFeVAZpwsRmWA01V3SgmDV1Jr1MIvcBmDiM25F72RAcOT5R5f1739Ef6XzTM3+q4Eh7fEJzmOu6+ZX+rIIrWdLaw3oK8/Kq6wLdwRKQYNGWeKqJe9rMLespUUj42UkUkJNgy3NwyyyqIRQRwP2PovdNsdvJhjFF9ctJg/1pAODOIfGukhE7M57t74Eu3AO3mj8RWehHMt4J/SzsCeqCCqGP6x1N16rP+fMFGOuhQI3wffVlMNTvo72VoKzxvEQEzBd93D9EvRHBPXv8r0z4l6L/jxR5mmQzVzGKZbzris8N6Y6/3lH4S+Qvkb9E/teIZDBzHYxww394T2zOEiwe6EHAlqo+SRD/y8tlPCJYvthTltAtnqzHf9/Xw/rxZuNPBrbC/4bX4NRIfRLY/FXjUNVn9uH/V12eudl8mKhTHy/KwKcuxOCFMfqqfS3WlemzNayp9qRMR5JhguiA8l6jwsaG2ejSqn5mDlzEl9Nzox9ZlUGiZfE0DyQBWtwyl2ugrtr1aANb0Ic3urwMZKUlj9OZSlPaE8CSMWqR7Jtl17vuRMc3pKe7iM7xy+y4geSpg+yZ6vjx9SuDUa4Uo8nZJKUENEh1YoINRNAKk7OVhU4dWDabUa14bix73qM6kcELJZ0yY9iiOgWLytIlmad6ux8fM7GS0Z/ExJ2ARbWMt+Fl3NSndTNUWRdo2RCbmzW3W/QcAbu0esB45OVCdy58ybdrlpCopoY47XoXlwtXGKeiVn41GxPYDuyjd7B3kAtp8jOS3txsQosBkskzIv9y7PByAGA5oLgn0AHO+cGsMo38aL/OPhe3KOkgWTrIInOTxnPLJfvVkkhrhyFUnDt0nbsa9itZPkcGjf7any4ugTSHPiUKtvdApoe5iXRfkcqswSJi+FOhIJQkTeyiJVGBf4+kUTcbbv1Ebf7+vW8VSxS/NsV/oKp4hrkdENKJSts28bdkpZPph12sOwjJtbq+5n2LttcC2wZ3uUUA77K+nGxcGWhtaHYxApEkQSfZlHldBbZrdxFlqZ9v0UbB1TCC7f4ejXU2ntXK1x1hokWqQyTo9l8OBJLzA0T5hG/aooisvVSBuGGLuijR9DmkYTXRUO1xVVGdqAPeSQ5MzXOnH2RbkCt4hhVHTCaPQj5dhmwQ6RaE703VA2qOo6S+rfhO3UExNu7ZVErWadTZLq0F3aEW7yHBV25CIUU2jpLFY9LzyjsQ4yTBpQRs9PocSjwtDLYa1oSIZ5gQ1NWcj4sbUkV8oSOHRLkfwg5lyehxsi613OzvTroFOyTc8gsl+EU4mbtyAqJ4IFFnnfvj1l0kbtzerS2ZNXEpRL7eGNDFwyjFmBoWz18xchel4zbQuz3oB1N/oomU+qwvST5WM8oNHeHyNXDA1AbVcKzAOm9IFJ8Lms53LQY6oFVxX9kfXygWl6qJ6iR0lwH3Q22yZ+vbu+MZVfEVnc+4GUP1yYEwThusLkx+sCPrIzXEfwDSqRzSsFL9OAvvP0ca9jn/TpdpcQa4xbtUTRyfIqJf5J2y5huX2TAZ6/uWOqSAXrzOnoFFyIWsIZHItr418Bzc5IzQEPoyKzQV60FfvzKEdoUsoOGraH0MbnGgvyehjX+ijRT2RugyOzKzuMcn+43wb2rjeH1wZqOsbUtudoCsHyX1zOhu4OTbabRiebjvnrtUfgepUJbn0jp5SKtu8bLH2EDrIWb8lDN6WwPDB6YfOId+RuKb5pZGj5wM3waoO2NE7U/p1XDqEbWTWjcZc108fEc9KosdHIs8htevFILFhTcSMpkG2iAuoJ+vkPPbiLwZlTmjycONO+hLa6aNTg8l75lVmYbplDOuGKXSHQ0gnPl5hdct98dfHz8RuG4ksLU4snj1+OORCWG7iyMVu+RaO4+BmnfHgFyvYWaYxhse7Dy820HOqz1PXpKW642Ku1IpzKGsiLLh0HZS42CpjnZdhov7xw+poAzuE0vZ68WUVLfHqg2yRGiJq+S7R2tTbTHql2c6Mw22c+nIQnRAWqGCpw42ZTvoTdRhroFaO1hbAF43ffUyV3IHrFgG48srUcwlXDGnyKYFhJ3NCqyOgrW2Vegz7d2Bu/Fopyjl5LtArA8Cd2cMQ2kN4GjxaPds6kn2I1sep9pomr9OmWJTG5RW6Y31x24bBH7cq9qXe/7GlBI23EVg/+2KI7h9pDrJcjNFhaCA/vC6qU3nchEu9G71bAmSn5SqcAcDC0RezEe4qOOt/Ipe0Re0O87GtZf6gbYEVhPIlGbALqxrivMOBaZOKGGbkWQFjOycm8P1BNYwiLHgZactDEG80hpdtFwZL2qTJAiGcMndEij7OqBhQGj8WGlI4mh9cCsxF+C0FhKekCJCMhLjUz722RqSEIoFgNxDwhf47KDGaeYYnw0d3nFf23+2qzeFFv7LZK32joLEroOVegbqTOj9s5mh1ufYuy0g+NYw9m0adSRQ0r0b2gBhxyvLhvZkOqfRlUU2VTQfcaiY3bv5ge2zlK20NVdUBUfDRO+c4JNdAL8vCGIOYdar4pJHiJPaqPe3BmF+zrByrnuIwQT0tpNOTWSY0rTDm0ATGUPCVr7fdsfjJpMH2fX+ImCs5hR2pKJz87vRDhjLXxm3Cohp2FMFfn2drDsqHKAH/QWdqIq16PXdooa2V79Dc1C7COiAlyVEFzXOP9AO8p+koldpRLnXCFFSo4tmSnLGfWe7grdo0ERhy8OXhw3UAyf5dhoNyRMWEEWt+6Hig2Yt/LhewcrDjmSHKp09C3iFSNG9tpkeNV/lTcTFb53s6qCGR4645A6Ss0MVfTvoSc/XRnyuRkwn+64FMiTys9nqVFUCEVVJ2sTVBbpT5pu8XFt8Z11OThjsMI9OBrjF1dvG1w2tih03dtEw2kMZmMbHmDup0m3oEN5OZd/KYAsg7HftLkfc5YFFuMBZWMXV0w08dua5sfukyHgzmjjD+Hv60VSest7bYr4o+DVtsd/MBiYuhotfo1Tn11jjl7zwlxZS5SQGNtT9azWhyouQTx5bAWemPVRW+pbcm059hxdqPvy2QHtIaHGZK3uhCiHjte2vcFTCds8nB3zrtrdtUWeKVtuwsx/9w+IKMt04X7QprFdpdnc0o/GsyW3XGWOEOXtvjYTqklDYAQ80OeNsFkLLYrQ6U9f8+HChgp/Jfs2XdeFTg+fQVy8VMqRPGbjQncRzFfEhj/0uYQhbvujkn4UkXTi9eL97yx5rB/ncJYkRhDNXA48oaNx8E4XFh7mueZR5TR90XpHV/UMERucb1HwU1p9fNvtRsW7Xcn9qzc8A/t5Z/1UueqzF23U3+WDY5S6leXkZ5UUEW99OEvTGcTpGFBEMwyl2Gai/w/QZE9SK4ip8XnvsNR4Z2ezbtnvSTDnFsqvIwY9JfTH1BfC+jsi3gAtQ3A7shULwsJS1xNMQ7hwl/sRa1Al/c7wtQW1SLh3DyE5LEpYgpoEXi9JRBSjxoW2j1sifXfol/xjHEOV1zzBXHATNscBJj7D8EhGYOVwy6l5z5SANN2vRU8LDKanAuV6CvVFUV9QAl1PeZoUU9788iq3VeRh356idbpLTKAkRQBrdRW7k4bjP129S7cUsLpYm3JC5wDkJsvobcAVfIetRbbHMJQwmKIQJYNi6f9RFXpwF2Tg87zKqkr861hD98ZTdqY9SZeHDu/XXZl+ZwkAS7m/ptCEm9uOcmSKuKnGgVPSRIrLO8N+Vh/L1mNgQkQ6rPkTm4sBbin/AtQ3gcOias/BMfuC1jOlILFfvo3yvKVub3H9IBzOqpOO1rzNox9rz3o6roGEXIl1KdUxoGUzBRn8xxL/HS40ukc5NE1Q7QDuJyQ+cEjL2a3wsNskWl6mJ3RCLEStkhRgAHuBypfBFP3l/D0BOULTv3h8MBkoX4+kc1k7lNEVM1p116gdsh+YWzvoCF9M5rQFrozg3a9wbD3rhg1hLD2V92NHqkAZVesAvwnGpCl9AfO1F7vQw+nWdsndQTRmQ/1MHFFEFECMBF8ijEOcm98dVz1wqnzNknXDRYr/TRvGMZtwGgrdBcT9rE1yQIH8qsiIwf7LMhLbxlpO+VGbFu5TQsKm6gnNPIPJv15ZO7Ft+Qm2JqzzZEdmpAi9fBOOLxuB1xmbikxkZkCM1fj1+4kudTmCljSWGHg1Fb6aHh3XpOMLTKFdBiTAzrNj98aSKkQIvG4e92kRjyVfBCg436QHmfceJt/wmKGcMbIBeSQDFZOiyfkLbmgd4R94mo9BhzWMdLFX3iLV34OUZWbyOZLvZEcdUMVjDV3b8kBJJ5zXL0Q3zLHoHleijjMZ3ZEj/n4qU4H6+Mu2Ah4pfeYgSVBRujRNlcWPAMWQVKfqsA/PxVMYO2s97Kb2RmXaTCyN63bgQUTr2B8mKh41ESR+SVGzzFv9SqiIe1cxzVrHe0Rs23S8r0WUv1m+awqvPyYMm4VLlUlVxZ29bm0BA0BAw1uf1mCIQ/zRsysmbHrNoH8bO8M/7SC1tiMfMesy86+ShdF4ypIzPV5Ya7Qi/Jt7PENetGTP3iq1vVMb9hGcnKLj4rAXVQ634G94jQrCcCIf6PSd2ymTK7E5T6h1fvndxNEWozONTB9Sy9aauv+Yx5pOR/I5UdtStyA4I2afSli52HFbSc0TMJ5wOOhK+oq141WMje2HTsg5u9jaLgftTS3ivjbtiBTsZyLXRplCNtZytGwKqsFdex7tOYRNNJhMzX0xM/Zol44Dx0hB149Vn3439jJdOJ8inWfuC7TmXaMqq7s3dRDjpaTZn5Dx7Yn9/OP6GNlQ5su87V3dwrMsXZ4K0JNKu7NC/V6BoOx8DJFGKucWCmUGKqg70XTgwHNg2U21XKhhCFX+X6G8yGYqb/3lDsQIOlYc8OVEdCWr7XHnfA+9/c8bLK234S5LqS56pS7aoSyakcb1VZWaQ6rA9BFzKfH/YHv+1AlG3VoO+9JeYFedmTynkDAVt7eA+5wl/AXDiguYOwOpzxNqhLSmmayf8FWwBtMjBrNevFR/Fhed96wZUDKl683TzPdpw5MyV/wNQSwMEFAACAAgAiqY6TaDwy7lNAAAAagAAABsAAAB1bml2ZXJzYWwvdW5pdmVyc2FsLnBuZy54bWyzsa/IzVEoSy0qzszPs1Uy1DNQsrfj5bIpKEoty0wtV6gAihnpGUCAkkKlrZIJErc8M6Ukw1bJ3MgEIZaRmpmeUWKrZGpiDBfUBxoJAFBLAQIAABQAAgAIAO2SQkeKJOKo+gIAALAIAAAUAAAAAAAAAAEAAAAAAAAAAAB1bml2ZXJzYWwvcGxheWVyLnhtbFBLAQIAABQAAgAIAIqmOk17wJisCjMAAPtQAAAXAAAAAAAAAAAAAAAAACwDAAB1bml2ZXJzYWwvdW5pdmVyc2FsLnBuZ1BLAQIAABQAAgAIAIqmOk2g8Mu5TQAAAGoAAAAbAAAAAAAAAAEAAAAAAGs2AAB1bml2ZXJzYWwvdW5pdmVyc2FsLnBuZy54bWxQSwUGAAAAAAMAAwDQAAAA8TYAAAAA"/>
  <p:tag name="ISPRING_PRESENTATION_TITLE" val="Программное обеспечение ПК"/>
  <p:tag name="ISPRING_RESOURCE_FOLDER" val="J:\ИКТ в УПД\ПО ПК\Программное обеспечение ПК"/>
  <p:tag name="ISPRING_PRESENTATION_PATH" val="J:\ИКТ в УПД\ПО ПК\Программное обеспечение ПК.pptx"/>
  <p:tag name="ISPRING_SCORM_PASSING_SCORE" val="0.0000000000"/>
  <p:tag name="ISPRING_SCORM_ENDPOINT" val="&lt;endpoint&gt;&lt;enable&gt;0&lt;/enable&gt;&lt;lrs&gt;http://&lt;/lrs&gt;&lt;auth&gt;0&lt;/auth&gt;&lt;login&gt;&lt;/login&gt;&lt;password&gt;&lt;/password&gt;&lt;key&gt;&lt;/key&gt;&lt;name&gt;&lt;/name&gt;&lt;email&gt;&lt;/email&gt;&lt;/endpoint&gt;&#10;"/>
  <p:tag name="ISPRING_RESOURCE_PATHS_HASH_PRESENTER" val="f2f6b5a69312e854cee18b3ec81a0ccb93fc716"/>
</p:tagLst>
</file>

<file path=ppt/theme/theme1.xml><?xml version="1.0" encoding="utf-8"?>
<a:theme xmlns:a="http://schemas.openxmlformats.org/drawingml/2006/main" name="tf16411245">
  <a:themeElements>
    <a:clrScheme name="Custom 134">
      <a:dk1>
        <a:srgbClr val="000000"/>
      </a:dk1>
      <a:lt1>
        <a:srgbClr val="FFFFFF"/>
      </a:lt1>
      <a:dk2>
        <a:srgbClr val="000000"/>
      </a:dk2>
      <a:lt2>
        <a:srgbClr val="FFFFFF"/>
      </a:lt2>
      <a:accent1>
        <a:srgbClr val="5CB8B3"/>
      </a:accent1>
      <a:accent2>
        <a:srgbClr val="F5D66E"/>
      </a:accent2>
      <a:accent3>
        <a:srgbClr val="D78189"/>
      </a:accent3>
      <a:accent4>
        <a:srgbClr val="7030A0"/>
      </a:accent4>
      <a:accent5>
        <a:srgbClr val="0070C0"/>
      </a:accent5>
      <a:accent6>
        <a:srgbClr val="C4D36D"/>
      </a:accent6>
      <a:hlink>
        <a:srgbClr val="54C3BD"/>
      </a:hlink>
      <a:folHlink>
        <a:srgbClr val="54C3BD"/>
      </a:folHlink>
    </a:clrScheme>
    <a:fontScheme name="Custom 154">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_19716561_TF16411245.potx" id="{773883C8-4131-4ECF-9E3C-74DD0B29E0A1}" vid="{18BBA691-B286-47C1-88FF-3C6BA8E7AA8B}"/>
    </a:ext>
  </a:extLst>
</a:theme>
</file>

<file path=ppt/theme/theme2.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9" ma:contentTypeDescription="Create a new document." ma:contentTypeScope="" ma:versionID="76e25e1730b4532ab1d5e5b131a96a5a">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d1e9281a84c4949647088091c718de3"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B61CFE-D4DA-4753-A9A5-D482B9609A35}">
  <ds:schemaRefs>
    <ds:schemaRef ds:uri="http://schemas.openxmlformats.org/package/2006/metadata/core-properties"/>
    <ds:schemaRef ds:uri="http://schemas.microsoft.com/sharepoint/v3"/>
    <ds:schemaRef ds:uri="http://purl.org/dc/dcmitype/"/>
    <ds:schemaRef ds:uri="http://purl.org/dc/elements/1.1/"/>
    <ds:schemaRef ds:uri="http://schemas.microsoft.com/office/infopath/2007/PartnerControls"/>
    <ds:schemaRef ds:uri="http://purl.org/dc/terms/"/>
    <ds:schemaRef ds:uri="http://schemas.microsoft.com/office/2006/metadata/properties"/>
    <ds:schemaRef ds:uri="http://schemas.microsoft.com/office/2006/documentManagement/types"/>
    <ds:schemaRef ds:uri="fb0879af-3eba-417a-a55a-ffe6dcd6ca77"/>
    <ds:schemaRef ds:uri="6dc4bcd6-49db-4c07-9060-8acfc67cef9f"/>
    <ds:schemaRef ds:uri="http://www.w3.org/XML/1998/namespace"/>
  </ds:schemaRefs>
</ds:datastoreItem>
</file>

<file path=customXml/itemProps2.xml><?xml version="1.0" encoding="utf-8"?>
<ds:datastoreItem xmlns:ds="http://schemas.openxmlformats.org/officeDocument/2006/customXml" ds:itemID="{58A784AD-7888-482C-A72A-80D3063962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tf16411245</Template>
  <TotalTime>0</TotalTime>
  <Words>2862</Words>
  <Application>Microsoft Office PowerPoint</Application>
  <PresentationFormat>Произвольный</PresentationFormat>
  <Paragraphs>471</Paragraphs>
  <Slides>42</Slides>
  <Notes>42</Notes>
  <HiddenSlides>0</HiddenSlides>
  <MMClips>0</MMClips>
  <ScaleCrop>false</ScaleCrop>
  <HeadingPairs>
    <vt:vector size="4" baseType="variant">
      <vt:variant>
        <vt:lpstr>Тема</vt:lpstr>
      </vt:variant>
      <vt:variant>
        <vt:i4>5</vt:i4>
      </vt:variant>
      <vt:variant>
        <vt:lpstr>Заголовки слайдов</vt:lpstr>
      </vt:variant>
      <vt:variant>
        <vt:i4>42</vt:i4>
      </vt:variant>
    </vt:vector>
  </HeadingPairs>
  <TitlesOfParts>
    <vt:vector size="47" baseType="lpstr">
      <vt:lpstr>tf16411245</vt:lpstr>
      <vt:lpstr>Специальное оформление</vt:lpstr>
      <vt:lpstr>1_Специальное оформление</vt:lpstr>
      <vt:lpstr>2_Специальное оформление</vt:lpstr>
      <vt:lpstr>3_Специальное оформление</vt:lpstr>
      <vt:lpstr>Проблемы современного программирования.  Этапы разработки программного обеспечения</vt:lpstr>
      <vt:lpstr>Содержание</vt:lpstr>
      <vt:lpstr>Введение в программирование</vt:lpstr>
      <vt:lpstr>Машинный язык</vt:lpstr>
      <vt:lpstr>Язык ассемблера</vt:lpstr>
      <vt:lpstr>Высокоуровневые языки программирования</vt:lpstr>
      <vt:lpstr>Высокоуровневые языки программирования</vt:lpstr>
      <vt:lpstr>Высокоуровневые языки программирования</vt:lpstr>
      <vt:lpstr>Преимущества высокоуровневых языков программирования</vt:lpstr>
      <vt:lpstr>Преимущества высокоуровневых языков программирования</vt:lpstr>
      <vt:lpstr>Введение в языки программирования  C и С++</vt:lpstr>
      <vt:lpstr>Введение в языки программирования  C и С++</vt:lpstr>
      <vt:lpstr>Введение в разработку программных продуктов</vt:lpstr>
      <vt:lpstr>Шаг №1: Определите проблему, которую хотели бы решить</vt:lpstr>
      <vt:lpstr>Шаг №2: Определитесь, как вы собираетесь решить эту проблему</vt:lpstr>
      <vt:lpstr>Шаг №3: Напишите программу</vt:lpstr>
      <vt:lpstr>Шаг №4: Компиляция</vt:lpstr>
      <vt:lpstr>Шаг №5: Линкинг  (связывание объектных файлов)</vt:lpstr>
      <vt:lpstr>Шаг №6: Тестирование и отладка</vt:lpstr>
      <vt:lpstr>Интегрированная Среда Разработки (IDE)</vt:lpstr>
      <vt:lpstr>1. Microsoft Visual Studio</vt:lpstr>
      <vt:lpstr>2. Xcode</vt:lpstr>
      <vt:lpstr>3. NetBeans</vt:lpstr>
      <vt:lpstr>4. Eclipse</vt:lpstr>
      <vt:lpstr>5. CodeLite</vt:lpstr>
      <vt:lpstr>6. Qt Creator</vt:lpstr>
      <vt:lpstr>7. Code::Blocks</vt:lpstr>
      <vt:lpstr>8. Dev-C++</vt:lpstr>
      <vt:lpstr>9. CLion</vt:lpstr>
      <vt:lpstr>10. Geany</vt:lpstr>
      <vt:lpstr>Интегрированная Среда Разработки (IDE)</vt:lpstr>
      <vt:lpstr>Код первой программы</vt:lpstr>
      <vt:lpstr>Переменные и типы данных в C++</vt:lpstr>
      <vt:lpstr>Типы данных</vt:lpstr>
      <vt:lpstr>Пример объявления переменных</vt:lpstr>
      <vt:lpstr>Простой калькулятор на C++</vt:lpstr>
      <vt:lpstr>Домашнее задание</vt:lpstr>
      <vt:lpstr>Конструкция ветвления в C++</vt:lpstr>
      <vt:lpstr>Оператор if</vt:lpstr>
      <vt:lpstr>Конструкция ветвления в C++</vt:lpstr>
      <vt:lpstr>Конструкция ветвления в C++</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Программное обеспечение ПК</dc:title>
  <dc:creator/>
  <cp:lastModifiedBy/>
  <cp:revision>1</cp:revision>
  <dcterms:created xsi:type="dcterms:W3CDTF">2018-09-26T07:26:08Z</dcterms:created>
  <dcterms:modified xsi:type="dcterms:W3CDTF">2019-03-07T04:54:25Z</dcterms:modified>
</cp:coreProperties>
</file>