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77" r:id="rId3"/>
    <p:sldId id="257" r:id="rId4"/>
    <p:sldId id="321" r:id="rId5"/>
    <p:sldId id="298" r:id="rId6"/>
    <p:sldId id="317" r:id="rId7"/>
    <p:sldId id="318" r:id="rId8"/>
    <p:sldId id="300" r:id="rId9"/>
    <p:sldId id="301" r:id="rId10"/>
    <p:sldId id="320" r:id="rId11"/>
    <p:sldId id="259" r:id="rId12"/>
    <p:sldId id="302" r:id="rId13"/>
    <p:sldId id="303" r:id="rId14"/>
    <p:sldId id="304" r:id="rId15"/>
    <p:sldId id="305" r:id="rId16"/>
    <p:sldId id="306" r:id="rId17"/>
    <p:sldId id="286" r:id="rId18"/>
    <p:sldId id="307" r:id="rId19"/>
    <p:sldId id="308" r:id="rId20"/>
    <p:sldId id="309" r:id="rId21"/>
    <p:sldId id="310" r:id="rId22"/>
    <p:sldId id="287" r:id="rId23"/>
    <p:sldId id="295" r:id="rId24"/>
    <p:sldId id="296" r:id="rId25"/>
    <p:sldId id="260" r:id="rId26"/>
    <p:sldId id="311" r:id="rId27"/>
    <p:sldId id="261" r:id="rId28"/>
    <p:sldId id="312" r:id="rId29"/>
    <p:sldId id="322" r:id="rId30"/>
    <p:sldId id="323" r:id="rId31"/>
    <p:sldId id="278" r:id="rId32"/>
    <p:sldId id="324" r:id="rId33"/>
    <p:sldId id="279" r:id="rId34"/>
    <p:sldId id="289" r:id="rId35"/>
    <p:sldId id="280" r:id="rId36"/>
    <p:sldId id="281" r:id="rId37"/>
    <p:sldId id="290" r:id="rId38"/>
    <p:sldId id="282" r:id="rId39"/>
    <p:sldId id="291" r:id="rId40"/>
    <p:sldId id="325" r:id="rId41"/>
    <p:sldId id="315" r:id="rId42"/>
    <p:sldId id="283" r:id="rId43"/>
    <p:sldId id="316" r:id="rId44"/>
    <p:sldId id="314" r:id="rId45"/>
    <p:sldId id="267" r:id="rId46"/>
    <p:sldId id="268" r:id="rId47"/>
    <p:sldId id="270" r:id="rId48"/>
    <p:sldId id="327" r:id="rId49"/>
    <p:sldId id="328" r:id="rId50"/>
    <p:sldId id="329" r:id="rId51"/>
    <p:sldId id="330" r:id="rId52"/>
    <p:sldId id="331" r:id="rId53"/>
    <p:sldId id="332" r:id="rId54"/>
    <p:sldId id="333" r:id="rId55"/>
    <p:sldId id="334" r:id="rId56"/>
    <p:sldId id="335" r:id="rId57"/>
    <p:sldId id="336" r:id="rId58"/>
    <p:sldId id="337" r:id="rId59"/>
    <p:sldId id="338" r:id="rId60"/>
    <p:sldId id="339" r:id="rId61"/>
    <p:sldId id="340" r:id="rId62"/>
    <p:sldId id="341" r:id="rId63"/>
    <p:sldId id="342" r:id="rId64"/>
    <p:sldId id="343" r:id="rId65"/>
    <p:sldId id="344" r:id="rId66"/>
    <p:sldId id="345" r:id="rId67"/>
    <p:sldId id="346" r:id="rId68"/>
    <p:sldId id="347" r:id="rId69"/>
    <p:sldId id="348" r:id="rId70"/>
    <p:sldId id="349" r:id="rId71"/>
    <p:sldId id="350" r:id="rId72"/>
    <p:sldId id="351" r:id="rId73"/>
    <p:sldId id="352" r:id="rId74"/>
    <p:sldId id="353" r:id="rId75"/>
    <p:sldId id="354" r:id="rId76"/>
    <p:sldId id="355" r:id="rId77"/>
    <p:sldId id="356" r:id="rId78"/>
    <p:sldId id="357" r:id="rId79"/>
    <p:sldId id="358" r:id="rId80"/>
    <p:sldId id="359" r:id="rId81"/>
    <p:sldId id="360" r:id="rId82"/>
    <p:sldId id="361" r:id="rId83"/>
    <p:sldId id="362" r:id="rId84"/>
    <p:sldId id="363" r:id="rId85"/>
    <p:sldId id="364" r:id="rId86"/>
    <p:sldId id="293" r:id="rId87"/>
    <p:sldId id="366" r:id="rId88"/>
    <p:sldId id="365" r:id="rId8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0" autoAdjust="0"/>
  </p:normalViewPr>
  <p:slideViewPr>
    <p:cSldViewPr>
      <p:cViewPr varScale="1">
        <p:scale>
          <a:sx n="109" d="100"/>
          <a:sy n="109" d="100"/>
        </p:scale>
        <p:origin x="1674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56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04.05.2022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04.05.2022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04.05.2022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04.05.2022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04.05.2022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04.05.2022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04.05.2022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04.05.2022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2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gif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gif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gi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jpeg"/><Relationship Id="rId5" Type="http://schemas.openxmlformats.org/officeDocument/2006/relationships/image" Target="../media/image67.jpeg"/><Relationship Id="rId4" Type="http://schemas.openxmlformats.org/officeDocument/2006/relationships/image" Target="../media/image6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jpeg"/><Relationship Id="rId3" Type="http://schemas.openxmlformats.org/officeDocument/2006/relationships/image" Target="../media/image69.png"/><Relationship Id="rId7" Type="http://schemas.openxmlformats.org/officeDocument/2006/relationships/image" Target="../media/image71.jpe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jpeg"/><Relationship Id="rId5" Type="http://schemas.openxmlformats.org/officeDocument/2006/relationships/image" Target="../media/image67.jpeg"/><Relationship Id="rId4" Type="http://schemas.openxmlformats.org/officeDocument/2006/relationships/image" Target="../media/image66.jpe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jpeg"/><Relationship Id="rId3" Type="http://schemas.openxmlformats.org/officeDocument/2006/relationships/image" Target="../media/image72.png"/><Relationship Id="rId7" Type="http://schemas.openxmlformats.org/officeDocument/2006/relationships/image" Target="../media/image74.jpe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jpeg"/><Relationship Id="rId5" Type="http://schemas.openxmlformats.org/officeDocument/2006/relationships/image" Target="../media/image67.jpeg"/><Relationship Id="rId4" Type="http://schemas.openxmlformats.org/officeDocument/2006/relationships/image" Target="../media/image66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pn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2.png"/><Relationship Id="rId4" Type="http://schemas.openxmlformats.org/officeDocument/2006/relationships/image" Target="../media/image77.jpe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7.jpeg"/><Relationship Id="rId4" Type="http://schemas.openxmlformats.org/officeDocument/2006/relationships/image" Target="../media/image70.jpe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.jpeg"/><Relationship Id="rId5" Type="http://schemas.openxmlformats.org/officeDocument/2006/relationships/image" Target="../media/image81.jpeg"/><Relationship Id="rId4" Type="http://schemas.openxmlformats.org/officeDocument/2006/relationships/image" Target="../media/image8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/><Relationship Id="rId7" Type="http://schemas.openxmlformats.org/officeDocument/2006/relationships/image" Target="../media/image89.jpeg"/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8.jpeg"/><Relationship Id="rId5" Type="http://schemas.openxmlformats.org/officeDocument/2006/relationships/image" Target="../media/image87.jpeg"/><Relationship Id="rId4" Type="http://schemas.openxmlformats.org/officeDocument/2006/relationships/image" Target="../media/image86.jpe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eg"/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jpeg"/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5.jpeg"/><Relationship Id="rId5" Type="http://schemas.openxmlformats.org/officeDocument/2006/relationships/image" Target="../media/image90.jpeg"/><Relationship Id="rId4" Type="http://schemas.openxmlformats.org/officeDocument/2006/relationships/image" Target="../media/image94.jpe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jpeg"/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jpeg"/><Relationship Id="rId2" Type="http://schemas.openxmlformats.org/officeDocument/2006/relationships/image" Target="../media/image97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jpeg"/><Relationship Id="rId2" Type="http://schemas.openxmlformats.org/officeDocument/2006/relationships/image" Target="../media/image10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2.jpe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5.jpeg"/><Relationship Id="rId4" Type="http://schemas.openxmlformats.org/officeDocument/2006/relationships/image" Target="../media/image10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7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5.jpeg"/><Relationship Id="rId4" Type="http://schemas.openxmlformats.org/officeDocument/2006/relationships/image" Target="../media/image104.jpe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2.jpeg"/><Relationship Id="rId3" Type="http://schemas.openxmlformats.org/officeDocument/2006/relationships/image" Target="../media/image107.jpeg"/><Relationship Id="rId7" Type="http://schemas.openxmlformats.org/officeDocument/2006/relationships/image" Target="../media/image111.jpeg"/><Relationship Id="rId2" Type="http://schemas.openxmlformats.org/officeDocument/2006/relationships/image" Target="../media/image10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0.jpeg"/><Relationship Id="rId5" Type="http://schemas.openxmlformats.org/officeDocument/2006/relationships/image" Target="../media/image109.jpeg"/><Relationship Id="rId4" Type="http://schemas.openxmlformats.org/officeDocument/2006/relationships/image" Target="../media/image108.jpe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jpeg"/><Relationship Id="rId2" Type="http://schemas.openxmlformats.org/officeDocument/2006/relationships/image" Target="../media/image1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5.jpe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jpeg"/><Relationship Id="rId2" Type="http://schemas.openxmlformats.org/officeDocument/2006/relationships/image" Target="../media/image10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6.jpe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jpeg"/><Relationship Id="rId2" Type="http://schemas.openxmlformats.org/officeDocument/2006/relationships/image" Target="../media/image10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6.jpe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jpeg"/><Relationship Id="rId2" Type="http://schemas.openxmlformats.org/officeDocument/2006/relationships/image" Target="../media/image116.jpe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6.jpe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6.jpe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jpeg"/><Relationship Id="rId2" Type="http://schemas.openxmlformats.org/officeDocument/2006/relationships/image" Target="../media/image1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ru.wikipedia.org/wiki/Penicillium_rubens" TargetMode="Externa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jpeg"/><Relationship Id="rId2" Type="http://schemas.openxmlformats.org/officeDocument/2006/relationships/image" Target="../media/image116.jpe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jpeg"/><Relationship Id="rId2" Type="http://schemas.openxmlformats.org/officeDocument/2006/relationships/image" Target="../media/image116.jpe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png"/><Relationship Id="rId2" Type="http://schemas.openxmlformats.org/officeDocument/2006/relationships/image" Target="../media/image119.jpe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3785676"/>
            <a:ext cx="9144000" cy="99308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0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0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ОСНОВЫ ФАРМАКОЛОГИИ</a:t>
            </a:r>
            <a:br>
              <a:rPr lang="ru-RU" sz="2700" b="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АНТИБИОТИКИ</a:t>
            </a:r>
            <a:r>
              <a:rPr lang="ru-RU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260648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ФГБОУ ВО </a:t>
            </a:r>
            <a:r>
              <a:rPr lang="ru-RU" dirty="0" err="1"/>
              <a:t>КрасГМУ</a:t>
            </a:r>
            <a:r>
              <a:rPr lang="ru-RU" dirty="0"/>
              <a:t> </a:t>
            </a:r>
            <a:r>
              <a:rPr lang="ru-RU" dirty="0" err="1"/>
              <a:t>им.проф</a:t>
            </a:r>
            <a:r>
              <a:rPr lang="ru-RU" dirty="0"/>
              <a:t>. В.Ф. </a:t>
            </a:r>
            <a:r>
              <a:rPr lang="ru-RU" dirty="0" err="1"/>
              <a:t>Войно-Ясенецкого</a:t>
            </a:r>
            <a:r>
              <a:rPr lang="ru-RU" dirty="0"/>
              <a:t> Минздрава </a:t>
            </a:r>
            <a:r>
              <a:rPr lang="ru-RU" dirty="0" smtClean="0"/>
              <a:t>России</a:t>
            </a:r>
            <a:r>
              <a:rPr lang="ru-RU"/>
              <a:t/>
            </a:r>
            <a:br>
              <a:rPr lang="ru-RU"/>
            </a:br>
            <a:endParaRPr lang="ru-RU" smtClean="0"/>
          </a:p>
          <a:p>
            <a:pPr algn="ctr"/>
            <a:r>
              <a:rPr lang="ru-RU" smtClean="0"/>
              <a:t>Фармацевтический </a:t>
            </a:r>
            <a:r>
              <a:rPr lang="ru-RU" dirty="0"/>
              <a:t>колледж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35896" y="6378789"/>
            <a:ext cx="22322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Красноярск, 2022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7504" y="2400681"/>
            <a:ext cx="903649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                        </a:t>
            </a:r>
          </a:p>
          <a:p>
            <a:pPr algn="ctr"/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/>
              <a:t>видео-лекция </a:t>
            </a:r>
            <a:r>
              <a:rPr lang="ru-RU" dirty="0"/>
              <a:t>для студентов 1 курса,</a:t>
            </a:r>
            <a:br>
              <a:rPr lang="ru-RU" dirty="0"/>
            </a:br>
            <a:r>
              <a:rPr lang="ru-RU" dirty="0"/>
              <a:t>обучающихся </a:t>
            </a:r>
            <a:r>
              <a:rPr lang="ru-RU"/>
              <a:t>по </a:t>
            </a:r>
            <a:r>
              <a:rPr lang="ru-RU" smtClean="0"/>
              <a:t>специальности </a:t>
            </a:r>
            <a:r>
              <a:rPr lang="ru-RU" dirty="0"/>
              <a:t>31.02.03 Лабораторная диагностика</a:t>
            </a:r>
            <a:endParaRPr lang="ru-RU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4932040" y="5286388"/>
            <a:ext cx="34976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                         преподаватель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Марина Владимировна Анисимова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734772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686800" cy="1314872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Бета-лактамы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79512" y="1268760"/>
            <a:ext cx="6336704" cy="5589240"/>
          </a:xfrm>
        </p:spPr>
        <p:txBody>
          <a:bodyPr>
            <a:normAutofit/>
          </a:bodyPr>
          <a:lstStyle/>
          <a:p>
            <a:pPr marL="457200" indent="-457200">
              <a:buNone/>
            </a:pP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пенициллины </a:t>
            </a:r>
          </a:p>
          <a:p>
            <a:pPr marL="457200" indent="-457200">
              <a:buNone/>
            </a:pPr>
            <a:r>
              <a:rPr lang="ru-RU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цефалоспорины</a:t>
            </a:r>
            <a:endParaRPr lang="ru-RU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None/>
            </a:pPr>
            <a:r>
              <a:rPr lang="ru-RU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карбапенемы</a:t>
            </a:r>
            <a:endParaRPr lang="ru-RU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None/>
            </a:pPr>
            <a:r>
              <a:rPr lang="ru-RU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монобактамы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азтреонам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457200" indent="-457200">
              <a:buNone/>
            </a:pP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Механизм действия :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нарушают </a:t>
            </a:r>
          </a:p>
          <a:p>
            <a:pPr marL="457200" indent="-457200">
              <a:buNone/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связи между цепями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пептидогликана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457200" indent="-457200">
              <a:buNone/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результате нарушается прочность</a:t>
            </a:r>
          </a:p>
          <a:p>
            <a:pPr marL="457200" indent="-457200">
              <a:buNone/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клеточной  стенки  бактерий, что проявляется</a:t>
            </a:r>
          </a:p>
          <a:p>
            <a:pPr marL="457200" indent="-457200">
              <a:buNone/>
            </a:pP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бактерицидным   эффектом.</a:t>
            </a:r>
          </a:p>
        </p:txBody>
      </p:sp>
      <p:pic>
        <p:nvPicPr>
          <p:cNvPr id="4" name="Picture 2" descr="https://fs1.ppt4web.ru/images/95289/134309/640/img2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86" t="19938" r="2036" b="9137"/>
          <a:stretch/>
        </p:blipFill>
        <p:spPr bwMode="auto">
          <a:xfrm>
            <a:off x="6084168" y="1580842"/>
            <a:ext cx="2736304" cy="5277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48031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280920" cy="720080"/>
          </a:xfrm>
        </p:spPr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Группа пенициллинов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79512" y="928670"/>
            <a:ext cx="5392620" cy="55966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Природные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бензилпенициллина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натриевая и калиевая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соли</a:t>
            </a:r>
          </a:p>
          <a:p>
            <a:pPr>
              <a:buNone/>
            </a:pPr>
            <a:r>
              <a:rPr lang="ru-RU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бензилпенициллина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новокаиновая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соль </a:t>
            </a:r>
          </a:p>
          <a:p>
            <a:pPr>
              <a:buNone/>
            </a:pP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бициллин-1</a:t>
            </a:r>
          </a:p>
          <a:p>
            <a:pPr>
              <a:buNone/>
            </a:pP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ретарпен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экстенциллин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buNone/>
            </a:pP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бициллин-5</a:t>
            </a:r>
          </a:p>
          <a:p>
            <a:pPr>
              <a:buNone/>
            </a:pPr>
            <a:r>
              <a:rPr lang="ru-RU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феноксиметил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  <a:p>
            <a:pPr>
              <a:buNone/>
            </a:pP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пенициллин</a:t>
            </a:r>
          </a:p>
          <a:p>
            <a:pPr algn="just"/>
            <a:endParaRPr lang="ru-RU" sz="2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 descr="би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9375" r="29375"/>
          <a:stretch>
            <a:fillRect/>
          </a:stretch>
        </p:blipFill>
        <p:spPr>
          <a:xfrm>
            <a:off x="4139952" y="4077072"/>
            <a:ext cx="1115616" cy="2586201"/>
          </a:xfrm>
          <a:prstGeom prst="rect">
            <a:avLst/>
          </a:prstGeom>
        </p:spPr>
      </p:pic>
      <p:pic>
        <p:nvPicPr>
          <p:cNvPr id="10" name="Рисунок 9" descr="пени.jpg"/>
          <p:cNvPicPr>
            <a:picLocks noChangeAspect="1"/>
          </p:cNvPicPr>
          <p:nvPr/>
        </p:nvPicPr>
        <p:blipFill>
          <a:blip r:embed="rId3" cstate="print"/>
          <a:srcRect l="25625" r="25625"/>
          <a:stretch>
            <a:fillRect/>
          </a:stretch>
        </p:blipFill>
        <p:spPr>
          <a:xfrm>
            <a:off x="4427984" y="980728"/>
            <a:ext cx="1440160" cy="3024336"/>
          </a:xfrm>
          <a:prstGeom prst="rect">
            <a:avLst/>
          </a:prstGeom>
        </p:spPr>
      </p:pic>
      <p:pic>
        <p:nvPicPr>
          <p:cNvPr id="9" name="Рисунок 8" descr="нат.jpg"/>
          <p:cNvPicPr>
            <a:picLocks noChangeAspect="1"/>
          </p:cNvPicPr>
          <p:nvPr/>
        </p:nvPicPr>
        <p:blipFill>
          <a:blip r:embed="rId4" cstate="print"/>
          <a:srcRect l="14576" t="8214" r="14576" b="8214"/>
          <a:stretch>
            <a:fillRect/>
          </a:stretch>
        </p:blipFill>
        <p:spPr>
          <a:xfrm>
            <a:off x="6084168" y="908720"/>
            <a:ext cx="2640926" cy="3181115"/>
          </a:xfrm>
          <a:prstGeom prst="rect">
            <a:avLst/>
          </a:prstGeom>
        </p:spPr>
      </p:pic>
      <p:pic>
        <p:nvPicPr>
          <p:cNvPr id="12" name="Рисунок 11" descr="фенок.jpg"/>
          <p:cNvPicPr>
            <a:picLocks noChangeAspect="1"/>
          </p:cNvPicPr>
          <p:nvPr/>
        </p:nvPicPr>
        <p:blipFill>
          <a:blip r:embed="rId5" cstate="print"/>
          <a:srcRect l="9500" t="29000" r="5000" b="30500"/>
          <a:stretch>
            <a:fillRect/>
          </a:stretch>
        </p:blipFill>
        <p:spPr>
          <a:xfrm>
            <a:off x="5292080" y="4797152"/>
            <a:ext cx="3435864" cy="1832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192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79512" y="0"/>
            <a:ext cx="5887888" cy="68580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Природные пенициллины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вводятся только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парентерально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Выпускаются в форме порошков во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флаконах по 10 мл, 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дозируются в ЕД</a:t>
            </a:r>
          </a:p>
          <a:p>
            <a:pPr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Натриевую и калиевую соли</a:t>
            </a:r>
          </a:p>
          <a:p>
            <a:pPr>
              <a:buNone/>
            </a:pP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бензилпенициллина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вводят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внутривенно  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внутриартериально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ингаляционно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внутрикостно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Эндолюмбально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в спинномозговой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канал при менингитах вводят только </a:t>
            </a:r>
          </a:p>
          <a:p>
            <a:pPr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натриевую соль</a:t>
            </a:r>
          </a:p>
          <a:p>
            <a:pPr>
              <a:buNone/>
            </a:pP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бензилпенициллина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  <p:pic>
        <p:nvPicPr>
          <p:cNvPr id="5" name="Рисунок 4" descr="нат.jpg"/>
          <p:cNvPicPr>
            <a:picLocks noChangeAspect="1"/>
          </p:cNvPicPr>
          <p:nvPr/>
        </p:nvPicPr>
        <p:blipFill>
          <a:blip r:embed="rId2" cstate="print"/>
          <a:srcRect l="51745" t="8214" r="14576" b="8214"/>
          <a:stretch>
            <a:fillRect/>
          </a:stretch>
        </p:blipFill>
        <p:spPr>
          <a:xfrm>
            <a:off x="5868144" y="332656"/>
            <a:ext cx="1296144" cy="3024336"/>
          </a:xfrm>
          <a:prstGeom prst="rect">
            <a:avLst/>
          </a:prstGeom>
        </p:spPr>
      </p:pic>
      <p:pic>
        <p:nvPicPr>
          <p:cNvPr id="7" name="Рисунок 6" descr="биц.jpg"/>
          <p:cNvPicPr>
            <a:picLocks noChangeAspect="1"/>
          </p:cNvPicPr>
          <p:nvPr/>
        </p:nvPicPr>
        <p:blipFill>
          <a:blip r:embed="rId3" cstate="print"/>
          <a:srcRect l="37400" t="10694" r="41900" b="12004"/>
          <a:stretch>
            <a:fillRect/>
          </a:stretch>
        </p:blipFill>
        <p:spPr>
          <a:xfrm>
            <a:off x="7452320" y="332656"/>
            <a:ext cx="1145716" cy="3024336"/>
          </a:xfrm>
          <a:prstGeom prst="rect">
            <a:avLst/>
          </a:prstGeom>
        </p:spPr>
      </p:pic>
      <p:pic>
        <p:nvPicPr>
          <p:cNvPr id="8" name="Рисунок 7" descr="бици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40152" y="4221088"/>
            <a:ext cx="2952328" cy="2420888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0" y="0"/>
            <a:ext cx="6572264" cy="6858000"/>
          </a:xfrm>
        </p:spPr>
        <p:txBody>
          <a:bodyPr>
            <a:normAutofit/>
          </a:bodyPr>
          <a:lstStyle/>
          <a:p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Пенициллины пролонгированного действия:</a:t>
            </a:r>
          </a:p>
          <a:p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новокаиновая соль </a:t>
            </a:r>
            <a:r>
              <a:rPr lang="ru-RU" sz="3100" b="1" dirty="0" err="1" smtClean="0">
                <a:latin typeface="Times New Roman" pitchFamily="18" charset="0"/>
                <a:cs typeface="Times New Roman" pitchFamily="18" charset="0"/>
              </a:rPr>
              <a:t>бензилпенициллина</a:t>
            </a: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3100" dirty="0" err="1" smtClean="0">
                <a:latin typeface="Times New Roman" pitchFamily="18" charset="0"/>
                <a:cs typeface="Times New Roman" pitchFamily="18" charset="0"/>
              </a:rPr>
              <a:t>бензатин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бициллин-1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100" dirty="0" err="1" smtClean="0">
                <a:latin typeface="Times New Roman" pitchFamily="18" charset="0"/>
                <a:cs typeface="Times New Roman" pitchFamily="18" charset="0"/>
              </a:rPr>
              <a:t>ретарпен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100" dirty="0" err="1" smtClean="0">
                <a:latin typeface="Times New Roman" pitchFamily="18" charset="0"/>
                <a:cs typeface="Times New Roman" pitchFamily="18" charset="0"/>
              </a:rPr>
              <a:t>экстенциллин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) </a:t>
            </a:r>
          </a:p>
          <a:p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бициллин-5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(смесь бициллина-1 и новокаиновой соли </a:t>
            </a:r>
            <a:r>
              <a:rPr lang="ru-RU" sz="3100" dirty="0" err="1" smtClean="0">
                <a:latin typeface="Times New Roman" pitchFamily="18" charset="0"/>
                <a:cs typeface="Times New Roman" pitchFamily="18" charset="0"/>
              </a:rPr>
              <a:t>бензилпенициллина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). </a:t>
            </a: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 descr="би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9375" r="29375"/>
          <a:stretch>
            <a:fillRect/>
          </a:stretch>
        </p:blipFill>
        <p:spPr>
          <a:xfrm>
            <a:off x="7164288" y="3789040"/>
            <a:ext cx="1656184" cy="2926108"/>
          </a:xfrm>
          <a:prstGeom prst="rect">
            <a:avLst/>
          </a:prstGeom>
        </p:spPr>
      </p:pic>
      <p:pic>
        <p:nvPicPr>
          <p:cNvPr id="11" name="Рисунок 10" descr="пени.jpg"/>
          <p:cNvPicPr>
            <a:picLocks noChangeAspect="1"/>
          </p:cNvPicPr>
          <p:nvPr/>
        </p:nvPicPr>
        <p:blipFill>
          <a:blip r:embed="rId3" cstate="print"/>
          <a:srcRect l="25625" r="25625"/>
          <a:stretch>
            <a:fillRect/>
          </a:stretch>
        </p:blipFill>
        <p:spPr>
          <a:xfrm>
            <a:off x="4499992" y="3717032"/>
            <a:ext cx="1477398" cy="2828514"/>
          </a:xfrm>
          <a:prstGeom prst="rect">
            <a:avLst/>
          </a:prstGeom>
        </p:spPr>
      </p:pic>
      <p:pic>
        <p:nvPicPr>
          <p:cNvPr id="6" name="Рисунок 5" descr="нов.jpg"/>
          <p:cNvPicPr>
            <a:picLocks noChangeAspect="1"/>
          </p:cNvPicPr>
          <p:nvPr/>
        </p:nvPicPr>
        <p:blipFill>
          <a:blip r:embed="rId4" cstate="print"/>
          <a:srcRect l="28635" t="5627" r="38496" b="10557"/>
          <a:stretch>
            <a:fillRect/>
          </a:stretch>
        </p:blipFill>
        <p:spPr>
          <a:xfrm>
            <a:off x="6876256" y="188640"/>
            <a:ext cx="1584176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192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4800" y="0"/>
            <a:ext cx="8839200" cy="6572272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3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000" b="1" dirty="0" err="1" smtClean="0">
                <a:latin typeface="Times New Roman" pitchFamily="18" charset="0"/>
                <a:cs typeface="Times New Roman" pitchFamily="18" charset="0"/>
              </a:rPr>
              <a:t>бензилпенициллина</a:t>
            </a: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новокаиновую соль 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вводят </a:t>
            </a:r>
          </a:p>
          <a:p>
            <a:pPr>
              <a:buNone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2 раза в сутки, каждые </a:t>
            </a: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12 часов</a:t>
            </a:r>
          </a:p>
          <a:p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бициллин-1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вводят 1 раз </a:t>
            </a:r>
          </a:p>
          <a:p>
            <a:pPr>
              <a:buNone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1-2 недели</a:t>
            </a:r>
          </a:p>
          <a:p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бициллин-5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1 раз в </a:t>
            </a: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3-4 недели</a:t>
            </a:r>
          </a:p>
          <a:p>
            <a:pPr>
              <a:buNone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в зависимости от дозы.</a:t>
            </a:r>
          </a:p>
          <a:p>
            <a:endParaRPr lang="ru-RU" dirty="0"/>
          </a:p>
        </p:txBody>
      </p:sp>
      <p:pic>
        <p:nvPicPr>
          <p:cNvPr id="4" name="Рисунок 3" descr="би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9375" r="29375"/>
          <a:stretch>
            <a:fillRect/>
          </a:stretch>
        </p:blipFill>
        <p:spPr>
          <a:xfrm>
            <a:off x="5940152" y="3717032"/>
            <a:ext cx="1296144" cy="2808312"/>
          </a:xfrm>
          <a:prstGeom prst="rect">
            <a:avLst/>
          </a:prstGeom>
        </p:spPr>
      </p:pic>
      <p:pic>
        <p:nvPicPr>
          <p:cNvPr id="5" name="Рисунок 4" descr="пени.jpg"/>
          <p:cNvPicPr>
            <a:picLocks noChangeAspect="1"/>
          </p:cNvPicPr>
          <p:nvPr/>
        </p:nvPicPr>
        <p:blipFill>
          <a:blip r:embed="rId3" cstate="print"/>
          <a:srcRect l="25625" r="25625"/>
          <a:stretch>
            <a:fillRect/>
          </a:stretch>
        </p:blipFill>
        <p:spPr>
          <a:xfrm>
            <a:off x="4139952" y="3789040"/>
            <a:ext cx="1368152" cy="2880320"/>
          </a:xfrm>
          <a:prstGeom prst="rect">
            <a:avLst/>
          </a:prstGeom>
        </p:spPr>
      </p:pic>
      <p:pic>
        <p:nvPicPr>
          <p:cNvPr id="7" name="Рисунок 6" descr="нов.jpg"/>
          <p:cNvPicPr>
            <a:picLocks noChangeAspect="1"/>
          </p:cNvPicPr>
          <p:nvPr/>
        </p:nvPicPr>
        <p:blipFill>
          <a:blip r:embed="rId4" cstate="print"/>
          <a:srcRect l="28635" t="5627" r="38496" b="10557"/>
          <a:stretch>
            <a:fillRect/>
          </a:stretch>
        </p:blipFill>
        <p:spPr>
          <a:xfrm>
            <a:off x="6732240" y="260648"/>
            <a:ext cx="1584176" cy="3456384"/>
          </a:xfrm>
          <a:prstGeom prst="rect">
            <a:avLst/>
          </a:prstGeom>
        </p:spPr>
      </p:pic>
      <p:pic>
        <p:nvPicPr>
          <p:cNvPr id="8" name="Рисунок 7" descr="биц.jpg"/>
          <p:cNvPicPr>
            <a:picLocks noChangeAspect="1"/>
          </p:cNvPicPr>
          <p:nvPr/>
        </p:nvPicPr>
        <p:blipFill>
          <a:blip r:embed="rId5" cstate="print"/>
          <a:srcRect l="37400" t="10694" r="41900" b="12004"/>
          <a:stretch>
            <a:fillRect/>
          </a:stretch>
        </p:blipFill>
        <p:spPr>
          <a:xfrm>
            <a:off x="7380312" y="3717032"/>
            <a:ext cx="1433748" cy="2883528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23528" y="0"/>
            <a:ext cx="8136904" cy="664371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Феноксиметилпенициллин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(пенициллин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фау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>
              <a:buNone/>
            </a:pP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вегациллин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), таблетки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Хорошо всасывается из  ЖКТ, но в крови создает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не высокие концентрации. 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Назначают при инфекциях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средней тяжести, вызванных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чувствительными к 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пенициллинам МО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внутрь 4-6 раз в сутки. </a:t>
            </a:r>
          </a:p>
          <a:p>
            <a:endParaRPr lang="ru-RU" dirty="0"/>
          </a:p>
        </p:txBody>
      </p:sp>
      <p:pic>
        <p:nvPicPr>
          <p:cNvPr id="4" name="Рисунок 3" descr="фенок.jpg"/>
          <p:cNvPicPr>
            <a:picLocks noChangeAspect="1"/>
          </p:cNvPicPr>
          <p:nvPr/>
        </p:nvPicPr>
        <p:blipFill>
          <a:blip r:embed="rId2" cstate="print"/>
          <a:srcRect l="9500" t="29000" r="5000" b="30500"/>
          <a:stretch>
            <a:fillRect/>
          </a:stretch>
        </p:blipFill>
        <p:spPr>
          <a:xfrm>
            <a:off x="3995936" y="3573016"/>
            <a:ext cx="4711771" cy="2810722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4800" y="1"/>
            <a:ext cx="8659688" cy="436510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Полусинтетический путь получения АБ позволил получить препараты с различными свойствами: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устойчивые к соляной кислоте желудочного сока и пригодные для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перорального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применения,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более устойчивые к разрушению микробными ферментами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бета-лактамазами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обладающие  более широким спектром противомикробного действия. </a:t>
            </a:r>
          </a:p>
          <a:p>
            <a:endParaRPr lang="ru-RU" dirty="0"/>
          </a:p>
        </p:txBody>
      </p:sp>
      <p:pic>
        <p:nvPicPr>
          <p:cNvPr id="4" name="Рисунок 3" descr="ампи.png"/>
          <p:cNvPicPr>
            <a:picLocks noChangeAspect="1"/>
          </p:cNvPicPr>
          <p:nvPr/>
        </p:nvPicPr>
        <p:blipFill>
          <a:blip r:embed="rId2" cstate="print"/>
          <a:srcRect t="12987" b="5194"/>
          <a:stretch>
            <a:fillRect/>
          </a:stretch>
        </p:blipFill>
        <p:spPr>
          <a:xfrm>
            <a:off x="539552" y="4005064"/>
            <a:ext cx="4392488" cy="2636912"/>
          </a:xfrm>
          <a:prstGeom prst="rect">
            <a:avLst/>
          </a:prstGeom>
        </p:spPr>
      </p:pic>
      <p:pic>
        <p:nvPicPr>
          <p:cNvPr id="5" name="Рисунок 4" descr="амокс.jpg"/>
          <p:cNvPicPr>
            <a:picLocks noChangeAspect="1"/>
          </p:cNvPicPr>
          <p:nvPr/>
        </p:nvPicPr>
        <p:blipFill>
          <a:blip r:embed="rId3" cstate="print"/>
          <a:srcRect l="11898" t="4585" r="4818"/>
          <a:stretch>
            <a:fillRect/>
          </a:stretch>
        </p:blipFill>
        <p:spPr>
          <a:xfrm>
            <a:off x="5580112" y="3429000"/>
            <a:ext cx="3279576" cy="3284984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51520" y="0"/>
            <a:ext cx="4680520" cy="666936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Полусинтетические:</a:t>
            </a:r>
            <a:endParaRPr lang="ru-RU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изоксазолилпенициллины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оксациллин</a:t>
            </a:r>
            <a:endParaRPr lang="ru-RU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аминопенициллины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ампициллин</a:t>
            </a:r>
            <a:endParaRPr lang="ru-RU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амоксициллин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just">
              <a:buNone/>
            </a:pP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флемоксин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солютаб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 algn="just">
              <a:buNone/>
            </a:pPr>
            <a:r>
              <a:rPr lang="ru-RU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карбоксипенициллины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карбенициллин</a:t>
            </a:r>
            <a:endParaRPr lang="ru-RU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тикарциллин</a:t>
            </a:r>
            <a:endParaRPr lang="ru-RU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уреидопенициллины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 algn="just">
              <a:buNone/>
            </a:pPr>
            <a:r>
              <a:rPr lang="ru-RU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пиперациллин</a:t>
            </a:r>
            <a:endParaRPr lang="ru-RU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7" name="Рисунок 6" descr="со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DCEEFC"/>
              </a:clrFrom>
              <a:clrTo>
                <a:srgbClr val="DCEEFC">
                  <a:alpha val="0"/>
                </a:srgbClr>
              </a:clrTo>
            </a:clrChange>
          </a:blip>
          <a:srcRect r="42168" b="15789"/>
          <a:stretch>
            <a:fillRect/>
          </a:stretch>
        </p:blipFill>
        <p:spPr>
          <a:xfrm>
            <a:off x="3851920" y="1052736"/>
            <a:ext cx="1800200" cy="2564358"/>
          </a:xfrm>
          <a:prstGeom prst="rect">
            <a:avLst/>
          </a:prstGeom>
        </p:spPr>
      </p:pic>
      <p:pic>
        <p:nvPicPr>
          <p:cNvPr id="8" name="Рисунок 7" descr="карбе.jpg"/>
          <p:cNvPicPr>
            <a:picLocks noChangeAspect="1"/>
          </p:cNvPicPr>
          <p:nvPr/>
        </p:nvPicPr>
        <p:blipFill>
          <a:blip r:embed="rId3" cstate="print"/>
          <a:srcRect l="25000" r="23437"/>
          <a:stretch>
            <a:fillRect/>
          </a:stretch>
        </p:blipFill>
        <p:spPr>
          <a:xfrm>
            <a:off x="4067944" y="4293096"/>
            <a:ext cx="1318863" cy="2350044"/>
          </a:xfrm>
          <a:prstGeom prst="rect">
            <a:avLst/>
          </a:prstGeom>
        </p:spPr>
      </p:pic>
      <p:pic>
        <p:nvPicPr>
          <p:cNvPr id="11" name="Рисунок 10" descr="карц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452320" y="3429000"/>
            <a:ext cx="1421765" cy="3064345"/>
          </a:xfrm>
          <a:prstGeom prst="rect">
            <a:avLst/>
          </a:prstGeom>
        </p:spPr>
      </p:pic>
      <p:pic>
        <p:nvPicPr>
          <p:cNvPr id="12" name="Рисунок 11" descr="тазо.jpg"/>
          <p:cNvPicPr>
            <a:picLocks noChangeAspect="1"/>
          </p:cNvPicPr>
          <p:nvPr/>
        </p:nvPicPr>
        <p:blipFill>
          <a:blip r:embed="rId5" cstate="print"/>
          <a:srcRect l="28571" t="7143" r="28571" b="13571"/>
          <a:stretch>
            <a:fillRect/>
          </a:stretch>
        </p:blipFill>
        <p:spPr>
          <a:xfrm>
            <a:off x="5724128" y="3789040"/>
            <a:ext cx="1372161" cy="2854076"/>
          </a:xfrm>
          <a:prstGeom prst="rect">
            <a:avLst/>
          </a:prstGeom>
        </p:spPr>
      </p:pic>
      <p:pic>
        <p:nvPicPr>
          <p:cNvPr id="15" name="Рисунок 14" descr="ампи.png"/>
          <p:cNvPicPr>
            <a:picLocks noChangeAspect="1"/>
          </p:cNvPicPr>
          <p:nvPr/>
        </p:nvPicPr>
        <p:blipFill>
          <a:blip r:embed="rId6" cstate="print"/>
          <a:srcRect t="12987" b="5194"/>
          <a:stretch>
            <a:fillRect/>
          </a:stretch>
        </p:blipFill>
        <p:spPr>
          <a:xfrm>
            <a:off x="5796136" y="1268760"/>
            <a:ext cx="3024336" cy="164349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51520" y="188640"/>
            <a:ext cx="8712968" cy="50405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Оксациллина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натриевая соль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производное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изоксазолилпенициллина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кислотоустойчива, при приеме внутрь в таблетках и капсулах быстро всасывается в кровь и создает бактерицидные концентрации в течение  4 часов.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Вводят и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парентерально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 каждые 6 часов,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при инфекциях, вызванных 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резистентными к 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бензилпенициллину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стафилококками. </a:t>
            </a:r>
          </a:p>
          <a:p>
            <a:endParaRPr lang="ru-RU" dirty="0"/>
          </a:p>
        </p:txBody>
      </p:sp>
      <p:pic>
        <p:nvPicPr>
          <p:cNvPr id="5" name="Рисунок 4" descr="оксац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55976" y="3429000"/>
            <a:ext cx="4464496" cy="3312368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07504" y="116632"/>
            <a:ext cx="6408712" cy="6741368"/>
          </a:xfrm>
        </p:spPr>
        <p:txBody>
          <a:bodyPr>
            <a:normAutofit/>
          </a:bodyPr>
          <a:lstStyle/>
          <a:p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Ампициллин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Амоксициллин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применяются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перорально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в форме таблеток, капсул, порошка и гранул для приготовления суспензии для приема внутрь и порошка для приготовления раствора для инъекций. 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создают бактерицидные концентрации крови в течение 4-6 часов после однократного приема что требует частого введение – каждые 4-6 часов в зависимости от дозировки.</a:t>
            </a:r>
          </a:p>
          <a:p>
            <a:endParaRPr lang="ru-RU" dirty="0"/>
          </a:p>
        </p:txBody>
      </p:sp>
      <p:pic>
        <p:nvPicPr>
          <p:cNvPr id="4" name="Рисунок 3" descr="ампиц.png"/>
          <p:cNvPicPr>
            <a:picLocks noChangeAspect="1"/>
          </p:cNvPicPr>
          <p:nvPr/>
        </p:nvPicPr>
        <p:blipFill>
          <a:blip r:embed="rId2" cstate="print"/>
          <a:srcRect l="31500" r="30701"/>
          <a:stretch>
            <a:fillRect/>
          </a:stretch>
        </p:blipFill>
        <p:spPr>
          <a:xfrm>
            <a:off x="7164288" y="0"/>
            <a:ext cx="1080120" cy="2372760"/>
          </a:xfrm>
          <a:prstGeom prst="rect">
            <a:avLst/>
          </a:prstGeom>
        </p:spPr>
      </p:pic>
      <p:pic>
        <p:nvPicPr>
          <p:cNvPr id="5" name="Рисунок 4" descr="амокс.jpg"/>
          <p:cNvPicPr>
            <a:picLocks noChangeAspect="1"/>
          </p:cNvPicPr>
          <p:nvPr/>
        </p:nvPicPr>
        <p:blipFill>
          <a:blip r:embed="rId3" cstate="print"/>
          <a:srcRect l="11898" t="4585" r="4818"/>
          <a:stretch>
            <a:fillRect/>
          </a:stretch>
        </p:blipFill>
        <p:spPr>
          <a:xfrm>
            <a:off x="6300192" y="2420888"/>
            <a:ext cx="2448272" cy="2376264"/>
          </a:xfrm>
          <a:prstGeom prst="rect">
            <a:avLst/>
          </a:prstGeom>
        </p:spPr>
      </p:pic>
      <p:pic>
        <p:nvPicPr>
          <p:cNvPr id="6" name="Picture 16" descr="http://sovdok.ru/wp-content/uploads/augmentin-5.jpg"/>
          <p:cNvPicPr>
            <a:picLocks noChangeAspect="1" noChangeArrowheads="1"/>
          </p:cNvPicPr>
          <p:nvPr/>
        </p:nvPicPr>
        <p:blipFill>
          <a:blip r:embed="rId4" cstate="print"/>
          <a:srcRect l="9226" t="10345" r="6200" b="10344"/>
          <a:stretch>
            <a:fillRect/>
          </a:stretch>
        </p:blipFill>
        <p:spPr bwMode="auto">
          <a:xfrm>
            <a:off x="5652120" y="5129808"/>
            <a:ext cx="3131840" cy="17281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06090"/>
          </a:xfrm>
        </p:spPr>
        <p:txBody>
          <a:bodyPr/>
          <a:lstStyle/>
          <a:p>
            <a:pPr algn="just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 лекции: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67544" y="836712"/>
            <a:ext cx="8229600" cy="5462067"/>
          </a:xfrm>
        </p:spPr>
        <p:txBody>
          <a:bodyPr>
            <a:normAutofit fontScale="92500"/>
          </a:bodyPr>
          <a:lstStyle/>
          <a:p>
            <a:pPr marL="457200" indent="-457200">
              <a:buFont typeface="+mj-lt"/>
              <a:buAutoNum type="arabicPeriod"/>
            </a:pPr>
            <a:endParaRPr lang="ru-RU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Общее понятие об антибиотиках. Классификация.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Бета-лактамные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антибиотики: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Антибиотики группы пенициллинов.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Антибиотики группы </a:t>
            </a:r>
            <a:r>
              <a:rPr lang="ru-RU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цефалоспоринов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Карбапенемы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Монобактамы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азтреонам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Антибиотики разных групп (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аминогликозиды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тетрациклины,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левомицетины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линкозамиды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макролиды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гликопептиды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Характеристика отдельных препаратов (</a:t>
            </a:r>
            <a:r>
              <a:rPr lang="ru-RU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азитромицин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ванкомицин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48031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51520" y="188640"/>
            <a:ext cx="6696744" cy="666936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Карбоксипенициллины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карбенициллин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тикарциллин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тиментин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) </a:t>
            </a:r>
          </a:p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представители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поколения полусинтетических пенициллинов с широким спектром действия</a:t>
            </a:r>
          </a:p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применяются только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парентерально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в/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или в/м. </a:t>
            </a:r>
          </a:p>
          <a:p>
            <a:pPr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Уреидопенициллины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пиперациллин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поколения, </a:t>
            </a:r>
          </a:p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 применяется в/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капельно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 Полусинтетические пенициллины 2 и 3 поколений оказываю более пролонгированное действие </a:t>
            </a:r>
          </a:p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 вводятся 2 раза в сутки.</a:t>
            </a:r>
            <a:endParaRPr lang="ru-RU" sz="3600" dirty="0" smtClean="0"/>
          </a:p>
          <a:p>
            <a:endParaRPr lang="ru-RU" dirty="0"/>
          </a:p>
        </p:txBody>
      </p:sp>
      <p:pic>
        <p:nvPicPr>
          <p:cNvPr id="4" name="Рисунок 3" descr="карбе.jpg"/>
          <p:cNvPicPr>
            <a:picLocks noChangeAspect="1"/>
          </p:cNvPicPr>
          <p:nvPr/>
        </p:nvPicPr>
        <p:blipFill>
          <a:blip r:embed="rId2" cstate="print"/>
          <a:srcRect l="25000" r="23437"/>
          <a:stretch>
            <a:fillRect/>
          </a:stretch>
        </p:blipFill>
        <p:spPr>
          <a:xfrm>
            <a:off x="7092280" y="476672"/>
            <a:ext cx="1368152" cy="2448271"/>
          </a:xfrm>
          <a:prstGeom prst="rect">
            <a:avLst/>
          </a:prstGeom>
        </p:spPr>
      </p:pic>
      <p:pic>
        <p:nvPicPr>
          <p:cNvPr id="5" name="Рисунок 4" descr="тим.jpg"/>
          <p:cNvPicPr>
            <a:picLocks noChangeAspect="1"/>
          </p:cNvPicPr>
          <p:nvPr/>
        </p:nvPicPr>
        <p:blipFill>
          <a:blip r:embed="rId3" cstate="print"/>
          <a:srcRect l="22784" r="22784"/>
          <a:stretch>
            <a:fillRect/>
          </a:stretch>
        </p:blipFill>
        <p:spPr>
          <a:xfrm>
            <a:off x="6948264" y="3356992"/>
            <a:ext cx="1728192" cy="3312368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79512" y="404664"/>
            <a:ext cx="7272808" cy="554461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Устойчивость бактерий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к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пенициллинам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развивается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быстро.  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Длительное воздействие АБ; 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скачки концентрации АБ в крови; 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несоблюдение четких интервалов приема – способствует развитию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резистентности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  <p:pic>
        <p:nvPicPr>
          <p:cNvPr id="5" name="Picture 2" descr="http://www.fgu-radiovetlab.ru/images/pic/sobytiya-i-novosti/informatsiya-o-vyyavleniyah/Salmonella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1124744"/>
            <a:ext cx="1638846" cy="1601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 descr="окса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3333" t="6666" r="33333" b="6666"/>
          <a:stretch>
            <a:fillRect/>
          </a:stretch>
        </p:blipFill>
        <p:spPr>
          <a:xfrm>
            <a:off x="5913292" y="3573016"/>
            <a:ext cx="1296127" cy="3074114"/>
          </a:xfrm>
          <a:prstGeom prst="rect">
            <a:avLst/>
          </a:prstGeom>
        </p:spPr>
      </p:pic>
      <p:pic>
        <p:nvPicPr>
          <p:cNvPr id="7" name="Содержимое 11" descr="пи.jpg"/>
          <p:cNvPicPr>
            <a:picLocks noChangeAspect="1"/>
          </p:cNvPicPr>
          <p:nvPr/>
        </p:nvPicPr>
        <p:blipFill>
          <a:blip r:embed="rId4" cstate="print"/>
          <a:srcRect l="56214" t="11082" r="7519" b="4698"/>
          <a:stretch>
            <a:fillRect/>
          </a:stretch>
        </p:blipFill>
        <p:spPr>
          <a:xfrm>
            <a:off x="7380312" y="3573016"/>
            <a:ext cx="1418364" cy="3068960"/>
          </a:xfrm>
          <a:prstGeom prst="rect">
            <a:avLst/>
          </a:prstGeom>
        </p:spPr>
      </p:pic>
      <p:pic>
        <p:nvPicPr>
          <p:cNvPr id="8" name="Рисунок 7" descr="ампи.png"/>
          <p:cNvPicPr>
            <a:picLocks noChangeAspect="1"/>
          </p:cNvPicPr>
          <p:nvPr/>
        </p:nvPicPr>
        <p:blipFill>
          <a:blip r:embed="rId5" cstate="print"/>
          <a:srcRect t="12987" b="5194"/>
          <a:stretch>
            <a:fillRect/>
          </a:stretch>
        </p:blipFill>
        <p:spPr>
          <a:xfrm>
            <a:off x="611560" y="3861048"/>
            <a:ext cx="4821676" cy="2578388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51520" y="116632"/>
            <a:ext cx="889248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Ингибиторы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β-лактамаз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клавулановая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кислота</a:t>
            </a:r>
          </a:p>
          <a:p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сульбактам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тазобактам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авибактам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Они используются при 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создании комбинированных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ингибиторозащищенных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антибиотиков.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 descr="аве.jpg"/>
          <p:cNvPicPr>
            <a:picLocks noChangeAspect="1"/>
          </p:cNvPicPr>
          <p:nvPr/>
        </p:nvPicPr>
        <p:blipFill>
          <a:blip r:embed="rId2" cstate="print"/>
          <a:srcRect l="32188" t="2500" r="34062" b="5000"/>
          <a:stretch>
            <a:fillRect/>
          </a:stretch>
        </p:blipFill>
        <p:spPr>
          <a:xfrm>
            <a:off x="7308304" y="3053892"/>
            <a:ext cx="1621413" cy="3661255"/>
          </a:xfrm>
          <a:prstGeom prst="rect">
            <a:avLst/>
          </a:prstGeom>
        </p:spPr>
      </p:pic>
      <p:pic>
        <p:nvPicPr>
          <p:cNvPr id="12" name="Содержимое 11" descr="пи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rcRect l="10967" r="43338"/>
          <a:stretch>
            <a:fillRect/>
          </a:stretch>
        </p:blipFill>
        <p:spPr>
          <a:xfrm>
            <a:off x="4860032" y="2924944"/>
            <a:ext cx="2160240" cy="3600400"/>
          </a:xfrm>
        </p:spPr>
      </p:pic>
      <p:pic>
        <p:nvPicPr>
          <p:cNvPr id="5" name="Picture 16" descr="http://sovdok.ru/wp-content/uploads/augmentin-5.jpg"/>
          <p:cNvPicPr>
            <a:picLocks noChangeAspect="1" noChangeArrowheads="1"/>
          </p:cNvPicPr>
          <p:nvPr/>
        </p:nvPicPr>
        <p:blipFill>
          <a:blip r:embed="rId4" cstate="print"/>
          <a:srcRect l="9226" t="10345" r="6200" b="10344"/>
          <a:stretch>
            <a:fillRect/>
          </a:stretch>
        </p:blipFill>
        <p:spPr bwMode="auto">
          <a:xfrm>
            <a:off x="4716016" y="260648"/>
            <a:ext cx="3926183" cy="249365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23528" y="0"/>
            <a:ext cx="4891414" cy="608012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Ингибиторозащищенные</a:t>
            </a:r>
            <a:endParaRPr lang="ru-RU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пенициллины:</a:t>
            </a:r>
          </a:p>
          <a:p>
            <a:pPr>
              <a:buNone/>
            </a:pPr>
            <a:r>
              <a:rPr lang="ru-RU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амоксициллин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клавуланат</a:t>
            </a:r>
            <a:endParaRPr lang="ru-RU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амоксиклав</a:t>
            </a:r>
            <a:endParaRPr lang="ru-RU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флемоклав</a:t>
            </a:r>
            <a:endParaRPr lang="ru-RU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аугментин</a:t>
            </a:r>
            <a:endParaRPr lang="ru-RU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5" name="Рисунок 4" descr="сусп.jpg"/>
          <p:cNvPicPr>
            <a:picLocks noChangeAspect="1"/>
          </p:cNvPicPr>
          <p:nvPr/>
        </p:nvPicPr>
        <p:blipFill>
          <a:blip r:embed="rId2" cstate="print"/>
          <a:srcRect l="23419" t="3125" r="19432" b="4166"/>
          <a:stretch>
            <a:fillRect/>
          </a:stretch>
        </p:blipFill>
        <p:spPr>
          <a:xfrm>
            <a:off x="6444208" y="1124744"/>
            <a:ext cx="2231738" cy="5183574"/>
          </a:xfrm>
          <a:prstGeom prst="rect">
            <a:avLst/>
          </a:prstGeom>
        </p:spPr>
      </p:pic>
      <p:pic>
        <p:nvPicPr>
          <p:cNvPr id="6" name="Picture 16" descr="http://sovdok.ru/wp-content/uploads/augmentin-5.jpg"/>
          <p:cNvPicPr>
            <a:picLocks noChangeAspect="1" noChangeArrowheads="1"/>
          </p:cNvPicPr>
          <p:nvPr/>
        </p:nvPicPr>
        <p:blipFill>
          <a:blip r:embed="rId3" cstate="print"/>
          <a:srcRect l="9226" t="10345" r="6200" b="10344"/>
          <a:stretch>
            <a:fillRect/>
          </a:stretch>
        </p:blipFill>
        <p:spPr bwMode="auto">
          <a:xfrm>
            <a:off x="179512" y="3717032"/>
            <a:ext cx="3744416" cy="2520280"/>
          </a:xfrm>
          <a:prstGeom prst="rect">
            <a:avLst/>
          </a:prstGeom>
          <a:noFill/>
        </p:spPr>
      </p:pic>
      <p:pic>
        <p:nvPicPr>
          <p:cNvPr id="7" name="Рисунок 6" descr="солю.jpg"/>
          <p:cNvPicPr>
            <a:picLocks noChangeAspect="1"/>
          </p:cNvPicPr>
          <p:nvPr/>
        </p:nvPicPr>
        <p:blipFill>
          <a:blip r:embed="rId4" cstate="print"/>
          <a:srcRect l="22283" t="5978" r="22282" b="7608"/>
          <a:stretch>
            <a:fillRect/>
          </a:stretch>
        </p:blipFill>
        <p:spPr>
          <a:xfrm>
            <a:off x="3995936" y="1700808"/>
            <a:ext cx="2146407" cy="4464496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51520" y="0"/>
            <a:ext cx="8740080" cy="6080125"/>
          </a:xfrm>
        </p:spPr>
        <p:txBody>
          <a:bodyPr/>
          <a:lstStyle/>
          <a:p>
            <a:pPr>
              <a:buNone/>
            </a:pPr>
            <a:r>
              <a:rPr lang="ru-RU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ампициллин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сульбактам</a:t>
            </a:r>
            <a:endParaRPr lang="ru-RU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амписид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уназин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сультасин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buNone/>
            </a:pPr>
            <a:r>
              <a:rPr lang="ru-RU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тикарциллин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клавуланат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buNone/>
            </a:pP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тиментин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buNone/>
            </a:pPr>
            <a:r>
              <a:rPr lang="ru-RU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пиперациллин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тазобактам</a:t>
            </a:r>
            <a:endParaRPr lang="ru-RU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зоперцин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endParaRPr lang="ru-RU" dirty="0"/>
          </a:p>
        </p:txBody>
      </p:sp>
      <p:pic>
        <p:nvPicPr>
          <p:cNvPr id="8" name="Picture 12" descr="http://gui.farmed.kz/img/packing/z/zo/zopercin/upakovka-zopercina-v-poroshk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240" y="620688"/>
            <a:ext cx="1908876" cy="3054202"/>
          </a:xfrm>
          <a:prstGeom prst="rect">
            <a:avLst/>
          </a:prstGeom>
          <a:noFill/>
        </p:spPr>
      </p:pic>
      <p:pic>
        <p:nvPicPr>
          <p:cNvPr id="11" name="Рисунок 10" descr="тас.jpg"/>
          <p:cNvPicPr>
            <a:picLocks noChangeAspect="1"/>
          </p:cNvPicPr>
          <p:nvPr/>
        </p:nvPicPr>
        <p:blipFill>
          <a:blip r:embed="rId3" cstate="print"/>
          <a:srcRect r="16250" b="55625"/>
          <a:stretch>
            <a:fillRect/>
          </a:stretch>
        </p:blipFill>
        <p:spPr>
          <a:xfrm>
            <a:off x="2339752" y="4149080"/>
            <a:ext cx="2902509" cy="2494630"/>
          </a:xfrm>
          <a:prstGeom prst="rect">
            <a:avLst/>
          </a:prstGeom>
        </p:spPr>
      </p:pic>
      <p:pic>
        <p:nvPicPr>
          <p:cNvPr id="12" name="Picture 10" descr="http://gui.farmed.kz/img/packing/a/am/ampisid/upakovka-ampisida-v-poroshke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5580112" y="4509120"/>
            <a:ext cx="3096344" cy="2069305"/>
          </a:xfrm>
          <a:prstGeom prst="rect">
            <a:avLst/>
          </a:prstGeom>
          <a:noFill/>
        </p:spPr>
      </p:pic>
      <p:pic>
        <p:nvPicPr>
          <p:cNvPr id="13" name="Рисунок 12" descr="уназ.jpg"/>
          <p:cNvPicPr>
            <a:picLocks noChangeAspect="1"/>
          </p:cNvPicPr>
          <p:nvPr/>
        </p:nvPicPr>
        <p:blipFill>
          <a:blip r:embed="rId5" cstate="print"/>
          <a:srcRect l="24107" t="2679" r="30357" b="6249"/>
          <a:stretch>
            <a:fillRect/>
          </a:stretch>
        </p:blipFill>
        <p:spPr>
          <a:xfrm>
            <a:off x="323528" y="3573016"/>
            <a:ext cx="1712347" cy="2998140"/>
          </a:xfrm>
          <a:prstGeom prst="rect">
            <a:avLst/>
          </a:prstGeom>
        </p:spPr>
      </p:pic>
      <p:pic>
        <p:nvPicPr>
          <p:cNvPr id="14" name="Рисунок 13" descr="тин.jpg"/>
          <p:cNvPicPr>
            <a:picLocks noChangeAspect="1"/>
          </p:cNvPicPr>
          <p:nvPr/>
        </p:nvPicPr>
        <p:blipFill>
          <a:blip r:embed="rId6" cstate="print"/>
          <a:srcRect l="25733" t="10416" r="26946" b="10416"/>
          <a:stretch>
            <a:fillRect/>
          </a:stretch>
        </p:blipFill>
        <p:spPr>
          <a:xfrm>
            <a:off x="5004048" y="980728"/>
            <a:ext cx="1372211" cy="287576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79512" y="332656"/>
            <a:ext cx="6480720" cy="6408712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Механизм действия:</a:t>
            </a:r>
          </a:p>
          <a:p>
            <a:pPr marL="0" indent="0">
              <a:buNone/>
            </a:pPr>
            <a:endParaRPr lang="ru-RU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Пенициллины 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(и все другие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β-лактамы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обладают </a:t>
            </a: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бактерицидным эффектом. </a:t>
            </a:r>
            <a:endParaRPr lang="ru-RU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Ингибирование 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синтеза </a:t>
            </a:r>
            <a:endParaRPr lang="ru-RU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микробной стенки приводит к 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гибели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МО.</a:t>
            </a:r>
          </a:p>
          <a:p>
            <a:pPr>
              <a:buNone/>
            </a:pP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Бета-лактамы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взаимодействуют с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пенициллинсвязывающими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белками и необратимо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ингибируют</a:t>
            </a:r>
          </a:p>
          <a:p>
            <a:pPr>
              <a:buNone/>
            </a:pP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транспептидазу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– 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фермент, обеспечивающий пептидные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связи между 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пептидогликанами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из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которых и состоит клеточная 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стенка бактерий, чем нарушают ее синтез, 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 вызывают гибель МО.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fs1.ppt4web.ru/images/95289/134309/640/img2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86" t="19938" r="2036" b="9137"/>
          <a:stretch/>
        </p:blipFill>
        <p:spPr bwMode="auto">
          <a:xfrm>
            <a:off x="6228184" y="1268760"/>
            <a:ext cx="2736304" cy="5589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6438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07504" y="260648"/>
            <a:ext cx="6984776" cy="5184576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sz="5100" b="1" dirty="0" smtClean="0">
                <a:latin typeface="Times New Roman" pitchFamily="18" charset="0"/>
                <a:cs typeface="Times New Roman" pitchFamily="18" charset="0"/>
              </a:rPr>
              <a:t>Спектр противомикробной  активности</a:t>
            </a:r>
            <a:endParaRPr lang="ru-RU" sz="5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5100" dirty="0" smtClean="0">
                <a:latin typeface="Times New Roman" pitchFamily="18" charset="0"/>
                <a:cs typeface="Times New Roman" pitchFamily="18" charset="0"/>
              </a:rPr>
              <a:t>   Пенициллины активны в отношении большинства грамположительных бактерий: стрептококков, пневмококков, менингококков, </a:t>
            </a:r>
          </a:p>
          <a:p>
            <a:r>
              <a:rPr lang="ru-RU" sz="5100" dirty="0" smtClean="0">
                <a:latin typeface="Times New Roman" pitchFamily="18" charset="0"/>
                <a:cs typeface="Times New Roman" pitchFamily="18" charset="0"/>
              </a:rPr>
              <a:t>некоторых штаммов стафилококков, </a:t>
            </a:r>
          </a:p>
          <a:p>
            <a:r>
              <a:rPr lang="ru-RU" sz="5100" dirty="0" smtClean="0">
                <a:latin typeface="Times New Roman" pitchFamily="18" charset="0"/>
                <a:cs typeface="Times New Roman" pitchFamily="18" charset="0"/>
              </a:rPr>
              <a:t>некоторых грамотрицательных кокков </a:t>
            </a:r>
          </a:p>
          <a:p>
            <a:r>
              <a:rPr lang="ru-RU" sz="5100" dirty="0" smtClean="0">
                <a:latin typeface="Times New Roman" pitchFamily="18" charset="0"/>
                <a:cs typeface="Times New Roman" pitchFamily="18" charset="0"/>
              </a:rPr>
              <a:t> возбудителей газовой гангрены, брюшного тифа, столбняка, дифтерии, сибирской язвы, возвратного тифа, лептоспироза. </a:t>
            </a:r>
          </a:p>
          <a:p>
            <a:pPr>
              <a:buNone/>
            </a:pPr>
            <a:r>
              <a:rPr lang="ru-RU" sz="5100" dirty="0" smtClean="0">
                <a:latin typeface="Times New Roman" pitchFamily="18" charset="0"/>
                <a:cs typeface="Times New Roman" pitchFamily="18" charset="0"/>
              </a:rPr>
              <a:t>   Являются препаратами выбора при лечении сифилиса.</a:t>
            </a:r>
          </a:p>
          <a:p>
            <a:endParaRPr lang="ru-RU" dirty="0"/>
          </a:p>
        </p:txBody>
      </p:sp>
      <p:pic>
        <p:nvPicPr>
          <p:cNvPr id="4" name="Рисунок 3" descr="солю.jpg"/>
          <p:cNvPicPr>
            <a:picLocks noChangeAspect="1"/>
          </p:cNvPicPr>
          <p:nvPr/>
        </p:nvPicPr>
        <p:blipFill>
          <a:blip r:embed="rId2" cstate="print"/>
          <a:srcRect l="22283" t="5978" r="22282" b="7608"/>
          <a:stretch>
            <a:fillRect/>
          </a:stretch>
        </p:blipFill>
        <p:spPr>
          <a:xfrm>
            <a:off x="6300192" y="2060848"/>
            <a:ext cx="2483768" cy="4581128"/>
          </a:xfrm>
          <a:prstGeom prst="rect">
            <a:avLst/>
          </a:prstGeom>
        </p:spPr>
      </p:pic>
      <p:pic>
        <p:nvPicPr>
          <p:cNvPr id="5" name="Picture 4" descr="http://47medportal.ru/wp-content/uploads/2016/01/102557636-Shigella.1910x10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4" r="8977"/>
          <a:stretch>
            <a:fillRect/>
          </a:stretch>
        </p:blipFill>
        <p:spPr bwMode="auto">
          <a:xfrm rot="16200000">
            <a:off x="7070563" y="498390"/>
            <a:ext cx="1512168" cy="1612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79512" y="188640"/>
            <a:ext cx="6464190" cy="6264696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3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Показания:</a:t>
            </a:r>
          </a:p>
          <a:p>
            <a:pPr algn="ctr">
              <a:buNone/>
            </a:pPr>
            <a:endParaRPr lang="ru-RU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Бактериальные инфекции, вызванные</a:t>
            </a:r>
          </a:p>
          <a:p>
            <a:pPr>
              <a:buNone/>
            </a:pP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чувствительными к препаратам</a:t>
            </a:r>
          </a:p>
          <a:p>
            <a:pPr>
              <a:buNone/>
            </a:pP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группы пенициллинов</a:t>
            </a:r>
          </a:p>
          <a:p>
            <a:pPr>
              <a:buNone/>
            </a:pP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микроорганизмами:</a:t>
            </a:r>
          </a:p>
          <a:p>
            <a:pPr>
              <a:buNone/>
            </a:pP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гнойные ангины, раны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сепсис,</a:t>
            </a:r>
          </a:p>
          <a:p>
            <a:pPr>
              <a:buNone/>
            </a:pP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остеомиелит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абсцессы,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флегмоны,</a:t>
            </a:r>
          </a:p>
          <a:p>
            <a:pPr>
              <a:buNone/>
            </a:pP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пневмонии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эндокардиты,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отиты,</a:t>
            </a:r>
          </a:p>
          <a:p>
            <a:pPr>
              <a:buNone/>
            </a:pP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маститы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менингиты, сибирская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язва,</a:t>
            </a:r>
          </a:p>
          <a:p>
            <a:pPr>
              <a:buNone/>
            </a:pP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газовая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гангрена, столбняк, </a:t>
            </a:r>
            <a:endParaRPr lang="ru-RU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дифтерия,</a:t>
            </a:r>
          </a:p>
          <a:p>
            <a:pPr>
              <a:buNone/>
            </a:pP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гонорея.</a:t>
            </a:r>
          </a:p>
          <a:p>
            <a:pPr algn="just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://www.smed.ru/userfiles/image/Infect_%20mononucleosis%20-%20tonsil_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980728"/>
            <a:ext cx="2088232" cy="1513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nashdermatolog.ru/wp-content/uploads/2017/07/3-abcess-u-rebenk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5013176"/>
            <a:ext cx="2880320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i.ytimg.com/vi/LHLA_yXYOMo/hqdefaul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924944"/>
            <a:ext cx="2160240" cy="1620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4223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51520" y="404664"/>
            <a:ext cx="6768752" cy="576064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Основные побочные эффекты:</a:t>
            </a:r>
          </a:p>
          <a:p>
            <a:pPr algn="ctr"/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Аллергические реакции, которые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проявляются в виде сыпи на коже,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дерматита,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бронхоспазма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анафилактического шока.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Развитие суперинфекции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дрожжевыми грибами, 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кандидоз </a:t>
            </a:r>
          </a:p>
          <a:p>
            <a:pPr>
              <a:buNone/>
            </a:pP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дисбактериоз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  <p:pic>
        <p:nvPicPr>
          <p:cNvPr id="4" name="Рисунок 3" descr="сусп.jpg"/>
          <p:cNvPicPr>
            <a:picLocks noChangeAspect="1"/>
          </p:cNvPicPr>
          <p:nvPr/>
        </p:nvPicPr>
        <p:blipFill>
          <a:blip r:embed="rId2" cstate="print"/>
          <a:srcRect l="27992" t="3125" r="23232" b="4166"/>
          <a:stretch>
            <a:fillRect/>
          </a:stretch>
        </p:blipFill>
        <p:spPr>
          <a:xfrm>
            <a:off x="6444208" y="1844824"/>
            <a:ext cx="2310564" cy="4703532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404664"/>
            <a:ext cx="6804248" cy="6453336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Побочные эффекты:</a:t>
            </a:r>
          </a:p>
          <a:p>
            <a:pPr algn="ctr"/>
            <a:endParaRPr lang="ru-RU" sz="31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При внутримышечных инъекциях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бензилпенициллина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и, особенно,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бициллинов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может иметь место повреждение периферических нервов в результате контакта с ними антибиотика (параличи, парезы).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При использовании больших доз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бензилпенициллина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или при введении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эндолюмбально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у больных с повышенным внутричерепным давлением, эпилептическими судорогами в анамнезе могут возникать рвота, повышение рефлексов, напряжение шейных мышц, судороги.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нат.jpg"/>
          <p:cNvPicPr>
            <a:picLocks noChangeAspect="1"/>
          </p:cNvPicPr>
          <p:nvPr/>
        </p:nvPicPr>
        <p:blipFill>
          <a:blip r:embed="rId2" cstate="print"/>
          <a:srcRect l="14576" t="8214" r="14576" b="8214"/>
          <a:stretch>
            <a:fillRect/>
          </a:stretch>
        </p:blipFill>
        <p:spPr>
          <a:xfrm>
            <a:off x="6588224" y="3284984"/>
            <a:ext cx="2232248" cy="3181115"/>
          </a:xfrm>
          <a:prstGeom prst="rect">
            <a:avLst/>
          </a:prstGeom>
        </p:spPr>
      </p:pic>
      <p:pic>
        <p:nvPicPr>
          <p:cNvPr id="7" name="Рисунок 6" descr="би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9375" r="29375"/>
          <a:stretch>
            <a:fillRect/>
          </a:stretch>
        </p:blipFill>
        <p:spPr>
          <a:xfrm>
            <a:off x="7020272" y="260648"/>
            <a:ext cx="1368152" cy="280831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67544" y="142852"/>
            <a:ext cx="8424936" cy="4643759"/>
          </a:xfrm>
        </p:spPr>
        <p:txBody>
          <a:bodyPr/>
          <a:lstStyle/>
          <a:p>
            <a:pPr marL="0" indent="0" algn="just">
              <a:buNone/>
            </a:pP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Антибиотики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природные вещества микробного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происхождения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продукты их химической модификации,  способные в низких концентрациях (10–3–10–2 мкг/мл) подавлять развитие  бактерий, низших грибов, простейших, вирусов или клеток злокачественных опухолей.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а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957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97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i.ytimg.com/vi/0qoVWLB_6gM/hqdefault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77" b="12067"/>
          <a:stretch/>
        </p:blipFill>
        <p:spPr bwMode="auto">
          <a:xfrm>
            <a:off x="6228184" y="4077072"/>
            <a:ext cx="2592288" cy="2420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539552" y="0"/>
            <a:ext cx="7416824" cy="98072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Противопоказания: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251520" y="1268760"/>
            <a:ext cx="8496944" cy="5160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Аллергическая реакция на пенициллины. </a:t>
            </a:r>
          </a:p>
          <a:p>
            <a:pPr marL="0" indent="0">
              <a:buNone/>
            </a:pPr>
            <a:r>
              <a:rPr lang="ru-RU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Бензилпенициллин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прокаин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также противопоказан у пациентов, имеющих аллергию на </a:t>
            </a:r>
            <a:r>
              <a:rPr lang="ru-RU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прокаин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(новокаин).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 descr="со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CEEFC"/>
              </a:clrFrom>
              <a:clrTo>
                <a:srgbClr val="DCEEFC">
                  <a:alpha val="0"/>
                </a:srgbClr>
              </a:clrTo>
            </a:clrChange>
          </a:blip>
          <a:srcRect r="42168" b="15789"/>
          <a:stretch>
            <a:fillRect/>
          </a:stretch>
        </p:blipFill>
        <p:spPr>
          <a:xfrm>
            <a:off x="251520" y="3284984"/>
            <a:ext cx="2376264" cy="3240360"/>
          </a:xfrm>
          <a:prstGeom prst="rect">
            <a:avLst/>
          </a:prstGeom>
        </p:spPr>
      </p:pic>
      <p:pic>
        <p:nvPicPr>
          <p:cNvPr id="9" name="Содержимое 11" descr="пи.jpg"/>
          <p:cNvPicPr>
            <a:picLocks noGrp="1" noChangeAspect="1"/>
          </p:cNvPicPr>
          <p:nvPr>
            <p:ph sz="quarter" idx="1"/>
          </p:nvPr>
        </p:nvPicPr>
        <p:blipFill>
          <a:blip r:embed="rId4" cstate="print"/>
          <a:stretch>
            <a:fillRect/>
          </a:stretch>
        </p:blipFill>
        <p:spPr>
          <a:xfrm>
            <a:off x="2771800" y="3356992"/>
            <a:ext cx="3147452" cy="3312368"/>
          </a:xfrm>
        </p:spPr>
      </p:pic>
    </p:spTree>
    <p:extLst>
      <p:ext uri="{BB962C8B-B14F-4D97-AF65-F5344CB8AC3E}">
        <p14:creationId xmlns:p14="http://schemas.microsoft.com/office/powerpoint/2010/main" val="4154603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39"/>
            <a:ext cx="7643192" cy="720081"/>
          </a:xfrm>
        </p:spPr>
        <p:txBody>
          <a:bodyPr/>
          <a:lstStyle/>
          <a:p>
            <a:pPr algn="ctr"/>
            <a:r>
              <a:rPr lang="ru-RU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Цефалоспорины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23528" y="980728"/>
            <a:ext cx="5462918" cy="56166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Активны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против стрептококков, пневмококков, </a:t>
            </a:r>
            <a:endParaRPr lang="ru-RU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менингококков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гонококков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возбудителей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газовой гангрены, дифтерии, </a:t>
            </a:r>
            <a:endParaRPr lang="ru-RU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актиномицетов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Подавляют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рост сальмонелл,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шигелл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кишечной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палочки. </a:t>
            </a:r>
          </a:p>
          <a:p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://www.fgu-radiovetlab.ru/images/pic/sobytiya-i-novosti/informatsiya-o-vyyavleniyah/Salmonella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340768"/>
            <a:ext cx="2358982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47medportal.ru/wp-content/uploads/2016/01/102557636-Shigella.1910x10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681545" y="3615601"/>
            <a:ext cx="3214709" cy="2841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583912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79512" y="332656"/>
            <a:ext cx="6264696" cy="640871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Механизм действия:</a:t>
            </a:r>
          </a:p>
          <a:p>
            <a:pPr marL="0" indent="0">
              <a:buNone/>
            </a:pPr>
            <a:endParaRPr lang="ru-RU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Подобно пенициллинам,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цефалоспорины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нарушают синтез клеточной стенки бактерий в мо­мент митоза (роста и размножения) - подавляют синтез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пептидогликанового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слоя бактерий, находящихся в стадии размножения, и высвобождение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аутолитических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ферментов, что приводит к их гибели. </a:t>
            </a:r>
          </a:p>
          <a:p>
            <a:pPr marL="0" indent="0">
              <a:buNone/>
            </a:pP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Цефалоспорины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проявляют бактерицидное действие.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fs1.ppt4web.ru/images/95289/134309/640/img2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86" t="19938" r="2036" b="9137"/>
          <a:stretch/>
        </p:blipFill>
        <p:spPr bwMode="auto">
          <a:xfrm>
            <a:off x="6228184" y="1268760"/>
            <a:ext cx="2736304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6438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92696"/>
          </a:xfrm>
        </p:spPr>
        <p:txBody>
          <a:bodyPr/>
          <a:lstStyle/>
          <a:p>
            <a:pPr algn="ctr"/>
            <a:r>
              <a:rPr lang="ru-RU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Цефалоспорины </a:t>
            </a: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поколения </a:t>
            </a:r>
            <a:endParaRPr lang="ru-RU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23528" y="1196752"/>
            <a:ext cx="5400600" cy="549730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цефазолин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кефзол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buNone/>
            </a:pPr>
            <a:r>
              <a:rPr lang="ru-RU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цефалексин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кефлекс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buNone/>
            </a:pP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Активны против 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грамположительной </a:t>
            </a:r>
          </a:p>
          <a:p>
            <a:pPr marL="0" indent="0">
              <a:buNone/>
            </a:pP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флоры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некоторых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представителей </a:t>
            </a:r>
            <a:endParaRPr lang="ru-RU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грамотрицательной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флоры, </a:t>
            </a:r>
            <a:endParaRPr lang="ru-RU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высокоактивны </a:t>
            </a:r>
          </a:p>
          <a:p>
            <a:pPr marL="0" indent="0">
              <a:buNone/>
            </a:pP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против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стафилококков, нечувствительных </a:t>
            </a:r>
            <a:endParaRPr lang="ru-RU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бензилпенициллину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10" name="AutoShape 2" descr="https://apteka-zurich.com/image/cache/0-40000/kefzol-trockensub-1-g-durchstf-800x800-500x50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 descr="кеф.jpg"/>
          <p:cNvPicPr>
            <a:picLocks noChangeAspect="1"/>
          </p:cNvPicPr>
          <p:nvPr/>
        </p:nvPicPr>
        <p:blipFill>
          <a:blip r:embed="rId2" cstate="print"/>
          <a:srcRect l="24074" r="22222"/>
          <a:stretch>
            <a:fillRect/>
          </a:stretch>
        </p:blipFill>
        <p:spPr>
          <a:xfrm>
            <a:off x="6228184" y="836712"/>
            <a:ext cx="2126040" cy="2923283"/>
          </a:xfrm>
          <a:prstGeom prst="rect">
            <a:avLst/>
          </a:prstGeom>
        </p:spPr>
      </p:pic>
      <p:pic>
        <p:nvPicPr>
          <p:cNvPr id="7" name="Рисунок 6" descr="фе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0635" r="23809"/>
          <a:stretch>
            <a:fillRect/>
          </a:stretch>
        </p:blipFill>
        <p:spPr>
          <a:xfrm>
            <a:off x="5436096" y="3721693"/>
            <a:ext cx="3320348" cy="3136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53487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79512" y="260648"/>
            <a:ext cx="5321182" cy="6454500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r>
              <a:rPr lang="ru-RU" sz="1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Показания:</a:t>
            </a:r>
          </a:p>
          <a:p>
            <a:pPr marL="0" indent="0" algn="ctr">
              <a:buNone/>
            </a:pPr>
            <a:endParaRPr lang="ru-RU" sz="11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инфекции верхних дыхательных путей (тонзиллит, фарингит), пневмония, эндокардит, перитонит, остеомиелит, отит, синусит, фурункулез, раневые инфекции, ожоги, </a:t>
            </a:r>
          </a:p>
          <a:p>
            <a:pPr marL="0" indent="0">
              <a:buNone/>
            </a:pPr>
            <a:r>
              <a:rPr lang="ru-RU" sz="1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инфекции мочевыводящих путей </a:t>
            </a:r>
          </a:p>
          <a:p>
            <a:pPr marL="0" indent="0">
              <a:buNone/>
            </a:pPr>
            <a:endParaRPr lang="ru-RU" sz="1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Цефазолин</a:t>
            </a:r>
            <a:r>
              <a:rPr lang="ru-RU" sz="1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вводят в/м или в/</a:t>
            </a:r>
            <a:r>
              <a:rPr lang="ru-RU" sz="1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каждые 6-8 часов;</a:t>
            </a:r>
          </a:p>
          <a:p>
            <a:pPr marL="0" indent="0">
              <a:buNone/>
            </a:pPr>
            <a:endParaRPr lang="ru-RU" sz="1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цефалексин</a:t>
            </a:r>
            <a:r>
              <a:rPr lang="ru-RU" sz="1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назначают внутрь </a:t>
            </a:r>
          </a:p>
          <a:p>
            <a:pPr marL="0" indent="0">
              <a:buNone/>
            </a:pPr>
            <a:r>
              <a:rPr lang="ru-RU" sz="1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капсулах, таблетках, суспензии 4 раза в сутки.</a:t>
            </a:r>
          </a:p>
          <a:p>
            <a:endParaRPr lang="ru-RU" dirty="0"/>
          </a:p>
        </p:txBody>
      </p:sp>
      <p:pic>
        <p:nvPicPr>
          <p:cNvPr id="4" name="Рисунок 3" descr="ззз.png"/>
          <p:cNvPicPr>
            <a:picLocks noChangeAspect="1"/>
          </p:cNvPicPr>
          <p:nvPr/>
        </p:nvPicPr>
        <p:blipFill>
          <a:blip r:embed="rId2" cstate="print"/>
          <a:srcRect l="13044" r="15217" b="13043"/>
          <a:stretch>
            <a:fillRect/>
          </a:stretch>
        </p:blipFill>
        <p:spPr>
          <a:xfrm>
            <a:off x="6156176" y="404664"/>
            <a:ext cx="2390660" cy="2952328"/>
          </a:xfrm>
          <a:prstGeom prst="rect">
            <a:avLst/>
          </a:prstGeom>
        </p:spPr>
      </p:pic>
      <p:pic>
        <p:nvPicPr>
          <p:cNvPr id="5" name="Рисунок 4" descr="ццц.jpg"/>
          <p:cNvPicPr>
            <a:picLocks noChangeAspect="1"/>
          </p:cNvPicPr>
          <p:nvPr/>
        </p:nvPicPr>
        <p:blipFill>
          <a:blip r:embed="rId3" cstate="print"/>
          <a:srcRect l="9125" r="10818" b="5882"/>
          <a:stretch>
            <a:fillRect/>
          </a:stretch>
        </p:blipFill>
        <p:spPr>
          <a:xfrm>
            <a:off x="6012160" y="3573016"/>
            <a:ext cx="2710084" cy="3005228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0"/>
            <a:ext cx="9001156" cy="714356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Цефалоспорины </a:t>
            </a: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ru-RU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поколения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79512" y="1124744"/>
            <a:ext cx="5256584" cy="5447528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ru-RU" sz="1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цефаклор</a:t>
            </a:r>
            <a:r>
              <a:rPr lang="ru-RU" sz="1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тароцеф</a:t>
            </a:r>
            <a:r>
              <a:rPr lang="ru-RU" sz="1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buNone/>
            </a:pPr>
            <a:r>
              <a:rPr lang="ru-RU" sz="1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цефуроксим</a:t>
            </a:r>
            <a:r>
              <a:rPr lang="ru-RU" sz="1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др.</a:t>
            </a:r>
          </a:p>
          <a:p>
            <a:pPr marL="0" indent="0">
              <a:buNone/>
            </a:pPr>
            <a:r>
              <a:rPr lang="ru-RU" sz="1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Активны </a:t>
            </a:r>
            <a:r>
              <a:rPr lang="ru-RU" sz="1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против большего числа </a:t>
            </a:r>
            <a:r>
              <a:rPr lang="ru-RU" sz="1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грамотрицательных бактерий</a:t>
            </a:r>
            <a:r>
              <a:rPr lang="ru-RU" sz="1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но слабее в отношении грамположительных. </a:t>
            </a:r>
            <a:endParaRPr lang="ru-RU" sz="1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Цефаклор</a:t>
            </a:r>
            <a:r>
              <a:rPr lang="ru-RU" sz="1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назначают внутрь в капсулах </a:t>
            </a:r>
            <a:r>
              <a:rPr lang="ru-RU" sz="1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ru-RU" sz="1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раза в </a:t>
            </a:r>
            <a:r>
              <a:rPr lang="ru-RU" sz="1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сутки.</a:t>
            </a:r>
          </a:p>
          <a:p>
            <a:pPr marL="0" indent="0">
              <a:buNone/>
            </a:pPr>
            <a:endParaRPr lang="ru-RU" sz="1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Цефуроксим</a:t>
            </a:r>
            <a:r>
              <a:rPr lang="ru-RU" sz="1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хорошо проникает </a:t>
            </a:r>
            <a:r>
              <a:rPr lang="ru-RU" sz="1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через ГЭБ, </a:t>
            </a:r>
            <a:r>
              <a:rPr lang="ru-RU" sz="1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применяется </a:t>
            </a:r>
            <a:r>
              <a:rPr lang="ru-RU" sz="1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парентерально</a:t>
            </a:r>
            <a:r>
              <a:rPr lang="ru-RU" sz="1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1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цее.jpg"/>
          <p:cNvPicPr>
            <a:picLocks noChangeAspect="1"/>
          </p:cNvPicPr>
          <p:nvPr/>
        </p:nvPicPr>
        <p:blipFill>
          <a:blip r:embed="rId2" cstate="print"/>
          <a:srcRect l="10714" t="9756" r="19642" b="12195"/>
          <a:stretch>
            <a:fillRect/>
          </a:stretch>
        </p:blipFill>
        <p:spPr>
          <a:xfrm>
            <a:off x="5436096" y="908720"/>
            <a:ext cx="3240360" cy="2064423"/>
          </a:xfrm>
          <a:prstGeom prst="rect">
            <a:avLst/>
          </a:prstGeom>
        </p:spPr>
      </p:pic>
      <p:pic>
        <p:nvPicPr>
          <p:cNvPr id="6" name="Рисунок 5" descr="фур.jpg"/>
          <p:cNvPicPr>
            <a:picLocks noChangeAspect="1"/>
          </p:cNvPicPr>
          <p:nvPr/>
        </p:nvPicPr>
        <p:blipFill>
          <a:blip r:embed="rId3" cstate="print"/>
          <a:srcRect l="18644" t="4167" r="3389" b="6249"/>
          <a:stretch>
            <a:fillRect/>
          </a:stretch>
        </p:blipFill>
        <p:spPr>
          <a:xfrm>
            <a:off x="5436096" y="3429000"/>
            <a:ext cx="3277598" cy="30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45497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748464" cy="785794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Цефалоспорины</a:t>
            </a:r>
            <a:r>
              <a:rPr lang="ru-RU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r>
              <a:rPr lang="ru-RU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поколения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51520" y="1340768"/>
            <a:ext cx="4391918" cy="5517232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ru-RU" sz="59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цефоперазон</a:t>
            </a:r>
            <a:r>
              <a:rPr lang="ru-RU" sz="5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59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цефобид</a:t>
            </a:r>
            <a:r>
              <a:rPr lang="ru-RU" sz="5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buNone/>
            </a:pPr>
            <a:r>
              <a:rPr lang="ru-RU" sz="59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цефтриаксон</a:t>
            </a:r>
            <a:r>
              <a:rPr lang="ru-RU" sz="5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59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роцефин</a:t>
            </a:r>
            <a:r>
              <a:rPr lang="ru-RU" sz="5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buNone/>
            </a:pPr>
            <a:r>
              <a:rPr lang="ru-RU" sz="59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цефтазидим</a:t>
            </a:r>
            <a:r>
              <a:rPr lang="ru-RU" sz="5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59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завицефта</a:t>
            </a:r>
            <a:r>
              <a:rPr lang="ru-RU" sz="5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buNone/>
            </a:pPr>
            <a:r>
              <a:rPr lang="ru-RU" sz="59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цефотаксим</a:t>
            </a:r>
            <a:r>
              <a:rPr lang="ru-RU" sz="5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59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клафоран</a:t>
            </a:r>
            <a:r>
              <a:rPr lang="ru-RU" sz="5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buNone/>
            </a:pPr>
            <a:r>
              <a:rPr lang="ru-RU" sz="5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Активны </a:t>
            </a:r>
            <a:r>
              <a:rPr lang="ru-RU" sz="5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против </a:t>
            </a:r>
            <a:r>
              <a:rPr lang="ru-RU" sz="5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грамотрицательных бактерий</a:t>
            </a:r>
            <a:r>
              <a:rPr lang="ru-RU" sz="5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резистентных к другим антибиотикам и синегнойной </a:t>
            </a:r>
            <a:r>
              <a:rPr lang="ru-RU" sz="5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палочки.</a:t>
            </a:r>
          </a:p>
          <a:p>
            <a:pPr marL="0" indent="0">
              <a:buNone/>
            </a:pPr>
            <a:r>
              <a:rPr lang="ru-RU" sz="5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Менее </a:t>
            </a:r>
            <a:r>
              <a:rPr lang="ru-RU" sz="5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активны против грамположительных (</a:t>
            </a:r>
            <a:r>
              <a:rPr lang="ru-RU" sz="59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стафило</a:t>
            </a:r>
            <a:r>
              <a:rPr lang="ru-RU" sz="5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-, стрептококков).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би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8024" y="1196752"/>
            <a:ext cx="1995667" cy="2609701"/>
          </a:xfrm>
          <a:prstGeom prst="rect">
            <a:avLst/>
          </a:prstGeom>
        </p:spPr>
      </p:pic>
      <p:pic>
        <p:nvPicPr>
          <p:cNvPr id="7" name="Рисунок 6" descr="фора.gif"/>
          <p:cNvPicPr>
            <a:picLocks noChangeAspect="1"/>
          </p:cNvPicPr>
          <p:nvPr/>
        </p:nvPicPr>
        <p:blipFill>
          <a:blip r:embed="rId3" cstate="print"/>
          <a:srcRect l="7317" t="1829" r="56097" b="8536"/>
          <a:stretch>
            <a:fillRect/>
          </a:stretch>
        </p:blipFill>
        <p:spPr>
          <a:xfrm>
            <a:off x="7308304" y="1052736"/>
            <a:ext cx="1290616" cy="2850110"/>
          </a:xfrm>
          <a:prstGeom prst="rect">
            <a:avLst/>
          </a:prstGeom>
        </p:spPr>
      </p:pic>
      <p:pic>
        <p:nvPicPr>
          <p:cNvPr id="8" name="Рисунок 7" descr="триа.jpg"/>
          <p:cNvPicPr>
            <a:picLocks noChangeAspect="1"/>
          </p:cNvPicPr>
          <p:nvPr/>
        </p:nvPicPr>
        <p:blipFill>
          <a:blip r:embed="rId4" cstate="print"/>
          <a:srcRect l="16667" t="31250" r="17708" b="29167"/>
          <a:stretch>
            <a:fillRect/>
          </a:stretch>
        </p:blipFill>
        <p:spPr>
          <a:xfrm>
            <a:off x="5940152" y="4653136"/>
            <a:ext cx="2838744" cy="1702542"/>
          </a:xfrm>
          <a:prstGeom prst="rect">
            <a:avLst/>
          </a:prstGeom>
        </p:spPr>
      </p:pic>
      <p:pic>
        <p:nvPicPr>
          <p:cNvPr id="9" name="Рисунок 8" descr="цефта.jpg"/>
          <p:cNvPicPr>
            <a:picLocks noChangeAspect="1"/>
          </p:cNvPicPr>
          <p:nvPr/>
        </p:nvPicPr>
        <p:blipFill>
          <a:blip r:embed="rId5" cstate="print"/>
          <a:srcRect l="8108" t="4878" r="51351" b="4878"/>
          <a:stretch>
            <a:fillRect/>
          </a:stretch>
        </p:blipFill>
        <p:spPr>
          <a:xfrm>
            <a:off x="4427984" y="4005064"/>
            <a:ext cx="1360396" cy="2494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41035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51520" y="0"/>
            <a:ext cx="8892480" cy="66437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Устойчивы к </a:t>
            </a:r>
            <a:r>
              <a:rPr lang="ru-RU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бета-лактамазам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marL="0" indent="0">
              <a:buNone/>
            </a:pP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проникают через ГЭБ (кроме </a:t>
            </a:r>
            <a:r>
              <a:rPr lang="ru-RU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цефоперазона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</a:p>
          <a:p>
            <a:pPr marL="0" indent="0">
              <a:buNone/>
            </a:pP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Применяются для лечения инфекций уха, горла, носа, сепсиса, менингита, эндокардита, инфекции костей, </a:t>
            </a:r>
          </a:p>
          <a:p>
            <a:pPr marL="0" indent="0">
              <a:buNone/>
            </a:pP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мягких тканей, </a:t>
            </a:r>
          </a:p>
          <a:p>
            <a:pPr marL="0" indent="0">
              <a:buNone/>
            </a:pP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брюшной полости. </a:t>
            </a:r>
          </a:p>
          <a:p>
            <a:pPr marL="0" indent="0">
              <a:buNone/>
            </a:pPr>
            <a:endParaRPr lang="ru-RU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Вводят в/</a:t>
            </a:r>
            <a:r>
              <a:rPr lang="ru-RU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в/м </a:t>
            </a:r>
          </a:p>
          <a:p>
            <a:pPr marL="0" indent="0">
              <a:buNone/>
            </a:pP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1-2 раза  в сутки,</a:t>
            </a:r>
          </a:p>
          <a:p>
            <a:pPr marL="0" indent="0">
              <a:buNone/>
            </a:pP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ru-RU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цефтазидим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в/м </a:t>
            </a:r>
          </a:p>
          <a:p>
            <a:pPr marL="0" indent="0">
              <a:buNone/>
            </a:pP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2-3 раза в сутки. </a:t>
            </a:r>
          </a:p>
          <a:p>
            <a:endParaRPr lang="ru-RU" dirty="0"/>
          </a:p>
        </p:txBody>
      </p:sp>
      <p:pic>
        <p:nvPicPr>
          <p:cNvPr id="8" name="Рисунок 7" descr="роцеф.jpg"/>
          <p:cNvPicPr>
            <a:picLocks noChangeAspect="1"/>
          </p:cNvPicPr>
          <p:nvPr/>
        </p:nvPicPr>
        <p:blipFill>
          <a:blip r:embed="rId2" cstate="print"/>
          <a:srcRect l="10000" t="16250" r="11250" b="13750"/>
          <a:stretch>
            <a:fillRect/>
          </a:stretch>
        </p:blipFill>
        <p:spPr>
          <a:xfrm>
            <a:off x="3347864" y="2996952"/>
            <a:ext cx="3432444" cy="3009989"/>
          </a:xfrm>
          <a:prstGeom prst="rect">
            <a:avLst/>
          </a:prstGeom>
        </p:spPr>
      </p:pic>
      <p:pic>
        <p:nvPicPr>
          <p:cNvPr id="9" name="Рисунок 8" descr="тиди.jpg"/>
          <p:cNvPicPr>
            <a:picLocks noChangeAspect="1"/>
          </p:cNvPicPr>
          <p:nvPr/>
        </p:nvPicPr>
        <p:blipFill>
          <a:blip r:embed="rId3" cstate="print"/>
          <a:srcRect l="12650" t="8603" r="49400" b="7088"/>
          <a:stretch>
            <a:fillRect/>
          </a:stretch>
        </p:blipFill>
        <p:spPr>
          <a:xfrm>
            <a:off x="7020272" y="3140968"/>
            <a:ext cx="1787090" cy="3286148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892480" cy="857232"/>
          </a:xfrm>
        </p:spPr>
        <p:txBody>
          <a:bodyPr>
            <a:noAutofit/>
          </a:bodyPr>
          <a:lstStyle/>
          <a:p>
            <a:pPr algn="l"/>
            <a:r>
              <a:rPr lang="ru-RU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Цефалоспорины</a:t>
            </a:r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поколений </a:t>
            </a:r>
            <a:endParaRPr lang="ru-RU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51520" y="714356"/>
            <a:ext cx="6892248" cy="61436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поколение:</a:t>
            </a:r>
          </a:p>
          <a:p>
            <a:pPr marL="0" indent="0">
              <a:buNone/>
            </a:pPr>
            <a:r>
              <a:rPr lang="ru-RU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цефпиром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кейтен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pPr marL="0" indent="0">
              <a:buNone/>
            </a:pPr>
            <a:r>
              <a:rPr lang="ru-RU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цефепим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максипим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и др.</a:t>
            </a:r>
          </a:p>
          <a:p>
            <a:pPr marL="0" indent="0">
              <a:buNone/>
            </a:pP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поколение:</a:t>
            </a:r>
          </a:p>
          <a:p>
            <a:pPr marL="0" indent="0">
              <a:buNone/>
            </a:pPr>
            <a:r>
              <a:rPr lang="ru-RU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цефтобипрол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зефтера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buNone/>
            </a:pPr>
            <a:r>
              <a:rPr lang="ru-RU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цефтаролин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зинфоро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buNone/>
            </a:pPr>
            <a:r>
              <a:rPr lang="ru-RU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Цефтолозан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28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ербакса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 </a:t>
            </a:r>
            <a:r>
              <a:rPr lang="ru-RU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тазобактамом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endParaRPr lang="ru-RU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Активны против 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грамположительных 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грамотрицательных бактерий, 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синегнойной 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палочки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менее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активны против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анаэробов, </a:t>
            </a:r>
            <a:r>
              <a:rPr lang="ru-RU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высокоустойчивы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ru-RU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бета-лактамазам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 descr="зефт.jpg"/>
          <p:cNvPicPr>
            <a:picLocks noChangeAspect="1"/>
          </p:cNvPicPr>
          <p:nvPr/>
        </p:nvPicPr>
        <p:blipFill>
          <a:blip r:embed="rId2" cstate="print"/>
          <a:srcRect l="5000" t="22000" r="27500" b="24000"/>
          <a:stretch>
            <a:fillRect/>
          </a:stretch>
        </p:blipFill>
        <p:spPr>
          <a:xfrm>
            <a:off x="4499992" y="1268760"/>
            <a:ext cx="2736304" cy="2376264"/>
          </a:xfrm>
          <a:prstGeom prst="rect">
            <a:avLst/>
          </a:prstGeom>
        </p:spPr>
      </p:pic>
      <p:pic>
        <p:nvPicPr>
          <p:cNvPr id="18" name="Рисунок 17" descr="фор.jpg"/>
          <p:cNvPicPr>
            <a:picLocks noChangeAspect="1"/>
          </p:cNvPicPr>
          <p:nvPr/>
        </p:nvPicPr>
        <p:blipFill>
          <a:blip r:embed="rId3" cstate="print"/>
          <a:srcRect l="20439" t="4166" r="21847" b="8333"/>
          <a:stretch>
            <a:fillRect/>
          </a:stretch>
        </p:blipFill>
        <p:spPr>
          <a:xfrm>
            <a:off x="7452320" y="764704"/>
            <a:ext cx="1296144" cy="2664296"/>
          </a:xfrm>
          <a:prstGeom prst="rect">
            <a:avLst/>
          </a:prstGeom>
        </p:spPr>
      </p:pic>
      <p:pic>
        <p:nvPicPr>
          <p:cNvPr id="7" name="Рисунок 6" descr="пими.JPG"/>
          <p:cNvPicPr>
            <a:picLocks noChangeAspect="1"/>
          </p:cNvPicPr>
          <p:nvPr/>
        </p:nvPicPr>
        <p:blipFill>
          <a:blip r:embed="rId4" cstate="print"/>
          <a:srcRect l="17500" t="10000" r="17500" b="7500"/>
          <a:stretch>
            <a:fillRect/>
          </a:stretch>
        </p:blipFill>
        <p:spPr>
          <a:xfrm>
            <a:off x="7020272" y="3789040"/>
            <a:ext cx="1855678" cy="26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28446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51520" y="476672"/>
            <a:ext cx="8496944" cy="638132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Показания:</a:t>
            </a:r>
          </a:p>
          <a:p>
            <a:pPr marL="0" indent="0" algn="just">
              <a:buNone/>
            </a:pP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Инфекции дыхательных, мочевыводящих путей, сепсис, хирургическая инфекция и для «эмпирической» терапии при смешанных инфекциях.  </a:t>
            </a:r>
          </a:p>
          <a:p>
            <a:pPr marL="0" indent="0" algn="just">
              <a:buNone/>
            </a:pP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Вводят в/</a:t>
            </a:r>
            <a:r>
              <a:rPr lang="ru-RU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в/м каждые 12 часов. </a:t>
            </a:r>
          </a:p>
        </p:txBody>
      </p:sp>
      <p:pic>
        <p:nvPicPr>
          <p:cNvPr id="6" name="Рисунок 5" descr="роо.jpg"/>
          <p:cNvPicPr>
            <a:picLocks noChangeAspect="1"/>
          </p:cNvPicPr>
          <p:nvPr/>
        </p:nvPicPr>
        <p:blipFill>
          <a:blip r:embed="rId2" cstate="print"/>
          <a:srcRect l="5000" t="7944" r="4062" b="29131"/>
          <a:stretch>
            <a:fillRect/>
          </a:stretch>
        </p:blipFill>
        <p:spPr>
          <a:xfrm>
            <a:off x="5364088" y="2996952"/>
            <a:ext cx="3349606" cy="3312368"/>
          </a:xfrm>
          <a:prstGeom prst="rect">
            <a:avLst/>
          </a:prstGeom>
        </p:spPr>
      </p:pic>
      <p:pic>
        <p:nvPicPr>
          <p:cNvPr id="4" name="Рисунок 3" descr="зефт.jpg"/>
          <p:cNvPicPr>
            <a:picLocks noChangeAspect="1"/>
          </p:cNvPicPr>
          <p:nvPr/>
        </p:nvPicPr>
        <p:blipFill>
          <a:blip r:embed="rId3" cstate="print"/>
          <a:srcRect l="5000" t="22000" r="27500" b="24000"/>
          <a:stretch>
            <a:fillRect/>
          </a:stretch>
        </p:blipFill>
        <p:spPr>
          <a:xfrm>
            <a:off x="395536" y="3068960"/>
            <a:ext cx="4652825" cy="324036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0" y="0"/>
            <a:ext cx="9144000" cy="4786611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Классификация по механизму действия: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I группа - антибиотики, нарушающие синтез микроб­ной стенки: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бета-лактамы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(пенициллины,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цефалоспорины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и др.)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II группа - антибиотики, нарушающие функцию цитоплазматической мембраны: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полимиксины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полиены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III группа - антибиотики, нарушающие синтез белка в микробной клетке на уровне рибосом: 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аминогликозиды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тетрациклины,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макролиды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IV группа - антибиотики, нарушающие синтез нуклеиновых кислот: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анзамицины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и др.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био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95936" y="3789040"/>
            <a:ext cx="4716016" cy="2811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97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51520" y="0"/>
            <a:ext cx="8496944" cy="472514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Побочные эффекты и противопоказания:</a:t>
            </a:r>
          </a:p>
          <a:p>
            <a:pPr marL="0" indent="0" algn="just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Все цефалоспорины могут вызывать  аллергические реакции, </a:t>
            </a:r>
            <a:r>
              <a:rPr lang="ru-RU" dirty="0" smtClean="0"/>
              <a:t>сыпь</a:t>
            </a:r>
            <a:r>
              <a:rPr lang="ru-RU" dirty="0"/>
              <a:t>, зуд кожи, </a:t>
            </a:r>
            <a:r>
              <a:rPr lang="ru-RU" dirty="0" err="1"/>
              <a:t>бронхоспазм</a:t>
            </a:r>
            <a:r>
              <a:rPr lang="ru-RU" dirty="0"/>
              <a:t>, анафилактический шок, </a:t>
            </a:r>
            <a:r>
              <a:rPr lang="ru-RU" dirty="0" smtClean="0"/>
              <a:t>отмечается перекрестная </a:t>
            </a:r>
            <a:r>
              <a:rPr lang="ru-RU" dirty="0"/>
              <a:t>аллергия с </a:t>
            </a:r>
            <a:r>
              <a:rPr lang="ru-RU" dirty="0" smtClean="0"/>
              <a:t>пенициллинами. </a:t>
            </a:r>
            <a:r>
              <a:rPr lang="ru-RU" dirty="0"/>
              <a:t>Дисбактериоз, развитие суперинфекции дрожжевыми грибами (кандидоз, стоматит) </a:t>
            </a:r>
            <a:endParaRPr lang="ru-RU" dirty="0" smtClean="0"/>
          </a:p>
          <a:p>
            <a:pPr marL="0" indent="0" algn="just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Противопоказаны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 гиперчувствительности к любому препарату этой группы и пенициллинам, аллергических заболеваниях в анамнезе. Осторожность необходима при назначении их больным с нарушением функции печени и почек.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установленной  непереносимости у больного пенициллинов, их назначать </a:t>
            </a:r>
          </a:p>
          <a:p>
            <a:pPr marL="0" indent="0"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нельзя. </a:t>
            </a:r>
          </a:p>
          <a:p>
            <a:pPr marL="0" indent="0" algn="just">
              <a:buNone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роо.jpg"/>
          <p:cNvPicPr>
            <a:picLocks noChangeAspect="1"/>
          </p:cNvPicPr>
          <p:nvPr/>
        </p:nvPicPr>
        <p:blipFill>
          <a:blip r:embed="rId2" cstate="print"/>
          <a:srcRect l="5000" t="7944" r="4062" b="29131"/>
          <a:stretch>
            <a:fillRect/>
          </a:stretch>
        </p:blipFill>
        <p:spPr>
          <a:xfrm>
            <a:off x="6372200" y="5157192"/>
            <a:ext cx="2376264" cy="1330708"/>
          </a:xfrm>
          <a:prstGeom prst="rect">
            <a:avLst/>
          </a:prstGeom>
        </p:spPr>
      </p:pic>
      <p:pic>
        <p:nvPicPr>
          <p:cNvPr id="4" name="Рисунок 3" descr="зефт.jpg"/>
          <p:cNvPicPr>
            <a:picLocks noChangeAspect="1"/>
          </p:cNvPicPr>
          <p:nvPr/>
        </p:nvPicPr>
        <p:blipFill>
          <a:blip r:embed="rId3" cstate="print"/>
          <a:srcRect l="5000" t="22000" r="27500" b="24000"/>
          <a:stretch>
            <a:fillRect/>
          </a:stretch>
        </p:blipFill>
        <p:spPr>
          <a:xfrm>
            <a:off x="3707904" y="5301208"/>
            <a:ext cx="2016224" cy="1421904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0"/>
            <a:ext cx="6563072" cy="836712"/>
          </a:xfrm>
        </p:spPr>
        <p:txBody>
          <a:bodyPr/>
          <a:lstStyle/>
          <a:p>
            <a:r>
              <a:rPr lang="ru-RU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карбапенемы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67544" y="1000108"/>
            <a:ext cx="7319166" cy="585789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Имипенем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marL="0" indent="0">
              <a:buNone/>
            </a:pP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еропенем</a:t>
            </a:r>
            <a:endParaRPr lang="ru-RU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иенам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имипенем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  </a:t>
            </a:r>
            <a:r>
              <a:rPr lang="ru-RU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циластатином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и др.</a:t>
            </a:r>
          </a:p>
          <a:p>
            <a:pPr marL="0" indent="0">
              <a:buNone/>
            </a:pP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отличие от</a:t>
            </a:r>
          </a:p>
          <a:p>
            <a:pPr marL="0" indent="0">
              <a:buNone/>
            </a:pP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пенициллинов и</a:t>
            </a:r>
          </a:p>
          <a:p>
            <a:pPr marL="0" indent="0">
              <a:buNone/>
            </a:pP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цефалоспоринов</a:t>
            </a:r>
          </a:p>
          <a:p>
            <a:pPr marL="0" indent="0">
              <a:buNone/>
            </a:pP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более устойчивы </a:t>
            </a:r>
          </a:p>
          <a:p>
            <a:pPr marL="0" indent="0">
              <a:buNone/>
            </a:pP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ru-RU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β-лактамазам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бактерий</a:t>
            </a:r>
          </a:p>
        </p:txBody>
      </p:sp>
      <p:pic>
        <p:nvPicPr>
          <p:cNvPr id="9" name="Рисунок 8" descr="нам.jpg"/>
          <p:cNvPicPr>
            <a:picLocks noChangeAspect="1"/>
          </p:cNvPicPr>
          <p:nvPr/>
        </p:nvPicPr>
        <p:blipFill>
          <a:blip r:embed="rId2" cstate="print"/>
          <a:srcRect r="47968"/>
          <a:stretch>
            <a:fillRect/>
          </a:stretch>
        </p:blipFill>
        <p:spPr>
          <a:xfrm>
            <a:off x="6372200" y="1844824"/>
            <a:ext cx="2412932" cy="4626187"/>
          </a:xfrm>
          <a:prstGeom prst="rect">
            <a:avLst/>
          </a:prstGeom>
        </p:spPr>
      </p:pic>
      <p:pic>
        <p:nvPicPr>
          <p:cNvPr id="10" name="Рисунок 9" descr="меро.png"/>
          <p:cNvPicPr>
            <a:picLocks noChangeAspect="1"/>
          </p:cNvPicPr>
          <p:nvPr/>
        </p:nvPicPr>
        <p:blipFill>
          <a:blip r:embed="rId3" cstate="print"/>
          <a:srcRect l="21872" r="20323"/>
          <a:stretch>
            <a:fillRect/>
          </a:stretch>
        </p:blipFill>
        <p:spPr>
          <a:xfrm>
            <a:off x="3491880" y="3429000"/>
            <a:ext cx="2504320" cy="3071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18000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79512" y="116632"/>
            <a:ext cx="5832648" cy="674136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Карбапенемы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эффективны против многих грамположительных и  грамотрицательных аэробов </a:t>
            </a:r>
          </a:p>
          <a:p>
            <a:pPr marL="0" indent="0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анаэробов, </a:t>
            </a:r>
          </a:p>
          <a:p>
            <a:pPr marL="0" indent="0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синегнойной палочки. </a:t>
            </a:r>
          </a:p>
          <a:p>
            <a:pPr marL="0" indent="0">
              <a:buNone/>
            </a:pP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Циластатин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натрия увеличивает концентрацию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имипенема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в мочевыводящих путях. </a:t>
            </a:r>
          </a:p>
          <a:p>
            <a:pPr marL="0" indent="0">
              <a:buNone/>
            </a:pP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Циластатин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не имеет собственной антибактериальной активности, не угнетает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бета-лактамазы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бактерий.</a:t>
            </a:r>
          </a:p>
          <a:p>
            <a:pPr marL="0" indent="0" algn="just">
              <a:buNone/>
            </a:pP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нам.jpg"/>
          <p:cNvPicPr>
            <a:picLocks noChangeAspect="1"/>
          </p:cNvPicPr>
          <p:nvPr/>
        </p:nvPicPr>
        <p:blipFill>
          <a:blip r:embed="rId2" cstate="print"/>
          <a:srcRect l="2364" t="4076" r="51884" b="6436"/>
          <a:stretch>
            <a:fillRect/>
          </a:stretch>
        </p:blipFill>
        <p:spPr>
          <a:xfrm>
            <a:off x="6156176" y="1484784"/>
            <a:ext cx="2555776" cy="4933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18000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2"/>
          <p:cNvSpPr>
            <a:spLocks noGrp="1"/>
          </p:cNvSpPr>
          <p:nvPr>
            <p:ph sz="quarter" idx="1"/>
          </p:nvPr>
        </p:nvSpPr>
        <p:spPr>
          <a:xfrm>
            <a:off x="251520" y="116632"/>
            <a:ext cx="8640960" cy="509831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Показания:</a:t>
            </a:r>
            <a:endParaRPr lang="ru-RU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пневмония, абсцесс легкого, эмпиема плевры;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интраобдоминальные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инфекции; инфекции органов малого таза; сепсис; инфекции кожи и мягких тканей; инфекции костей и суставов.</a:t>
            </a:r>
          </a:p>
          <a:p>
            <a:pPr marL="0" indent="0">
              <a:buNone/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терапии эндокардита препаратом выбора является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имипенем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); менингита -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меропенем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>
              <a:buNone/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Вводят в/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 в/м. </a:t>
            </a:r>
          </a:p>
        </p:txBody>
      </p:sp>
      <p:sp>
        <p:nvSpPr>
          <p:cNvPr id="12290" name="AutoShape 2" descr="http://www.maksavit.ru/upload/watermark/752/75283be3004d2f4d1557163c0069b91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Рисунок 5" descr="ими.jpg"/>
          <p:cNvPicPr>
            <a:picLocks noChangeAspect="1"/>
          </p:cNvPicPr>
          <p:nvPr/>
        </p:nvPicPr>
        <p:blipFill>
          <a:blip r:embed="rId2" cstate="print"/>
          <a:srcRect l="82609"/>
          <a:stretch>
            <a:fillRect/>
          </a:stretch>
        </p:blipFill>
        <p:spPr>
          <a:xfrm>
            <a:off x="7596336" y="3789040"/>
            <a:ext cx="1230024" cy="2664296"/>
          </a:xfrm>
          <a:prstGeom prst="rect">
            <a:avLst/>
          </a:prstGeom>
        </p:spPr>
      </p:pic>
      <p:pic>
        <p:nvPicPr>
          <p:cNvPr id="7" name="Picture 4" descr="http://med-antibiotiki.ru/wp-content/uploads/2017/10/amikacin-analogi-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1" y="4149080"/>
            <a:ext cx="3960440" cy="2492896"/>
          </a:xfrm>
          <a:prstGeom prst="rect">
            <a:avLst/>
          </a:prstGeom>
          <a:noFill/>
        </p:spPr>
      </p:pic>
      <p:pic>
        <p:nvPicPr>
          <p:cNvPr id="8" name="Рисунок 7" descr="ими.jpg"/>
          <p:cNvPicPr>
            <a:picLocks noChangeAspect="1"/>
          </p:cNvPicPr>
          <p:nvPr/>
        </p:nvPicPr>
        <p:blipFill>
          <a:blip r:embed="rId2" cstate="print"/>
          <a:srcRect l="2691" r="23319"/>
          <a:stretch>
            <a:fillRect/>
          </a:stretch>
        </p:blipFill>
        <p:spPr>
          <a:xfrm>
            <a:off x="4355976" y="4221088"/>
            <a:ext cx="2915816" cy="2348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462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100"/>
                            </p:stCondLst>
                            <p:childTnLst>
                              <p:par>
                                <p:cTn id="12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900"/>
                            </p:stCondLst>
                            <p:childTnLst>
                              <p:par>
                                <p:cTn id="19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51520" y="404664"/>
            <a:ext cx="5832648" cy="645333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месте введения  инъекции - тромбофлебиты и покраснение.</a:t>
            </a:r>
          </a:p>
          <a:p>
            <a:pPr marL="0" indent="0">
              <a:buNone/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аллергические реакции (сыпь. зуд кожи, отек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Квинке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анафилактический шок ).</a:t>
            </a:r>
          </a:p>
          <a:p>
            <a:pPr marL="0" indent="0">
              <a:buNone/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Тошнота, рвота, диарея, нарушение картины крови. кандидоз, изменение вкуса и др.</a:t>
            </a:r>
          </a:p>
          <a:p>
            <a:pPr marL="0" indent="0">
              <a:buNone/>
            </a:pP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Противопоказаны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 гиперчувствительности к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карбапенемам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 др.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бета-лактамным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АБ, в период беременности в период лактации, в раннем детском возрасте (до 3 месяцев).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04664" y="188640"/>
            <a:ext cx="8964488" cy="36004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Побочные эффекты и противопоказания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http://med-antibiotiki.ru/wp-content/uploads/2017/10/amikacin-analogi-08.jpg"/>
          <p:cNvPicPr>
            <a:picLocks noChangeAspect="1" noChangeArrowheads="1"/>
          </p:cNvPicPr>
          <p:nvPr/>
        </p:nvPicPr>
        <p:blipFill>
          <a:blip r:embed="rId2" cstate="print"/>
          <a:srcRect r="20418"/>
          <a:stretch>
            <a:fillRect/>
          </a:stretch>
        </p:blipFill>
        <p:spPr bwMode="auto">
          <a:xfrm>
            <a:off x="6156176" y="1844824"/>
            <a:ext cx="2664296" cy="2146235"/>
          </a:xfrm>
          <a:prstGeom prst="rect">
            <a:avLst/>
          </a:prstGeom>
          <a:noFill/>
        </p:spPr>
      </p:pic>
      <p:pic>
        <p:nvPicPr>
          <p:cNvPr id="6" name="Рисунок 5" descr="ими.jpg"/>
          <p:cNvPicPr>
            <a:picLocks noChangeAspect="1"/>
          </p:cNvPicPr>
          <p:nvPr/>
        </p:nvPicPr>
        <p:blipFill>
          <a:blip r:embed="rId3" cstate="print"/>
          <a:srcRect l="2691" r="23319"/>
          <a:stretch>
            <a:fillRect/>
          </a:stretch>
        </p:blipFill>
        <p:spPr>
          <a:xfrm>
            <a:off x="6156176" y="4509120"/>
            <a:ext cx="2664296" cy="2125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087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51520" y="188640"/>
            <a:ext cx="7056784" cy="652650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Монобактамы</a:t>
            </a:r>
            <a:endParaRPr lang="ru-RU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Азтреонам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Азтреабол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buNone/>
            </a:pP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Действует бактерицидно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 отношении</a:t>
            </a:r>
          </a:p>
          <a:p>
            <a:pPr>
              <a:buNone/>
            </a:pP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граммотрицательных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анаэробных бактерий –</a:t>
            </a:r>
          </a:p>
          <a:p>
            <a:pPr>
              <a:buNone/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кишечной, синегнойной палочек, протея,</a:t>
            </a:r>
          </a:p>
          <a:p>
            <a:pPr>
              <a:buNone/>
            </a:pP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клебсиелл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кокков.</a:t>
            </a:r>
          </a:p>
          <a:p>
            <a:pPr>
              <a:buNone/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Порошок для приготовления </a:t>
            </a:r>
          </a:p>
          <a:p>
            <a:pPr>
              <a:buNone/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растворов  для инъекций.</a:t>
            </a:r>
          </a:p>
          <a:p>
            <a:pPr>
              <a:buNone/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Вводят  в/м и в/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buNone/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Клиническое 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значение имеет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активность</a:t>
            </a:r>
          </a:p>
          <a:p>
            <a:pPr>
              <a:buNone/>
            </a:pP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азтреонама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 отношении 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многих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</a:t>
            </a:r>
          </a:p>
          <a:p>
            <a:pPr>
              <a:buNone/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семейства</a:t>
            </a:r>
          </a:p>
          <a:p>
            <a:pPr>
              <a:buNone/>
            </a:pPr>
            <a:r>
              <a:rPr lang="ru-RU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энтеробактерийных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кта.jpg"/>
          <p:cNvPicPr>
            <a:picLocks noChangeAspect="1"/>
          </p:cNvPicPr>
          <p:nvPr/>
        </p:nvPicPr>
        <p:blipFill>
          <a:blip r:embed="rId2" cstate="print"/>
          <a:srcRect l="15496" t="5000" r="17312" b="5000"/>
          <a:stretch>
            <a:fillRect/>
          </a:stretch>
        </p:blipFill>
        <p:spPr>
          <a:xfrm>
            <a:off x="6876256" y="980728"/>
            <a:ext cx="1919853" cy="2808312"/>
          </a:xfrm>
          <a:prstGeom prst="rect">
            <a:avLst/>
          </a:prstGeom>
        </p:spPr>
      </p:pic>
      <p:pic>
        <p:nvPicPr>
          <p:cNvPr id="5" name="Picture 2" descr="http://dxline.ru/img/drug/31_31_2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77" t="7353" r="12110" b="5882"/>
          <a:stretch>
            <a:fillRect/>
          </a:stretch>
        </p:blipFill>
        <p:spPr bwMode="auto">
          <a:xfrm>
            <a:off x="6588224" y="3933056"/>
            <a:ext cx="2185005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4032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23528" y="0"/>
            <a:ext cx="5688632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Применяется как препарат резерва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при тяжелых бактериальных инфекциях: </a:t>
            </a:r>
          </a:p>
          <a:p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пиелонефрит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 цистит,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уретрит, простатит,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пневмония, эмпиема плевры, менингит,  сепсис,  гонорея, инфекции костей и суставов,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кожи и мягких тканей,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перитонит,</a:t>
            </a:r>
          </a:p>
          <a:p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постоперационные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инфекции. </a:t>
            </a:r>
          </a:p>
        </p:txBody>
      </p:sp>
      <p:pic>
        <p:nvPicPr>
          <p:cNvPr id="6" name="Picture 2" descr="http://dxline.ru/img/drug/31_31_2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77" t="7353" r="12110" b="5882"/>
          <a:stretch>
            <a:fillRect/>
          </a:stretch>
        </p:blipFill>
        <p:spPr bwMode="auto">
          <a:xfrm>
            <a:off x="5364088" y="1484784"/>
            <a:ext cx="3419872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2968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79512" y="0"/>
            <a:ext cx="6048672" cy="6858000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обочные действия:</a:t>
            </a:r>
            <a:r>
              <a:rPr lang="ru-RU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>
              <a:buNone/>
            </a:pP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тошнота, рвота, диарея, нарушения функции печени </a:t>
            </a:r>
          </a:p>
          <a:p>
            <a:pPr marL="0" indent="0">
              <a:buNone/>
            </a:pP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головная боль, головокружение, спутанность сознания, бессонница.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Аллергические реакции.</a:t>
            </a:r>
          </a:p>
          <a:p>
            <a:pPr marL="0" indent="0"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Нарушения картины крови.</a:t>
            </a:r>
          </a:p>
          <a:p>
            <a:pPr marL="0" indent="0"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Стоматит, изменение вкуса. </a:t>
            </a:r>
          </a:p>
          <a:p>
            <a:pPr marL="0" indent="0"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При внутривенном введении - в месте введения тромбофлебит; </a:t>
            </a:r>
          </a:p>
          <a:p>
            <a:pPr marL="0" indent="0"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при в/м -  боль и отечность в месте инъекции.</a:t>
            </a:r>
          </a:p>
          <a:p>
            <a:pPr marL="0" indent="0">
              <a:buNone/>
            </a:pPr>
            <a:r>
              <a:rPr lang="ru-RU" sz="4500" b="1" dirty="0" smtClean="0">
                <a:latin typeface="Times New Roman" pitchFamily="18" charset="0"/>
                <a:cs typeface="Times New Roman" pitchFamily="18" charset="0"/>
              </a:rPr>
              <a:t>             Противопоказания: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выраженные нарушения функции почек, печени; аллергические реакции, </a:t>
            </a:r>
          </a:p>
          <a:p>
            <a:pPr marL="0" indent="0"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с  осторожностью назначают беременным и кормящим женщинам. </a:t>
            </a: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кта.jpg"/>
          <p:cNvPicPr>
            <a:picLocks noChangeAspect="1"/>
          </p:cNvPicPr>
          <p:nvPr/>
        </p:nvPicPr>
        <p:blipFill>
          <a:blip r:embed="rId2" cstate="print"/>
          <a:srcRect l="15496" t="5000" r="17312" b="5000"/>
          <a:stretch>
            <a:fillRect/>
          </a:stretch>
        </p:blipFill>
        <p:spPr>
          <a:xfrm>
            <a:off x="6012160" y="1412776"/>
            <a:ext cx="2782089" cy="5158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087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Содержимое 2"/>
          <p:cNvSpPr>
            <a:spLocks noGrp="1"/>
          </p:cNvSpPr>
          <p:nvPr>
            <p:ph sz="quarter" idx="1"/>
          </p:nvPr>
        </p:nvSpPr>
        <p:spPr>
          <a:xfrm>
            <a:off x="152400" y="0"/>
            <a:ext cx="7315200" cy="6629400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Антибиотики разных групп</a:t>
            </a:r>
          </a:p>
          <a:p>
            <a:pPr>
              <a:buFontTx/>
              <a:buChar char="-"/>
            </a:pPr>
            <a:r>
              <a:rPr lang="ru-RU" alt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аминогликозиды</a:t>
            </a:r>
            <a:endParaRPr lang="ru-RU" alt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тетрациклины</a:t>
            </a:r>
          </a:p>
          <a:p>
            <a:pPr>
              <a:buFontTx/>
              <a:buChar char="-"/>
            </a:pPr>
            <a:r>
              <a:rPr lang="ru-RU" alt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левомицетины</a:t>
            </a:r>
            <a:endParaRPr lang="ru-RU" alt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ru-RU" alt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линкозамиды</a:t>
            </a:r>
            <a:endParaRPr lang="ru-RU" alt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ru-RU" alt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alt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акролиды</a:t>
            </a:r>
            <a:endParaRPr lang="ru-RU" alt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FontTx/>
              <a:buChar char="-"/>
            </a:pPr>
            <a:endParaRPr lang="ru-RU" alt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Механизм действия</a:t>
            </a:r>
          </a:p>
          <a:p>
            <a:pPr>
              <a:buFontTx/>
              <a:buNone/>
            </a:pP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Подавляют синтез белков в микробной клетке,</a:t>
            </a:r>
          </a:p>
          <a:p>
            <a:pPr>
              <a:buFontTx/>
              <a:buNone/>
            </a:pP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связываясь с рибосомами, необратимо нарушают их</a:t>
            </a:r>
          </a:p>
          <a:p>
            <a:pPr>
              <a:buFontTx/>
              <a:buNone/>
            </a:pP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функции, что ведет к нарушению роста, </a:t>
            </a:r>
          </a:p>
          <a:p>
            <a:pPr>
              <a:buFontTx/>
              <a:buNone/>
            </a:pP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размножения микробной клетки и ее  гибели.</a:t>
            </a:r>
          </a:p>
          <a:p>
            <a:pPr>
              <a:buFontTx/>
              <a:buNone/>
            </a:pP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Оказывают </a:t>
            </a:r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бактериостатическое действие.</a:t>
            </a:r>
          </a:p>
          <a:p>
            <a:endParaRPr lang="ru-RU" altLang="ru-RU" dirty="0" smtClean="0"/>
          </a:p>
        </p:txBody>
      </p:sp>
      <p:pic>
        <p:nvPicPr>
          <p:cNvPr id="10243" name="Рисунок 3" descr="стре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381000"/>
            <a:ext cx="14605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Рисунок 6" descr="амик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01" t="12222" r="24001" b="10001"/>
          <a:stretch>
            <a:fillRect/>
          </a:stretch>
        </p:blipFill>
        <p:spPr bwMode="auto">
          <a:xfrm>
            <a:off x="6561190" y="4420714"/>
            <a:ext cx="2118217" cy="2310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Рисунок 6" descr="цин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1" t="7014" r="3285" b="7014"/>
          <a:stretch>
            <a:fillRect/>
          </a:stretch>
        </p:blipFill>
        <p:spPr bwMode="auto">
          <a:xfrm>
            <a:off x="3436991" y="908720"/>
            <a:ext cx="3124200" cy="192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2834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7620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altLang="ru-RU" sz="3200" b="1" dirty="0" err="1" smtClean="0">
                <a:latin typeface="Times New Roman" pitchFamily="18" charset="0"/>
                <a:cs typeface="Times New Roman" pitchFamily="18" charset="0"/>
              </a:rPr>
              <a:t>Аминогликозиды</a:t>
            </a:r>
            <a:endParaRPr lang="ru-RU" altLang="ru-RU" sz="32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67" name="Содержимое 2"/>
          <p:cNvSpPr>
            <a:spLocks noGrp="1"/>
          </p:cNvSpPr>
          <p:nvPr>
            <p:ph sz="quarter" idx="1"/>
          </p:nvPr>
        </p:nvSpPr>
        <p:spPr>
          <a:xfrm>
            <a:off x="228600" y="914400"/>
            <a:ext cx="4648200" cy="5715000"/>
          </a:xfrm>
        </p:spPr>
        <p:txBody>
          <a:bodyPr/>
          <a:lstStyle/>
          <a:p>
            <a:pPr>
              <a:buFontTx/>
              <a:buNone/>
            </a:pPr>
            <a:endParaRPr lang="ru-RU" alt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None/>
            </a:pP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Первый представитель этой</a:t>
            </a:r>
          </a:p>
          <a:p>
            <a:pPr>
              <a:buFontTx/>
              <a:buNone/>
            </a:pP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группы </a:t>
            </a:r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стрептомицин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был</a:t>
            </a:r>
          </a:p>
          <a:p>
            <a:pPr>
              <a:buFontTx/>
              <a:buNone/>
            </a:pP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внедрен в широкую</a:t>
            </a:r>
          </a:p>
          <a:p>
            <a:pPr>
              <a:buFontTx/>
              <a:buNone/>
            </a:pP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медицинс­кую практику в 1944</a:t>
            </a:r>
          </a:p>
          <a:p>
            <a:pPr>
              <a:buFontTx/>
              <a:buNone/>
            </a:pP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году английским микробиологом</a:t>
            </a:r>
          </a:p>
          <a:p>
            <a:pPr>
              <a:buFontTx/>
              <a:buNone/>
            </a:pP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А. </a:t>
            </a:r>
            <a:r>
              <a:rPr lang="ru-RU" alt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Шатцом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рассматривался как</a:t>
            </a:r>
          </a:p>
          <a:p>
            <a:pPr>
              <a:buFontTx/>
              <a:buNone/>
            </a:pP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одно из наиболее эффективных</a:t>
            </a:r>
          </a:p>
          <a:p>
            <a:pPr>
              <a:buFontTx/>
              <a:buNone/>
            </a:pP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лекарст­венных средств, для</a:t>
            </a:r>
          </a:p>
          <a:p>
            <a:pPr>
              <a:buFontTx/>
              <a:buNone/>
            </a:pP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лечения инфекций, вызванных</a:t>
            </a:r>
          </a:p>
          <a:p>
            <a:pPr>
              <a:buFontTx/>
              <a:buNone/>
            </a:pPr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грамотрицательными</a:t>
            </a:r>
          </a:p>
          <a:p>
            <a:pPr>
              <a:buFontTx/>
              <a:buNone/>
            </a:pPr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микроорганизмами.</a:t>
            </a:r>
          </a:p>
        </p:txBody>
      </p:sp>
      <p:pic>
        <p:nvPicPr>
          <p:cNvPr id="11268" name="Рисунок 3" descr="стре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990600"/>
            <a:ext cx="1439863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Рисунок 4" descr="ами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2" t="5962" r="2440" b="3619"/>
          <a:stretch>
            <a:fillRect/>
          </a:stretch>
        </p:blipFill>
        <p:spPr bwMode="auto">
          <a:xfrm>
            <a:off x="6477000" y="4724400"/>
            <a:ext cx="2232025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Рисунок 5" descr="ген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03" r="2393" b="6018"/>
          <a:stretch>
            <a:fillRect/>
          </a:stretch>
        </p:blipFill>
        <p:spPr bwMode="auto">
          <a:xfrm>
            <a:off x="6477000" y="914400"/>
            <a:ext cx="2255838" cy="151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Рисунок 7" descr="кан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11"/>
          <a:stretch>
            <a:fillRect/>
          </a:stretch>
        </p:blipFill>
        <p:spPr bwMode="auto">
          <a:xfrm>
            <a:off x="6477000" y="2667000"/>
            <a:ext cx="2203450" cy="160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Рисунок 11" descr="нетта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8" r="39929"/>
          <a:stretch>
            <a:fillRect/>
          </a:stretch>
        </p:blipFill>
        <p:spPr bwMode="auto">
          <a:xfrm>
            <a:off x="4648200" y="4495800"/>
            <a:ext cx="1600200" cy="207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3428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188640"/>
            <a:ext cx="7092280" cy="66693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Антибиотики оказывают на микробов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бактерицидное или бактериостатическое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действие.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Бактерицидные антибиотики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быстро вызывают гибель микроорганизмов;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Бактериостатические антибиотики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- нарушают рост и деление микроорганизмов.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Деление антибиотиков на бактерицидные и бактериостатические является относительным.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нат.jpg"/>
          <p:cNvPicPr>
            <a:picLocks noChangeAspect="1"/>
          </p:cNvPicPr>
          <p:nvPr/>
        </p:nvPicPr>
        <p:blipFill>
          <a:blip r:embed="rId2" cstate="print"/>
          <a:srcRect l="51745" t="8214" r="14576" b="8214"/>
          <a:stretch>
            <a:fillRect/>
          </a:stretch>
        </p:blipFill>
        <p:spPr>
          <a:xfrm>
            <a:off x="7452320" y="3933056"/>
            <a:ext cx="1290353" cy="2733636"/>
          </a:xfrm>
          <a:prstGeom prst="rect">
            <a:avLst/>
          </a:prstGeom>
        </p:spPr>
      </p:pic>
      <p:pic>
        <p:nvPicPr>
          <p:cNvPr id="8" name="Picture 4" descr="http://47medportal.ru/wp-content/uploads/2016/01/102557636-Shigella.1910x10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4" r="8977"/>
          <a:stretch>
            <a:fillRect/>
          </a:stretch>
        </p:blipFill>
        <p:spPr bwMode="auto">
          <a:xfrm rot="16200000">
            <a:off x="752808" y="4151849"/>
            <a:ext cx="2165779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би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9375" r="29375"/>
          <a:stretch>
            <a:fillRect/>
          </a:stretch>
        </p:blipFill>
        <p:spPr>
          <a:xfrm>
            <a:off x="7308304" y="404664"/>
            <a:ext cx="1231180" cy="2854100"/>
          </a:xfrm>
          <a:prstGeom prst="rect">
            <a:avLst/>
          </a:prstGeom>
        </p:spPr>
      </p:pic>
      <p:pic>
        <p:nvPicPr>
          <p:cNvPr id="7" name="Рисунок 6" descr="нат.jpg"/>
          <p:cNvPicPr>
            <a:picLocks noChangeAspect="1"/>
          </p:cNvPicPr>
          <p:nvPr/>
        </p:nvPicPr>
        <p:blipFill>
          <a:blip r:embed="rId2" cstate="print"/>
          <a:srcRect l="14576" t="8214" r="14576" b="8214"/>
          <a:stretch>
            <a:fillRect/>
          </a:stretch>
        </p:blipFill>
        <p:spPr>
          <a:xfrm>
            <a:off x="5076056" y="3933056"/>
            <a:ext cx="2376264" cy="2736304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7620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altLang="ru-RU" sz="3200" dirty="0" err="1" smtClean="0">
                <a:latin typeface="Times New Roman" pitchFamily="18" charset="0"/>
                <a:cs typeface="Times New Roman" pitchFamily="18" charset="0"/>
              </a:rPr>
              <a:t>Аминогликозиды</a:t>
            </a:r>
            <a:endParaRPr lang="ru-RU" altLang="ru-RU" sz="3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91" name="Содержимое 2"/>
          <p:cNvSpPr>
            <a:spLocks noGrp="1"/>
          </p:cNvSpPr>
          <p:nvPr>
            <p:ph sz="quarter" idx="1"/>
          </p:nvPr>
        </p:nvSpPr>
        <p:spPr>
          <a:xfrm>
            <a:off x="76200" y="1219200"/>
            <a:ext cx="4800600" cy="5410200"/>
          </a:xfrm>
        </p:spPr>
        <p:txBody>
          <a:bodyPr/>
          <a:lstStyle/>
          <a:p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Выделяют 4 поколения </a:t>
            </a:r>
            <a:r>
              <a:rPr lang="ru-RU" alt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аминогликозидов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поколение:</a:t>
            </a:r>
            <a:r>
              <a:rPr lang="ru-RU" alt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стрептомицин; </a:t>
            </a:r>
            <a:r>
              <a:rPr lang="ru-RU" alt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неомицин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alt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канамицин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 поколение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alt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гентамицин; </a:t>
            </a:r>
            <a:r>
              <a:rPr lang="ru-RU" alt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тобрамицин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alt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нетилмицин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alt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сизомицин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alt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фрамицетин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en-US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r>
              <a:rPr lang="en-US" alt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поколение</a:t>
            </a:r>
            <a:r>
              <a:rPr lang="ru-RU" alt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амикацин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IV поколение:</a:t>
            </a:r>
            <a:r>
              <a:rPr lang="ru-RU" alt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изепамицин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alt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92" name="Рисунок 3" descr="стре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840523"/>
            <a:ext cx="1046163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Рисунок 4" descr="ами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2" t="5962" r="2440" b="3619"/>
          <a:stretch>
            <a:fillRect/>
          </a:stretch>
        </p:blipFill>
        <p:spPr bwMode="auto">
          <a:xfrm>
            <a:off x="6248400" y="3276600"/>
            <a:ext cx="2552700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Рисунок 5" descr="ген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03" r="2393" b="6018"/>
          <a:stretch>
            <a:fillRect/>
          </a:stretch>
        </p:blipFill>
        <p:spPr bwMode="auto">
          <a:xfrm>
            <a:off x="6324600" y="4876800"/>
            <a:ext cx="2438400" cy="17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Рисунок 7" descr="кан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11"/>
          <a:stretch>
            <a:fillRect/>
          </a:stretch>
        </p:blipFill>
        <p:spPr bwMode="auto">
          <a:xfrm>
            <a:off x="762000" y="5158025"/>
            <a:ext cx="2819400" cy="1429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Рисунок 10" descr="тром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25" t="8621" r="10925" b="12070"/>
          <a:stretch>
            <a:fillRect/>
          </a:stretch>
        </p:blipFill>
        <p:spPr bwMode="auto">
          <a:xfrm>
            <a:off x="6400800" y="1265238"/>
            <a:ext cx="2362200" cy="163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7" name="Рисунок 11" descr="брам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6"/>
          <a:stretch>
            <a:fillRect/>
          </a:stretch>
        </p:blipFill>
        <p:spPr bwMode="auto">
          <a:xfrm>
            <a:off x="5316537" y="1604020"/>
            <a:ext cx="9906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8" name="Рисунок 11" descr="нетта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8" r="39929"/>
          <a:stretch>
            <a:fillRect/>
          </a:stretch>
        </p:blipFill>
        <p:spPr bwMode="auto">
          <a:xfrm>
            <a:off x="4267200" y="4267200"/>
            <a:ext cx="1871663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740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7620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altLang="ru-RU" sz="3200" dirty="0" err="1" smtClean="0">
                <a:latin typeface="Times New Roman" pitchFamily="18" charset="0"/>
                <a:cs typeface="Times New Roman" pitchFamily="18" charset="0"/>
              </a:rPr>
              <a:t>Аминогликозиды</a:t>
            </a:r>
            <a:endParaRPr lang="ru-RU" altLang="ru-RU" sz="3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5" name="Содержимое 2"/>
          <p:cNvSpPr>
            <a:spLocks noGrp="1"/>
          </p:cNvSpPr>
          <p:nvPr>
            <p:ph sz="quarter" idx="1"/>
          </p:nvPr>
        </p:nvSpPr>
        <p:spPr>
          <a:xfrm>
            <a:off x="76200" y="1066800"/>
            <a:ext cx="4114800" cy="5562600"/>
          </a:xfrm>
        </p:spPr>
        <p:txBody>
          <a:bodyPr/>
          <a:lstStyle/>
          <a:p>
            <a:r>
              <a:rPr lang="ru-RU" alt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 аминогликозиды II и III поколений, в отличие от препаратов I поколения влияют на </a:t>
            </a:r>
            <a:r>
              <a:rPr lang="en-US" alt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Pseudomonas aeruginosa</a:t>
            </a:r>
            <a:r>
              <a:rPr lang="ru-RU" alt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altLang="ru-RU" smtClean="0"/>
          </a:p>
        </p:txBody>
      </p:sp>
      <p:pic>
        <p:nvPicPr>
          <p:cNvPr id="13316" name="Рисунок 3" descr="стре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219200"/>
            <a:ext cx="1600200" cy="262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Рисунок 4" descr="ами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2" t="5962" r="2440" b="3619"/>
          <a:stretch>
            <a:fillRect/>
          </a:stretch>
        </p:blipFill>
        <p:spPr bwMode="auto">
          <a:xfrm>
            <a:off x="5943600" y="4648200"/>
            <a:ext cx="27432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Рисунок 5" descr="ген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03" r="2393" b="6018"/>
          <a:stretch>
            <a:fillRect/>
          </a:stretch>
        </p:blipFill>
        <p:spPr bwMode="auto">
          <a:xfrm>
            <a:off x="5943600" y="1066800"/>
            <a:ext cx="2667000" cy="151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Рисунок 7" descr="кан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11"/>
          <a:stretch>
            <a:fillRect/>
          </a:stretch>
        </p:blipFill>
        <p:spPr bwMode="auto">
          <a:xfrm>
            <a:off x="5943600" y="2819400"/>
            <a:ext cx="2667000" cy="160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Рисунок 10" descr="тром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70" t="10925" r="8621" b="10925"/>
          <a:stretch>
            <a:fillRect/>
          </a:stretch>
        </p:blipFill>
        <p:spPr bwMode="auto">
          <a:xfrm>
            <a:off x="1981200" y="3276600"/>
            <a:ext cx="18288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1" name="Рисунок 11" descr="брам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6"/>
          <a:stretch>
            <a:fillRect/>
          </a:stretch>
        </p:blipFill>
        <p:spPr bwMode="auto">
          <a:xfrm>
            <a:off x="152400" y="3200400"/>
            <a:ext cx="16002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2" name="Рисунок 11" descr="нетта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8" r="39929"/>
          <a:stretch>
            <a:fillRect/>
          </a:stretch>
        </p:blipFill>
        <p:spPr bwMode="auto">
          <a:xfrm>
            <a:off x="3962400" y="4267200"/>
            <a:ext cx="19050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1662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7620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altLang="ru-RU" sz="3200" dirty="0" err="1" smtClean="0">
                <a:latin typeface="Times New Roman" pitchFamily="18" charset="0"/>
                <a:cs typeface="Times New Roman" pitchFamily="18" charset="0"/>
              </a:rPr>
              <a:t>Аминогликозиды</a:t>
            </a:r>
            <a:endParaRPr lang="ru-RU" altLang="ru-RU" sz="3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39" name="Содержимое 2"/>
          <p:cNvSpPr>
            <a:spLocks noGrp="1"/>
          </p:cNvSpPr>
          <p:nvPr>
            <p:ph sz="quarter" idx="1"/>
          </p:nvPr>
        </p:nvSpPr>
        <p:spPr>
          <a:xfrm>
            <a:off x="76200" y="1066800"/>
            <a:ext cx="5334000" cy="5791200"/>
          </a:xfrm>
        </p:spPr>
        <p:txBody>
          <a:bodyPr/>
          <a:lstStyle/>
          <a:p>
            <a:r>
              <a:rPr lang="ru-RU" altLang="ru-RU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Механизм действия: </a:t>
            </a:r>
            <a:r>
              <a:rPr lang="ru-RU" alt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заключается в способности  образовывать необратимые ковалентные связи с белками 30S-субъединицы бактериальных рибосом и нарушать биосинтез белков в рибосомах, вызывая разрыв потока генетической информации в клетке рибосом.</a:t>
            </a:r>
          </a:p>
          <a:p>
            <a:pPr>
              <a:buFont typeface="Wingdings 2" panose="05020102010507070707" pitchFamily="18" charset="2"/>
              <a:buNone/>
            </a:pPr>
            <a:r>
              <a:rPr lang="ru-RU" alt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alt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Аминогликозиды являются </a:t>
            </a:r>
            <a:r>
              <a:rPr lang="ru-RU" altLang="ru-RU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бактерицидными</a:t>
            </a:r>
            <a:r>
              <a:rPr lang="ru-RU" alt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антибиотиками.</a:t>
            </a:r>
          </a:p>
        </p:txBody>
      </p:sp>
      <p:pic>
        <p:nvPicPr>
          <p:cNvPr id="14340" name="Рисунок 4" descr="ами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2" t="5962" r="2440" b="3619"/>
          <a:stretch>
            <a:fillRect/>
          </a:stretch>
        </p:blipFill>
        <p:spPr bwMode="auto">
          <a:xfrm>
            <a:off x="5334000" y="2057400"/>
            <a:ext cx="3200400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Рисунок 5" descr="ген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03" r="2393" b="6018"/>
          <a:stretch>
            <a:fillRect/>
          </a:stretch>
        </p:blipFill>
        <p:spPr bwMode="auto">
          <a:xfrm>
            <a:off x="5181600" y="4267200"/>
            <a:ext cx="3505200" cy="243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Рисунок 3" descr="стре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0"/>
            <a:ext cx="1263650" cy="207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2576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Содержимое 2"/>
          <p:cNvSpPr>
            <a:spLocks noGrp="1"/>
          </p:cNvSpPr>
          <p:nvPr>
            <p:ph sz="quarter" idx="1"/>
          </p:nvPr>
        </p:nvSpPr>
        <p:spPr>
          <a:xfrm>
            <a:off x="228600" y="152400"/>
            <a:ext cx="8763000" cy="6477000"/>
          </a:xfrm>
        </p:spPr>
        <p:txBody>
          <a:bodyPr/>
          <a:lstStyle/>
          <a:p>
            <a:pPr>
              <a:buFontTx/>
              <a:buNone/>
            </a:pPr>
            <a:r>
              <a:rPr lang="ru-RU" altLang="ru-RU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Аминогликозиды оказывают бактерицидное</a:t>
            </a:r>
          </a:p>
          <a:p>
            <a:pPr>
              <a:buFontTx/>
              <a:buNone/>
            </a:pPr>
            <a:r>
              <a:rPr lang="ru-RU" altLang="ru-RU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действие широкого  спектра: </a:t>
            </a:r>
          </a:p>
          <a:p>
            <a:pPr>
              <a:buFontTx/>
              <a:buNone/>
            </a:pPr>
            <a:r>
              <a:rPr lang="ru-RU" alt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 действуют на грамотрицательные</a:t>
            </a:r>
          </a:p>
          <a:p>
            <a:pPr>
              <a:buFontTx/>
              <a:buNone/>
            </a:pPr>
            <a:r>
              <a:rPr lang="ru-RU" alt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аэробные микроорганизмы (кишечные, синегнойные палочки,</a:t>
            </a:r>
          </a:p>
          <a:p>
            <a:pPr>
              <a:buFontTx/>
              <a:buNone/>
            </a:pPr>
            <a:r>
              <a:rPr lang="ru-RU" alt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клебсиеллы), частых возбудителей </a:t>
            </a:r>
          </a:p>
          <a:p>
            <a:pPr>
              <a:buFontTx/>
              <a:buNone/>
            </a:pPr>
            <a:r>
              <a:rPr lang="ru-RU" alt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инфекций дыхательных, </a:t>
            </a:r>
          </a:p>
          <a:p>
            <a:pPr>
              <a:buFontTx/>
              <a:buNone/>
            </a:pPr>
            <a:r>
              <a:rPr lang="ru-RU" alt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моче- и желчевыводящих путей, </a:t>
            </a:r>
          </a:p>
          <a:p>
            <a:pPr>
              <a:buFontTx/>
              <a:buNone/>
            </a:pPr>
            <a:r>
              <a:rPr lang="ru-RU" alt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послеоперационных и раневых </a:t>
            </a:r>
          </a:p>
          <a:p>
            <a:pPr>
              <a:buFontTx/>
              <a:buNone/>
            </a:pPr>
            <a:r>
              <a:rPr lang="ru-RU" alt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инфекций; </a:t>
            </a:r>
          </a:p>
          <a:p>
            <a:pPr>
              <a:buFontTx/>
              <a:buNone/>
            </a:pPr>
            <a:r>
              <a:rPr lang="ru-RU" alt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подавляют  рост  </a:t>
            </a:r>
          </a:p>
          <a:p>
            <a:pPr>
              <a:buFontTx/>
              <a:buNone/>
            </a:pPr>
            <a:r>
              <a:rPr lang="ru-RU" alt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стафило-,  стрепто-, пневмококков, </a:t>
            </a:r>
          </a:p>
          <a:p>
            <a:pPr>
              <a:buFontTx/>
              <a:buNone/>
            </a:pPr>
            <a:r>
              <a:rPr lang="ru-RU" alt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микобактерий туберкулеза.</a:t>
            </a:r>
          </a:p>
        </p:txBody>
      </p:sp>
      <p:pic>
        <p:nvPicPr>
          <p:cNvPr id="15363" name="Рисунок 6" descr="амик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01" t="12222" r="24001" b="10001"/>
          <a:stretch>
            <a:fillRect/>
          </a:stretch>
        </p:blipFill>
        <p:spPr bwMode="auto">
          <a:xfrm>
            <a:off x="5334000" y="2362200"/>
            <a:ext cx="3397250" cy="419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8395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Содержимое 2"/>
          <p:cNvSpPr>
            <a:spLocks noGrp="1"/>
          </p:cNvSpPr>
          <p:nvPr>
            <p:ph sz="quarter" idx="1"/>
          </p:nvPr>
        </p:nvSpPr>
        <p:spPr>
          <a:xfrm>
            <a:off x="76200" y="304800"/>
            <a:ext cx="5334000" cy="6553200"/>
          </a:xfrm>
        </p:spPr>
        <p:txBody>
          <a:bodyPr/>
          <a:lstStyle/>
          <a:p>
            <a:r>
              <a:rPr lang="ru-RU" alt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Один из важнейших </a:t>
            </a:r>
            <a:r>
              <a:rPr lang="ru-RU" altLang="ru-RU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механизмов развития резистентности </a:t>
            </a:r>
            <a:r>
              <a:rPr lang="ru-RU" alt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выработка бактериями ферментов, разрушающих антибиотики. </a:t>
            </a:r>
          </a:p>
          <a:p>
            <a:r>
              <a:rPr lang="ru-RU" alt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 числу </a:t>
            </a:r>
            <a:r>
              <a:rPr lang="ru-RU" altLang="ru-RU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ферментов МО, разрушающих аминогликозидные антибиотики, относят ферменты:</a:t>
            </a:r>
          </a:p>
          <a:p>
            <a:pPr>
              <a:buFont typeface="Wingdings" panose="05000000000000000000" pitchFamily="2" charset="2"/>
              <a:buNone/>
            </a:pPr>
            <a:r>
              <a:rPr lang="ru-RU" alt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аминогликозидтрансферазу, ацетилтрансферазу, фосфотрансферазу, нуклеотидилтрансферазу и другие. </a:t>
            </a:r>
          </a:p>
        </p:txBody>
      </p:sp>
      <p:pic>
        <p:nvPicPr>
          <p:cNvPr id="16387" name="Рисунок 4" descr="ами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2" t="5962" r="2440" b="3619"/>
          <a:stretch>
            <a:fillRect/>
          </a:stretch>
        </p:blipFill>
        <p:spPr bwMode="auto">
          <a:xfrm>
            <a:off x="5334000" y="2362200"/>
            <a:ext cx="3200400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Рисунок 5" descr="ген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03" r="2393" b="6018"/>
          <a:stretch>
            <a:fillRect/>
          </a:stretch>
        </p:blipFill>
        <p:spPr bwMode="auto">
          <a:xfrm>
            <a:off x="4953000" y="4495800"/>
            <a:ext cx="3810000" cy="212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Рисунок 3" descr="стре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0"/>
            <a:ext cx="1263650" cy="207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3982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4800" y="152400"/>
            <a:ext cx="5562600" cy="6937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ru-RU" altLang="ru-RU" sz="32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Показания:</a:t>
            </a:r>
          </a:p>
          <a:p>
            <a:pPr marL="342900" indent="-342900" algn="l" eaLnBrk="0" hangingPunct="0">
              <a:spcBef>
                <a:spcPct val="20000"/>
              </a:spcBef>
              <a:defRPr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l"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 осложненные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инфекции мочевыделительной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системы (острый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пиелонефрит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паранефрит,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уросепсис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карбункул почки);</a:t>
            </a:r>
          </a:p>
          <a:p>
            <a:pPr algn="l"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 осложненные внутрибрюшинные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инфекции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перитонит, абсцесс в брюшной полости и т. п.);</a:t>
            </a:r>
          </a:p>
          <a:p>
            <a:pPr algn="l"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 осложненные инфекции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респираторного тракта (плевропневмонии и т.п.);</a:t>
            </a:r>
          </a:p>
          <a:p>
            <a:pPr algn="l"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 остеомиелит;  туберкулез;  менингиты. </a:t>
            </a:r>
          </a:p>
          <a:p>
            <a:pPr algn="l">
              <a:defRPr/>
            </a:pP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Тобрамицин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применяют в форме глазных капель (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тобрекс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тобрадекс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с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дексаметазоном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) в терапии гнойно-воспалительных заболеваний глаз.</a:t>
            </a:r>
          </a:p>
          <a:p>
            <a:pPr marL="342900" indent="-342900" algn="l" eaLnBrk="0" hangingPunct="0">
              <a:spcBef>
                <a:spcPct val="20000"/>
              </a:spcBef>
              <a:defRPr/>
            </a:pPr>
            <a:endParaRPr lang="ru-RU" altLang="ru-RU" sz="2400" kern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1" name="Рисунок 10" descr="неом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1" t="2135" r="6133"/>
          <a:stretch>
            <a:fillRect/>
          </a:stretch>
        </p:blipFill>
        <p:spPr bwMode="auto">
          <a:xfrm>
            <a:off x="6934200" y="1066800"/>
            <a:ext cx="1693863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Рисунок 9" descr="брим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9" t="30309" r="4909" b="43846"/>
          <a:stretch>
            <a:fillRect/>
          </a:stretch>
        </p:blipFill>
        <p:spPr bwMode="auto">
          <a:xfrm>
            <a:off x="5562600" y="5181600"/>
            <a:ext cx="3124200" cy="153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Рисунок 10" descr="тоб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31" t="6419" r="15485" b="5067"/>
          <a:stretch>
            <a:fillRect/>
          </a:stretch>
        </p:blipFill>
        <p:spPr bwMode="auto">
          <a:xfrm>
            <a:off x="5562600" y="2209800"/>
            <a:ext cx="1143000" cy="253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Рисунок 3" descr="стре.pn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28600"/>
            <a:ext cx="1219200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4162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600" y="0"/>
            <a:ext cx="5562600" cy="57673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Показания: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algn="l">
              <a:defRPr/>
            </a:pP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algn="l"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 санация кишечника при подготовке больного к операции на органах брюшной полости и для лечения кишечных инфекций;</a:t>
            </a:r>
          </a:p>
          <a:p>
            <a:pPr algn="l"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 инфекционные заболевания у больных с поражением печени, так как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аминогликозиды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не подвергаются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биотрансформации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в печени и не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экскретируются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данным органом;</a:t>
            </a:r>
          </a:p>
          <a:p>
            <a:pPr algn="l"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 больные с выраженными аллергическими реакциями </a:t>
            </a:r>
          </a:p>
          <a:p>
            <a:pPr algn="l"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бета-лактамные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антибиотики.</a:t>
            </a:r>
          </a:p>
          <a:p>
            <a:pPr marL="342900" indent="-342900" algn="l" eaLnBrk="0" hangingPunct="0">
              <a:spcBef>
                <a:spcPct val="20000"/>
              </a:spcBef>
              <a:defRPr/>
            </a:pPr>
            <a:endParaRPr lang="ru-RU" altLang="ru-RU" sz="2400" kern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5" name="Рисунок 3" descr="стре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4038600"/>
            <a:ext cx="1487488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Рисунок 5" descr="ген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03" r="2393" b="6018"/>
          <a:stretch>
            <a:fillRect/>
          </a:stretch>
        </p:blipFill>
        <p:spPr bwMode="auto">
          <a:xfrm>
            <a:off x="5867400" y="4800600"/>
            <a:ext cx="2971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Рисунок 10" descr="тром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25" t="8621" r="10925" b="12070"/>
          <a:stretch>
            <a:fillRect/>
          </a:stretch>
        </p:blipFill>
        <p:spPr bwMode="auto">
          <a:xfrm>
            <a:off x="5715000" y="533400"/>
            <a:ext cx="290195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Рисунок 7" descr="кан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11"/>
          <a:stretch>
            <a:fillRect/>
          </a:stretch>
        </p:blipFill>
        <p:spPr bwMode="auto">
          <a:xfrm>
            <a:off x="5791200" y="2590800"/>
            <a:ext cx="2971800" cy="170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5631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Box 4"/>
          <p:cNvSpPr txBox="1">
            <a:spLocks noChangeArrowheads="1"/>
          </p:cNvSpPr>
          <p:nvPr/>
        </p:nvSpPr>
        <p:spPr bwMode="auto">
          <a:xfrm>
            <a:off x="152400" y="304800"/>
            <a:ext cx="5715000" cy="563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Нежелательные эффекты:</a:t>
            </a:r>
            <a:endParaRPr lang="ru-RU" altLang="ru-RU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eaLnBrk="1" hangingPunct="1"/>
            <a:endParaRPr lang="ru-RU" altLang="ru-RU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eaLnBrk="1" hangingPunct="1"/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alt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Ототоксичностъ.  </a:t>
            </a:r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Наибольшая опасность возникновения данного осложнения существует при парентеральном использовании неомицина, мономицина, канамицина и амикацина.</a:t>
            </a:r>
          </a:p>
          <a:p>
            <a:pPr algn="l" eaLnBrk="1" hangingPunct="1"/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ru-RU" alt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Нефротоксичность </a:t>
            </a:r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. Наиболее опасны: геитамицин, амикацин, канамицин, тобрамиции.</a:t>
            </a:r>
          </a:p>
          <a:p>
            <a:pPr algn="l" eaLnBrk="1" hangingPunct="1"/>
            <a:r>
              <a:rPr lang="ru-RU" alt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3.Нервно-мышечный блок, </a:t>
            </a:r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приводящий к слабости диафрагмальной и других дыхательных мышц, что может привести к параличу дыхания.</a:t>
            </a:r>
          </a:p>
        </p:txBody>
      </p:sp>
      <p:pic>
        <p:nvPicPr>
          <p:cNvPr id="19459" name="Рисунок 3" descr="стре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28600"/>
            <a:ext cx="1571625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Рисунок 6" descr="амик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01" t="12222" r="24001" b="10001"/>
          <a:stretch>
            <a:fillRect/>
          </a:stretch>
        </p:blipFill>
        <p:spPr bwMode="auto">
          <a:xfrm>
            <a:off x="6019800" y="3352800"/>
            <a:ext cx="2667000" cy="331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3316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152400"/>
            <a:ext cx="8991600" cy="6149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4.Нарушение всасывания из кишечника.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l">
              <a:defRPr/>
            </a:pP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Аминогликозиды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угнетают транспортные механизмы в слизистой оболочке ЖКТ. Это препятствует нормальному усвоению аминокислот, сахаров, жирных кислот и прочих ингредиентов пищи.</a:t>
            </a:r>
          </a:p>
          <a:p>
            <a:pPr algn="l"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5.Аллергические реакции: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кожная сыпь, зуд, отек.</a:t>
            </a:r>
          </a:p>
          <a:p>
            <a:pPr algn="l"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6.Полиневриты.</a:t>
            </a:r>
          </a:p>
          <a:p>
            <a:pPr algn="l"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7.Флебиты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 при в/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введении антибиотиков. </a:t>
            </a:r>
          </a:p>
          <a:p>
            <a:pPr marL="342900" indent="-342900" algn="l" eaLnBrk="0" hangingPunct="0">
              <a:spcBef>
                <a:spcPct val="20000"/>
              </a:spcBef>
              <a:defRPr/>
            </a:pPr>
            <a:endParaRPr lang="ru-RU" altLang="ru-RU" sz="2400" b="1" kern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l" eaLnBrk="0" hangingPunct="0">
              <a:spcBef>
                <a:spcPct val="20000"/>
              </a:spcBef>
              <a:defRPr/>
            </a:pPr>
            <a:r>
              <a:rPr lang="ru-RU" altLang="ru-RU" sz="24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Противопоказаны: </a:t>
            </a:r>
            <a:endParaRPr lang="ru-RU" altLang="ru-RU" sz="2400" kern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l" eaLnBrk="0" hangingPunct="0">
              <a:spcBef>
                <a:spcPct val="20000"/>
              </a:spcBef>
              <a:defRPr/>
            </a:pPr>
            <a:r>
              <a:rPr lang="ru-RU" altLang="ru-RU" sz="24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при заболеваниях почек,</a:t>
            </a:r>
          </a:p>
          <a:p>
            <a:pPr marL="342900" indent="-342900" algn="l" eaLnBrk="0" hangingPunct="0">
              <a:spcBef>
                <a:spcPct val="20000"/>
              </a:spcBef>
              <a:defRPr/>
            </a:pPr>
            <a:r>
              <a:rPr lang="ru-RU" altLang="ru-RU" sz="24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нарушении слуха,</a:t>
            </a:r>
          </a:p>
          <a:p>
            <a:pPr marL="342900" indent="-342900" algn="l" eaLnBrk="0" hangingPunct="0">
              <a:spcBef>
                <a:spcPct val="20000"/>
              </a:spcBef>
              <a:defRPr/>
            </a:pPr>
            <a:r>
              <a:rPr lang="ru-RU" altLang="ru-RU" sz="24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вестибулярного аппарата,  </a:t>
            </a:r>
          </a:p>
          <a:p>
            <a:pPr marL="342900" indent="-342900" algn="l" eaLnBrk="0" hangingPunct="0">
              <a:spcBef>
                <a:spcPct val="20000"/>
              </a:spcBef>
              <a:defRPr/>
            </a:pPr>
            <a:r>
              <a:rPr lang="ru-RU" altLang="ru-RU" sz="24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беременности, </a:t>
            </a:r>
          </a:p>
          <a:p>
            <a:pPr marL="342900" indent="-342900" algn="l" eaLnBrk="0" hangingPunct="0">
              <a:spcBef>
                <a:spcPct val="20000"/>
              </a:spcBef>
              <a:defRPr/>
            </a:pPr>
            <a:r>
              <a:rPr lang="ru-RU" altLang="ru-RU" sz="24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детском возрасте и др.</a:t>
            </a:r>
          </a:p>
        </p:txBody>
      </p:sp>
      <p:pic>
        <p:nvPicPr>
          <p:cNvPr id="20483" name="Рисунок 3" descr="стре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3124200"/>
            <a:ext cx="1920875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Рисунок 10" descr="тром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25" t="8621" r="10925" b="12070"/>
          <a:stretch>
            <a:fillRect/>
          </a:stretch>
        </p:blipFill>
        <p:spPr bwMode="auto">
          <a:xfrm>
            <a:off x="4038600" y="3962400"/>
            <a:ext cx="282575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5386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096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altLang="ru-RU" sz="3200" b="1" dirty="0" smtClean="0">
                <a:latin typeface="Times New Roman" pitchFamily="18" charset="0"/>
                <a:cs typeface="Times New Roman" pitchFamily="18" charset="0"/>
              </a:rPr>
              <a:t>Тетрациклины и </a:t>
            </a:r>
            <a:r>
              <a:rPr lang="ru-RU" altLang="ru-RU" sz="3200" b="1" dirty="0" err="1" smtClean="0">
                <a:latin typeface="Times New Roman" pitchFamily="18" charset="0"/>
                <a:cs typeface="Times New Roman" pitchFamily="18" charset="0"/>
              </a:rPr>
              <a:t>левомицетины</a:t>
            </a:r>
            <a:endParaRPr lang="ru-RU" altLang="ru-RU" sz="32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07" name="Содержимое 2"/>
          <p:cNvSpPr>
            <a:spLocks noGrp="1"/>
          </p:cNvSpPr>
          <p:nvPr>
            <p:ph sz="quarter" idx="1"/>
          </p:nvPr>
        </p:nvSpPr>
        <p:spPr>
          <a:xfrm>
            <a:off x="381000" y="1219200"/>
            <a:ext cx="3505200" cy="4906963"/>
          </a:xfrm>
        </p:spPr>
        <p:txBody>
          <a:bodyPr/>
          <a:lstStyle/>
          <a:p>
            <a:pPr>
              <a:buFontTx/>
              <a:buNone/>
            </a:pPr>
            <a:r>
              <a:rPr lang="ru-RU" altLang="ru-RU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Тетрациклины:</a:t>
            </a:r>
          </a:p>
          <a:p>
            <a:pPr>
              <a:buFontTx/>
              <a:buNone/>
            </a:pPr>
            <a:r>
              <a:rPr lang="ru-RU" alt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тетрациклин</a:t>
            </a:r>
          </a:p>
          <a:p>
            <a:pPr>
              <a:buFontTx/>
              <a:buNone/>
            </a:pPr>
            <a:r>
              <a:rPr lang="ru-RU" alt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доксициклин  </a:t>
            </a:r>
          </a:p>
          <a:p>
            <a:pPr>
              <a:buFontTx/>
              <a:buNone/>
            </a:pPr>
            <a:r>
              <a:rPr lang="ru-RU" alt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(юнидокс солютаб)</a:t>
            </a:r>
          </a:p>
          <a:p>
            <a:pPr>
              <a:buFontTx/>
              <a:buNone/>
            </a:pPr>
            <a:r>
              <a:rPr lang="ru-RU" altLang="ru-RU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Левомицетины:</a:t>
            </a:r>
          </a:p>
          <a:p>
            <a:pPr>
              <a:buFontTx/>
              <a:buNone/>
            </a:pPr>
            <a:r>
              <a:rPr lang="ru-RU" alt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хлорамфеникол</a:t>
            </a:r>
          </a:p>
          <a:p>
            <a:pPr>
              <a:buFontTx/>
              <a:buNone/>
            </a:pPr>
            <a:r>
              <a:rPr lang="ru-RU" alt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(левомицетин)</a:t>
            </a:r>
          </a:p>
          <a:p>
            <a:pPr>
              <a:buFontTx/>
              <a:buNone/>
            </a:pPr>
            <a:r>
              <a:rPr lang="en-US" alt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DL</a:t>
            </a:r>
            <a:r>
              <a:rPr lang="ru-RU" alt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-хлорамфеникол</a:t>
            </a:r>
          </a:p>
          <a:p>
            <a:pPr>
              <a:buFontTx/>
              <a:buNone/>
            </a:pPr>
            <a:r>
              <a:rPr lang="ru-RU" alt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(синтомицин)</a:t>
            </a:r>
          </a:p>
          <a:p>
            <a:endParaRPr lang="ru-RU" altLang="ru-RU" smtClean="0"/>
          </a:p>
        </p:txBody>
      </p:sp>
      <p:pic>
        <p:nvPicPr>
          <p:cNvPr id="21508" name="Рисунок 3" descr="юни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6" t="3981"/>
          <a:stretch>
            <a:fillRect/>
          </a:stretch>
        </p:blipFill>
        <p:spPr bwMode="auto">
          <a:xfrm>
            <a:off x="6858000" y="1219200"/>
            <a:ext cx="1911350" cy="341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Рисунок 6" descr="тетраа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5" t="9685" r="5173" b="9297"/>
          <a:stretch>
            <a:fillRect/>
          </a:stretch>
        </p:blipFill>
        <p:spPr bwMode="auto">
          <a:xfrm>
            <a:off x="5562600" y="5105400"/>
            <a:ext cx="3184525" cy="152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Рисунок 8" descr="синто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6" t="23679" r="7126" b="11598"/>
          <a:stretch>
            <a:fillRect/>
          </a:stretch>
        </p:blipFill>
        <p:spPr bwMode="auto">
          <a:xfrm>
            <a:off x="685800" y="5410200"/>
            <a:ext cx="4267200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Рисунок 9" descr="лево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8" t="11111" r="4332" b="9508"/>
          <a:stretch>
            <a:fillRect/>
          </a:stretch>
        </p:blipFill>
        <p:spPr bwMode="auto">
          <a:xfrm>
            <a:off x="3200400" y="2971800"/>
            <a:ext cx="3429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2" name="Рисунок 9" descr="тетр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00" t="10959" r="7001" b="13014"/>
          <a:stretch>
            <a:fillRect/>
          </a:stretch>
        </p:blipFill>
        <p:spPr bwMode="auto">
          <a:xfrm>
            <a:off x="3581400" y="1225550"/>
            <a:ext cx="3124200" cy="144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0335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79512" y="0"/>
            <a:ext cx="8784976" cy="443711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Спектр противомикробного действия антибиотиков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отличается преобладающим влиянием на грамположительные и грамотрицательные кокки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или только на грамотрицательные палочки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есть антибиотики, избирательно действующие на грибы.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Выделяют антибиотики широкого спектра действуют на многие грамположительные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грамотрицательные бактерии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ампи.png"/>
          <p:cNvPicPr>
            <a:picLocks noChangeAspect="1"/>
          </p:cNvPicPr>
          <p:nvPr/>
        </p:nvPicPr>
        <p:blipFill>
          <a:blip r:embed="rId2" cstate="print"/>
          <a:srcRect t="12987" b="5194"/>
          <a:stretch>
            <a:fillRect/>
          </a:stretch>
        </p:blipFill>
        <p:spPr>
          <a:xfrm>
            <a:off x="611560" y="3861048"/>
            <a:ext cx="4680520" cy="2599202"/>
          </a:xfrm>
          <a:prstGeom prst="rect">
            <a:avLst/>
          </a:prstGeom>
        </p:spPr>
      </p:pic>
      <p:pic>
        <p:nvPicPr>
          <p:cNvPr id="5" name="Рисунок 4" descr="амокс.jpg"/>
          <p:cNvPicPr>
            <a:picLocks noChangeAspect="1"/>
          </p:cNvPicPr>
          <p:nvPr/>
        </p:nvPicPr>
        <p:blipFill>
          <a:blip r:embed="rId3" cstate="print"/>
          <a:srcRect l="11898" t="4585" r="4818"/>
          <a:stretch>
            <a:fillRect/>
          </a:stretch>
        </p:blipFill>
        <p:spPr>
          <a:xfrm>
            <a:off x="5796136" y="2996952"/>
            <a:ext cx="2952328" cy="3717032"/>
          </a:xfrm>
          <a:prstGeom prst="rect">
            <a:avLst/>
          </a:prstGeom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Содержимое 2"/>
          <p:cNvSpPr>
            <a:spLocks noGrp="1"/>
          </p:cNvSpPr>
          <p:nvPr>
            <p:ph sz="quarter" idx="1"/>
          </p:nvPr>
        </p:nvSpPr>
        <p:spPr>
          <a:xfrm>
            <a:off x="228600" y="228600"/>
            <a:ext cx="8763000" cy="6629400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altLang="ru-RU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Тетрациклины</a:t>
            </a:r>
            <a:r>
              <a:rPr lang="ru-RU" alt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>
              <a:buFontTx/>
              <a:buNone/>
            </a:pPr>
            <a:r>
              <a:rPr lang="ru-RU" alt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Антибиотики с наиболее </a:t>
            </a:r>
            <a:r>
              <a:rPr lang="ru-RU" altLang="ru-RU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широким спектром действия:</a:t>
            </a:r>
          </a:p>
          <a:p>
            <a:pPr>
              <a:buFontTx/>
              <a:buNone/>
            </a:pPr>
            <a:r>
              <a:rPr lang="ru-RU" alt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оказывают</a:t>
            </a:r>
            <a:r>
              <a:rPr lang="ru-RU" altLang="ru-RU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бактериостатический </a:t>
            </a:r>
            <a:r>
              <a:rPr lang="ru-RU" alt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эффект в отношении</a:t>
            </a:r>
          </a:p>
          <a:p>
            <a:pPr>
              <a:buFontTx/>
              <a:buNone/>
            </a:pPr>
            <a:r>
              <a:rPr lang="ru-RU" alt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грамположительных и грамотрицательных</a:t>
            </a:r>
          </a:p>
          <a:p>
            <a:pPr>
              <a:buFontTx/>
              <a:buNone/>
            </a:pPr>
            <a:r>
              <a:rPr lang="ru-RU" alt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микроорганизмов, </a:t>
            </a:r>
          </a:p>
          <a:p>
            <a:pPr>
              <a:buFontTx/>
              <a:buNone/>
            </a:pPr>
            <a:r>
              <a:rPr lang="ru-RU" alt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действуют на холерный вибрион, </a:t>
            </a:r>
          </a:p>
          <a:p>
            <a:pPr>
              <a:buFontTx/>
              <a:buNone/>
            </a:pPr>
            <a:r>
              <a:rPr lang="ru-RU" alt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спирохеты, риккетсии, хламидии, </a:t>
            </a:r>
          </a:p>
          <a:p>
            <a:pPr>
              <a:buFontTx/>
              <a:buNone/>
            </a:pPr>
            <a:r>
              <a:rPr lang="ru-RU" alt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микоплазмы и простейших (амеб, </a:t>
            </a:r>
          </a:p>
          <a:p>
            <a:pPr>
              <a:buFontTx/>
              <a:buNone/>
            </a:pPr>
            <a:r>
              <a:rPr lang="ru-RU" alt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малярийных плазмодиев). </a:t>
            </a:r>
          </a:p>
          <a:p>
            <a:pPr>
              <a:buFontTx/>
              <a:buNone/>
            </a:pPr>
            <a:r>
              <a:rPr lang="ru-RU" alt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Эффективны  при особо опасных инфекциях:</a:t>
            </a:r>
          </a:p>
          <a:p>
            <a:pPr>
              <a:buFontTx/>
              <a:buNone/>
            </a:pPr>
            <a:r>
              <a:rPr lang="ru-RU" alt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сыпной тиф, газовая гангрена, дизентерия, </a:t>
            </a:r>
          </a:p>
          <a:p>
            <a:pPr>
              <a:buFontTx/>
              <a:buNone/>
            </a:pPr>
            <a:r>
              <a:rPr lang="ru-RU" alt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чума, холера, бруцеллез, туляремия, </a:t>
            </a:r>
          </a:p>
          <a:p>
            <a:pPr>
              <a:buFontTx/>
              <a:buNone/>
            </a:pPr>
            <a:r>
              <a:rPr lang="ru-RU" alt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хламидиоз, трахома, сибирская язва. </a:t>
            </a:r>
          </a:p>
          <a:p>
            <a:pPr algn="ctr">
              <a:buFontTx/>
              <a:buNone/>
            </a:pPr>
            <a:endParaRPr lang="ru-RU" altLang="ru-RU" sz="20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531" name="Рисунок 5" descr="юнид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828800"/>
            <a:ext cx="27432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8799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Box 3"/>
          <p:cNvSpPr txBox="1">
            <a:spLocks noChangeArrowheads="1"/>
          </p:cNvSpPr>
          <p:nvPr/>
        </p:nvSpPr>
        <p:spPr bwMode="auto">
          <a:xfrm>
            <a:off x="228600" y="228600"/>
            <a:ext cx="8763000" cy="458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Характерные осложнения терапии тетрациклинами:</a:t>
            </a:r>
          </a:p>
          <a:p>
            <a:pPr algn="l" eaLnBrk="1" hangingPunct="1"/>
            <a:endParaRPr lang="ru-RU" altLang="ru-RU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eaLnBrk="1" hangingPunct="1"/>
            <a:endParaRPr lang="ru-RU" altLang="ru-RU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eaLnBrk="1" hangingPunct="1"/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угнетение кроветворения, </a:t>
            </a:r>
          </a:p>
          <a:p>
            <a:pPr algn="l" eaLnBrk="1" hangingPunct="1"/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деления клеток кишечника</a:t>
            </a:r>
          </a:p>
          <a:p>
            <a:pPr algn="l" eaLnBrk="1" hangingPunct="1"/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 (эрозии, язвы);  </a:t>
            </a:r>
          </a:p>
          <a:p>
            <a:pPr algn="l" eaLnBrk="1" hangingPunct="1"/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гепатотоксичность</a:t>
            </a:r>
          </a:p>
          <a:p>
            <a:pPr algn="l" eaLnBrk="1" hangingPunct="1"/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нефротоксичность; </a:t>
            </a:r>
          </a:p>
          <a:p>
            <a:pPr algn="l" eaLnBrk="1" hangingPunct="1"/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нарушение развития </a:t>
            </a:r>
          </a:p>
          <a:p>
            <a:pPr algn="l" eaLnBrk="1" hangingPunct="1"/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костей и зубов;  </a:t>
            </a:r>
          </a:p>
          <a:p>
            <a:pPr algn="l" eaLnBrk="1" hangingPunct="1"/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кандидоз, стоматит, </a:t>
            </a:r>
          </a:p>
          <a:p>
            <a:pPr algn="l" eaLnBrk="1" hangingPunct="1"/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дисбактериоз. </a:t>
            </a:r>
          </a:p>
        </p:txBody>
      </p:sp>
      <p:pic>
        <p:nvPicPr>
          <p:cNvPr id="23555" name="Рисунок 3" descr="цикл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7" t="12390" r="2667" b="9734"/>
          <a:stretch>
            <a:fillRect/>
          </a:stretch>
        </p:blipFill>
        <p:spPr bwMode="auto">
          <a:xfrm>
            <a:off x="5791200" y="1295400"/>
            <a:ext cx="28956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Рисунок 3" descr="тет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81" t="8446" r="20482" b="7108"/>
          <a:stretch>
            <a:fillRect/>
          </a:stretch>
        </p:blipFill>
        <p:spPr bwMode="auto">
          <a:xfrm>
            <a:off x="5715000" y="3886200"/>
            <a:ext cx="12192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Рисунок 6" descr="клин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01" t="2000" r="27600" b="2000"/>
          <a:stretch>
            <a:fillRect/>
          </a:stretch>
        </p:blipFill>
        <p:spPr bwMode="auto">
          <a:xfrm>
            <a:off x="7162800" y="3429000"/>
            <a:ext cx="1600200" cy="325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Рисунок 9" descr="тет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5" t="32222" r="5000" b="31111"/>
          <a:stretch>
            <a:fillRect/>
          </a:stretch>
        </p:blipFill>
        <p:spPr bwMode="auto">
          <a:xfrm>
            <a:off x="685800" y="5334000"/>
            <a:ext cx="4267200" cy="118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9" name="Рисунок 5" descr="тетра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7" t="17822" r="32262" b="54211"/>
          <a:stretch>
            <a:fillRect/>
          </a:stretch>
        </p:blipFill>
        <p:spPr bwMode="auto">
          <a:xfrm>
            <a:off x="3048000" y="4114800"/>
            <a:ext cx="2514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0" name="Рисунок 10" descr="ра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66" t="2000" r="15334"/>
          <a:stretch>
            <a:fillRect/>
          </a:stretch>
        </p:blipFill>
        <p:spPr bwMode="auto">
          <a:xfrm>
            <a:off x="4114800" y="1295400"/>
            <a:ext cx="1555750" cy="241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1643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Содержимое 2"/>
          <p:cNvSpPr>
            <a:spLocks noGrp="1"/>
          </p:cNvSpPr>
          <p:nvPr>
            <p:ph sz="quarter" idx="1"/>
          </p:nvPr>
        </p:nvSpPr>
        <p:spPr>
          <a:xfrm>
            <a:off x="152400" y="228600"/>
            <a:ext cx="8915400" cy="6477000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alt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Левомицетины</a:t>
            </a:r>
            <a:endParaRPr lang="ru-RU" alt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None/>
            </a:pP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Спектр противомикробного действия очень  широкий. </a:t>
            </a:r>
          </a:p>
          <a:p>
            <a:pPr>
              <a:buFontTx/>
              <a:buNone/>
            </a:pP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высокочувствительные МО действуют </a:t>
            </a:r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бактерицидно:</a:t>
            </a:r>
          </a:p>
          <a:p>
            <a:pPr>
              <a:buFontTx/>
              <a:buNone/>
            </a:pP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гемофильная палочка, пневмококки, некоторые</a:t>
            </a:r>
          </a:p>
          <a:p>
            <a:pPr>
              <a:buFontTx/>
              <a:buNone/>
            </a:pP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штаммы менингококков. </a:t>
            </a:r>
          </a:p>
          <a:p>
            <a:pPr>
              <a:buFontTx/>
              <a:buNone/>
            </a:pP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другие микроорганизмы</a:t>
            </a:r>
          </a:p>
          <a:p>
            <a:pPr>
              <a:buFontTx/>
              <a:buNone/>
            </a:pP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влияют </a:t>
            </a:r>
            <a:r>
              <a:rPr lang="ru-RU" alt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бактериостатически</a:t>
            </a:r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buFontTx/>
              <a:buNone/>
            </a:pP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грамположительные </a:t>
            </a:r>
          </a:p>
          <a:p>
            <a:pPr>
              <a:buFontTx/>
              <a:buNone/>
            </a:pP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грамотрицательные микробы,</a:t>
            </a:r>
          </a:p>
          <a:p>
            <a:pPr>
              <a:buFontTx/>
              <a:buNone/>
            </a:pP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грамположительные анаэробы, </a:t>
            </a:r>
          </a:p>
          <a:p>
            <a:pPr>
              <a:buFontTx/>
              <a:buNone/>
            </a:pPr>
            <a:r>
              <a:rPr lang="ru-RU" alt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рикетсии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хламидии, микоплазмы. </a:t>
            </a:r>
          </a:p>
        </p:txBody>
      </p:sp>
      <p:pic>
        <p:nvPicPr>
          <p:cNvPr id="24579" name="Рисунок 3" descr="лев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6" t="5634" r="70566" b="2859"/>
          <a:stretch>
            <a:fillRect/>
          </a:stretch>
        </p:blipFill>
        <p:spPr bwMode="auto">
          <a:xfrm>
            <a:off x="6858000" y="2286000"/>
            <a:ext cx="1944688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Рисунок 5" descr="ми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35" r="15482"/>
          <a:stretch>
            <a:fillRect/>
          </a:stretch>
        </p:blipFill>
        <p:spPr bwMode="auto">
          <a:xfrm>
            <a:off x="5029200" y="2590800"/>
            <a:ext cx="1760538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0130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Box 3"/>
          <p:cNvSpPr txBox="1">
            <a:spLocks noChangeArrowheads="1"/>
          </p:cNvSpPr>
          <p:nvPr/>
        </p:nvSpPr>
        <p:spPr bwMode="auto">
          <a:xfrm>
            <a:off x="152400" y="228600"/>
            <a:ext cx="8839200" cy="243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Применение</a:t>
            </a:r>
          </a:p>
          <a:p>
            <a:pPr algn="l" eaLnBrk="1" hangingPunct="1"/>
            <a:endParaRPr lang="ru-RU" alt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eaLnBrk="1" hangingPunct="1"/>
            <a:r>
              <a:rPr lang="ru-RU" alt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Левомицетин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применяют </a:t>
            </a: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внутрь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 форме таблеток, капсул;</a:t>
            </a:r>
          </a:p>
          <a:p>
            <a:pPr algn="l" eaLnBrk="1" hangingPunct="1"/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парентерально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внутривенно, внутримышечно;</a:t>
            </a:r>
          </a:p>
          <a:p>
            <a:pPr algn="l" eaLnBrk="1" hangingPunct="1"/>
            <a:r>
              <a:rPr lang="ru-RU" alt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местно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в форме  глазных капель, </a:t>
            </a:r>
          </a:p>
          <a:p>
            <a:pPr algn="l" eaLnBrk="1" hangingPunct="1"/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составе аэрозолей, мазей (</a:t>
            </a:r>
            <a:r>
              <a:rPr lang="ru-RU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левомеколь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левосин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др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endParaRPr lang="ru-RU" altLang="ru-RU" sz="2400" dirty="0"/>
          </a:p>
        </p:txBody>
      </p:sp>
      <p:pic>
        <p:nvPicPr>
          <p:cNvPr id="25603" name="Рисунок 9" descr="меко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0" t="9457" r="6145" b="13557"/>
          <a:stretch>
            <a:fillRect/>
          </a:stretch>
        </p:blipFill>
        <p:spPr bwMode="auto">
          <a:xfrm>
            <a:off x="3886200" y="5486400"/>
            <a:ext cx="2819400" cy="1220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Рисунок 10" descr="син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47" t="8907" r="26646" b="6831"/>
          <a:stretch>
            <a:fillRect/>
          </a:stretch>
        </p:blipFill>
        <p:spPr bwMode="auto">
          <a:xfrm>
            <a:off x="6934200" y="2819400"/>
            <a:ext cx="1905000" cy="373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Рисунок 6" descr="капли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38" t="12500" r="20313" b="12500"/>
          <a:stretch>
            <a:fillRect/>
          </a:stretch>
        </p:blipFill>
        <p:spPr bwMode="auto">
          <a:xfrm>
            <a:off x="4495800" y="2895600"/>
            <a:ext cx="1905000" cy="232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Рисунок 3" descr="лев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6" t="5634" r="70566" b="2859"/>
          <a:stretch>
            <a:fillRect/>
          </a:stretch>
        </p:blipFill>
        <p:spPr bwMode="auto">
          <a:xfrm>
            <a:off x="2590800" y="3352800"/>
            <a:ext cx="1296988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7" name="Рисунок 2" descr="миц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56" b="14716"/>
          <a:stretch>
            <a:fillRect/>
          </a:stretch>
        </p:blipFill>
        <p:spPr bwMode="auto">
          <a:xfrm>
            <a:off x="152400" y="3048000"/>
            <a:ext cx="22860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0955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Содержимое 2"/>
          <p:cNvSpPr>
            <a:spLocks noGrp="1"/>
          </p:cNvSpPr>
          <p:nvPr>
            <p:ph sz="quarter" idx="1"/>
          </p:nvPr>
        </p:nvSpPr>
        <p:spPr>
          <a:xfrm>
            <a:off x="304800" y="228600"/>
            <a:ext cx="8839200" cy="6477000"/>
          </a:xfrm>
        </p:spPr>
        <p:txBody>
          <a:bodyPr/>
          <a:lstStyle/>
          <a:p>
            <a:pPr>
              <a:buFontTx/>
              <a:buNone/>
            </a:pPr>
            <a:r>
              <a:rPr lang="ru-RU" alt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связи с особенностями фармакокинетики назначение</a:t>
            </a:r>
          </a:p>
          <a:p>
            <a:pPr>
              <a:buFontTx/>
              <a:buNone/>
            </a:pPr>
            <a:r>
              <a:rPr lang="ru-RU" alt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левомицетина перорально</a:t>
            </a:r>
          </a:p>
          <a:p>
            <a:pPr>
              <a:buFontTx/>
              <a:buNone/>
            </a:pPr>
            <a:r>
              <a:rPr lang="ru-RU" alt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предпочтительнее, </a:t>
            </a:r>
          </a:p>
          <a:p>
            <a:pPr>
              <a:buFontTx/>
              <a:buNone/>
            </a:pPr>
            <a:r>
              <a:rPr lang="ru-RU" alt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чем внутривенное</a:t>
            </a:r>
          </a:p>
          <a:p>
            <a:pPr>
              <a:buFontTx/>
              <a:buNone/>
            </a:pPr>
            <a:r>
              <a:rPr lang="ru-RU" alt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введение. </a:t>
            </a:r>
          </a:p>
          <a:p>
            <a:pPr>
              <a:buFontTx/>
              <a:buNone/>
            </a:pPr>
            <a:r>
              <a:rPr lang="ru-RU" alt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Препарат очень горький </a:t>
            </a:r>
          </a:p>
          <a:p>
            <a:pPr>
              <a:buFontTx/>
              <a:buNone/>
            </a:pPr>
            <a:r>
              <a:rPr lang="ru-RU" alt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может вызвать рвоту,</a:t>
            </a:r>
          </a:p>
          <a:p>
            <a:pPr>
              <a:buFontTx/>
              <a:buNone/>
            </a:pPr>
            <a:r>
              <a:rPr lang="ru-RU" alt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целесообразно</a:t>
            </a:r>
          </a:p>
          <a:p>
            <a:pPr>
              <a:buFontTx/>
              <a:buNone/>
            </a:pPr>
            <a:r>
              <a:rPr lang="ru-RU" alt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принимать внутрь </a:t>
            </a:r>
          </a:p>
          <a:p>
            <a:pPr>
              <a:buFontTx/>
              <a:buNone/>
            </a:pPr>
            <a:r>
              <a:rPr lang="ru-RU" alt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форме капсул. </a:t>
            </a:r>
            <a:endParaRPr lang="ru-RU" altLang="ru-RU" smtClean="0"/>
          </a:p>
        </p:txBody>
      </p:sp>
      <p:pic>
        <p:nvPicPr>
          <p:cNvPr id="26627" name="Рисунок 2" descr="миц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56" b="14716"/>
          <a:stretch>
            <a:fillRect/>
          </a:stretch>
        </p:blipFill>
        <p:spPr bwMode="auto">
          <a:xfrm>
            <a:off x="5638800" y="2133600"/>
            <a:ext cx="3200400" cy="435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Рисунок 3" descr="левак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90" t="5942" r="29131" b="4784"/>
          <a:stretch>
            <a:fillRect/>
          </a:stretch>
        </p:blipFill>
        <p:spPr bwMode="auto">
          <a:xfrm>
            <a:off x="3733800" y="2514600"/>
            <a:ext cx="1752600" cy="363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528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ъект 2"/>
          <p:cNvSpPr>
            <a:spLocks noGrp="1"/>
          </p:cNvSpPr>
          <p:nvPr>
            <p:ph sz="quarter" idx="1"/>
          </p:nvPr>
        </p:nvSpPr>
        <p:spPr>
          <a:xfrm>
            <a:off x="152400" y="152400"/>
            <a:ext cx="8991600" cy="6507163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altLang="ru-RU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Побочные эффекты: </a:t>
            </a:r>
          </a:p>
          <a:p>
            <a:pPr>
              <a:buFontTx/>
              <a:buNone/>
            </a:pPr>
            <a:endParaRPr lang="ru-RU" altLang="ru-RU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None/>
            </a:pPr>
            <a:r>
              <a:rPr lang="ru-RU" alt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угнетение кроветворения, анемия,  </a:t>
            </a:r>
          </a:p>
          <a:p>
            <a:pPr>
              <a:buFontTx/>
              <a:buNone/>
            </a:pPr>
            <a:r>
              <a:rPr lang="ru-RU" alt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лейкопения, нейтропения и др.;</a:t>
            </a:r>
          </a:p>
          <a:p>
            <a:pPr>
              <a:buFontTx/>
              <a:buNone/>
            </a:pPr>
            <a:r>
              <a:rPr lang="ru-RU" alt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r>
              <a:rPr lang="en-US" alt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«серый» коллапс» </a:t>
            </a:r>
            <a:r>
              <a:rPr lang="ru-RU" alt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детей: </a:t>
            </a:r>
          </a:p>
          <a:p>
            <a:pPr>
              <a:buFontTx/>
              <a:buNone/>
            </a:pPr>
            <a:r>
              <a:rPr lang="ru-RU" alt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гипотермия,  серая окраска кожи, </a:t>
            </a:r>
          </a:p>
          <a:p>
            <a:pPr>
              <a:buFontTx/>
              <a:buNone/>
            </a:pPr>
            <a:r>
              <a:rPr lang="ru-RU" alt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сердечно-сосудистый коллапс;</a:t>
            </a:r>
          </a:p>
          <a:p>
            <a:pPr>
              <a:buFontTx/>
              <a:buNone/>
            </a:pPr>
            <a:r>
              <a:rPr lang="ru-RU" alt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кожно-аллергические реакции;</a:t>
            </a:r>
          </a:p>
          <a:p>
            <a:pPr>
              <a:buFontTx/>
              <a:buNone/>
            </a:pPr>
            <a:r>
              <a:rPr lang="ru-RU" alt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периферические невриты;</a:t>
            </a:r>
          </a:p>
          <a:p>
            <a:pPr>
              <a:buFontTx/>
              <a:buNone/>
            </a:pPr>
            <a:r>
              <a:rPr lang="ru-RU" alt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диспепсические расстройства, </a:t>
            </a:r>
          </a:p>
          <a:p>
            <a:pPr>
              <a:buFontTx/>
              <a:buNone/>
            </a:pPr>
            <a:r>
              <a:rPr lang="ru-RU" alt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дисбактериоз и др.</a:t>
            </a:r>
          </a:p>
          <a:p>
            <a:pPr>
              <a:buFontTx/>
              <a:buNone/>
            </a:pPr>
            <a:endParaRPr lang="ru-RU" altLang="ru-RU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7651" name="Рисунок 2" descr="сукци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48" t="2464" r="31448" b="2464"/>
          <a:stretch>
            <a:fillRect/>
          </a:stretch>
        </p:blipFill>
        <p:spPr bwMode="auto">
          <a:xfrm>
            <a:off x="4648200" y="1905000"/>
            <a:ext cx="17526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Рисунок 4" descr="таб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00" t="11667" r="26250" b="5000"/>
          <a:stretch>
            <a:fillRect/>
          </a:stretch>
        </p:blipFill>
        <p:spPr bwMode="auto">
          <a:xfrm>
            <a:off x="6629400" y="1143000"/>
            <a:ext cx="21336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845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Содержимое 2"/>
          <p:cNvSpPr>
            <a:spLocks noGrp="1"/>
          </p:cNvSpPr>
          <p:nvPr>
            <p:ph sz="quarter" idx="1"/>
          </p:nvPr>
        </p:nvSpPr>
        <p:spPr>
          <a:xfrm>
            <a:off x="228600" y="152400"/>
            <a:ext cx="8839200" cy="6477000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altLang="ru-RU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Синтомицин </a:t>
            </a:r>
          </a:p>
          <a:p>
            <a:pPr>
              <a:buFontTx/>
              <a:buNone/>
            </a:pPr>
            <a:endParaRPr lang="ru-RU" altLang="ru-RU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None/>
            </a:pPr>
            <a:r>
              <a:rPr lang="ru-RU" alt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Применяется только </a:t>
            </a:r>
            <a:r>
              <a:rPr lang="ru-RU" altLang="ru-RU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наружно! </a:t>
            </a:r>
            <a:r>
              <a:rPr lang="ru-RU" alt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форме мази,</a:t>
            </a:r>
          </a:p>
          <a:p>
            <a:pPr>
              <a:buFontTx/>
              <a:buNone/>
            </a:pPr>
            <a:r>
              <a:rPr lang="ru-RU" alt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линимента, вагинальных суппозиториев, при лечении гнойно-</a:t>
            </a:r>
          </a:p>
          <a:p>
            <a:pPr>
              <a:buFontTx/>
              <a:buNone/>
            </a:pPr>
            <a:r>
              <a:rPr lang="ru-RU" alt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воспалительных заболеваний кожи (ожоговая болезнь,</a:t>
            </a:r>
          </a:p>
          <a:p>
            <a:pPr>
              <a:buFontTx/>
              <a:buNone/>
            </a:pPr>
            <a:r>
              <a:rPr lang="ru-RU" alt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трофические язвы, фурункулы, карбункулы и др.).</a:t>
            </a:r>
          </a:p>
          <a:p>
            <a:pPr>
              <a:buFontTx/>
              <a:buNone/>
            </a:pPr>
            <a:r>
              <a:rPr lang="ru-RU" alt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buFontTx/>
              <a:buNone/>
            </a:pPr>
            <a:r>
              <a:rPr lang="ru-RU" alt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Свечи применяют в гинекологии </a:t>
            </a:r>
          </a:p>
          <a:p>
            <a:pPr>
              <a:buFontTx/>
              <a:buNone/>
            </a:pPr>
            <a:r>
              <a:rPr lang="ru-RU" alt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лечения бактериальных вагинитов </a:t>
            </a:r>
          </a:p>
          <a:p>
            <a:pPr>
              <a:buFontTx/>
              <a:buNone/>
            </a:pPr>
            <a:r>
              <a:rPr lang="ru-RU" alt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цервицитов, предупреждения развития </a:t>
            </a:r>
          </a:p>
          <a:p>
            <a:pPr>
              <a:buFontTx/>
              <a:buNone/>
            </a:pPr>
            <a:r>
              <a:rPr lang="ru-RU" alt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инфекционного процесса перед </a:t>
            </a:r>
          </a:p>
          <a:p>
            <a:pPr>
              <a:buFontTx/>
              <a:buNone/>
            </a:pPr>
            <a:r>
              <a:rPr lang="ru-RU" alt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хирургическими гинекологическими  </a:t>
            </a:r>
          </a:p>
          <a:p>
            <a:pPr>
              <a:buFontTx/>
              <a:buNone/>
            </a:pPr>
            <a:r>
              <a:rPr lang="ru-RU" alt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вмешательствами. </a:t>
            </a:r>
          </a:p>
          <a:p>
            <a:endParaRPr lang="ru-RU" altLang="ru-RU" smtClean="0"/>
          </a:p>
        </p:txBody>
      </p:sp>
      <p:pic>
        <p:nvPicPr>
          <p:cNvPr id="28675" name="Рисунок 3" descr="св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3" t="16667" r="3333" b="15555"/>
          <a:stretch>
            <a:fillRect/>
          </a:stretch>
        </p:blipFill>
        <p:spPr bwMode="auto">
          <a:xfrm>
            <a:off x="5562600" y="3276600"/>
            <a:ext cx="32766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1250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Содержимое 2"/>
          <p:cNvSpPr>
            <a:spLocks noGrp="1"/>
          </p:cNvSpPr>
          <p:nvPr>
            <p:ph sz="quarter" idx="1"/>
          </p:nvPr>
        </p:nvSpPr>
        <p:spPr>
          <a:xfrm>
            <a:off x="228600" y="76200"/>
            <a:ext cx="7239000" cy="2362200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altLang="ru-RU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Линкозамиды</a:t>
            </a:r>
            <a:endParaRPr lang="ru-RU" altLang="ru-RU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None/>
            </a:pPr>
            <a:r>
              <a:rPr lang="ru-RU" alt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линкомицин (эколинком)</a:t>
            </a:r>
          </a:p>
          <a:p>
            <a:pPr>
              <a:buFontTx/>
              <a:buNone/>
            </a:pPr>
            <a:r>
              <a:rPr lang="ru-RU" alt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клиндамицин (далацин, клиндовит, зеркалин)</a:t>
            </a:r>
          </a:p>
          <a:p>
            <a:pPr>
              <a:buFontTx/>
              <a:buNone/>
            </a:pPr>
            <a:endParaRPr lang="ru-RU" altLang="ru-RU" smtClean="0"/>
          </a:p>
        </p:txBody>
      </p:sp>
      <p:pic>
        <p:nvPicPr>
          <p:cNvPr id="29699" name="Рисунок 5" descr="дал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6" t="2866" r="12978" b="5862"/>
          <a:stretch>
            <a:fillRect/>
          </a:stretch>
        </p:blipFill>
        <p:spPr bwMode="auto">
          <a:xfrm>
            <a:off x="4635500" y="2209800"/>
            <a:ext cx="4127500" cy="452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Рисунок 3" descr="линк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8" r="4651"/>
          <a:stretch>
            <a:fillRect/>
          </a:stretch>
        </p:blipFill>
        <p:spPr bwMode="auto">
          <a:xfrm>
            <a:off x="457200" y="4648200"/>
            <a:ext cx="3025775" cy="201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Рисунок 9" descr="линком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08" t="6226" r="5693" b="5600"/>
          <a:stretch>
            <a:fillRect/>
          </a:stretch>
        </p:blipFill>
        <p:spPr bwMode="auto">
          <a:xfrm>
            <a:off x="457200" y="1828800"/>
            <a:ext cx="3986213" cy="247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0535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Содержимое 2"/>
          <p:cNvSpPr>
            <a:spLocks noGrp="1"/>
          </p:cNvSpPr>
          <p:nvPr>
            <p:ph sz="quarter" idx="1"/>
          </p:nvPr>
        </p:nvSpPr>
        <p:spPr>
          <a:xfrm>
            <a:off x="228600" y="76200"/>
            <a:ext cx="8915400" cy="6781800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altLang="ru-RU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Показания:</a:t>
            </a:r>
            <a:endParaRPr lang="ru-RU" altLang="ru-RU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None/>
            </a:pPr>
            <a:r>
              <a:rPr lang="en-US" alt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alt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инфекци, вызванне грамположительными </a:t>
            </a:r>
          </a:p>
          <a:p>
            <a:pPr>
              <a:buFontTx/>
              <a:buNone/>
            </a:pPr>
            <a:r>
              <a:rPr lang="ru-RU" alt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кокками (стафилококки, стрептококки, </a:t>
            </a:r>
          </a:p>
          <a:p>
            <a:pPr>
              <a:buFontTx/>
              <a:buNone/>
            </a:pPr>
            <a:r>
              <a:rPr lang="ru-RU" alt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пневмококки), </a:t>
            </a:r>
          </a:p>
          <a:p>
            <a:pPr>
              <a:buFontTx/>
              <a:buNone/>
            </a:pPr>
            <a:r>
              <a:rPr lang="en-US" alt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alt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грамотрицательными анаэробами </a:t>
            </a:r>
          </a:p>
          <a:p>
            <a:pPr>
              <a:buFontTx/>
              <a:buNone/>
            </a:pPr>
            <a:r>
              <a:rPr lang="ru-RU" alt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(бактероиды) </a:t>
            </a:r>
          </a:p>
          <a:p>
            <a:pPr>
              <a:buFontTx/>
              <a:buNone/>
            </a:pPr>
            <a:r>
              <a:rPr lang="ru-RU" alt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alt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грамотрицательными </a:t>
            </a:r>
          </a:p>
          <a:p>
            <a:pPr>
              <a:buFontTx/>
              <a:buNone/>
            </a:pPr>
            <a:r>
              <a:rPr lang="ru-RU" alt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палочками (некоторые штаммы </a:t>
            </a:r>
          </a:p>
          <a:p>
            <a:pPr>
              <a:buFontTx/>
              <a:buNone/>
            </a:pPr>
            <a:r>
              <a:rPr lang="ru-RU" alt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гемофильных палочек).</a:t>
            </a:r>
          </a:p>
          <a:p>
            <a:pPr>
              <a:buFontTx/>
              <a:buNone/>
            </a:pPr>
            <a:endParaRPr lang="en-US" altLang="ru-RU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None/>
            </a:pPr>
            <a:r>
              <a:rPr lang="ru-RU" alt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Клиндамицин в 5-8 раз активнее в </a:t>
            </a:r>
          </a:p>
          <a:p>
            <a:pPr>
              <a:buFontTx/>
              <a:buNone/>
            </a:pPr>
            <a:r>
              <a:rPr lang="ru-RU" alt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отношении бактероидов, токсоплазм</a:t>
            </a:r>
          </a:p>
          <a:p>
            <a:pPr>
              <a:buFontTx/>
              <a:buNone/>
            </a:pPr>
            <a:r>
              <a:rPr lang="ru-RU" alt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малярийных плазмодиев.</a:t>
            </a:r>
          </a:p>
        </p:txBody>
      </p:sp>
      <p:pic>
        <p:nvPicPr>
          <p:cNvPr id="30723" name="Рисунок 6" descr="цин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1" t="7014" r="3285" b="7014"/>
          <a:stretch>
            <a:fillRect/>
          </a:stretch>
        </p:blipFill>
        <p:spPr bwMode="auto">
          <a:xfrm>
            <a:off x="5181600" y="4267200"/>
            <a:ext cx="3519488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4" name="Рисунок 3" descr="эк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1" t="6570" r="24857"/>
          <a:stretch>
            <a:fillRect/>
          </a:stretch>
        </p:blipFill>
        <p:spPr bwMode="auto">
          <a:xfrm>
            <a:off x="5181600" y="1524000"/>
            <a:ext cx="3579813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2730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Содержимое 2"/>
          <p:cNvSpPr>
            <a:spLocks noGrp="1"/>
          </p:cNvSpPr>
          <p:nvPr>
            <p:ph sz="quarter" idx="1"/>
          </p:nvPr>
        </p:nvSpPr>
        <p:spPr>
          <a:xfrm>
            <a:off x="228600" y="0"/>
            <a:ext cx="5562600" cy="6858000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altLang="ru-RU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Применение</a:t>
            </a:r>
          </a:p>
          <a:p>
            <a:pPr>
              <a:buFontTx/>
              <a:buNone/>
            </a:pPr>
            <a:endParaRPr lang="ru-RU" altLang="ru-RU" sz="2000" b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None/>
            </a:pPr>
            <a:r>
              <a:rPr lang="ru-RU" altLang="ru-RU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Линкомицин</a:t>
            </a:r>
            <a:r>
              <a:rPr lang="ru-RU" alt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применяют в форме капсул, раствора для внутримышечного,</a:t>
            </a:r>
            <a:br>
              <a:rPr lang="ru-RU" alt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внутривенного введения; </a:t>
            </a:r>
          </a:p>
          <a:p>
            <a:pPr>
              <a:buFontTx/>
              <a:buNone/>
            </a:pPr>
            <a:endParaRPr lang="ru-RU" altLang="ru-RU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None/>
            </a:pPr>
            <a:r>
              <a:rPr lang="ru-RU" altLang="ru-RU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Клиндамицин </a:t>
            </a:r>
            <a:r>
              <a:rPr lang="ru-RU" alt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еще и местно, наружно в форме геля (</a:t>
            </a:r>
            <a:r>
              <a:rPr lang="ru-RU" altLang="ru-RU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Клиндовит, Клиндатоп</a:t>
            </a:r>
            <a:r>
              <a:rPr lang="ru-RU" alt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крема, вагинальных суппозиториев (</a:t>
            </a:r>
            <a:r>
              <a:rPr lang="ru-RU" altLang="ru-RU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Клиндацин</a:t>
            </a:r>
            <a:r>
              <a:rPr lang="ru-RU" alt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</a:p>
          <a:p>
            <a:pPr>
              <a:buFontTx/>
              <a:buNone/>
            </a:pPr>
            <a:r>
              <a:rPr lang="ru-RU" alt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в составе комбинированных препаратов с адаполеном для лечения акне   </a:t>
            </a:r>
            <a:r>
              <a:rPr lang="ru-RU" altLang="ru-RU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Клензит С, Дифферин. </a:t>
            </a:r>
          </a:p>
        </p:txBody>
      </p:sp>
      <p:pic>
        <p:nvPicPr>
          <p:cNvPr id="31747" name="Рисунок 6" descr="цин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1" t="7014" r="3285" b="7014"/>
          <a:stretch>
            <a:fillRect/>
          </a:stretch>
        </p:blipFill>
        <p:spPr bwMode="auto">
          <a:xfrm>
            <a:off x="6019800" y="1981200"/>
            <a:ext cx="2667000" cy="168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8" name="Рисунок 3" descr="эк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1" t="6570" r="24857"/>
          <a:stretch>
            <a:fillRect/>
          </a:stretch>
        </p:blipFill>
        <p:spPr bwMode="auto">
          <a:xfrm>
            <a:off x="6019800" y="228600"/>
            <a:ext cx="2701925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Рисунок 8" descr="далац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20" t="7031" r="27762" b="2083"/>
          <a:stretch>
            <a:fillRect/>
          </a:stretch>
        </p:blipFill>
        <p:spPr bwMode="auto">
          <a:xfrm>
            <a:off x="7162800" y="3886200"/>
            <a:ext cx="1600200" cy="272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0" name="Рисунок 3" descr="зе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99" t="10001" r="52293" b="8665"/>
          <a:stretch>
            <a:fillRect/>
          </a:stretch>
        </p:blipFill>
        <p:spPr bwMode="auto">
          <a:xfrm>
            <a:off x="5715000" y="3962400"/>
            <a:ext cx="1220788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6912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07504" y="0"/>
            <a:ext cx="7560840" cy="6572272"/>
          </a:xfrm>
        </p:spPr>
        <p:txBody>
          <a:bodyPr>
            <a:normAutofit/>
          </a:bodyPr>
          <a:lstStyle/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Развитие резистентности МО </a:t>
            </a:r>
          </a:p>
          <a:p>
            <a:pPr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ответ на воздействие антибиотика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МО вырабатывают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специфические ферменты, инактивирующие антибиотик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бета-лактамазы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Резистентность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МО часто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носит перекрестный характер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  <p:pic>
        <p:nvPicPr>
          <p:cNvPr id="4" name="Рисунок 3" descr="би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9375" r="29375"/>
          <a:stretch>
            <a:fillRect/>
          </a:stretch>
        </p:blipFill>
        <p:spPr>
          <a:xfrm>
            <a:off x="5724128" y="3140968"/>
            <a:ext cx="1501452" cy="3501008"/>
          </a:xfrm>
          <a:prstGeom prst="rect">
            <a:avLst/>
          </a:prstGeom>
        </p:spPr>
      </p:pic>
      <p:pic>
        <p:nvPicPr>
          <p:cNvPr id="5" name="Рисунок 4" descr="пени.jpg"/>
          <p:cNvPicPr>
            <a:picLocks noChangeAspect="1"/>
          </p:cNvPicPr>
          <p:nvPr/>
        </p:nvPicPr>
        <p:blipFill>
          <a:blip r:embed="rId3" cstate="print"/>
          <a:srcRect l="25625" r="25625"/>
          <a:stretch>
            <a:fillRect/>
          </a:stretch>
        </p:blipFill>
        <p:spPr>
          <a:xfrm>
            <a:off x="7380312" y="188640"/>
            <a:ext cx="1296144" cy="2827951"/>
          </a:xfrm>
          <a:prstGeom prst="rect">
            <a:avLst/>
          </a:prstGeom>
        </p:spPr>
      </p:pic>
      <p:pic>
        <p:nvPicPr>
          <p:cNvPr id="6" name="Рисунок 5" descr="ампи.png"/>
          <p:cNvPicPr>
            <a:picLocks noChangeAspect="1"/>
          </p:cNvPicPr>
          <p:nvPr/>
        </p:nvPicPr>
        <p:blipFill>
          <a:blip r:embed="rId4" cstate="print"/>
          <a:srcRect t="12987" b="5194"/>
          <a:stretch>
            <a:fillRect/>
          </a:stretch>
        </p:blipFill>
        <p:spPr>
          <a:xfrm>
            <a:off x="827584" y="4005064"/>
            <a:ext cx="4680520" cy="2592288"/>
          </a:xfrm>
          <a:prstGeom prst="rect">
            <a:avLst/>
          </a:prstGeom>
        </p:spPr>
      </p:pic>
      <p:pic>
        <p:nvPicPr>
          <p:cNvPr id="7" name="Рисунок 6" descr="нат.jpg"/>
          <p:cNvPicPr>
            <a:picLocks noChangeAspect="1"/>
          </p:cNvPicPr>
          <p:nvPr/>
        </p:nvPicPr>
        <p:blipFill>
          <a:blip r:embed="rId5" cstate="print"/>
          <a:srcRect l="51745" t="8214" r="14576" b="8214"/>
          <a:stretch>
            <a:fillRect/>
          </a:stretch>
        </p:blipFill>
        <p:spPr>
          <a:xfrm>
            <a:off x="7380312" y="3284984"/>
            <a:ext cx="1362361" cy="3381708"/>
          </a:xfrm>
          <a:prstGeom prst="rect">
            <a:avLst/>
          </a:prstGeom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Содержимое 2"/>
          <p:cNvSpPr>
            <a:spLocks noGrp="1"/>
          </p:cNvSpPr>
          <p:nvPr>
            <p:ph sz="quarter" idx="1"/>
          </p:nvPr>
        </p:nvSpPr>
        <p:spPr>
          <a:xfrm>
            <a:off x="76200" y="381000"/>
            <a:ext cx="5715000" cy="6477000"/>
          </a:xfrm>
        </p:spPr>
        <p:txBody>
          <a:bodyPr/>
          <a:lstStyle/>
          <a:p>
            <a:pPr algn="ctr">
              <a:buFont typeface="Wingdings" panose="05000000000000000000" pitchFamily="2" charset="2"/>
              <a:buNone/>
            </a:pPr>
            <a:r>
              <a:rPr lang="ru-RU" altLang="ru-RU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Показания:</a:t>
            </a:r>
            <a:endParaRPr lang="ru-RU" altLang="ru-RU" sz="20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Инфекции, вызванные чувствительными микроорганизмами:</a:t>
            </a:r>
          </a:p>
          <a:p>
            <a:r>
              <a:rPr lang="ru-RU" alt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-сепсис, септический артрит, септический эндокардит, остеомиелит;</a:t>
            </a:r>
          </a:p>
          <a:p>
            <a:r>
              <a:rPr lang="ru-RU" alt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-интраабдоминальная инфекция,</a:t>
            </a:r>
          </a:p>
          <a:p>
            <a:r>
              <a:rPr lang="ru-RU" alt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-инфекции нижних дыхательных путей (пневмонии, абсцесс легких, эмпиема плевры); отиты, синуситы;</a:t>
            </a:r>
          </a:p>
          <a:p>
            <a:r>
              <a:rPr lang="ru-RU" alt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-раневая инфекция мягких тканей и кожи;</a:t>
            </a:r>
          </a:p>
          <a:p>
            <a:r>
              <a:rPr lang="ru-RU" alt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-токсоплазмоз, малярия (препарат выбора — клиидамицин).</a:t>
            </a:r>
          </a:p>
        </p:txBody>
      </p:sp>
      <p:pic>
        <p:nvPicPr>
          <p:cNvPr id="32771" name="Рисунок 6" descr="цин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1" t="7014" r="3285" b="7014"/>
          <a:stretch>
            <a:fillRect/>
          </a:stretch>
        </p:blipFill>
        <p:spPr bwMode="auto">
          <a:xfrm>
            <a:off x="5715000" y="1752600"/>
            <a:ext cx="2954338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2" name="Рисунок 3" descr="эк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1" t="6570" r="24857"/>
          <a:stretch>
            <a:fillRect/>
          </a:stretch>
        </p:blipFill>
        <p:spPr bwMode="auto">
          <a:xfrm>
            <a:off x="6019800" y="152400"/>
            <a:ext cx="2701925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Рисунок 8" descr="далац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20" t="7031" r="27762" b="2083"/>
          <a:stretch>
            <a:fillRect/>
          </a:stretch>
        </p:blipFill>
        <p:spPr bwMode="auto">
          <a:xfrm>
            <a:off x="7086600" y="3581400"/>
            <a:ext cx="1600200" cy="303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4" name="Рисунок 3" descr="зе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99" t="10001" r="52293" b="8665"/>
          <a:stretch>
            <a:fillRect/>
          </a:stretch>
        </p:blipFill>
        <p:spPr bwMode="auto">
          <a:xfrm>
            <a:off x="5410200" y="3990975"/>
            <a:ext cx="1350963" cy="286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8342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Содержимое 2"/>
          <p:cNvSpPr>
            <a:spLocks noGrp="1"/>
          </p:cNvSpPr>
          <p:nvPr>
            <p:ph sz="quarter" idx="1"/>
          </p:nvPr>
        </p:nvSpPr>
        <p:spPr>
          <a:xfrm>
            <a:off x="228600" y="304800"/>
            <a:ext cx="8763000" cy="6553200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altLang="ru-RU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Побочные эффекты:</a:t>
            </a:r>
            <a:endParaRPr lang="ru-RU" altLang="ru-RU" sz="20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None/>
            </a:pPr>
            <a:r>
              <a:rPr lang="ru-RU" alt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диспепсические  явления</a:t>
            </a:r>
          </a:p>
          <a:p>
            <a:pPr>
              <a:buFontTx/>
              <a:buNone/>
            </a:pPr>
            <a:r>
              <a:rPr lang="ru-RU" alt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(тошнота, рвота, диарея); </a:t>
            </a:r>
          </a:p>
          <a:p>
            <a:pPr>
              <a:buFontTx/>
              <a:buNone/>
            </a:pPr>
            <a:r>
              <a:rPr lang="ru-RU" alt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тромбофлебиты;</a:t>
            </a:r>
          </a:p>
          <a:p>
            <a:pPr>
              <a:buFontTx/>
              <a:buNone/>
            </a:pPr>
            <a:r>
              <a:rPr lang="ru-RU" alt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-аллергические реакции;</a:t>
            </a:r>
          </a:p>
          <a:p>
            <a:pPr>
              <a:buFontTx/>
              <a:buNone/>
            </a:pPr>
            <a:r>
              <a:rPr lang="ru-RU" alt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-гепатотоксичностъ;</a:t>
            </a:r>
          </a:p>
          <a:p>
            <a:pPr>
              <a:buFontTx/>
              <a:buNone/>
            </a:pPr>
            <a:r>
              <a:rPr lang="ru-RU" alt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-гематотоксичность  и др.</a:t>
            </a:r>
          </a:p>
          <a:p>
            <a:pPr>
              <a:buFontTx/>
              <a:buNone/>
            </a:pPr>
            <a:r>
              <a:rPr lang="ru-RU" alt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быстром в/в введении </a:t>
            </a:r>
          </a:p>
          <a:p>
            <a:pPr>
              <a:buFontTx/>
              <a:buNone/>
            </a:pPr>
            <a:r>
              <a:rPr lang="ru-RU" alt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могут вызвать нервно-</a:t>
            </a:r>
          </a:p>
          <a:p>
            <a:pPr>
              <a:buFontTx/>
              <a:buNone/>
            </a:pPr>
            <a:r>
              <a:rPr lang="ru-RU" alt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мышечный блок с угнетением </a:t>
            </a:r>
          </a:p>
          <a:p>
            <a:pPr>
              <a:buFontTx/>
              <a:buNone/>
            </a:pPr>
            <a:r>
              <a:rPr lang="ru-RU" alt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дыхания и функций сердечно-</a:t>
            </a:r>
          </a:p>
          <a:p>
            <a:pPr>
              <a:buFontTx/>
              <a:buNone/>
            </a:pPr>
            <a:r>
              <a:rPr lang="ru-RU" alt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сосудистой системы.</a:t>
            </a:r>
          </a:p>
          <a:p>
            <a:endParaRPr lang="ru-RU" altLang="ru-RU" sz="2000" smtClean="0"/>
          </a:p>
        </p:txBody>
      </p:sp>
      <p:pic>
        <p:nvPicPr>
          <p:cNvPr id="33795" name="Рисунок 6" descr="цин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1" t="7014" r="3285" b="7014"/>
          <a:stretch>
            <a:fillRect/>
          </a:stretch>
        </p:blipFill>
        <p:spPr bwMode="auto">
          <a:xfrm>
            <a:off x="4800600" y="4191000"/>
            <a:ext cx="3894138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6" name="Рисунок 3" descr="эк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1" t="6570" r="24857"/>
          <a:stretch>
            <a:fillRect/>
          </a:stretch>
        </p:blipFill>
        <p:spPr bwMode="auto">
          <a:xfrm>
            <a:off x="4724400" y="1524000"/>
            <a:ext cx="3783013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8982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458200" cy="6096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altLang="ru-RU" sz="2800" b="1" dirty="0" err="1" smtClean="0">
                <a:latin typeface="Times New Roman" pitchFamily="18" charset="0"/>
                <a:cs typeface="Times New Roman" pitchFamily="18" charset="0"/>
              </a:rPr>
              <a:t>Макролиды</a:t>
            </a:r>
            <a:endParaRPr lang="ru-RU" altLang="ru-RU" sz="2800" b="1" dirty="0" smtClean="0"/>
          </a:p>
        </p:txBody>
      </p:sp>
      <p:pic>
        <p:nvPicPr>
          <p:cNvPr id="34819" name="Содержимое 7" descr="клац.jpg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52800" y="3200400"/>
            <a:ext cx="3352800" cy="1676400"/>
          </a:xfrm>
        </p:spPr>
      </p:pic>
      <p:pic>
        <p:nvPicPr>
          <p:cNvPr id="34820" name="Рисунок 6" descr="эри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t="4008" r="16145" b="8488"/>
          <a:stretch>
            <a:fillRect/>
          </a:stretch>
        </p:blipFill>
        <p:spPr bwMode="auto">
          <a:xfrm>
            <a:off x="2743200" y="1447800"/>
            <a:ext cx="129222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1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382000" cy="637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/>
            <a:endParaRPr lang="ru-RU" altLang="ru-RU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eaLnBrk="1" hangingPunct="1"/>
            <a:endParaRPr lang="ru-RU" altLang="ru-RU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eaLnBrk="1" hangingPunct="1"/>
            <a:endParaRPr lang="ru-RU" altLang="ru-RU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eaLnBrk="1" hangingPunct="1"/>
            <a:r>
              <a:rPr lang="en-US" alt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ru-RU" alt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поколение </a:t>
            </a:r>
          </a:p>
          <a:p>
            <a:pPr algn="l" eaLnBrk="1" hangingPunct="1"/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эритромицин</a:t>
            </a:r>
          </a:p>
          <a:p>
            <a:pPr algn="l" eaLnBrk="1" hangingPunct="1"/>
            <a:r>
              <a:rPr lang="en-US" alt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II </a:t>
            </a:r>
            <a:r>
              <a:rPr lang="ru-RU" alt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поколение</a:t>
            </a:r>
          </a:p>
          <a:p>
            <a:pPr algn="l" eaLnBrk="1" hangingPunct="1"/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спирамицин </a:t>
            </a:r>
          </a:p>
          <a:p>
            <a:pPr algn="l" eaLnBrk="1" hangingPunct="1"/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(ровамицин)</a:t>
            </a:r>
          </a:p>
          <a:p>
            <a:pPr algn="l" eaLnBrk="1" hangingPunct="1"/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мидекамицин</a:t>
            </a:r>
          </a:p>
          <a:p>
            <a:pPr algn="l" eaLnBrk="1" hangingPunct="1"/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(макропен)</a:t>
            </a:r>
          </a:p>
          <a:p>
            <a:pPr algn="l" eaLnBrk="1" hangingPunct="1"/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рокситромицин (рулид)</a:t>
            </a:r>
          </a:p>
          <a:p>
            <a:pPr algn="l" eaLnBrk="1" hangingPunct="1"/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кларитромицин</a:t>
            </a:r>
          </a:p>
          <a:p>
            <a:pPr algn="l" eaLnBrk="1" hangingPunct="1"/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(клабакс, клацид)</a:t>
            </a:r>
          </a:p>
          <a:p>
            <a:pPr algn="l" eaLnBrk="1" hangingPunct="1"/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джозамицин</a:t>
            </a:r>
          </a:p>
          <a:p>
            <a:pPr algn="l" eaLnBrk="1" hangingPunct="1"/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(вильпрафен) </a:t>
            </a:r>
          </a:p>
          <a:p>
            <a:pPr algn="l" eaLnBrk="1" hangingPunct="1"/>
            <a:r>
              <a:rPr lang="en-US" alt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III </a:t>
            </a:r>
            <a:r>
              <a:rPr lang="ru-RU" alt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поколение</a:t>
            </a:r>
          </a:p>
          <a:p>
            <a:pPr algn="l" eaLnBrk="1" hangingPunct="1"/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Азитромицин (сумамед)</a:t>
            </a:r>
          </a:p>
        </p:txBody>
      </p:sp>
      <p:pic>
        <p:nvPicPr>
          <p:cNvPr id="34822" name="Рисунок 9" descr="рул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3" t="8266" r="8652" b="11826"/>
          <a:stretch>
            <a:fillRect/>
          </a:stretch>
        </p:blipFill>
        <p:spPr bwMode="auto">
          <a:xfrm>
            <a:off x="6858000" y="3352800"/>
            <a:ext cx="1828800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3" name="Рисунок 12" descr="миде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55" t="11021" r="8955" b="3809"/>
          <a:stretch>
            <a:fillRect/>
          </a:stretch>
        </p:blipFill>
        <p:spPr bwMode="auto">
          <a:xfrm>
            <a:off x="6705600" y="1447800"/>
            <a:ext cx="2057400" cy="167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4" name="Рисунок 9" descr="сумам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2" t="5511" r="14278" b="7153"/>
          <a:stretch>
            <a:fillRect/>
          </a:stretch>
        </p:blipFill>
        <p:spPr bwMode="auto">
          <a:xfrm>
            <a:off x="6324600" y="5181600"/>
            <a:ext cx="2362200" cy="135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5" name="Рисунок 8" descr="спир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1" t="13745" r="10320" b="13458"/>
          <a:stretch>
            <a:fillRect/>
          </a:stretch>
        </p:blipFill>
        <p:spPr bwMode="auto">
          <a:xfrm>
            <a:off x="4267200" y="1524000"/>
            <a:ext cx="2286000" cy="161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6" name="Рисунок 9" descr="ль.jp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5105400"/>
            <a:ext cx="2514600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3269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2286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altLang="ru-RU" sz="4000" b="1" smtClean="0">
                <a:solidFill>
                  <a:schemeClr val="bg1"/>
                </a:solidFill>
              </a:rPr>
              <a:t/>
            </a:r>
            <a:br>
              <a:rPr lang="ru-RU" altLang="ru-RU" sz="4000" b="1" smtClean="0">
                <a:solidFill>
                  <a:schemeClr val="bg1"/>
                </a:solidFill>
              </a:rPr>
            </a:br>
            <a:endParaRPr lang="ru-RU" altLang="ru-RU" sz="4000" b="1" smtClean="0">
              <a:solidFill>
                <a:schemeClr val="bg1"/>
              </a:solidFill>
            </a:endParaRPr>
          </a:p>
        </p:txBody>
      </p:sp>
      <p:sp>
        <p:nvSpPr>
          <p:cNvPr id="3584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28600" y="0"/>
            <a:ext cx="8718550" cy="6477000"/>
          </a:xfrm>
        </p:spPr>
        <p:txBody>
          <a:bodyPr/>
          <a:lstStyle/>
          <a:p>
            <a:pPr algn="ctr">
              <a:lnSpc>
                <a:spcPct val="80000"/>
              </a:lnSpc>
              <a:buFontTx/>
              <a:buNone/>
            </a:pPr>
            <a:endParaRPr lang="ru-RU" alt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alt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Спектр активности </a:t>
            </a:r>
            <a:r>
              <a:rPr lang="ru-RU" alt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макролидов</a:t>
            </a:r>
            <a:r>
              <a:rPr lang="ru-RU" alt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80000"/>
              </a:lnSpc>
              <a:buFontTx/>
              <a:buNone/>
            </a:pPr>
            <a:endParaRPr lang="ru-RU" alt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Активны в отношении грамположительных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стафило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-, </a:t>
            </a:r>
            <a:r>
              <a:rPr lang="ru-RU" alt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пневмо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-, стрептококков,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возбудителей коклюша, дифтерии,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моракселл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легионелл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кампилобактер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гонококков, спирохет, </a:t>
            </a:r>
            <a:r>
              <a:rPr lang="ru-RU" alt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хламидий,микоплазм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уреаплазм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микобактерий, </a:t>
            </a:r>
            <a:r>
              <a:rPr lang="ru-RU" altLang="ru-R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H.pylori</a:t>
            </a:r>
            <a:r>
              <a:rPr lang="ru-RU" alt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Показания к применению </a:t>
            </a:r>
            <a:r>
              <a:rPr lang="ru-RU" alt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макролидов</a:t>
            </a:r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Применяются внутрь в форме таблеток,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парентерально.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местно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эритромицин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форме мази для наружного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применения, глазной мази,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лосьона для лечения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угревой сыпи </a:t>
            </a:r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alt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Зинерит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  <p:pic>
        <p:nvPicPr>
          <p:cNvPr id="35844" name="Рисунок 7" descr="ро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" t="43883" r="5833" b="8710"/>
          <a:stretch>
            <a:fillRect/>
          </a:stretch>
        </p:blipFill>
        <p:spPr bwMode="auto">
          <a:xfrm>
            <a:off x="5940152" y="3861048"/>
            <a:ext cx="2405583" cy="1336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5" name="Рисунок 13" descr="и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00" r="17999"/>
          <a:stretch>
            <a:fillRect/>
          </a:stretch>
        </p:blipFill>
        <p:spPr bwMode="auto">
          <a:xfrm>
            <a:off x="6796862" y="857341"/>
            <a:ext cx="1548873" cy="2596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6" name="Рисунок 14" descr="иц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1" t="39999" r="16667" b="38889"/>
          <a:stretch>
            <a:fillRect/>
          </a:stretch>
        </p:blipFill>
        <p:spPr bwMode="auto">
          <a:xfrm>
            <a:off x="5301987" y="5521424"/>
            <a:ext cx="3403069" cy="1107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8730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ъект 2"/>
          <p:cNvSpPr>
            <a:spLocks noGrp="1"/>
          </p:cNvSpPr>
          <p:nvPr>
            <p:ph sz="quarter" idx="1"/>
          </p:nvPr>
        </p:nvSpPr>
        <p:spPr>
          <a:xfrm>
            <a:off x="228600" y="152400"/>
            <a:ext cx="8839200" cy="6705600"/>
          </a:xfrm>
        </p:spPr>
        <p:txBody>
          <a:bodyPr/>
          <a:lstStyle/>
          <a:p>
            <a:pPr marL="0" indent="0" algn="ctr">
              <a:spcBef>
                <a:spcPct val="0"/>
              </a:spcBef>
              <a:buFontTx/>
              <a:buNone/>
              <a:tabLst>
                <a:tab pos="228600" algn="l"/>
                <a:tab pos="450850" algn="l"/>
              </a:tabLst>
            </a:pPr>
            <a:r>
              <a:rPr lang="ru-RU" altLang="ru-RU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Показания к применению макролидов:</a:t>
            </a:r>
          </a:p>
          <a:p>
            <a:pPr marL="0" indent="0">
              <a:spcBef>
                <a:spcPct val="0"/>
              </a:spcBef>
              <a:buFontTx/>
              <a:buNone/>
              <a:tabLst>
                <a:tab pos="228600" algn="l"/>
                <a:tab pos="450850" algn="l"/>
              </a:tabLst>
            </a:pPr>
            <a:endParaRPr lang="ru-RU" altLang="ru-RU" b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ct val="0"/>
              </a:spcBef>
              <a:buFontTx/>
              <a:buNone/>
              <a:tabLst>
                <a:tab pos="228600" algn="l"/>
                <a:tab pos="450850" algn="l"/>
              </a:tabLst>
            </a:pPr>
            <a:r>
              <a:rPr lang="ru-RU" alt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-нетяжелые формы бронхитов, тонзиллитов, отитов, синуситов; </a:t>
            </a:r>
          </a:p>
          <a:p>
            <a:pPr marL="0" indent="0">
              <a:spcBef>
                <a:spcPct val="0"/>
              </a:spcBef>
              <a:buFontTx/>
              <a:buNone/>
              <a:tabLst>
                <a:tab pos="228600" algn="l"/>
                <a:tab pos="450850" algn="l"/>
              </a:tabLst>
            </a:pPr>
            <a:r>
              <a:rPr lang="ru-RU" alt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-стрептодермия, рожа, мастит, особенно они показаны больным с непереносимостью пенициллинов и цефалоспоринов;</a:t>
            </a:r>
          </a:p>
          <a:p>
            <a:pPr marL="0" indent="0">
              <a:spcBef>
                <a:spcPct val="0"/>
              </a:spcBef>
              <a:buFontTx/>
              <a:buNone/>
              <a:tabLst>
                <a:tab pos="228600" algn="l"/>
                <a:tab pos="450850" algn="l"/>
              </a:tabLst>
            </a:pPr>
            <a:r>
              <a:rPr lang="ru-RU" alt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-коклюш и дифтерия;</a:t>
            </a:r>
          </a:p>
          <a:p>
            <a:pPr marL="0" indent="0">
              <a:spcBef>
                <a:spcPct val="0"/>
              </a:spcBef>
              <a:buFontTx/>
              <a:buNone/>
              <a:tabLst>
                <a:tab pos="228600" algn="l"/>
                <a:tab pos="450850" algn="l"/>
              </a:tabLst>
            </a:pPr>
            <a:r>
              <a:rPr lang="ru-RU" alt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-хламидиальный конъюнктивит </a:t>
            </a:r>
          </a:p>
          <a:p>
            <a:pPr marL="0" indent="0">
              <a:spcBef>
                <a:spcPct val="0"/>
              </a:spcBef>
              <a:buFontTx/>
              <a:buNone/>
              <a:tabLst>
                <a:tab pos="228600" algn="l"/>
                <a:tab pos="450850" algn="l"/>
              </a:tabLst>
            </a:pPr>
            <a:r>
              <a:rPr lang="ru-RU" alt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(лучше применять мазь);</a:t>
            </a:r>
          </a:p>
          <a:p>
            <a:pPr marL="0" indent="0">
              <a:spcBef>
                <a:spcPct val="0"/>
              </a:spcBef>
              <a:buFontTx/>
              <a:buNone/>
              <a:tabLst>
                <a:tab pos="228600" algn="l"/>
                <a:tab pos="450850" algn="l"/>
              </a:tabLst>
            </a:pPr>
            <a:r>
              <a:rPr lang="ru-RU" alt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-пневмонии</a:t>
            </a:r>
          </a:p>
          <a:p>
            <a:pPr marL="0" indent="0">
              <a:spcBef>
                <a:spcPct val="0"/>
              </a:spcBef>
              <a:buFontTx/>
              <a:buNone/>
              <a:tabLst>
                <a:tab pos="228600" algn="l"/>
                <a:tab pos="450850" algn="l"/>
              </a:tabLst>
            </a:pPr>
            <a:r>
              <a:rPr lang="ru-RU" alt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(хламидиальная пневмония новорожденных; 	</a:t>
            </a:r>
          </a:p>
          <a:p>
            <a:pPr marL="0" indent="0">
              <a:spcBef>
                <a:spcPct val="0"/>
              </a:spcBef>
              <a:buFontTx/>
              <a:buNone/>
              <a:tabLst>
                <a:tab pos="228600" algn="l"/>
                <a:tab pos="450850" algn="l"/>
              </a:tabLst>
            </a:pPr>
            <a:r>
              <a:rPr lang="ru-RU" alt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микоплазменная, крупозная пневмонии) </a:t>
            </a:r>
          </a:p>
          <a:p>
            <a:pPr marL="0" indent="0">
              <a:spcBef>
                <a:spcPct val="0"/>
              </a:spcBef>
              <a:buFontTx/>
              <a:buNone/>
              <a:tabLst>
                <a:tab pos="228600" algn="l"/>
                <a:tab pos="450850" algn="l"/>
              </a:tabLst>
            </a:pPr>
            <a:r>
              <a:rPr lang="ru-RU" alt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-первичный сифилис и гонорея;</a:t>
            </a:r>
          </a:p>
          <a:p>
            <a:pPr marL="0" indent="0">
              <a:spcBef>
                <a:spcPct val="0"/>
              </a:spcBef>
              <a:buFontTx/>
              <a:buNone/>
              <a:tabLst>
                <a:tab pos="228600" algn="l"/>
                <a:tab pos="450850" algn="l"/>
              </a:tabLst>
            </a:pPr>
            <a:r>
              <a:rPr lang="ru-RU" alt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-холециститы, холангиты, энтериты, колиты;</a:t>
            </a:r>
          </a:p>
          <a:p>
            <a:pPr marL="0" indent="0">
              <a:spcBef>
                <a:spcPct val="0"/>
              </a:spcBef>
              <a:buFontTx/>
              <a:buNone/>
              <a:tabLst>
                <a:tab pos="228600" algn="l"/>
                <a:tab pos="450850" algn="l"/>
              </a:tabLst>
            </a:pPr>
            <a:r>
              <a:rPr lang="ru-RU" alt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-токсоплазмоз (препарат выбора спирамицин);</a:t>
            </a:r>
          </a:p>
          <a:p>
            <a:pPr marL="0" indent="0">
              <a:spcBef>
                <a:spcPct val="0"/>
              </a:spcBef>
              <a:buFontTx/>
              <a:buNone/>
              <a:tabLst>
                <a:tab pos="228600" algn="l"/>
                <a:tab pos="450850" algn="l"/>
              </a:tabLst>
            </a:pPr>
            <a:r>
              <a:rPr lang="ru-RU" alt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-урогенитальная инфекция.   </a:t>
            </a:r>
          </a:p>
          <a:p>
            <a:pPr marL="0" indent="0">
              <a:lnSpc>
                <a:spcPct val="80000"/>
              </a:lnSpc>
              <a:buFontTx/>
              <a:buNone/>
              <a:tabLst>
                <a:tab pos="228600" algn="l"/>
                <a:tab pos="450850" algn="l"/>
              </a:tabLst>
            </a:pPr>
            <a:endParaRPr lang="ru-RU" altLang="ru-RU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6867" name="Рисунок 12" descr="миде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55" t="11021" r="8955" b="3809"/>
          <a:stretch>
            <a:fillRect/>
          </a:stretch>
        </p:blipFill>
        <p:spPr bwMode="auto">
          <a:xfrm>
            <a:off x="6324600" y="2133600"/>
            <a:ext cx="24384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8" name="Рисунок 9" descr="ль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886200"/>
            <a:ext cx="2514600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9" name="Содержимое 7" descr="клац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5334000"/>
            <a:ext cx="24384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5839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Содержимое 2"/>
          <p:cNvSpPr>
            <a:spLocks noGrp="1"/>
          </p:cNvSpPr>
          <p:nvPr>
            <p:ph sz="quarter" idx="1"/>
          </p:nvPr>
        </p:nvSpPr>
        <p:spPr>
          <a:xfrm>
            <a:off x="228600" y="152400"/>
            <a:ext cx="5867400" cy="6705600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altLang="ru-RU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Побочные эффекты:</a:t>
            </a:r>
          </a:p>
          <a:p>
            <a:pPr>
              <a:buFontTx/>
              <a:buNone/>
            </a:pPr>
            <a:endParaRPr lang="ru-RU" altLang="ru-RU" sz="20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Макролиды - это малотоксичные препараты. </a:t>
            </a:r>
          </a:p>
          <a:p>
            <a:r>
              <a:rPr lang="ru-RU" alt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Осложнения при использовании препаратов I по­коления возникают в среднем у 4,1 % больных, </a:t>
            </a:r>
          </a:p>
          <a:p>
            <a:r>
              <a:rPr lang="ru-RU" alt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препаратов II поколения - у 2,6% больных, </a:t>
            </a:r>
          </a:p>
          <a:p>
            <a:r>
              <a:rPr lang="ru-RU" alt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III поколения — у 0,7% больных:</a:t>
            </a:r>
          </a:p>
          <a:p>
            <a:r>
              <a:rPr lang="ru-RU" alt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диспептические расстройства (тошнота, рвота, диарея); </a:t>
            </a:r>
          </a:p>
          <a:p>
            <a:r>
              <a:rPr lang="ru-RU" alt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стоматиты, гингивиты; </a:t>
            </a:r>
          </a:p>
          <a:p>
            <a:r>
              <a:rPr lang="ru-RU" alt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холестаз; </a:t>
            </a:r>
            <a:endParaRPr lang="ru-RU" altLang="ru-RU" i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внутривенном введении</a:t>
            </a:r>
            <a:r>
              <a:rPr lang="ru-RU" altLang="ru-RU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alt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флебит.</a:t>
            </a:r>
            <a:r>
              <a:rPr lang="ru-RU" altLang="ru-RU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altLang="ru-RU" sz="2000" smtClean="0"/>
          </a:p>
        </p:txBody>
      </p:sp>
      <p:pic>
        <p:nvPicPr>
          <p:cNvPr id="37891" name="Рисунок 12" descr="миде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55" t="11021" r="8955" b="3809"/>
          <a:stretch>
            <a:fillRect/>
          </a:stretch>
        </p:blipFill>
        <p:spPr bwMode="auto">
          <a:xfrm>
            <a:off x="5943600" y="1143000"/>
            <a:ext cx="25908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2" name="Рисунок 9" descr="ль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971800"/>
            <a:ext cx="282575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3" name="Содержимое 7" descr="клац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876800"/>
            <a:ext cx="3048000" cy="169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0414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altLang="ru-RU" sz="4000" b="1" smtClean="0"/>
              <a:t/>
            </a:r>
            <a:br>
              <a:rPr lang="ru-RU" altLang="ru-RU" sz="4000" b="1" smtClean="0"/>
            </a:br>
            <a:endParaRPr lang="ru-RU" altLang="ru-RU" sz="4000" b="1" smtClean="0"/>
          </a:p>
        </p:txBody>
      </p:sp>
      <p:sp>
        <p:nvSpPr>
          <p:cNvPr id="3891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4800" y="0"/>
            <a:ext cx="5410200" cy="6781800"/>
          </a:xfrm>
        </p:spPr>
        <p:txBody>
          <a:bodyPr/>
          <a:lstStyle/>
          <a:p>
            <a:pPr marL="0" indent="0" algn="ctr">
              <a:spcBef>
                <a:spcPct val="0"/>
              </a:spcBef>
              <a:buFontTx/>
              <a:buNone/>
              <a:tabLst>
                <a:tab pos="228600" algn="l"/>
                <a:tab pos="450850" algn="l"/>
              </a:tabLst>
            </a:pPr>
            <a:endParaRPr lang="ru-RU" altLang="ru-RU" b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ct val="0"/>
              </a:spcBef>
              <a:buFontTx/>
              <a:buNone/>
              <a:tabLst>
                <a:tab pos="228600" algn="l"/>
                <a:tab pos="450850" algn="l"/>
              </a:tabLst>
            </a:pPr>
            <a:r>
              <a:rPr lang="ru-RU" altLang="ru-RU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Азитромицин </a:t>
            </a:r>
          </a:p>
          <a:p>
            <a:pPr marL="0" indent="0">
              <a:spcBef>
                <a:spcPct val="0"/>
              </a:spcBef>
              <a:buFontTx/>
              <a:buNone/>
              <a:tabLst>
                <a:tab pos="228600" algn="l"/>
                <a:tab pos="450850" algn="l"/>
              </a:tabLst>
            </a:pPr>
            <a:endParaRPr lang="ru-RU" altLang="ru-RU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ct val="0"/>
              </a:spcBef>
              <a:buFontTx/>
              <a:buNone/>
              <a:tabLst>
                <a:tab pos="228600" algn="l"/>
                <a:tab pos="450850" algn="l"/>
              </a:tabLst>
            </a:pPr>
            <a:r>
              <a:rPr lang="ru-RU" alt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Макролид  III поколения азитромицин является первым представителем подкласса азалидов, отличающимся по структуре от классических макролидов, он имеет 15 членное макроциклическое кольцо, но присутствие в кольце метилированного азота придает ему особые свойства - высокую кислотоустойчивость, расширение спектра антимикробной активности, способность проникать через клеточную стенку.</a:t>
            </a:r>
          </a:p>
        </p:txBody>
      </p:sp>
      <p:pic>
        <p:nvPicPr>
          <p:cNvPr id="38916" name="Рисунок 10" descr="сум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98" t="5656" r="11226" b="5106"/>
          <a:stretch>
            <a:fillRect/>
          </a:stretch>
        </p:blipFill>
        <p:spPr bwMode="auto">
          <a:xfrm>
            <a:off x="6324600" y="2743200"/>
            <a:ext cx="2357438" cy="390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7" name="Рисунок 9" descr="сумам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2" t="5511" r="14278" b="7153"/>
          <a:stretch>
            <a:fillRect/>
          </a:stretch>
        </p:blipFill>
        <p:spPr bwMode="auto">
          <a:xfrm>
            <a:off x="5867400" y="914400"/>
            <a:ext cx="2743200" cy="135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7270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altLang="ru-RU" sz="4000" b="1" smtClean="0"/>
              <a:t/>
            </a:r>
            <a:br>
              <a:rPr lang="ru-RU" altLang="ru-RU" sz="4000" b="1" smtClean="0"/>
            </a:br>
            <a:endParaRPr lang="ru-RU" altLang="ru-RU" sz="4000" b="1" smtClean="0"/>
          </a:p>
        </p:txBody>
      </p:sp>
      <p:sp>
        <p:nvSpPr>
          <p:cNvPr id="3993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28600" y="0"/>
            <a:ext cx="5486400" cy="6781800"/>
          </a:xfrm>
        </p:spPr>
        <p:txBody>
          <a:bodyPr/>
          <a:lstStyle/>
          <a:p>
            <a:pPr marL="0" indent="0" algn="ctr">
              <a:spcBef>
                <a:spcPct val="0"/>
              </a:spcBef>
              <a:buFontTx/>
              <a:buNone/>
              <a:tabLst>
                <a:tab pos="228600" algn="l"/>
                <a:tab pos="450850" algn="l"/>
              </a:tabLst>
            </a:pPr>
            <a:endParaRPr lang="ru-RU" altLang="ru-RU" b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ct val="0"/>
              </a:spcBef>
              <a:buFontTx/>
              <a:buNone/>
              <a:tabLst>
                <a:tab pos="228600" algn="l"/>
                <a:tab pos="450850" algn="l"/>
              </a:tabLst>
            </a:pPr>
            <a:r>
              <a:rPr lang="ru-RU" altLang="ru-RU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Азитромицин </a:t>
            </a:r>
          </a:p>
          <a:p>
            <a:pPr marL="0" indent="0">
              <a:spcBef>
                <a:spcPct val="0"/>
              </a:spcBef>
              <a:buFontTx/>
              <a:buNone/>
              <a:tabLst>
                <a:tab pos="228600" algn="l"/>
                <a:tab pos="450850" algn="l"/>
              </a:tabLst>
            </a:pPr>
            <a:endParaRPr lang="ru-RU" altLang="ru-RU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ct val="0"/>
              </a:spcBef>
              <a:buFontTx/>
              <a:buNone/>
              <a:tabLst>
                <a:tab pos="228600" algn="l"/>
                <a:tab pos="450850" algn="l"/>
              </a:tabLst>
            </a:pPr>
            <a:r>
              <a:rPr lang="ru-RU" alt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характеризуется высокой антимикробной (антихламидийной) активностью, </a:t>
            </a:r>
          </a:p>
          <a:p>
            <a:pPr marL="0" indent="0">
              <a:spcBef>
                <a:spcPct val="0"/>
              </a:spcBef>
              <a:buFontTx/>
              <a:buNone/>
              <a:tabLst>
                <a:tab pos="228600" algn="l"/>
                <a:tab pos="450850" algn="l"/>
              </a:tabLst>
            </a:pPr>
            <a:endParaRPr lang="en-US" altLang="ru-RU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ct val="0"/>
              </a:spcBef>
              <a:buFontTx/>
              <a:buNone/>
              <a:tabLst>
                <a:tab pos="228600" algn="l"/>
                <a:tab pos="450850" algn="l"/>
              </a:tabLst>
            </a:pPr>
            <a:r>
              <a:rPr lang="ru-RU" alt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способностью проникать и накапливаться внутри клеток, </a:t>
            </a:r>
            <a:endParaRPr lang="en-US" altLang="ru-RU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ct val="0"/>
              </a:spcBef>
              <a:buFontTx/>
              <a:buNone/>
              <a:tabLst>
                <a:tab pos="228600" algn="l"/>
                <a:tab pos="450850" algn="l"/>
              </a:tabLst>
            </a:pPr>
            <a:endParaRPr lang="en-US" altLang="ru-RU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ct val="0"/>
              </a:spcBef>
              <a:buFontTx/>
              <a:buNone/>
              <a:tabLst>
                <a:tab pos="228600" algn="l"/>
                <a:tab pos="450850" algn="l"/>
              </a:tabLst>
            </a:pPr>
            <a:r>
              <a:rPr lang="ru-RU" alt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дополнительно доставляться в очаги воспаления внутри макрофагов и полиморфноядерных лейкоцитов </a:t>
            </a:r>
          </a:p>
          <a:p>
            <a:pPr marL="0" indent="0">
              <a:spcBef>
                <a:spcPct val="0"/>
              </a:spcBef>
              <a:buFontTx/>
              <a:buNone/>
              <a:tabLst>
                <a:tab pos="228600" algn="l"/>
                <a:tab pos="450850" algn="l"/>
              </a:tabLst>
            </a:pPr>
            <a:r>
              <a:rPr lang="ru-RU" alt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ru-RU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ct val="0"/>
              </a:spcBef>
              <a:buFontTx/>
              <a:buNone/>
              <a:tabLst>
                <a:tab pos="228600" algn="l"/>
                <a:tab pos="450850" algn="l"/>
              </a:tabLst>
            </a:pPr>
            <a:r>
              <a:rPr lang="ru-RU" alt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вступать во взаимодействие с другими одновременно назначаемыми лекарственными препаратами.</a:t>
            </a:r>
          </a:p>
          <a:p>
            <a:pPr marL="0" indent="0">
              <a:spcBef>
                <a:spcPct val="0"/>
              </a:spcBef>
              <a:buFontTx/>
              <a:buNone/>
              <a:tabLst>
                <a:tab pos="228600" algn="l"/>
                <a:tab pos="450850" algn="l"/>
              </a:tabLst>
            </a:pPr>
            <a:endParaRPr lang="ru-RU" altLang="ru-RU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9940" name="Рисунок 10" descr="сум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98" t="5656" r="11226" b="5106"/>
          <a:stretch>
            <a:fillRect/>
          </a:stretch>
        </p:blipFill>
        <p:spPr bwMode="auto">
          <a:xfrm>
            <a:off x="5791200" y="1371600"/>
            <a:ext cx="2895600" cy="516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6709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altLang="ru-RU" sz="4000" b="1" smtClean="0"/>
              <a:t/>
            </a:r>
            <a:br>
              <a:rPr lang="ru-RU" altLang="ru-RU" sz="4000" b="1" smtClean="0"/>
            </a:br>
            <a:endParaRPr lang="ru-RU" altLang="ru-RU" sz="4000" b="1" smtClean="0"/>
          </a:p>
        </p:txBody>
      </p:sp>
      <p:sp>
        <p:nvSpPr>
          <p:cNvPr id="3891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76200" y="0"/>
            <a:ext cx="6324600" cy="6781800"/>
          </a:xfrm>
        </p:spPr>
        <p:txBody>
          <a:bodyPr>
            <a:normAutofit/>
          </a:bodyPr>
          <a:lstStyle/>
          <a:p>
            <a:pPr marL="0" indent="0" algn="ctr" fontAlgn="auto">
              <a:spcBef>
                <a:spcPct val="0"/>
              </a:spcBef>
              <a:spcAft>
                <a:spcPts val="0"/>
              </a:spcAft>
              <a:buFontTx/>
              <a:buNone/>
              <a:tabLst>
                <a:tab pos="228600" algn="l"/>
                <a:tab pos="450850" algn="l"/>
              </a:tabLst>
              <a:defRPr/>
            </a:pPr>
            <a:endParaRPr lang="ru-RU" alt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 fontAlgn="auto">
              <a:spcBef>
                <a:spcPct val="0"/>
              </a:spcBef>
              <a:spcAft>
                <a:spcPts val="0"/>
              </a:spcAft>
              <a:buFontTx/>
              <a:buNone/>
              <a:tabLst>
                <a:tab pos="228600" algn="l"/>
                <a:tab pos="450850" algn="l"/>
              </a:tabLst>
              <a:defRPr/>
            </a:pPr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Показания:</a:t>
            </a:r>
          </a:p>
          <a:p>
            <a:pPr marL="0" indent="0" fontAlgn="auto">
              <a:spcBef>
                <a:spcPct val="0"/>
              </a:spcBef>
              <a:spcAft>
                <a:spcPts val="0"/>
              </a:spcAft>
              <a:buFontTx/>
              <a:buNone/>
              <a:tabLst>
                <a:tab pos="228600" algn="l"/>
                <a:tab pos="450850" algn="l"/>
              </a:tabLst>
              <a:defRPr/>
            </a:pPr>
            <a:endParaRPr lang="ru-RU" alt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инфекции верхних отделов дыхательных путей, включая фарингит/тонзиллит, синусит, средний отит;   </a:t>
            </a: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инфекции нижних отделов дыхательных путей, включая острый бронхит, обострение хронического бронхита, внебольничную пневмонию;</a:t>
            </a: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инфекции кожи и мягких тканей, включая рожу, импетиго, вторичные инфицированные дерматозы;   </a:t>
            </a: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болезнь Лайма (начальная стадия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боррелиоза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 - мигрирующая эритема 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erythema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migrans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marL="0" indent="0" fontAlgn="auto">
              <a:spcBef>
                <a:spcPct val="0"/>
              </a:spcBef>
              <a:spcAft>
                <a:spcPts val="0"/>
              </a:spcAft>
              <a:buFontTx/>
              <a:buNone/>
              <a:tabLst>
                <a:tab pos="228600" algn="l"/>
                <a:tab pos="450850" algn="l"/>
              </a:tabLst>
              <a:defRPr/>
            </a:pPr>
            <a:endParaRPr lang="ru-RU" alt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64" name="Рисунок 10" descr="сум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98" t="5656" r="11226" b="5106"/>
          <a:stretch>
            <a:fillRect/>
          </a:stretch>
        </p:blipFill>
        <p:spPr bwMode="auto">
          <a:xfrm>
            <a:off x="6324600" y="1371600"/>
            <a:ext cx="2606675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7685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altLang="ru-RU" sz="4000" b="1" smtClean="0"/>
              <a:t/>
            </a:r>
            <a:br>
              <a:rPr lang="ru-RU" altLang="ru-RU" sz="4000" b="1" smtClean="0"/>
            </a:br>
            <a:endParaRPr lang="ru-RU" altLang="ru-RU" sz="4000" b="1" smtClean="0"/>
          </a:p>
        </p:txBody>
      </p:sp>
      <p:sp>
        <p:nvSpPr>
          <p:cNvPr id="3891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76200" y="0"/>
            <a:ext cx="6553200" cy="6781800"/>
          </a:xfrm>
        </p:spPr>
        <p:txBody>
          <a:bodyPr>
            <a:normAutofit/>
          </a:bodyPr>
          <a:lstStyle/>
          <a:p>
            <a:pPr marL="0" indent="0" algn="ctr" fontAlgn="auto">
              <a:spcBef>
                <a:spcPct val="0"/>
              </a:spcBef>
              <a:spcAft>
                <a:spcPts val="0"/>
              </a:spcAft>
              <a:buFontTx/>
              <a:buNone/>
              <a:tabLst>
                <a:tab pos="228600" algn="l"/>
                <a:tab pos="450850" algn="l"/>
              </a:tabLst>
              <a:defRPr/>
            </a:pPr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>Побочные эффекты и противопоказания:</a:t>
            </a:r>
            <a:endParaRPr lang="ru-RU" alt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часто - головная боль; нечасто - головокружение, нарушение вкусовых ощущений, парестезии, сонливость, бессонница, нервозность; </a:t>
            </a:r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очень часто - диарея; часто - тошнота, рвота, боль в животе: нечасто - метеоризм, диспепсия, запор.</a:t>
            </a: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274320" indent="-274320" fontAlgn="auto">
              <a:spcAft>
                <a:spcPts val="0"/>
              </a:spcAft>
              <a:buFont typeface="Wingdings"/>
              <a:buNone/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Противопоказания:</a:t>
            </a: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нарушения функции печени тяжелой степени;</a:t>
            </a: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детский возраст до 6 месяцев (суспензия);</a:t>
            </a: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 3 лет (для таблеток);</a:t>
            </a: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повышенная чувствительность к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макролидам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fontAlgn="auto">
              <a:spcBef>
                <a:spcPct val="0"/>
              </a:spcBef>
              <a:spcAft>
                <a:spcPts val="0"/>
              </a:spcAft>
              <a:buFontTx/>
              <a:buNone/>
              <a:tabLst>
                <a:tab pos="228600" algn="l"/>
                <a:tab pos="450850" algn="l"/>
              </a:tabLst>
              <a:defRPr/>
            </a:pPr>
            <a:endParaRPr lang="ru-RU" alt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988" name="Рисунок 10" descr="сум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98" t="5656" r="11226" b="5106"/>
          <a:stretch>
            <a:fillRect/>
          </a:stretch>
        </p:blipFill>
        <p:spPr bwMode="auto">
          <a:xfrm>
            <a:off x="6553200" y="2743200"/>
            <a:ext cx="2301875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9" name="Рисунок 9" descr="сумам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2" t="5511" r="14278" b="7153"/>
          <a:stretch>
            <a:fillRect/>
          </a:stretch>
        </p:blipFill>
        <p:spPr bwMode="auto">
          <a:xfrm>
            <a:off x="5791200" y="533400"/>
            <a:ext cx="2895600" cy="135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567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280920" cy="1008112"/>
          </a:xfrm>
        </p:spPr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Пенициллин- первый АБ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51520" y="928670"/>
            <a:ext cx="4392488" cy="5596674"/>
          </a:xfrm>
        </p:spPr>
        <p:txBody>
          <a:bodyPr>
            <a:normAutofit/>
          </a:bodyPr>
          <a:lstStyle/>
          <a:p>
            <a:pPr algn="just"/>
            <a:endParaRPr lang="ru-RU" sz="2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Выделен </a:t>
            </a:r>
          </a:p>
          <a:p>
            <a:pPr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 плесневого гриба</a:t>
            </a:r>
          </a:p>
          <a:p>
            <a:pPr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рода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пеницилл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en-US" dirty="0" err="1" smtClean="0">
                <a:solidFill>
                  <a:srgbClr val="7030A0"/>
                </a:solidFill>
                <a:hlinkClick r:id="rId2" tooltip="Penicillium rubens"/>
              </a:rPr>
              <a:t>Penicillium</a:t>
            </a:r>
            <a:r>
              <a:rPr lang="en-US" dirty="0" smtClean="0">
                <a:solidFill>
                  <a:srgbClr val="7030A0"/>
                </a:solidFill>
                <a:hlinkClick r:id="rId2" tooltip="Penicillium rubens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hlinkClick r:id="rId2" tooltip="Penicillium rubens"/>
              </a:rPr>
              <a:t>rubens</a:t>
            </a:r>
            <a:r>
              <a:rPr lang="en-US" dirty="0" smtClean="0"/>
              <a:t> </a:t>
            </a:r>
            <a:endParaRPr lang="ru-RU" dirty="0" smtClean="0"/>
          </a:p>
          <a:p>
            <a:pPr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Александром </a:t>
            </a:r>
          </a:p>
          <a:p>
            <a:pPr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Флемингом,  британским </a:t>
            </a:r>
          </a:p>
          <a:p>
            <a:pPr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бактериологом   в 1929г.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9" name="Рисунок 8" descr="нат.jpg"/>
          <p:cNvPicPr>
            <a:picLocks noChangeAspect="1"/>
          </p:cNvPicPr>
          <p:nvPr/>
        </p:nvPicPr>
        <p:blipFill>
          <a:blip r:embed="rId3" cstate="print"/>
          <a:srcRect l="14576" t="8214" r="14576" b="8214"/>
          <a:stretch>
            <a:fillRect/>
          </a:stretch>
        </p:blipFill>
        <p:spPr>
          <a:xfrm>
            <a:off x="4644008" y="1124744"/>
            <a:ext cx="4287420" cy="535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192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altLang="ru-RU" sz="4000" b="1" smtClean="0"/>
              <a:t/>
            </a:r>
            <a:br>
              <a:rPr lang="ru-RU" altLang="ru-RU" sz="4000" b="1" smtClean="0"/>
            </a:br>
            <a:endParaRPr lang="ru-RU" altLang="ru-RU" sz="4000" b="1" smtClean="0"/>
          </a:p>
        </p:txBody>
      </p:sp>
      <p:sp>
        <p:nvSpPr>
          <p:cNvPr id="3891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76200" y="228600"/>
            <a:ext cx="6553200" cy="6553200"/>
          </a:xfrm>
        </p:spPr>
        <p:txBody>
          <a:bodyPr>
            <a:normAutofit/>
          </a:bodyPr>
          <a:lstStyle/>
          <a:p>
            <a:pPr marL="0" indent="0" algn="ctr" fontAlgn="auto">
              <a:spcBef>
                <a:spcPct val="0"/>
              </a:spcBef>
              <a:spcAft>
                <a:spcPts val="0"/>
              </a:spcAft>
              <a:buFontTx/>
              <a:buNone/>
              <a:tabLst>
                <a:tab pos="228600" algn="l"/>
                <a:tab pos="450850" algn="l"/>
              </a:tabLst>
              <a:defRPr/>
            </a:pPr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>Лекарственное взаимодействие</a:t>
            </a:r>
          </a:p>
          <a:p>
            <a:pPr marL="0" indent="0" algn="ctr" fontAlgn="auto">
              <a:spcBef>
                <a:spcPct val="0"/>
              </a:spcBef>
              <a:spcAft>
                <a:spcPts val="0"/>
              </a:spcAft>
              <a:buFontTx/>
              <a:buNone/>
              <a:tabLst>
                <a:tab pos="228600" algn="l"/>
                <a:tab pos="450850" algn="l"/>
              </a:tabLst>
              <a:defRPr/>
            </a:pPr>
            <a:endParaRPr lang="ru-RU" alt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Антацидные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средства не влияют 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биодоступность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азитромицина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но уменьшают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baseline="-25000" dirty="0" err="1" smtClean="0">
                <a:latin typeface="Times New Roman" pitchFamily="18" charset="0"/>
                <a:cs typeface="Times New Roman" pitchFamily="18" charset="0"/>
              </a:rPr>
              <a:t>max</a:t>
            </a:r>
            <a:r>
              <a:rPr lang="ru-RU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крови на 30%, поэтому его</a:t>
            </a:r>
          </a:p>
          <a:p>
            <a:pPr marL="274320" indent="-274320" fontAlgn="auto">
              <a:spcAft>
                <a:spcPts val="0"/>
              </a:spcAft>
              <a:buFont typeface="Wingdings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следует принимать, по крайней мере, за 1 ч до или через 2 ч после приема этих препаратов и еды. </a:t>
            </a: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 одновременном применении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азитромицина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дигоксина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необходимо учитывать возможность повышения концентрации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дигоксина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сыворотке крови. </a:t>
            </a: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 осторожностью применяют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азитромицин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у пациентов с врожденным или приобретенным удлинением интервала QT.</a:t>
            </a: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fontAlgn="auto">
              <a:spcBef>
                <a:spcPct val="0"/>
              </a:spcBef>
              <a:spcAft>
                <a:spcPts val="0"/>
              </a:spcAft>
              <a:buFontTx/>
              <a:buNone/>
              <a:tabLst>
                <a:tab pos="228600" algn="l"/>
                <a:tab pos="450850" algn="l"/>
              </a:tabLst>
              <a:defRPr/>
            </a:pPr>
            <a:endParaRPr lang="ru-RU" alt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3012" name="Рисунок 10" descr="сум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98" t="5656" r="11226" b="5106"/>
          <a:stretch>
            <a:fillRect/>
          </a:stretch>
        </p:blipFill>
        <p:spPr bwMode="auto">
          <a:xfrm>
            <a:off x="6629400" y="2743200"/>
            <a:ext cx="2225675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3" name="Рисунок 9" descr="сумам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2" t="5511" r="14278" b="7153"/>
          <a:stretch>
            <a:fillRect/>
          </a:stretch>
        </p:blipFill>
        <p:spPr bwMode="auto">
          <a:xfrm>
            <a:off x="6400800" y="304800"/>
            <a:ext cx="2246313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3896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altLang="ru-RU" sz="4000" b="1" smtClean="0"/>
              <a:t/>
            </a:r>
            <a:br>
              <a:rPr lang="ru-RU" altLang="ru-RU" sz="4000" b="1" smtClean="0"/>
            </a:br>
            <a:endParaRPr lang="ru-RU" altLang="ru-RU" sz="4000" b="1" smtClean="0"/>
          </a:p>
        </p:txBody>
      </p:sp>
      <p:sp>
        <p:nvSpPr>
          <p:cNvPr id="3891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76200" y="228600"/>
            <a:ext cx="6553200" cy="6553200"/>
          </a:xfrm>
        </p:spPr>
        <p:txBody>
          <a:bodyPr>
            <a:normAutofit/>
          </a:bodyPr>
          <a:lstStyle/>
          <a:p>
            <a:pPr marL="0" indent="0" algn="ctr" fontAlgn="auto">
              <a:spcBef>
                <a:spcPct val="0"/>
              </a:spcBef>
              <a:spcAft>
                <a:spcPts val="0"/>
              </a:spcAft>
              <a:buFontTx/>
              <a:buNone/>
              <a:tabLst>
                <a:tab pos="228600" algn="l"/>
                <a:tab pos="450850" algn="l"/>
              </a:tabLst>
              <a:defRPr/>
            </a:pPr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>Особые указания</a:t>
            </a:r>
          </a:p>
          <a:p>
            <a:pPr marL="0" indent="0" algn="ctr" fontAlgn="auto">
              <a:spcBef>
                <a:spcPct val="0"/>
              </a:spcBef>
              <a:spcAft>
                <a:spcPts val="0"/>
              </a:spcAft>
              <a:buFontTx/>
              <a:buNone/>
              <a:tabLst>
                <a:tab pos="228600" algn="l"/>
                <a:tab pos="450850" algn="l"/>
              </a:tabLst>
              <a:defRPr/>
            </a:pPr>
            <a:endParaRPr lang="ru-RU" alt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Назначают с осторожностью пациентам с нарушением функции печени легкой и средней степени тяжести из-за возможности развития гепатита и печеночной недостаточности тяжелой степени;</a:t>
            </a: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 длительном приеме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азитромицина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возможно развитие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псевдомембранозного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колита, вызванного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Clostridium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difficile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как в виде легкой диареи, так и тяжелого колита;</a:t>
            </a: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применение препарата может спровоцировать развитие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миастенического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синдрома или вызвать обострение миастении.</a:t>
            </a:r>
          </a:p>
          <a:p>
            <a:pPr marL="0" indent="0" fontAlgn="auto">
              <a:spcBef>
                <a:spcPct val="0"/>
              </a:spcBef>
              <a:spcAft>
                <a:spcPts val="0"/>
              </a:spcAft>
              <a:buFontTx/>
              <a:buNone/>
              <a:tabLst>
                <a:tab pos="228600" algn="l"/>
                <a:tab pos="450850" algn="l"/>
              </a:tabLst>
              <a:defRPr/>
            </a:pPr>
            <a:endParaRPr lang="ru-RU" alt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4036" name="Рисунок 10" descr="сум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98" t="5656" r="11226" b="5106"/>
          <a:stretch>
            <a:fillRect/>
          </a:stretch>
        </p:blipFill>
        <p:spPr bwMode="auto">
          <a:xfrm>
            <a:off x="6477000" y="2743200"/>
            <a:ext cx="2301875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7" name="Рисунок 9" descr="сумам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2" t="5511" r="14278" b="7153"/>
          <a:stretch>
            <a:fillRect/>
          </a:stretch>
        </p:blipFill>
        <p:spPr bwMode="auto">
          <a:xfrm>
            <a:off x="6172200" y="381000"/>
            <a:ext cx="2514600" cy="135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5104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Объект 2"/>
          <p:cNvSpPr txBox="1">
            <a:spLocks/>
          </p:cNvSpPr>
          <p:nvPr/>
        </p:nvSpPr>
        <p:spPr bwMode="auto">
          <a:xfrm>
            <a:off x="381000" y="188913"/>
            <a:ext cx="5630863" cy="666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ru-RU" altLang="ru-RU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 Гликопептиды</a:t>
            </a:r>
          </a:p>
          <a:p>
            <a:pPr algn="l" eaLnBrk="1" hangingPunct="1">
              <a:spcBef>
                <a:spcPct val="20000"/>
              </a:spcBef>
            </a:pPr>
            <a:r>
              <a:rPr lang="ru-RU" altLang="ru-RU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Ванкомицин</a:t>
            </a:r>
          </a:p>
          <a:p>
            <a:pPr algn="l" eaLnBrk="1" hangingPunct="1">
              <a:spcBef>
                <a:spcPct val="20000"/>
              </a:spcBef>
            </a:pPr>
            <a:r>
              <a:rPr lang="ru-RU" altLang="ru-RU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Тейкопланин </a:t>
            </a:r>
            <a:endParaRPr lang="ru-RU" altLang="ru-RU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ru-RU" altLang="ru-RU" sz="2800">
                <a:latin typeface="Times New Roman" panose="02020603050405020304" pitchFamily="18" charset="0"/>
                <a:cs typeface="Times New Roman" panose="02020603050405020304" pitchFamily="18" charset="0"/>
              </a:rPr>
              <a:t>нарушают синтез пептидогликана клеточной стенки бактерий. </a:t>
            </a:r>
          </a:p>
          <a:p>
            <a:pPr algn="l"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ru-RU" altLang="ru-RU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Ванкомицин </a:t>
            </a:r>
            <a:r>
              <a:rPr lang="ru-RU" altLang="ru-RU" sz="2800">
                <a:latin typeface="Times New Roman" panose="02020603050405020304" pitchFamily="18" charset="0"/>
                <a:cs typeface="Times New Roman" panose="02020603050405020304" pitchFamily="18" charset="0"/>
              </a:rPr>
              <a:t>действует бактерицидно, преимущественно на грамположительные бактерии. </a:t>
            </a:r>
          </a:p>
          <a:p>
            <a:pPr algn="l"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ru-RU" altLang="ru-RU" sz="2800">
                <a:latin typeface="Times New Roman" panose="02020603050405020304" pitchFamily="18" charset="0"/>
                <a:cs typeface="Times New Roman" panose="02020603050405020304" pitchFamily="18" charset="0"/>
              </a:rPr>
              <a:t>Это один из немногих антибиотиков, эффективных в отношении метициллин-резистентных стафилококков.</a:t>
            </a:r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ru-RU" altLang="ru-RU" sz="200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45059" name="Рисунок 8" descr="ванк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06" t="4514" r="8997" b="3455"/>
          <a:stretch>
            <a:fillRect/>
          </a:stretch>
        </p:blipFill>
        <p:spPr bwMode="auto">
          <a:xfrm>
            <a:off x="6019800" y="1752600"/>
            <a:ext cx="2743200" cy="464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868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Объект 2"/>
          <p:cNvSpPr txBox="1">
            <a:spLocks/>
          </p:cNvSpPr>
          <p:nvPr/>
        </p:nvSpPr>
        <p:spPr bwMode="auto">
          <a:xfrm>
            <a:off x="228600" y="228600"/>
            <a:ext cx="6096000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Спектр действия</a:t>
            </a:r>
          </a:p>
          <a:p>
            <a:pPr algn="l"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ru-RU" alt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Ванкомицин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оказывает 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бактерицидное действие  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большинство </a:t>
            </a: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грамположительных 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МО:</a:t>
            </a:r>
          </a:p>
          <a:p>
            <a:pPr algn="l"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стафилококки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включая</a:t>
            </a:r>
          </a:p>
          <a:p>
            <a:pPr algn="l"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ru-RU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пенициллиназообразующие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</a:t>
            </a:r>
          </a:p>
          <a:p>
            <a:pPr algn="l"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ru-RU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метициллинорезистентные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штаммы;</a:t>
            </a:r>
          </a:p>
          <a:p>
            <a:pPr algn="l"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стрептококки 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включая штаммы,</a:t>
            </a:r>
          </a:p>
          <a:p>
            <a:pPr algn="l"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резистентные к пенициллину, </a:t>
            </a:r>
          </a:p>
          <a:p>
            <a:pPr algn="l"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ru-RU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коринебактерии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l"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энтерококки, </a:t>
            </a:r>
          </a:p>
          <a:p>
            <a:pPr algn="l"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ru-RU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клостридии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l"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актиномицеты. </a:t>
            </a:r>
          </a:p>
        </p:txBody>
      </p:sp>
      <p:pic>
        <p:nvPicPr>
          <p:cNvPr id="46083" name="Рисунок 8" descr="ванк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06" t="4514" r="8997" b="3455"/>
          <a:stretch>
            <a:fillRect/>
          </a:stretch>
        </p:blipFill>
        <p:spPr bwMode="auto">
          <a:xfrm>
            <a:off x="5868144" y="1412776"/>
            <a:ext cx="2905417" cy="5137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0191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42875" y="228600"/>
            <a:ext cx="5572125" cy="6019800"/>
          </a:xfrm>
        </p:spPr>
        <p:txBody>
          <a:bodyPr>
            <a:normAutofit/>
          </a:bodyPr>
          <a:lstStyle/>
          <a:p>
            <a:pPr marL="0" indent="0" algn="ctr" fontAlgn="auto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Показания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fontAlgn="auto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Применяется при тяжелых инфекциях, вызванных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грамположительными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микроорганизмами, разной локализации: сепсис, эндокардит, пневмония, абсцесс легких, </a:t>
            </a:r>
          </a:p>
          <a:p>
            <a:pPr marL="0" indent="0" fontAlgn="auto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инфекции костей и суставов (в т.ч. остеомиелит), менингит,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псевдомембранозный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колит,  энтероколит, инфекции нижних отделов дыхательных путей, </a:t>
            </a:r>
          </a:p>
          <a:p>
            <a:pPr marL="0" indent="0" fontAlgn="auto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 также при инфекциях вызванных устойчивыми к др. антибиотикам стафилококками. </a:t>
            </a:r>
          </a:p>
          <a:p>
            <a:pPr marL="0" indent="0" fontAlgn="auto">
              <a:spcAft>
                <a:spcPts val="0"/>
              </a:spcAft>
              <a:buFont typeface="Wingdings 2" pitchFamily="18" charset="2"/>
              <a:buNone/>
              <a:defRPr/>
            </a:pPr>
            <a:endParaRPr lang="ru-RU" dirty="0" smtClean="0"/>
          </a:p>
          <a:p>
            <a:pPr marL="0" indent="0" fontAlgn="auto">
              <a:spcAft>
                <a:spcPts val="0"/>
              </a:spcAft>
              <a:buFont typeface="Wingdings 2" pitchFamily="18" charset="2"/>
              <a:buNone/>
              <a:defRPr/>
            </a:pP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320" indent="-274320" algn="just" fontAlgn="auto">
              <a:spcAft>
                <a:spcPts val="0"/>
              </a:spcAft>
              <a:buFont typeface="Wingdings"/>
              <a:buChar char=""/>
              <a:defRPr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7107" name="Рисунок 6" descr="ванк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06" t="4514" r="8997" b="3455"/>
          <a:stretch>
            <a:fillRect/>
          </a:stretch>
        </p:blipFill>
        <p:spPr bwMode="auto">
          <a:xfrm>
            <a:off x="5715000" y="1447800"/>
            <a:ext cx="2989263" cy="504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5134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Прямоугольник 5"/>
          <p:cNvSpPr>
            <a:spLocks noChangeArrowheads="1"/>
          </p:cNvSpPr>
          <p:nvPr/>
        </p:nvSpPr>
        <p:spPr bwMode="auto">
          <a:xfrm>
            <a:off x="304800" y="188913"/>
            <a:ext cx="7162800" cy="600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/>
            <a:r>
              <a:rPr lang="ru-RU" alt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Побочные эффекты:</a:t>
            </a:r>
            <a:endParaRPr lang="ru-RU" altLang="ru-RU" sz="2000" b="1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аллергические реакции,</a:t>
            </a:r>
          </a:p>
          <a:p>
            <a:pPr algn="just" eaLnBrk="1" hangingPunct="1"/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синдром "красного человека",</a:t>
            </a:r>
          </a:p>
          <a:p>
            <a:pPr algn="just" eaLnBrk="1" hangingPunct="1"/>
            <a:r>
              <a:rPr lang="ru-RU" alt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нефротоксическое действие </a:t>
            </a:r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</a:p>
          <a:p>
            <a:pPr algn="just" eaLnBrk="1" hangingPunct="1"/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плоть до развития почечной недостаточности, </a:t>
            </a:r>
          </a:p>
          <a:p>
            <a:pPr algn="just" eaLnBrk="1" hangingPunct="1"/>
            <a:r>
              <a:rPr lang="ru-RU" alt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ототоксическое действие</a:t>
            </a:r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 –</a:t>
            </a:r>
          </a:p>
          <a:p>
            <a:pPr algn="just" eaLnBrk="1" hangingPunct="1"/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снижение слуха, до глухоты, звон в ушах,</a:t>
            </a:r>
          </a:p>
          <a:p>
            <a:pPr algn="just" eaLnBrk="1" hangingPunct="1"/>
            <a:r>
              <a:rPr lang="ru-RU" alt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нарушение картины крови –</a:t>
            </a:r>
          </a:p>
          <a:p>
            <a:pPr algn="just" eaLnBrk="1" hangingPunct="1"/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преходящие тромбоцитопения и нейтропения.</a:t>
            </a:r>
          </a:p>
          <a:p>
            <a:pPr algn="just" eaLnBrk="1" hangingPunct="1"/>
            <a:endParaRPr lang="ru-RU" altLang="ru-RU" sz="2400" b="1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r>
              <a:rPr lang="ru-RU" alt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Противопоказания: </a:t>
            </a:r>
          </a:p>
          <a:p>
            <a:pPr algn="just" eaLnBrk="1" hangingPunct="1"/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неврит слухового нерва; </a:t>
            </a:r>
          </a:p>
          <a:p>
            <a:pPr algn="just" eaLnBrk="1" hangingPunct="1"/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почечная недостаточность; </a:t>
            </a:r>
          </a:p>
          <a:p>
            <a:pPr algn="just" eaLnBrk="1" hangingPunct="1"/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беременность; лактация; </a:t>
            </a:r>
          </a:p>
          <a:p>
            <a:pPr algn="just" eaLnBrk="1" hangingPunct="1"/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повышенная чувствительность к препарату.</a:t>
            </a:r>
          </a:p>
          <a:p>
            <a:pPr algn="just" eaLnBrk="1" hangingPunct="1"/>
            <a:endParaRPr lang="ru-RU" altLang="ru-RU" sz="2400"/>
          </a:p>
        </p:txBody>
      </p:sp>
      <p:pic>
        <p:nvPicPr>
          <p:cNvPr id="48131" name="Picture 2" descr="https://www.kupilekarstva.ru/published/publicdata/ONLINEP9ONLINEPH/attachments/SC/products_pictures/vank10_white_en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92" t="21114" r="22473" b="10869"/>
          <a:stretch>
            <a:fillRect/>
          </a:stretch>
        </p:blipFill>
        <p:spPr bwMode="auto">
          <a:xfrm>
            <a:off x="7010400" y="304800"/>
            <a:ext cx="14478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2" name="Рисунок 6" descr="ванк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06" t="4514" r="8997" b="3455"/>
          <a:stretch>
            <a:fillRect/>
          </a:stretch>
        </p:blipFill>
        <p:spPr bwMode="auto">
          <a:xfrm>
            <a:off x="6629400" y="3352800"/>
            <a:ext cx="2106613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0102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88640"/>
            <a:ext cx="8686800" cy="1106760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ЗАКЛЮЧЕНИЕ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51520" y="1214422"/>
            <a:ext cx="8678198" cy="528641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altLang="ru-RU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заключении необходимо подчеркнуть, что антибактериальные препараты являются единственными эффективными средствами лечения инфекционных болезней. </a:t>
            </a:r>
          </a:p>
          <a:p>
            <a:pPr marL="0" indent="0">
              <a:buNone/>
            </a:pPr>
            <a:r>
              <a:rPr lang="ru-RU" altLang="ru-RU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Но, к сожалению, быстрое формирование бактериями устойчивости к антибиотикам, обусловленное нерациональным использованием бактериальных препаратов, приводит к быстрой утрате эффективности последних. </a:t>
            </a:r>
          </a:p>
          <a:p>
            <a:pPr marL="0" indent="0">
              <a:buNone/>
            </a:pPr>
            <a:r>
              <a:rPr lang="ru-RU" altLang="ru-RU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Поэтому наряду с поиском препаратов с принципиально новыми механизмами действия необходимы совместные усилия врачей, фармацевтов и пациентов по упорядочению использования антибиотиков и сохранению их для будущего.</a:t>
            </a:r>
            <a:endParaRPr lang="ru-RU" sz="4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5" name="Рисунок 4" descr="кта.jpg"/>
          <p:cNvPicPr>
            <a:picLocks noChangeAspect="1"/>
          </p:cNvPicPr>
          <p:nvPr/>
        </p:nvPicPr>
        <p:blipFill>
          <a:blip r:embed="rId2" cstate="print"/>
          <a:srcRect l="15496" t="5000" r="17312" b="5000"/>
          <a:stretch>
            <a:fillRect/>
          </a:stretch>
        </p:blipFill>
        <p:spPr>
          <a:xfrm>
            <a:off x="7308304" y="0"/>
            <a:ext cx="1296144" cy="1800200"/>
          </a:xfrm>
          <a:prstGeom prst="rect">
            <a:avLst/>
          </a:prstGeom>
        </p:spPr>
      </p:pic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88640"/>
            <a:ext cx="8686800" cy="1106760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ОСНОВНЫЕ ПРАВИЛА АНТИБИОТИКОТЕРАПЕИИ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51520" y="1214422"/>
            <a:ext cx="8678198" cy="5286412"/>
          </a:xfrm>
        </p:spPr>
        <p:txBody>
          <a:bodyPr>
            <a:normAutofit/>
          </a:bodyPr>
          <a:lstStyle/>
          <a:p>
            <a:pPr marL="742950" indent="-742950">
              <a:buAutoNum type="arabicPeriod"/>
            </a:pPr>
            <a:r>
              <a:rPr lang="ru-RU" altLang="ru-RU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Назначение АБ только после </a:t>
            </a:r>
            <a:r>
              <a:rPr lang="ru-RU" altLang="ru-RU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бакпосева</a:t>
            </a:r>
            <a:r>
              <a:rPr lang="ru-RU" altLang="ru-RU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marL="742950" indent="-742950">
              <a:buAutoNum type="arabicPeriod"/>
            </a:pPr>
            <a:r>
              <a:rPr lang="ru-RU" alt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Строгое соблюдение режима и курса терапии! </a:t>
            </a:r>
            <a:endParaRPr lang="ru-RU" alt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indent="-742950">
              <a:buAutoNum type="arabicPeriod"/>
            </a:pPr>
            <a:r>
              <a:rPr lang="ru-RU" alt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Прием АБ в одно и тоже время, не допуская снижения бактерицидной концентрации в крови! </a:t>
            </a:r>
            <a:endParaRPr lang="ru-RU" altLang="ru-RU" sz="4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indent="-742950">
              <a:buAutoNum type="arabicPeriod"/>
            </a:pPr>
            <a:endParaRPr lang="ru-RU" sz="4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5" name="Рисунок 4" descr="кта.jpg"/>
          <p:cNvPicPr>
            <a:picLocks noChangeAspect="1"/>
          </p:cNvPicPr>
          <p:nvPr/>
        </p:nvPicPr>
        <p:blipFill>
          <a:blip r:embed="rId2" cstate="print"/>
          <a:srcRect l="15496" t="5000" r="17312" b="5000"/>
          <a:stretch>
            <a:fillRect/>
          </a:stretch>
        </p:blipFill>
        <p:spPr>
          <a:xfrm>
            <a:off x="7452320" y="5027086"/>
            <a:ext cx="1296144" cy="18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650578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4" y="1988840"/>
            <a:ext cx="7488832" cy="4563538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570016" y="201882"/>
            <a:ext cx="606532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ctr"/>
            <a:r>
              <a:rPr lang="ru-RU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 </a:t>
            </a:r>
          </a:p>
        </p:txBody>
      </p:sp>
    </p:spTree>
    <p:extLst>
      <p:ext uri="{BB962C8B-B14F-4D97-AF65-F5344CB8AC3E}">
        <p14:creationId xmlns:p14="http://schemas.microsoft.com/office/powerpoint/2010/main" val="1753101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бале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07504" y="0"/>
            <a:ext cx="9036496" cy="6858000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1354</TotalTime>
  <Words>3662</Words>
  <Application>Microsoft Office PowerPoint</Application>
  <PresentationFormat>Экран (4:3)</PresentationFormat>
  <Paragraphs>713</Paragraphs>
  <Slides>88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88</vt:i4>
      </vt:variant>
    </vt:vector>
  </HeadingPairs>
  <TitlesOfParts>
    <vt:vector size="95" baseType="lpstr">
      <vt:lpstr>Arial</vt:lpstr>
      <vt:lpstr>Century Schoolbook</vt:lpstr>
      <vt:lpstr>Microsoft Sans Serif</vt:lpstr>
      <vt:lpstr>Times New Roman</vt:lpstr>
      <vt:lpstr>Wingdings</vt:lpstr>
      <vt:lpstr>Wingdings 2</vt:lpstr>
      <vt:lpstr>Эркер</vt:lpstr>
      <vt:lpstr>  ОСНОВЫ ФАРМАКОЛОГИИ АНТИБИОТИКИ    </vt:lpstr>
      <vt:lpstr>План лекции: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Пенициллин- первый АБ</vt:lpstr>
      <vt:lpstr>Презентация PowerPoint</vt:lpstr>
      <vt:lpstr>Бета-лактамы</vt:lpstr>
      <vt:lpstr>Группа пенициллинов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Цефалоспорины</vt:lpstr>
      <vt:lpstr>Презентация PowerPoint</vt:lpstr>
      <vt:lpstr>Цефалоспорины I поколения </vt:lpstr>
      <vt:lpstr>Презентация PowerPoint</vt:lpstr>
      <vt:lpstr>Цефалоспорины II поколения </vt:lpstr>
      <vt:lpstr>Цефалоспорины III поколения</vt:lpstr>
      <vt:lpstr>Презентация PowerPoint</vt:lpstr>
      <vt:lpstr>Цефалоспорины IV и V поколений </vt:lpstr>
      <vt:lpstr>Презентация PowerPoint</vt:lpstr>
      <vt:lpstr>Презентация PowerPoint</vt:lpstr>
      <vt:lpstr>карбапенемы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Аминогликозиды</vt:lpstr>
      <vt:lpstr>Аминогликозиды</vt:lpstr>
      <vt:lpstr>Аминогликозиды</vt:lpstr>
      <vt:lpstr>Аминогликозиды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Тетрациклины и левомицетины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Макролиды</vt:lpstr>
      <vt:lpstr> </vt:lpstr>
      <vt:lpstr>Презентация PowerPoint</vt:lpstr>
      <vt:lpstr>Презентация PowerPoint</vt:lpstr>
      <vt:lpstr> </vt:lpstr>
      <vt:lpstr> </vt:lpstr>
      <vt:lpstr> </vt:lpstr>
      <vt:lpstr> </vt:lpstr>
      <vt:lpstr> 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ЗАКЛЮЧЕНИЕ</vt:lpstr>
      <vt:lpstr>ОСНОВНЫЕ ПРАВИЛА АНТИБИОТИКОТЕРАПЕИИ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Антибиотики узкого спектра действия</dc:title>
  <dc:creator>Яна Лучихина</dc:creator>
  <cp:lastModifiedBy>Анисимова Марина Владимировна</cp:lastModifiedBy>
  <cp:revision>154</cp:revision>
  <dcterms:created xsi:type="dcterms:W3CDTF">2018-01-29T09:57:04Z</dcterms:created>
  <dcterms:modified xsi:type="dcterms:W3CDTF">2022-05-04T03:32:56Z</dcterms:modified>
</cp:coreProperties>
</file>