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73" r:id="rId2"/>
  </p:sldMasterIdLst>
  <p:notesMasterIdLst>
    <p:notesMasterId r:id="rId62"/>
  </p:notesMasterIdLst>
  <p:sldIdLst>
    <p:sldId id="570" r:id="rId3"/>
    <p:sldId id="257" r:id="rId4"/>
    <p:sldId id="260" r:id="rId5"/>
    <p:sldId id="608" r:id="rId6"/>
    <p:sldId id="579" r:id="rId7"/>
    <p:sldId id="621" r:id="rId8"/>
    <p:sldId id="571" r:id="rId9"/>
    <p:sldId id="572" r:id="rId10"/>
    <p:sldId id="573" r:id="rId11"/>
    <p:sldId id="575" r:id="rId12"/>
    <p:sldId id="568" r:id="rId13"/>
    <p:sldId id="574" r:id="rId14"/>
    <p:sldId id="551" r:id="rId15"/>
    <p:sldId id="545" r:id="rId16"/>
    <p:sldId id="569" r:id="rId17"/>
    <p:sldId id="556" r:id="rId18"/>
    <p:sldId id="546" r:id="rId19"/>
    <p:sldId id="576" r:id="rId20"/>
    <p:sldId id="578" r:id="rId21"/>
    <p:sldId id="600" r:id="rId22"/>
    <p:sldId id="601" r:id="rId23"/>
    <p:sldId id="603" r:id="rId24"/>
    <p:sldId id="604" r:id="rId25"/>
    <p:sldId id="617" r:id="rId26"/>
    <p:sldId id="602" r:id="rId27"/>
    <p:sldId id="619" r:id="rId28"/>
    <p:sldId id="557" r:id="rId29"/>
    <p:sldId id="266" r:id="rId30"/>
    <p:sldId id="273" r:id="rId31"/>
    <p:sldId id="303" r:id="rId32"/>
    <p:sldId id="357" r:id="rId33"/>
    <p:sldId id="580" r:id="rId34"/>
    <p:sldId id="358" r:id="rId35"/>
    <p:sldId id="287" r:id="rId36"/>
    <p:sldId id="618" r:id="rId37"/>
    <p:sldId id="598" r:id="rId38"/>
    <p:sldId id="599" r:id="rId39"/>
    <p:sldId id="581" r:id="rId40"/>
    <p:sldId id="564" r:id="rId41"/>
    <p:sldId id="553" r:id="rId42"/>
    <p:sldId id="562" r:id="rId43"/>
    <p:sldId id="605" r:id="rId44"/>
    <p:sldId id="606" r:id="rId45"/>
    <p:sldId id="607" r:id="rId46"/>
    <p:sldId id="609" r:id="rId47"/>
    <p:sldId id="583" r:id="rId48"/>
    <p:sldId id="620" r:id="rId49"/>
    <p:sldId id="585" r:id="rId50"/>
    <p:sldId id="587" r:id="rId51"/>
    <p:sldId id="588" r:id="rId52"/>
    <p:sldId id="589" r:id="rId53"/>
    <p:sldId id="591" r:id="rId54"/>
    <p:sldId id="592" r:id="rId55"/>
    <p:sldId id="613" r:id="rId56"/>
    <p:sldId id="614" r:id="rId57"/>
    <p:sldId id="615" r:id="rId58"/>
    <p:sldId id="616" r:id="rId59"/>
    <p:sldId id="595" r:id="rId60"/>
    <p:sldId id="577" r:id="rId61"/>
  </p:sldIdLst>
  <p:sldSz cx="9144000" cy="6858000" type="screen4x3"/>
  <p:notesSz cx="6669088" cy="9928225"/>
  <p:custDataLst>
    <p:tags r:id="rId63"/>
  </p:custDataLst>
  <p:defaultTextStyle>
    <a:defPPr>
      <a:defRPr lang="ru-R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598" autoAdjust="0"/>
  </p:normalViewPr>
  <p:slideViewPr>
    <p:cSldViewPr>
      <p:cViewPr varScale="1">
        <p:scale>
          <a:sx n="74" d="100"/>
          <a:sy n="74" d="100"/>
        </p:scale>
        <p:origin x="-13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ru-RU"/>
          </a:p>
        </p:txBody>
      </p:sp>
      <p:sp>
        <p:nvSpPr>
          <p:cNvPr id="512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421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5"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4F0BAFC7-15DA-4930-95AB-4185412FD5D3}" type="slidenum">
              <a:rPr lang="ru-RU"/>
              <a:pPr>
                <a:defRPr/>
              </a:pPr>
              <a:t>‹#›</a:t>
            </a:fld>
            <a:endParaRPr lang="ru-RU"/>
          </a:p>
        </p:txBody>
      </p:sp>
    </p:spTree>
    <p:extLst>
      <p:ext uri="{BB962C8B-B14F-4D97-AF65-F5344CB8AC3E}">
        <p14:creationId xmlns:p14="http://schemas.microsoft.com/office/powerpoint/2010/main" val="1664028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6FD97E-ECEC-4EAB-96C6-D537E2B80CC6}" type="slidenum">
              <a:rPr lang="ru-RU"/>
              <a:pPr>
                <a:spcBef>
                  <a:spcPct val="0"/>
                </a:spcBef>
              </a:pPr>
              <a:t>28</a:t>
            </a:fld>
            <a:endParaRPr lang="ru-RU"/>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mtClean="0">
                <a:latin typeface="Arial" panose="020B0604020202020204" pitchFamily="34" charset="0"/>
                <a:cs typeface="Arial" panose="020B0604020202020204" pitchFamily="34" charset="0"/>
              </a:rPr>
              <a:t>Определение качества относится как к товарам так и услугам, так и процессам производства товаров и оказания услуг. Любая продукция должна соответствовать определенным требованиям. Качество характеризует соответствие продукции этим требованиям. Свойства продукции, которые характеризуют ее пригодность к выполнению определенных требований, называются признаками, характеристиками качества.</a:t>
            </a:r>
          </a:p>
        </p:txBody>
      </p:sp>
    </p:spTree>
    <p:extLst>
      <p:ext uri="{BB962C8B-B14F-4D97-AF65-F5344CB8AC3E}">
        <p14:creationId xmlns:p14="http://schemas.microsoft.com/office/powerpoint/2010/main" val="400903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5F7DD9-F5A3-48A9-98AF-415661B24999}" type="slidenum">
              <a:rPr lang="ru-RU" altLang="ru-RU"/>
              <a:pPr/>
              <a:t>58</a:t>
            </a:fld>
            <a:endParaRPr lang="ru-RU" altLang="ru-RU"/>
          </a:p>
        </p:txBody>
      </p:sp>
    </p:spTree>
    <p:extLst>
      <p:ext uri="{BB962C8B-B14F-4D97-AF65-F5344CB8AC3E}">
        <p14:creationId xmlns:p14="http://schemas.microsoft.com/office/powerpoint/2010/main" val="185863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2"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5"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448C605E-4540-4E7C-8FDB-06C996590B2E}" type="slidenum">
              <a:rPr lang="ru-RU"/>
              <a:pPr>
                <a:defRPr/>
              </a:pPr>
              <a:t>‹#›</a:t>
            </a:fld>
            <a:endParaRPr lang="ru-RU"/>
          </a:p>
        </p:txBody>
      </p:sp>
    </p:spTree>
    <p:extLst>
      <p:ext uri="{BB962C8B-B14F-4D97-AF65-F5344CB8AC3E}">
        <p14:creationId xmlns:p14="http://schemas.microsoft.com/office/powerpoint/2010/main" val="20978049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E5B854C3-360A-4724-A471-7EA3DB05EDCF}" type="slidenum">
              <a:rPr lang="ru-RU"/>
              <a:pPr>
                <a:defRPr/>
              </a:pPr>
              <a:t>‹#›</a:t>
            </a:fld>
            <a:endParaRPr lang="ru-RU"/>
          </a:p>
        </p:txBody>
      </p:sp>
    </p:spTree>
    <p:extLst>
      <p:ext uri="{BB962C8B-B14F-4D97-AF65-F5344CB8AC3E}">
        <p14:creationId xmlns:p14="http://schemas.microsoft.com/office/powerpoint/2010/main" val="35761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0CD5E37-A728-440C-B3B9-0A9B1F118A59}" type="slidenum">
              <a:rPr lang="ru-RU"/>
              <a:pPr>
                <a:defRPr/>
              </a:pPr>
              <a:t>‹#›</a:t>
            </a:fld>
            <a:endParaRPr lang="ru-RU"/>
          </a:p>
        </p:txBody>
      </p:sp>
    </p:spTree>
    <p:extLst>
      <p:ext uri="{BB962C8B-B14F-4D97-AF65-F5344CB8AC3E}">
        <p14:creationId xmlns:p14="http://schemas.microsoft.com/office/powerpoint/2010/main" val="92398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69F566D9-C30A-4A1D-B82B-63D6701D6AE9}" type="slidenum">
              <a:rPr lang="ru-RU"/>
              <a:pPr>
                <a:defRPr/>
              </a:pPr>
              <a:t>‹#›</a:t>
            </a:fld>
            <a:endParaRPr lang="ru-RU"/>
          </a:p>
        </p:txBody>
      </p:sp>
    </p:spTree>
    <p:extLst>
      <p:ext uri="{BB962C8B-B14F-4D97-AF65-F5344CB8AC3E}">
        <p14:creationId xmlns:p14="http://schemas.microsoft.com/office/powerpoint/2010/main" val="378628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ru-RU" noProof="0" smtClean="0"/>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72A5A9B9-264D-4FAE-8B96-40F4EDD709C0}" type="slidenum">
              <a:rPr lang="ru-RU"/>
              <a:pPr>
                <a:defRPr/>
              </a:pPr>
              <a:t>‹#›</a:t>
            </a:fld>
            <a:endParaRPr lang="ru-RU"/>
          </a:p>
        </p:txBody>
      </p:sp>
    </p:spTree>
    <p:extLst>
      <p:ext uri="{BB962C8B-B14F-4D97-AF65-F5344CB8AC3E}">
        <p14:creationId xmlns:p14="http://schemas.microsoft.com/office/powerpoint/2010/main" val="11661057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0CF76460-E04C-4E10-AAB1-8B49267392CE}" type="slidenum">
              <a:rPr lang="ru-RU"/>
              <a:pPr>
                <a:defRPr/>
              </a:pPr>
              <a:t>‹#›</a:t>
            </a:fld>
            <a:endParaRPr lang="ru-RU"/>
          </a:p>
        </p:txBody>
      </p:sp>
    </p:spTree>
    <p:extLst>
      <p:ext uri="{BB962C8B-B14F-4D97-AF65-F5344CB8AC3E}">
        <p14:creationId xmlns:p14="http://schemas.microsoft.com/office/powerpoint/2010/main" val="92706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577AED5-8B09-4738-9883-491E25D3175E}" type="slidenum">
              <a:rPr lang="ru-RU"/>
              <a:pPr>
                <a:defRPr/>
              </a:pPr>
              <a:t>‹#›</a:t>
            </a:fld>
            <a:endParaRPr lang="ru-RU"/>
          </a:p>
        </p:txBody>
      </p:sp>
    </p:spTree>
    <p:extLst>
      <p:ext uri="{BB962C8B-B14F-4D97-AF65-F5344CB8AC3E}">
        <p14:creationId xmlns:p14="http://schemas.microsoft.com/office/powerpoint/2010/main" val="141303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683969DF-C6D3-4191-AEFA-5130741837AF}" type="slidenum">
              <a:rPr lang="ru-RU"/>
              <a:pPr>
                <a:defRPr/>
              </a:pPr>
              <a:t>‹#›</a:t>
            </a:fld>
            <a:endParaRPr lang="ru-RU"/>
          </a:p>
        </p:txBody>
      </p:sp>
    </p:spTree>
    <p:extLst>
      <p:ext uri="{BB962C8B-B14F-4D97-AF65-F5344CB8AC3E}">
        <p14:creationId xmlns:p14="http://schemas.microsoft.com/office/powerpoint/2010/main" val="1140404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ACFABE15-7E40-4639-A75F-7ED1A2918170}" type="slidenum">
              <a:rPr lang="ru-RU"/>
              <a:pPr>
                <a:defRPr/>
              </a:pPr>
              <a:t>‹#›</a:t>
            </a:fld>
            <a:endParaRPr lang="ru-RU"/>
          </a:p>
        </p:txBody>
      </p:sp>
    </p:spTree>
    <p:extLst>
      <p:ext uri="{BB962C8B-B14F-4D97-AF65-F5344CB8AC3E}">
        <p14:creationId xmlns:p14="http://schemas.microsoft.com/office/powerpoint/2010/main" val="2201446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0E3A2F85-06E4-41FE-B7EE-CFE51121C4C2}" type="slidenum">
              <a:rPr lang="ru-RU"/>
              <a:pPr>
                <a:defRPr/>
              </a:pPr>
              <a:t>‹#›</a:t>
            </a:fld>
            <a:endParaRPr lang="ru-RU"/>
          </a:p>
        </p:txBody>
      </p:sp>
    </p:spTree>
    <p:extLst>
      <p:ext uri="{BB962C8B-B14F-4D97-AF65-F5344CB8AC3E}">
        <p14:creationId xmlns:p14="http://schemas.microsoft.com/office/powerpoint/2010/main" val="429264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CD2B8477-E35E-4C1F-BE39-9E2771043843}" type="slidenum">
              <a:rPr lang="ru-RU"/>
              <a:pPr>
                <a:defRPr/>
              </a:pPr>
              <a:t>‹#›</a:t>
            </a:fld>
            <a:endParaRPr lang="ru-RU"/>
          </a:p>
        </p:txBody>
      </p:sp>
    </p:spTree>
    <p:extLst>
      <p:ext uri="{BB962C8B-B14F-4D97-AF65-F5344CB8AC3E}">
        <p14:creationId xmlns:p14="http://schemas.microsoft.com/office/powerpoint/2010/main" val="234334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454CD54-DBCA-4777-870A-BB786195FAD8}" type="slidenum">
              <a:rPr lang="ru-RU"/>
              <a:pPr>
                <a:defRPr/>
              </a:pPr>
              <a:t>‹#›</a:t>
            </a:fld>
            <a:endParaRPr lang="ru-RU"/>
          </a:p>
        </p:txBody>
      </p:sp>
    </p:spTree>
    <p:extLst>
      <p:ext uri="{BB962C8B-B14F-4D97-AF65-F5344CB8AC3E}">
        <p14:creationId xmlns:p14="http://schemas.microsoft.com/office/powerpoint/2010/main" val="40393460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3337F49C-E137-41C6-872D-7EF914A9F10A}" type="slidenum">
              <a:rPr lang="ru-RU"/>
              <a:pPr>
                <a:defRPr/>
              </a:pPr>
              <a:t>‹#›</a:t>
            </a:fld>
            <a:endParaRPr lang="ru-RU"/>
          </a:p>
        </p:txBody>
      </p:sp>
    </p:spTree>
    <p:extLst>
      <p:ext uri="{BB962C8B-B14F-4D97-AF65-F5344CB8AC3E}">
        <p14:creationId xmlns:p14="http://schemas.microsoft.com/office/powerpoint/2010/main" val="1042629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4D0128FE-C67B-4449-A062-E254E86CACFA}" type="slidenum">
              <a:rPr lang="ru-RU"/>
              <a:pPr>
                <a:defRPr/>
              </a:pPr>
              <a:t>‹#›</a:t>
            </a:fld>
            <a:endParaRPr lang="ru-RU"/>
          </a:p>
        </p:txBody>
      </p:sp>
    </p:spTree>
    <p:extLst>
      <p:ext uri="{BB962C8B-B14F-4D97-AF65-F5344CB8AC3E}">
        <p14:creationId xmlns:p14="http://schemas.microsoft.com/office/powerpoint/2010/main" val="4201318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BA9C088-84E6-4DD1-9D0B-73C06BD7B534}" type="slidenum">
              <a:rPr lang="ru-RU"/>
              <a:pPr>
                <a:defRPr/>
              </a:pPr>
              <a:t>‹#›</a:t>
            </a:fld>
            <a:endParaRPr lang="ru-RU"/>
          </a:p>
        </p:txBody>
      </p:sp>
    </p:spTree>
    <p:extLst>
      <p:ext uri="{BB962C8B-B14F-4D97-AF65-F5344CB8AC3E}">
        <p14:creationId xmlns:p14="http://schemas.microsoft.com/office/powerpoint/2010/main" val="3771614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15DE2B5-6C53-40C6-AA7B-157CDCFD3BCD}" type="slidenum">
              <a:rPr lang="ru-RU"/>
              <a:pPr>
                <a:defRPr/>
              </a:pPr>
              <a:t>‹#›</a:t>
            </a:fld>
            <a:endParaRPr lang="ru-RU"/>
          </a:p>
        </p:txBody>
      </p:sp>
    </p:spTree>
    <p:extLst>
      <p:ext uri="{BB962C8B-B14F-4D97-AF65-F5344CB8AC3E}">
        <p14:creationId xmlns:p14="http://schemas.microsoft.com/office/powerpoint/2010/main" val="756763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D99DF717-053A-4C0F-887D-DDAD8D4F5639}" type="slidenum">
              <a:rPr lang="ru-RU"/>
              <a:pPr>
                <a:defRPr/>
              </a:pPr>
              <a:t>‹#›</a:t>
            </a:fld>
            <a:endParaRPr lang="ru-RU"/>
          </a:p>
        </p:txBody>
      </p:sp>
    </p:spTree>
    <p:extLst>
      <p:ext uri="{BB962C8B-B14F-4D97-AF65-F5344CB8AC3E}">
        <p14:creationId xmlns:p14="http://schemas.microsoft.com/office/powerpoint/2010/main" val="427424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C87D15B-29CA-400C-8248-D7ADD0FCFB50}" type="slidenum">
              <a:rPr lang="ru-RU"/>
              <a:pPr>
                <a:defRPr/>
              </a:pPr>
              <a:t>‹#›</a:t>
            </a:fld>
            <a:endParaRPr lang="ru-RU"/>
          </a:p>
        </p:txBody>
      </p:sp>
    </p:spTree>
    <p:extLst>
      <p:ext uri="{BB962C8B-B14F-4D97-AF65-F5344CB8AC3E}">
        <p14:creationId xmlns:p14="http://schemas.microsoft.com/office/powerpoint/2010/main" val="1549830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152AABA-71F2-4BDA-87CF-93E1CDAA87B0}" type="slidenum">
              <a:rPr lang="ru-RU"/>
              <a:pPr>
                <a:defRPr/>
              </a:pPr>
              <a:t>‹#›</a:t>
            </a:fld>
            <a:endParaRPr lang="ru-RU"/>
          </a:p>
        </p:txBody>
      </p:sp>
    </p:spTree>
    <p:extLst>
      <p:ext uri="{BB962C8B-B14F-4D97-AF65-F5344CB8AC3E}">
        <p14:creationId xmlns:p14="http://schemas.microsoft.com/office/powerpoint/2010/main" val="288346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C52D113B-29D9-41F0-8FE7-A476137E29A2}" type="slidenum">
              <a:rPr lang="ru-RU"/>
              <a:pPr>
                <a:defRPr/>
              </a:pPr>
              <a:t>‹#›</a:t>
            </a:fld>
            <a:endParaRPr lang="ru-RU"/>
          </a:p>
        </p:txBody>
      </p:sp>
    </p:spTree>
    <p:extLst>
      <p:ext uri="{BB962C8B-B14F-4D97-AF65-F5344CB8AC3E}">
        <p14:creationId xmlns:p14="http://schemas.microsoft.com/office/powerpoint/2010/main" val="173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B496938B-AA12-4401-A3A6-FF4F3CD0C877}" type="slidenum">
              <a:rPr lang="ru-RU"/>
              <a:pPr>
                <a:defRPr/>
              </a:pPr>
              <a:t>‹#›</a:t>
            </a:fld>
            <a:endParaRPr lang="ru-RU"/>
          </a:p>
        </p:txBody>
      </p:sp>
    </p:spTree>
    <p:extLst>
      <p:ext uri="{BB962C8B-B14F-4D97-AF65-F5344CB8AC3E}">
        <p14:creationId xmlns:p14="http://schemas.microsoft.com/office/powerpoint/2010/main" val="17360673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149672F4-5B21-4036-978C-3951CDDD922E}" type="slidenum">
              <a:rPr lang="ru-RU"/>
              <a:pPr>
                <a:defRPr/>
              </a:pPr>
              <a:t>‹#›</a:t>
            </a:fld>
            <a:endParaRPr lang="ru-RU"/>
          </a:p>
        </p:txBody>
      </p:sp>
    </p:spTree>
    <p:extLst>
      <p:ext uri="{BB962C8B-B14F-4D97-AF65-F5344CB8AC3E}">
        <p14:creationId xmlns:p14="http://schemas.microsoft.com/office/powerpoint/2010/main" val="26331392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A4C1759-80E9-4E62-87D5-B1A7682D1EE3}" type="slidenum">
              <a:rPr lang="ru-RU"/>
              <a:pPr>
                <a:defRPr/>
              </a:pPr>
              <a:t>‹#›</a:t>
            </a:fld>
            <a:endParaRPr lang="ru-RU"/>
          </a:p>
        </p:txBody>
      </p:sp>
    </p:spTree>
    <p:extLst>
      <p:ext uri="{BB962C8B-B14F-4D97-AF65-F5344CB8AC3E}">
        <p14:creationId xmlns:p14="http://schemas.microsoft.com/office/powerpoint/2010/main" val="382393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24B32643-C24F-49E3-A9C6-B1BF02339A68}" type="slidenum">
              <a:rPr lang="ru-RU"/>
              <a:pPr>
                <a:defRPr/>
              </a:pPr>
              <a:t>‹#›</a:t>
            </a:fld>
            <a:endParaRPr lang="ru-RU"/>
          </a:p>
        </p:txBody>
      </p:sp>
    </p:spTree>
    <p:extLst>
      <p:ext uri="{BB962C8B-B14F-4D97-AF65-F5344CB8AC3E}">
        <p14:creationId xmlns:p14="http://schemas.microsoft.com/office/powerpoint/2010/main" val="254321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1035"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4321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39"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0"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42"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3"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EE051130-50E5-4855-B2D3-2E97894396F6}"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6"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2059"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43214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5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3"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4"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6"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7"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defRPr>
            </a:lvl1pPr>
          </a:lstStyle>
          <a:p>
            <a:pPr>
              <a:defRPr/>
            </a:pPr>
            <a:fld id="{79A5D7E3-07B0-4E0D-8CC8-F6B1D897FE0A}"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7"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ru.wikipedia.org/wiki/%D0%9D%D0%B0%D1%86%D0%B8%D0%BE%D0%BD%D0%B0%D0%BB%D1%8C%D0%BD%D0%B0%D1%8F_%D0%BC%D0%B5%D0%B4%D0%B8%D1%86%D0%B8%D0%BD%D1%81%D0%BA%D0%B0%D1%8F_%D0%BF%D0%B0%D0%BB%D0%B0%D1%82%D0%B0#cite_note-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krasmed.ru/upload/iblock/024/74726.799.p.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onsultant.ru/document/cons_doc_LAW_314269/b004fed0b70d0f223e4a81f8ad6cd92af90a7e3b/" TargetMode="External"/><Relationship Id="rId2" Type="http://schemas.openxmlformats.org/officeDocument/2006/relationships/hyperlink" Target="http://www.consultant.ru/document/cons_doc_LAW_358895/6a4a5b5468ba8b99831699f7d048d2a5d7710610/"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krasmed.ru/content/18091/page.html" TargetMode="External"/><Relationship Id="rId2" Type="http://schemas.openxmlformats.org/officeDocument/2006/relationships/hyperlink" Target="https://www.krasmed.ru/content/18149/page.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krasgmu.ru/index.php?page%5bcommon%5d=elib&amp;cat=catalog&amp;res_id=51156"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krasgmu.ru/index.php?page%5bcommon%5d=elib&amp;cat=catalog&amp;res_id=31804" TargetMode="External"/><Relationship Id="rId5" Type="http://schemas.openxmlformats.org/officeDocument/2006/relationships/hyperlink" Target="http://krasgmu.ru/index.php?page%5bcommon%5d=elib&amp;cat=catalog&amp;res_id=59707" TargetMode="External"/><Relationship Id="rId4" Type="http://schemas.openxmlformats.org/officeDocument/2006/relationships/hyperlink" Target="http://krasgmu.ru/index.php?page%5bcommon%5d=elib&amp;cat=catalog&amp;res_id=59706"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260350"/>
            <a:ext cx="8226425" cy="3673475"/>
          </a:xfrm>
        </p:spPr>
        <p:txBody>
          <a:bodyPr/>
          <a:lstStyle/>
          <a:p>
            <a:pPr eaLnBrk="1" hangingPunct="1">
              <a:defRPr/>
            </a:pPr>
            <a:r>
              <a:rPr lang="ru-RU" sz="2400" dirty="0" smtClean="0"/>
              <a:t>Кафедра Общественного здоровья и здравоохранения</a:t>
            </a:r>
            <a:r>
              <a:rPr lang="ru-RU" dirty="0" smtClean="0"/>
              <a:t/>
            </a:r>
            <a:br>
              <a:rPr lang="ru-RU" dirty="0" smtClean="0"/>
            </a:br>
            <a:r>
              <a:rPr lang="ru-RU" dirty="0" err="1" smtClean="0"/>
              <a:t>Тема:Обязательное</a:t>
            </a:r>
            <a:r>
              <a:rPr lang="ru-RU" dirty="0" smtClean="0"/>
              <a:t> медицинское страхование</a:t>
            </a:r>
            <a:r>
              <a:rPr lang="ru-RU" sz="3600" dirty="0" smtClean="0"/>
              <a:t>. </a:t>
            </a:r>
            <a:r>
              <a:rPr lang="ru-RU" dirty="0" smtClean="0"/>
              <a:t/>
            </a:r>
            <a:br>
              <a:rPr lang="ru-RU" dirty="0" smtClean="0"/>
            </a:br>
            <a:r>
              <a:rPr lang="ru-RU" sz="1800" dirty="0" smtClean="0"/>
              <a:t>лекция  для студентов</a:t>
            </a:r>
            <a:endParaRPr lang="ru-RU" dirty="0" smtClean="0"/>
          </a:p>
        </p:txBody>
      </p:sp>
      <p:sp>
        <p:nvSpPr>
          <p:cNvPr id="2051" name="Rectangle 3"/>
          <p:cNvSpPr>
            <a:spLocks noGrp="1" noChangeArrowheads="1"/>
          </p:cNvSpPr>
          <p:nvPr>
            <p:ph type="subTitle" idx="1"/>
          </p:nvPr>
        </p:nvSpPr>
        <p:spPr>
          <a:xfrm>
            <a:off x="1371600" y="4653136"/>
            <a:ext cx="6400800" cy="1224136"/>
          </a:xfrm>
        </p:spPr>
        <p:txBody>
          <a:bodyPr/>
          <a:lstStyle/>
          <a:p>
            <a:pPr algn="l" eaLnBrk="1" hangingPunct="1">
              <a:defRPr/>
            </a:pPr>
            <a:r>
              <a:rPr lang="ru-RU" dirty="0" smtClean="0"/>
              <a:t>К.м.н., доцент Тихонова Н.В.</a:t>
            </a:r>
          </a:p>
          <a:p>
            <a:pPr algn="l" eaLnBrk="1" hangingPunct="1">
              <a:defRPr/>
            </a:pPr>
            <a:endParaRPr lang="ru-RU" dirty="0" smtClean="0"/>
          </a:p>
          <a:p>
            <a:pPr eaLnBrk="1" hangingPunct="1">
              <a:defRPr/>
            </a:pPr>
            <a:endParaRPr lang="ru-RU" sz="1400" dirty="0" smtClean="0"/>
          </a:p>
          <a:p>
            <a:pPr eaLnBrk="1" hangingPunct="1">
              <a:defRPr/>
            </a:pPr>
            <a:r>
              <a:rPr lang="ru-RU" sz="1400" dirty="0" smtClean="0"/>
              <a:t>Красноярск, 2022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467545" y="116632"/>
            <a:ext cx="7992244" cy="6408711"/>
          </a:xfrm>
        </p:spPr>
        <p:txBody>
          <a:bodyPr/>
          <a:lstStyle/>
          <a:p>
            <a:pPr algn="just">
              <a:lnSpc>
                <a:spcPct val="80000"/>
              </a:lnSpc>
              <a:defRPr/>
            </a:pPr>
            <a:endParaRPr lang="ru-RU" sz="2400" dirty="0" smtClean="0">
              <a:effectLst/>
            </a:endParaRPr>
          </a:p>
          <a:p>
            <a:pPr algn="just">
              <a:lnSpc>
                <a:spcPct val="80000"/>
              </a:lnSpc>
              <a:defRPr/>
            </a:pPr>
            <a:r>
              <a:rPr lang="ru-RU" sz="2400" dirty="0" smtClean="0">
                <a:effectLst/>
              </a:rPr>
              <a:t>8</a:t>
            </a:r>
            <a:r>
              <a:rPr lang="ru-RU" sz="2400" dirty="0">
                <a:effectLst/>
              </a:rPr>
              <a:t>) </a:t>
            </a:r>
            <a:r>
              <a:rPr lang="ru-RU" sz="2400" dirty="0">
                <a:solidFill>
                  <a:srgbClr val="FFFF00"/>
                </a:solidFill>
                <a:effectLst/>
              </a:rPr>
              <a:t>базовая программа </a:t>
            </a:r>
            <a:r>
              <a:rPr lang="ru-RU" sz="2400" dirty="0" smtClean="0">
                <a:solidFill>
                  <a:srgbClr val="FFFF00"/>
                </a:solidFill>
                <a:effectLst/>
              </a:rPr>
              <a:t>ОМС </a:t>
            </a:r>
            <a:r>
              <a:rPr lang="ru-RU" sz="2400" dirty="0" smtClean="0">
                <a:effectLst/>
              </a:rPr>
              <a:t>- </a:t>
            </a:r>
            <a:r>
              <a:rPr lang="ru-RU" sz="2400" dirty="0">
                <a:effectLst/>
              </a:rPr>
              <a:t>составная часть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за счет средств обязательного медицинского страхования на всей территории Российской Федерации медицинской помощи и устанавливающая единые требования к территориальным программам обязательного медицинского страхования</a:t>
            </a:r>
            <a:r>
              <a:rPr lang="ru-RU" sz="2400" dirty="0" smtClean="0">
                <a:effectLst/>
              </a:rPr>
              <a:t>;</a:t>
            </a:r>
            <a:endParaRPr lang="ru-RU" sz="2400" dirty="0">
              <a:effectLst/>
            </a:endParaRPr>
          </a:p>
          <a:p>
            <a:pPr algn="just">
              <a:lnSpc>
                <a:spcPct val="80000"/>
              </a:lnSpc>
              <a:defRPr/>
            </a:pPr>
            <a:r>
              <a:rPr lang="ru-RU" sz="2400" dirty="0">
                <a:effectLst/>
              </a:rPr>
              <a:t>9) </a:t>
            </a:r>
            <a:r>
              <a:rPr lang="ru-RU" sz="2400" dirty="0">
                <a:solidFill>
                  <a:srgbClr val="FFFF00"/>
                </a:solidFill>
                <a:effectLst/>
              </a:rPr>
              <a:t>территориальная программа </a:t>
            </a:r>
            <a:r>
              <a:rPr lang="ru-RU" sz="2400" dirty="0" smtClean="0">
                <a:solidFill>
                  <a:srgbClr val="FFFF00"/>
                </a:solidFill>
                <a:effectLst/>
              </a:rPr>
              <a:t>ОМС </a:t>
            </a:r>
            <a:r>
              <a:rPr lang="ru-RU" sz="2400" dirty="0" smtClean="0">
                <a:effectLst/>
              </a:rPr>
              <a:t>- </a:t>
            </a:r>
            <a:r>
              <a:rPr lang="ru-RU" sz="2400" dirty="0">
                <a:effectLst/>
              </a:rPr>
              <a:t>составная часть территориальной программы государственных </a:t>
            </a:r>
            <a:r>
              <a:rPr lang="ru-RU" sz="2400" dirty="0" smtClean="0">
                <a:effectLst/>
              </a:rPr>
              <a:t>гарантий </a:t>
            </a:r>
            <a:r>
              <a:rPr lang="ru-RU" sz="2400" dirty="0" smtClean="0">
                <a:solidFill>
                  <a:srgbClr val="FFFF00"/>
                </a:solidFill>
                <a:effectLst/>
              </a:rPr>
              <a:t>(ТПГГ) </a:t>
            </a:r>
            <a:r>
              <a:rPr lang="ru-RU" sz="2400" dirty="0">
                <a:effectLst/>
              </a:rPr>
              <a:t>бесплатного оказания гражданам медицинской помощи, определяющая права застрахованных лиц на бесплатное оказание им медицинской помощи на территории субъекта Российской Федерации и соответствующая единым требованиям базовой программы обязательного медицинского страхования.</a:t>
            </a:r>
          </a:p>
          <a:p>
            <a:pPr>
              <a:defRPr/>
            </a:pP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effectLst/>
              </a:rPr>
              <a:t>ОМС</a:t>
            </a:r>
          </a:p>
        </p:txBody>
      </p:sp>
      <p:sp>
        <p:nvSpPr>
          <p:cNvPr id="14339" name="Rectangle 3"/>
          <p:cNvSpPr>
            <a:spLocks noGrp="1" noChangeArrowheads="1"/>
          </p:cNvSpPr>
          <p:nvPr>
            <p:ph type="body" idx="1"/>
          </p:nvPr>
        </p:nvSpPr>
        <p:spPr>
          <a:xfrm>
            <a:off x="468313" y="1268413"/>
            <a:ext cx="8229600"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ru-RU" smtClean="0">
                <a:effectLst/>
              </a:rPr>
              <a:t>Статья 9. </a:t>
            </a:r>
            <a:endParaRPr lang="en-US" smtClean="0">
              <a:effectLst/>
            </a:endParaRPr>
          </a:p>
          <a:p>
            <a:r>
              <a:rPr lang="ru-RU" smtClean="0">
                <a:effectLst/>
              </a:rPr>
              <a:t>Субъектами обязательного медицинского страхования являются: </a:t>
            </a:r>
          </a:p>
          <a:p>
            <a:r>
              <a:rPr lang="ru-RU" smtClean="0">
                <a:effectLst/>
              </a:rPr>
              <a:t>1) застрахованные лица;</a:t>
            </a:r>
          </a:p>
          <a:p>
            <a:r>
              <a:rPr lang="ru-RU" smtClean="0">
                <a:effectLst/>
              </a:rPr>
              <a:t>2) страхователи;</a:t>
            </a:r>
          </a:p>
          <a:p>
            <a:r>
              <a:rPr lang="ru-RU" smtClean="0">
                <a:effectLst/>
              </a:rPr>
              <a:t>3) Федеральный фонд.</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effectLst/>
              </a:rPr>
              <a:t>ОМС</a:t>
            </a:r>
          </a:p>
        </p:txBody>
      </p:sp>
      <p:sp>
        <p:nvSpPr>
          <p:cNvPr id="153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effectLst/>
              </a:rPr>
              <a:t>Статья 9. </a:t>
            </a:r>
          </a:p>
          <a:p>
            <a:r>
              <a:rPr lang="ru-RU" smtClean="0">
                <a:effectLst/>
              </a:rPr>
              <a:t>Участниками обязательного медицинского страхования являются: </a:t>
            </a:r>
          </a:p>
          <a:p>
            <a:r>
              <a:rPr lang="ru-RU" smtClean="0">
                <a:effectLst/>
              </a:rPr>
              <a:t>1) территориальные фонды;</a:t>
            </a:r>
          </a:p>
          <a:p>
            <a:r>
              <a:rPr lang="ru-RU" smtClean="0">
                <a:effectLst/>
              </a:rPr>
              <a:t>2) страховые медицинские организации;</a:t>
            </a:r>
          </a:p>
          <a:p>
            <a:r>
              <a:rPr lang="ru-RU" smtClean="0">
                <a:effectLst/>
              </a:rPr>
              <a:t>3) медицинские организации.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eaLnBrk="1" hangingPunct="1">
              <a:defRPr/>
            </a:pPr>
            <a:r>
              <a:rPr lang="ru-RU" sz="3600" dirty="0">
                <a:latin typeface="Bankir-Retro"/>
              </a:rPr>
              <a:t>З</a:t>
            </a:r>
            <a:r>
              <a:rPr lang="ru-RU" sz="3600" dirty="0" smtClean="0">
                <a:latin typeface="Bankir-Retro"/>
              </a:rPr>
              <a:t>акон об ОМС</a:t>
            </a:r>
            <a:r>
              <a:rPr lang="ru-RU" dirty="0" smtClean="0">
                <a:latin typeface="Bankir-Retro"/>
              </a:rPr>
              <a:t> </a:t>
            </a:r>
            <a:r>
              <a:rPr lang="ru-RU" dirty="0">
                <a:effectLst/>
              </a:rPr>
              <a:t>-</a:t>
            </a:r>
            <a:r>
              <a:rPr lang="ru-RU" dirty="0" smtClean="0">
                <a:effectLst/>
              </a:rPr>
              <a:t> </a:t>
            </a:r>
            <a:r>
              <a:rPr lang="ru-RU" dirty="0">
                <a:effectLst/>
              </a:rPr>
              <a:t>№ 326-ФЗ </a:t>
            </a:r>
            <a:endParaRPr lang="ru-RU" dirty="0" smtClean="0">
              <a:latin typeface="Bankir-Retro"/>
            </a:endParaRPr>
          </a:p>
        </p:txBody>
      </p:sp>
      <p:sp>
        <p:nvSpPr>
          <p:cNvPr id="3" name="Содержимое 2"/>
          <p:cNvSpPr>
            <a:spLocks noGrp="1"/>
          </p:cNvSpPr>
          <p:nvPr>
            <p:ph idx="1"/>
          </p:nvPr>
        </p:nvSpPr>
        <p:spPr>
          <a:xfrm>
            <a:off x="457200" y="1268760"/>
            <a:ext cx="8229600" cy="4862165"/>
          </a:xfrm>
        </p:spPr>
        <p:txBody>
          <a:bodyPr>
            <a:normAutofit/>
          </a:bodyPr>
          <a:lstStyle/>
          <a:p>
            <a:pPr eaLnBrk="1" hangingPunct="1">
              <a:lnSpc>
                <a:spcPct val="80000"/>
              </a:lnSpc>
              <a:buFont typeface="Wingdings" panose="05000000000000000000" pitchFamily="2" charset="2"/>
              <a:buChar char="ü"/>
              <a:defRPr/>
            </a:pPr>
            <a:r>
              <a:rPr lang="ru-RU" sz="2700" dirty="0" smtClean="0"/>
              <a:t> </a:t>
            </a:r>
            <a:r>
              <a:rPr lang="ru-RU" dirty="0" smtClean="0"/>
              <a:t>Базовый принцип-централизация системы ОМС и переход к одноканальной системе финансирования.</a:t>
            </a:r>
          </a:p>
          <a:p>
            <a:pPr eaLnBrk="1" hangingPunct="1">
              <a:lnSpc>
                <a:spcPct val="80000"/>
              </a:lnSpc>
              <a:buFont typeface="Wingdings" panose="05000000000000000000" pitchFamily="2" charset="2"/>
              <a:buChar char="ü"/>
              <a:defRPr/>
            </a:pPr>
            <a:endParaRPr lang="ru-RU" dirty="0" smtClean="0"/>
          </a:p>
          <a:p>
            <a:pPr eaLnBrk="1" hangingPunct="1">
              <a:lnSpc>
                <a:spcPct val="80000"/>
              </a:lnSpc>
              <a:buFont typeface="Wingdings" panose="05000000000000000000" pitchFamily="2" charset="2"/>
              <a:buChar char="ü"/>
              <a:defRPr/>
            </a:pPr>
            <a:r>
              <a:rPr lang="ru-RU" dirty="0" smtClean="0"/>
              <a:t>ФОМС РФ финансирует  территориальные фонды ОМС в рамках базовой программы ОМС. </a:t>
            </a:r>
          </a:p>
        </p:txBody>
      </p:sp>
      <p:pic>
        <p:nvPicPr>
          <p:cNvPr id="4" name="Рисунок 3" descr="Рисуноxк2.png"/>
          <p:cNvPicPr>
            <a:picLocks noChangeAspect="1"/>
          </p:cNvPicPr>
          <p:nvPr/>
        </p:nvPicPr>
        <p:blipFill>
          <a:blip r:embed="rId2" cstate="print"/>
          <a:stretch>
            <a:fillRect/>
          </a:stretch>
        </p:blipFill>
        <p:spPr>
          <a:xfrm>
            <a:off x="-71470" y="5434496"/>
            <a:ext cx="9144000" cy="2352222"/>
          </a:xfrm>
          <a:prstGeom prst="rect">
            <a:avLst/>
          </a:prstGeom>
          <a:effectLst>
            <a:softEdge rad="6350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body" idx="1"/>
          </p:nvPr>
        </p:nvSpPr>
        <p:spPr>
          <a:xfrm>
            <a:off x="250825" y="115888"/>
            <a:ext cx="8686800" cy="6858000"/>
          </a:xfrm>
        </p:spPr>
        <p:txBody>
          <a:bodyPr/>
          <a:lstStyle/>
          <a:p>
            <a:pPr algn="just" eaLnBrk="1" hangingPunct="1">
              <a:buFont typeface="Wingdings" panose="05000000000000000000" pitchFamily="2" charset="2"/>
              <a:buNone/>
              <a:defRPr/>
            </a:pPr>
            <a:r>
              <a:rPr lang="ru-RU" sz="2800" u="sng" dirty="0" smtClean="0"/>
              <a:t>Застрахованными</a:t>
            </a:r>
            <a:r>
              <a:rPr lang="ru-RU" sz="2800" dirty="0" smtClean="0"/>
              <a:t> лицами являются граждане РФ, постоянно или временно проживающие в Российской Федерации иностранные граждане, лица без гражданства (за исключением высококвалифицированных специалистов и членов их семей в соответствии с Федеральным законом от 25 июля 2002 года № 115-ФЗ «О правовом положении иностранных граждан в Российской Федерации»), а также лица, имеющие право на медицинскую помощь в соответствии с Федеральным законом «О беженцах»:</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11188" y="260350"/>
            <a:ext cx="8229600" cy="7985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ru-RU" b="1" u="sng" smtClean="0"/>
              <a:t>Договор</a:t>
            </a:r>
          </a:p>
        </p:txBody>
      </p:sp>
      <p:sp>
        <p:nvSpPr>
          <p:cNvPr id="241667" name="Rectangle 3"/>
          <p:cNvSpPr>
            <a:spLocks noGrp="1" noChangeArrowheads="1"/>
          </p:cNvSpPr>
          <p:nvPr>
            <p:ph type="body" idx="1"/>
          </p:nvPr>
        </p:nvSpPr>
        <p:spPr>
          <a:xfrm>
            <a:off x="457200" y="1052513"/>
            <a:ext cx="8229600" cy="58054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 typeface="Wingdings" panose="05000000000000000000" pitchFamily="2" charset="2"/>
              <a:buNone/>
              <a:defRPr/>
            </a:pPr>
            <a:r>
              <a:rPr lang="ru-RU" sz="2800" dirty="0" smtClean="0"/>
              <a:t>Статья 37. Договоры в сфере обязательного медицинского страхования</a:t>
            </a:r>
          </a:p>
          <a:p>
            <a:pPr>
              <a:lnSpc>
                <a:spcPct val="90000"/>
              </a:lnSpc>
              <a:defRPr/>
            </a:pPr>
            <a:r>
              <a:rPr lang="ru-RU" sz="2800" dirty="0" smtClean="0"/>
              <a:t>Право застрахованного лица на бесплатное оказание медицинской помощи по обязательному медицинскому страхованию реализуется на основании заключенных в его пользу между участниками обязательного медицинского страхования </a:t>
            </a:r>
            <a:r>
              <a:rPr lang="ru-RU" sz="2800" u="sng" dirty="0" smtClean="0"/>
              <a:t>договора</a:t>
            </a:r>
            <a:r>
              <a:rPr lang="ru-RU" sz="2800" dirty="0" smtClean="0"/>
              <a:t> о финансовом обеспечении обязательного медицинского страхования и </a:t>
            </a:r>
            <a:r>
              <a:rPr lang="ru-RU" sz="2800" u="sng" dirty="0" smtClean="0"/>
              <a:t>договора </a:t>
            </a:r>
            <a:r>
              <a:rPr lang="ru-RU" sz="2800" dirty="0" smtClean="0"/>
              <a:t>на оказание и оплату медицинской помощи по обязательному медицинскому страхованию</a:t>
            </a:r>
            <a:r>
              <a:rPr lang="ru-RU" sz="2800" dirty="0" smtClean="0">
                <a:effectLst/>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u="sng" dirty="0" smtClean="0"/>
              <a:t>Страховой </a:t>
            </a:r>
            <a:r>
              <a:rPr lang="ru-RU" b="1" u="sng" dirty="0" err="1" smtClean="0"/>
              <a:t>мед.полис</a:t>
            </a:r>
            <a:endParaRPr lang="ru-RU" dirty="0"/>
          </a:p>
        </p:txBody>
      </p:sp>
      <p:sp>
        <p:nvSpPr>
          <p:cNvPr id="3" name="Содержимое 2"/>
          <p:cNvSpPr>
            <a:spLocks noGrp="1"/>
          </p:cNvSpPr>
          <p:nvPr>
            <p:ph idx="1"/>
          </p:nvPr>
        </p:nvSpPr>
        <p:spPr/>
        <p:txBody>
          <a:bodyPr/>
          <a:lstStyle/>
          <a:p>
            <a:pPr>
              <a:defRPr/>
            </a:pPr>
            <a:r>
              <a:rPr lang="ru-RU" sz="3600" dirty="0" smtClean="0"/>
              <a:t>документ, который получает каждый гражданин на основании договора ОМС</a:t>
            </a:r>
          </a:p>
          <a:p>
            <a:pPr>
              <a:defRPr/>
            </a:pPr>
            <a:r>
              <a:rPr lang="ru-RU" sz="3600" dirty="0" smtClean="0"/>
              <a:t>Гарантирует оказание </a:t>
            </a:r>
            <a:r>
              <a:rPr lang="ru-RU" sz="3600" dirty="0" err="1" smtClean="0"/>
              <a:t>мед.помощи</a:t>
            </a:r>
            <a:r>
              <a:rPr lang="ru-RU" sz="3600" dirty="0" smtClean="0"/>
              <a:t> в рамках программы ОМС на всей территории России.</a:t>
            </a:r>
          </a:p>
          <a:p>
            <a:pPr>
              <a:defRPr/>
            </a:pPr>
            <a:endParaRPr lang="ru-RU" sz="3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body" idx="1"/>
          </p:nvPr>
        </p:nvSpPr>
        <p:spPr>
          <a:xfrm>
            <a:off x="179512" y="116632"/>
            <a:ext cx="8736013" cy="5400600"/>
          </a:xfrm>
        </p:spPr>
        <p:txBody>
          <a:bodyPr/>
          <a:lstStyle/>
          <a:p>
            <a:pPr algn="just" eaLnBrk="1" hangingPunct="1">
              <a:buFont typeface="Wingdings" panose="05000000000000000000" pitchFamily="2" charset="2"/>
              <a:buNone/>
              <a:defRPr/>
            </a:pPr>
            <a:r>
              <a:rPr lang="ru-RU" sz="2800" b="1" u="sng" dirty="0" smtClean="0"/>
              <a:t>Ассоциация врачей</a:t>
            </a:r>
            <a:r>
              <a:rPr lang="ru-RU" sz="2800" dirty="0" smtClean="0"/>
              <a:t> – общественная организация создаваемая в целях защиты прав </a:t>
            </a:r>
            <a:r>
              <a:rPr lang="ru-RU" sz="2800" dirty="0" err="1" smtClean="0"/>
              <a:t>мед.работников</a:t>
            </a:r>
            <a:r>
              <a:rPr lang="ru-RU" sz="2800" dirty="0" smtClean="0"/>
              <a:t>, их постдипломной подготовки. </a:t>
            </a:r>
          </a:p>
          <a:p>
            <a:pPr marL="0" indent="0">
              <a:buNone/>
            </a:pPr>
            <a:r>
              <a:rPr lang="ru-RU" sz="2000" dirty="0">
                <a:effectLst/>
              </a:rPr>
              <a:t>Национальная медицинская палата - член Всемирной Медицинской Ассоциации</a:t>
            </a:r>
            <a:r>
              <a:rPr lang="ru-RU" sz="2000" baseline="30000" dirty="0">
                <a:effectLst/>
                <a:hlinkClick r:id="rId2"/>
              </a:rPr>
              <a:t>[2</a:t>
            </a:r>
            <a:r>
              <a:rPr lang="ru-RU" sz="2000" baseline="30000" dirty="0" smtClean="0">
                <a:effectLst/>
                <a:hlinkClick r:id="rId2"/>
              </a:rPr>
              <a:t>]</a:t>
            </a:r>
            <a:r>
              <a:rPr lang="ru-RU" sz="2000" dirty="0" smtClean="0">
                <a:effectLst/>
              </a:rPr>
              <a:t>. Сегодня </a:t>
            </a:r>
            <a:r>
              <a:rPr lang="ru-RU" sz="2000" dirty="0">
                <a:effectLst/>
              </a:rPr>
              <a:t>Союз медицинского сообщества  «Национальная медицинская палата» –  это крупнейшая общественная организация в сфере здравоохранения.  </a:t>
            </a:r>
            <a:endParaRPr lang="ru-RU" sz="2000" dirty="0" smtClean="0">
              <a:effectLst/>
            </a:endParaRPr>
          </a:p>
          <a:p>
            <a:pPr marL="0" indent="0">
              <a:buNone/>
            </a:pPr>
            <a:r>
              <a:rPr lang="ru-RU" sz="2000" dirty="0" smtClean="0">
                <a:effectLst/>
              </a:rPr>
              <a:t>ЕЕ задачи, в том числе:</a:t>
            </a:r>
            <a:endParaRPr lang="ru-RU" sz="2000" dirty="0">
              <a:effectLst/>
            </a:endParaRPr>
          </a:p>
          <a:p>
            <a:r>
              <a:rPr lang="ru-RU" sz="2400" dirty="0">
                <a:effectLst/>
              </a:rPr>
              <a:t>создание системы правовой и юридической защиты медицинских работников и медицинских организаций;</a:t>
            </a:r>
          </a:p>
          <a:p>
            <a:r>
              <a:rPr lang="ru-RU" sz="2400" dirty="0">
                <a:effectLst/>
              </a:rPr>
              <a:t>регулирование этических аспектов деятельности медицинских работников при обращении с пациентами, юридическими лицами и иными субъектами профессиональных отношений</a:t>
            </a:r>
            <a:r>
              <a:rPr lang="ru-RU" sz="2000" dirty="0">
                <a:effectLst/>
              </a:rPr>
              <a:t>.</a:t>
            </a:r>
          </a:p>
          <a:p>
            <a:pPr algn="just" eaLnBrk="1" hangingPunct="1">
              <a:buFont typeface="Wingdings" panose="05000000000000000000" pitchFamily="2" charset="2"/>
              <a:buNone/>
              <a:defRPr/>
            </a:pPr>
            <a:endParaRPr lang="ru-RU"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4213" y="0"/>
            <a:ext cx="8059737" cy="3068638"/>
          </a:xfrm>
        </p:spPr>
        <p:txBody>
          <a:bodyPr/>
          <a:lstStyle/>
          <a:p>
            <a:pPr algn="l">
              <a:defRPr/>
            </a:pPr>
            <a:r>
              <a:rPr lang="ru-RU" sz="1800" dirty="0" smtClean="0">
                <a:effectLst/>
              </a:rPr>
              <a:t/>
            </a:r>
            <a:br>
              <a:rPr lang="ru-RU" sz="1800" dirty="0" smtClean="0">
                <a:effectLst/>
              </a:rPr>
            </a:br>
            <a:r>
              <a:rPr lang="ru-RU" sz="2400" dirty="0" smtClean="0">
                <a:effectLst/>
              </a:rPr>
              <a:t>Статья </a:t>
            </a:r>
            <a:r>
              <a:rPr lang="ru-RU" sz="2400" dirty="0">
                <a:effectLst/>
              </a:rPr>
              <a:t>12. </a:t>
            </a:r>
            <a:r>
              <a:rPr lang="ru-RU" sz="2400" dirty="0" smtClean="0">
                <a:effectLst/>
              </a:rPr>
              <a:t>Страховщик</a:t>
            </a:r>
            <a:br>
              <a:rPr lang="ru-RU" sz="2400" dirty="0" smtClean="0">
                <a:effectLst/>
              </a:rPr>
            </a:br>
            <a:r>
              <a:rPr lang="ru-RU" sz="2800" dirty="0" smtClean="0">
                <a:effectLst/>
              </a:rPr>
              <a:t>1</a:t>
            </a:r>
            <a:r>
              <a:rPr lang="ru-RU" sz="2800" dirty="0">
                <a:effectLst/>
              </a:rPr>
              <a:t>.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a:t>
            </a:r>
            <a:br>
              <a:rPr lang="ru-RU" sz="2800" dirty="0">
                <a:effectLst/>
              </a:rPr>
            </a:br>
            <a:r>
              <a:rPr lang="ru-RU" sz="2800" dirty="0">
                <a:effectLst/>
              </a:rPr>
              <a:t> </a:t>
            </a:r>
            <a:endParaRPr lang="ru-RU" sz="2800" dirty="0"/>
          </a:p>
        </p:txBody>
      </p:sp>
      <p:sp>
        <p:nvSpPr>
          <p:cNvPr id="3" name="Подзаголовок 2"/>
          <p:cNvSpPr>
            <a:spLocks noGrp="1"/>
          </p:cNvSpPr>
          <p:nvPr>
            <p:ph type="subTitle" sz="quarter" idx="1"/>
          </p:nvPr>
        </p:nvSpPr>
        <p:spPr>
          <a:xfrm>
            <a:off x="468313" y="3068638"/>
            <a:ext cx="8351837" cy="3673475"/>
          </a:xfrm>
        </p:spPr>
        <p:txBody>
          <a:bodyPr/>
          <a:lstStyle/>
          <a:p>
            <a:pPr>
              <a:defRPr/>
            </a:pPr>
            <a:r>
              <a:rPr lang="ru-RU" sz="2800" dirty="0" smtClean="0">
                <a:effectLst/>
              </a:rPr>
              <a:t>2</a:t>
            </a:r>
            <a:r>
              <a:rPr lang="ru-RU" sz="2800" dirty="0">
                <a:effectLst/>
              </a:rPr>
              <a:t>. Федеральный фонд - некоммерческая организация,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страхования.</a:t>
            </a:r>
          </a:p>
          <a:p>
            <a:pPr>
              <a:defRPr/>
            </a:pPr>
            <a:endParaRPr lang="ru-RU" sz="2800" dirty="0">
              <a:effectLst/>
            </a:endParaRPr>
          </a:p>
          <a:p>
            <a:pPr>
              <a:defRPr/>
            </a:pPr>
            <a:endParaRPr lang="ru-RU"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250"/>
            <a:ext cx="8578850" cy="6265863"/>
          </a:xfrm>
        </p:spPr>
        <p:txBody>
          <a:bodyPr/>
          <a:lstStyle/>
          <a:p>
            <a:pPr>
              <a:defRPr/>
            </a:pPr>
            <a:r>
              <a:rPr lang="ru-RU" sz="2400" dirty="0">
                <a:effectLst/>
              </a:rPr>
              <a:t>Статья 13. Территориальные фонды</a:t>
            </a:r>
          </a:p>
          <a:p>
            <a:pPr algn="just">
              <a:defRPr/>
            </a:pPr>
            <a:r>
              <a:rPr lang="ru-RU" sz="2400" dirty="0">
                <a:effectLst/>
              </a:rPr>
              <a:t>1. Территориальные фонды - некоммерческие организации, созданные субъектами Российской Федерации в соответствии с настоящим Федеральным законом для реализации государственной политики в сфере </a:t>
            </a:r>
            <a:r>
              <a:rPr lang="ru-RU" sz="2400" dirty="0" smtClean="0">
                <a:effectLst/>
              </a:rPr>
              <a:t>ОМС на </a:t>
            </a:r>
            <a:r>
              <a:rPr lang="ru-RU" sz="2400" dirty="0">
                <a:effectLst/>
              </a:rPr>
              <a:t>территориях субъектов Российской Федерации.</a:t>
            </a:r>
          </a:p>
          <a:p>
            <a:pPr algn="just">
              <a:defRPr/>
            </a:pPr>
            <a:r>
              <a:rPr lang="ru-RU" sz="2400" dirty="0">
                <a:effectLst/>
              </a:rPr>
              <a:t> </a:t>
            </a:r>
          </a:p>
          <a:p>
            <a:pPr algn="just">
              <a:defRPr/>
            </a:pPr>
            <a:r>
              <a:rPr lang="ru-RU" sz="2400" dirty="0">
                <a:effectLst/>
              </a:rPr>
              <a:t>2. </a:t>
            </a:r>
            <a:r>
              <a:rPr lang="ru-RU" sz="2800" dirty="0">
                <a:effectLst/>
              </a:rPr>
              <a:t>Территориальные фонды осуществляют отдельные полномочия </a:t>
            </a:r>
            <a:r>
              <a:rPr lang="ru-RU" sz="2800" u="sng" dirty="0">
                <a:effectLst/>
              </a:rPr>
              <a:t>страховщика</a:t>
            </a:r>
            <a:r>
              <a:rPr lang="ru-RU" sz="2800" dirty="0">
                <a:effectLst/>
              </a:rPr>
              <a:t> в части реализации территориальных программ </a:t>
            </a:r>
            <a:r>
              <a:rPr lang="ru-RU" sz="2800" dirty="0" smtClean="0">
                <a:effectLst/>
              </a:rPr>
              <a:t>ОМС в </a:t>
            </a:r>
            <a:r>
              <a:rPr lang="ru-RU" sz="2800" dirty="0">
                <a:effectLst/>
              </a:rPr>
              <a:t>пределах базовой программы обязательного медицинского страхования в соответствии с настоящим Федеральным законом.</a:t>
            </a:r>
          </a:p>
          <a:p>
            <a:pP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ru-RU" dirty="0" smtClean="0"/>
              <a:t>План</a:t>
            </a:r>
          </a:p>
        </p:txBody>
      </p:sp>
      <p:sp>
        <p:nvSpPr>
          <p:cNvPr id="83971" name="Rectangle 3"/>
          <p:cNvSpPr>
            <a:spLocks noGrp="1" noChangeArrowheads="1"/>
          </p:cNvSpPr>
          <p:nvPr>
            <p:ph type="body" idx="1"/>
          </p:nvPr>
        </p:nvSpPr>
        <p:spPr/>
        <p:txBody>
          <a:bodyPr/>
          <a:lstStyle/>
          <a:p>
            <a:pPr eaLnBrk="1" hangingPunct="1">
              <a:defRPr/>
            </a:pPr>
            <a:endParaRPr lang="ru-RU" dirty="0" smtClean="0"/>
          </a:p>
          <a:p>
            <a:pPr eaLnBrk="1" hangingPunct="1">
              <a:defRPr/>
            </a:pPr>
            <a:r>
              <a:rPr lang="ru-RU" dirty="0" smtClean="0"/>
              <a:t>Обязательное медицинское страхование;</a:t>
            </a:r>
          </a:p>
          <a:p>
            <a:pPr eaLnBrk="1" hangingPunct="1">
              <a:defRPr/>
            </a:pPr>
            <a:r>
              <a:rPr lang="ru-RU" dirty="0" smtClean="0"/>
              <a:t>Основные понятия;</a:t>
            </a:r>
          </a:p>
          <a:p>
            <a:pPr eaLnBrk="1" hangingPunct="1">
              <a:defRPr/>
            </a:pPr>
            <a:r>
              <a:rPr lang="ru-RU" dirty="0" smtClean="0"/>
              <a:t>ОМС в Красноярском крае.</a:t>
            </a:r>
          </a:p>
          <a:p>
            <a:pPr eaLnBrk="1" hangingPunct="1">
              <a:buFont typeface="Wingdings" panose="05000000000000000000" pitchFamily="2" charset="2"/>
              <a:buNone/>
              <a:defRPr/>
            </a:pPr>
            <a:endParaRPr lang="ru-RU"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39825"/>
          </a:xfrm>
        </p:spPr>
        <p:txBody>
          <a:bodyPr/>
          <a:lstStyle/>
          <a:p>
            <a:r>
              <a:rPr lang="ru-RU" dirty="0" smtClean="0"/>
              <a:t>ТПГГ на 2022- 2023-2024 </a:t>
            </a:r>
            <a:r>
              <a:rPr lang="ru-RU" dirty="0" err="1" smtClean="0"/>
              <a:t>гг</a:t>
            </a:r>
            <a:endParaRPr lang="ru-RU" dirty="0"/>
          </a:p>
        </p:txBody>
      </p:sp>
      <p:sp>
        <p:nvSpPr>
          <p:cNvPr id="5" name="Содержимое 4"/>
          <p:cNvSpPr>
            <a:spLocks noGrp="1"/>
          </p:cNvSpPr>
          <p:nvPr>
            <p:ph idx="1"/>
          </p:nvPr>
        </p:nvSpPr>
        <p:spPr>
          <a:xfrm>
            <a:off x="611560" y="1124744"/>
            <a:ext cx="8229600" cy="4530725"/>
          </a:xfrm>
        </p:spPr>
        <p:txBody>
          <a:bodyPr/>
          <a:lstStyle/>
          <a:p>
            <a:r>
              <a:rPr lang="ru-RU" sz="2000" dirty="0" smtClean="0"/>
              <a:t>Территориальная Программа устанавливает перечень заболеваний и состояний, перечень видов, форм и условий оказания медицинской помощи, медицинская помощь при которых осуществляется бесплатно, а так же перечень медицинских организаций, в которых оказывается бесплатная медицинская помощь.       </a:t>
            </a:r>
            <a:br>
              <a:rPr lang="ru-RU" sz="2000" dirty="0" smtClean="0"/>
            </a:br>
            <a:r>
              <a:rPr lang="ru-RU" sz="2000" dirty="0" smtClean="0"/>
              <a:t>По Территориальной Программе бесплатно оказывается:</a:t>
            </a:r>
            <a:br>
              <a:rPr lang="ru-RU" sz="2000" dirty="0" smtClean="0"/>
            </a:br>
            <a:r>
              <a:rPr lang="ru-RU" sz="2000" dirty="0" smtClean="0"/>
              <a:t>-  скорая медицинская помощь (независимо от места проживания, регистрации и наличия полиса ОМС);</a:t>
            </a:r>
            <a:br>
              <a:rPr lang="ru-RU" sz="2000" dirty="0" smtClean="0"/>
            </a:br>
            <a:r>
              <a:rPr lang="ru-RU" sz="2000" dirty="0" smtClean="0"/>
              <a:t>- амбулаторная (в том числе на дому), медицинская помощь в условиях дневного и круглосуточного стационара (в том числе высокотехнологичная медицинская помощь);</a:t>
            </a:r>
            <a:br>
              <a:rPr lang="ru-RU" sz="2000" dirty="0" smtClean="0"/>
            </a:br>
            <a:r>
              <a:rPr lang="ru-RU" sz="2000" dirty="0" smtClean="0"/>
              <a:t>- паллиативная медицинская помощь (комплекс медицинских вмешательств, направленных на избавление от боли и облегчение других тяжелых проявлений заболевания).</a:t>
            </a:r>
            <a:endParaRPr lang="ru-RU" sz="2000" dirty="0"/>
          </a:p>
        </p:txBody>
      </p:sp>
    </p:spTree>
    <p:extLst>
      <p:ext uri="{BB962C8B-B14F-4D97-AF65-F5344CB8AC3E}">
        <p14:creationId xmlns:p14="http://schemas.microsoft.com/office/powerpoint/2010/main" val="3723597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783035"/>
          </a:xfrm>
        </p:spPr>
        <p:txBody>
          <a:bodyPr/>
          <a:lstStyle/>
          <a:p>
            <a:r>
              <a:rPr lang="ru-RU" sz="2000" u="sng" dirty="0" smtClean="0">
                <a:hlinkClick r:id="rId2"/>
              </a:rPr>
              <a:t>.</a:t>
            </a:r>
            <a:endParaRPr lang="ru-RU" sz="2000" dirty="0"/>
          </a:p>
        </p:txBody>
      </p:sp>
      <p:sp>
        <p:nvSpPr>
          <p:cNvPr id="3" name="Объект 2"/>
          <p:cNvSpPr>
            <a:spLocks noGrp="1"/>
          </p:cNvSpPr>
          <p:nvPr>
            <p:ph idx="1"/>
          </p:nvPr>
        </p:nvSpPr>
        <p:spPr>
          <a:xfrm>
            <a:off x="457200" y="260649"/>
            <a:ext cx="8229600" cy="5328592"/>
          </a:xfrm>
        </p:spPr>
        <p:txBody>
          <a:bodyPr/>
          <a:lstStyle/>
          <a:p>
            <a:pPr marL="0" indent="0">
              <a:buNone/>
            </a:pPr>
            <a:r>
              <a:rPr lang="ru-RU" sz="1800" dirty="0">
                <a:effectLst/>
              </a:rPr>
              <a:t>В Территориальную программу на 2022 год внесены следующие изменения: </a:t>
            </a:r>
            <a:br>
              <a:rPr lang="ru-RU" sz="1800" dirty="0">
                <a:effectLst/>
              </a:rPr>
            </a:br>
            <a:r>
              <a:rPr lang="ru-RU" sz="1800" dirty="0">
                <a:effectLst/>
              </a:rPr>
              <a:t>в соответствии с постановлением Правительства Красноярского края от 31.05.2022 № 470-п: </a:t>
            </a:r>
            <a:br>
              <a:rPr lang="ru-RU" sz="1800" dirty="0">
                <a:effectLst/>
              </a:rPr>
            </a:br>
            <a:r>
              <a:rPr lang="ru-RU" sz="1800" dirty="0">
                <a:effectLst/>
              </a:rPr>
              <a:t>1. внесены изменения в положения о структуре тарифа на оплату медицинской помощи в соответствии с изменениями Программы; </a:t>
            </a:r>
            <a:br>
              <a:rPr lang="ru-RU" sz="1800" dirty="0">
                <a:effectLst/>
              </a:rPr>
            </a:br>
            <a:r>
              <a:rPr lang="ru-RU" sz="1800" dirty="0">
                <a:effectLst/>
              </a:rPr>
              <a:t>2. способы оплаты медицинской помощи в амбулаторных условиях и скорой медицинской помощи, установленные в рамках территориальной программы обязательного медицинского страхования, приведены в соответствие с Программой; </a:t>
            </a:r>
            <a:endParaRPr lang="ru-RU" sz="1800" dirty="0" smtClean="0">
              <a:effectLst/>
            </a:endParaRPr>
          </a:p>
          <a:p>
            <a:pPr marL="0" indent="0">
              <a:buNone/>
            </a:pPr>
            <a:r>
              <a:rPr lang="ru-RU" sz="1800" dirty="0">
                <a:effectLst/>
              </a:rPr>
              <a:t>3. внесены изменения в </a:t>
            </a:r>
            <a:r>
              <a:rPr lang="ru-RU" sz="1800" dirty="0">
                <a:solidFill>
                  <a:srgbClr val="FFFF00"/>
                </a:solidFill>
                <a:effectLst/>
              </a:rPr>
              <a:t>плановые объемы медицинской помощи и финансовых средств для проведения вспомогательных репродуктивных технологий методом экстракорпорального оплодотворения (далее – ЭКО) в условиях дневного стационара в связи с внесением изменений в целевые показатели </a:t>
            </a:r>
            <a:r>
              <a:rPr lang="ru-RU" sz="1800" dirty="0">
                <a:effectLst/>
              </a:rPr>
              <a:t>национального проекта Российской Федерации «</a:t>
            </a:r>
            <a:r>
              <a:rPr lang="ru-RU" sz="1800" dirty="0">
                <a:solidFill>
                  <a:srgbClr val="FFFF00"/>
                </a:solidFill>
                <a:effectLst/>
              </a:rPr>
              <a:t>Демография» и регионального проекта «Финансовая поддержка семей при рождении детей (Красноярский край)» в части показателя – «Количество циклов ЭКО, </a:t>
            </a:r>
            <a:r>
              <a:rPr lang="ru-RU" sz="1800" dirty="0">
                <a:effectLst/>
              </a:rPr>
              <a:t>выполненных семьям, страдающим бесплодием, за счет средств базовой программы обязательного медицинского страхования» (</a:t>
            </a:r>
            <a:r>
              <a:rPr lang="ru-RU" sz="1800" dirty="0">
                <a:solidFill>
                  <a:srgbClr val="FFFF00"/>
                </a:solidFill>
                <a:effectLst/>
              </a:rPr>
              <a:t>на 2022 год для Красноярского края утвержден  показатель – 1421 цикл ЭКО);</a:t>
            </a:r>
            <a:r>
              <a:rPr lang="ru-RU" sz="1800" dirty="0">
                <a:effectLst/>
              </a:rPr>
              <a:t> </a:t>
            </a:r>
            <a:r>
              <a:rPr lang="ru-RU" sz="1600" dirty="0">
                <a:effectLst/>
              </a:rPr>
              <a:t/>
            </a:r>
            <a:br>
              <a:rPr lang="ru-RU" sz="1600" dirty="0">
                <a:effectLst/>
              </a:rPr>
            </a:br>
            <a:endParaRPr lang="ru-RU" sz="1600" dirty="0"/>
          </a:p>
        </p:txBody>
      </p:sp>
    </p:spTree>
    <p:extLst>
      <p:ext uri="{BB962C8B-B14F-4D97-AF65-F5344CB8AC3E}">
        <p14:creationId xmlns:p14="http://schemas.microsoft.com/office/powerpoint/2010/main" val="3741576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504055"/>
          </a:xfrm>
        </p:spPr>
        <p:txBody>
          <a:bodyPr/>
          <a:lstStyle/>
          <a:p>
            <a:pPr eaLnBrk="1" hangingPunct="1">
              <a:defRPr/>
            </a:pPr>
            <a:r>
              <a:rPr lang="ru-RU" sz="3200" dirty="0">
                <a:latin typeface="Bankir-Retro"/>
              </a:rPr>
              <a:t>ТПГГ</a:t>
            </a:r>
            <a:endParaRPr lang="ru-RU" sz="3200" dirty="0" smtClean="0">
              <a:latin typeface="Bankir-Retro"/>
            </a:endParaRPr>
          </a:p>
        </p:txBody>
      </p:sp>
      <p:sp>
        <p:nvSpPr>
          <p:cNvPr id="10243" name="Содержимое 2"/>
          <p:cNvSpPr>
            <a:spLocks noGrp="1"/>
          </p:cNvSpPr>
          <p:nvPr>
            <p:ph idx="1"/>
          </p:nvPr>
        </p:nvSpPr>
        <p:spPr>
          <a:xfrm>
            <a:off x="216214" y="524657"/>
            <a:ext cx="8748273" cy="5880695"/>
          </a:xfrm>
        </p:spPr>
        <p:txBody>
          <a:bodyPr/>
          <a:lstStyle/>
          <a:p>
            <a:pPr indent="450000" eaLnBrk="1" hangingPunct="1">
              <a:buFont typeface="Arial" pitchFamily="34" charset="0"/>
              <a:buNone/>
              <a:defRPr/>
            </a:pPr>
            <a:r>
              <a:rPr lang="ru-RU" sz="2000" dirty="0">
                <a:effectLst/>
              </a:rPr>
              <a:t>. отражен прогнозный объем специализированной, в том числе высокотехнологичной, медицинской помощи, оказываемой в стационарных условиях и в условиях дневного стационара федеральными медицинскими организациями за счет средств бюджета Федерального фонда обязательного медицинского страхования; </a:t>
            </a:r>
            <a:br>
              <a:rPr lang="ru-RU" sz="2000" dirty="0">
                <a:effectLst/>
              </a:rPr>
            </a:br>
            <a:r>
              <a:rPr lang="ru-RU" sz="2000" dirty="0">
                <a:effectLst/>
              </a:rPr>
              <a:t>5. актуализированы нормативно-правовые акты в части порядка выдачи и оформления листков нетрудоспособности, порядка назначения лекарственных препаратов, форм рецептурных бланков на лекарственные препараты; </a:t>
            </a:r>
            <a:br>
              <a:rPr lang="ru-RU" sz="2000" dirty="0">
                <a:effectLst/>
              </a:rPr>
            </a:br>
            <a:r>
              <a:rPr lang="ru-RU" sz="2000" dirty="0">
                <a:effectLst/>
              </a:rPr>
              <a:t>6. внесены изменения в порядок обеспечения лиц, которые перенесли острое нарушение мозгового кровообращения, инфаркт миокарда, а также которым выполнены аортокоронарное шунтирование, </a:t>
            </a:r>
            <a:r>
              <a:rPr lang="ru-RU" sz="2000" dirty="0" err="1">
                <a:effectLst/>
              </a:rPr>
              <a:t>ангиопластика</a:t>
            </a:r>
            <a:r>
              <a:rPr lang="ru-RU" sz="2000" dirty="0">
                <a:effectLst/>
              </a:rPr>
              <a:t> коронарных артерий со </a:t>
            </a:r>
            <a:r>
              <a:rPr lang="ru-RU" sz="2000" dirty="0" err="1">
                <a:effectLst/>
              </a:rPr>
              <a:t>стентированием</a:t>
            </a:r>
            <a:r>
              <a:rPr lang="ru-RU" sz="2000" dirty="0">
                <a:effectLst/>
              </a:rPr>
              <a:t> и </a:t>
            </a:r>
            <a:r>
              <a:rPr lang="ru-RU" sz="2000" dirty="0" err="1">
                <a:effectLst/>
              </a:rPr>
              <a:t>катетерная</a:t>
            </a:r>
            <a:r>
              <a:rPr lang="ru-RU" sz="2000" dirty="0">
                <a:effectLst/>
              </a:rPr>
              <a:t> абляция по поводу сердечно-сосудистых заболеваний в части срока обеспечения лекарственными препаратами в амбулаторных условиях </a:t>
            </a:r>
            <a:endParaRPr lang="ru-RU" sz="2000" dirty="0" smtClean="0">
              <a:effectLst/>
            </a:endParaRPr>
          </a:p>
        </p:txBody>
      </p:sp>
      <p:pic>
        <p:nvPicPr>
          <p:cNvPr id="5" name="Рисунок 4" descr="Рисуноxк2.png"/>
          <p:cNvPicPr>
            <a:picLocks noChangeAspect="1"/>
          </p:cNvPicPr>
          <p:nvPr/>
        </p:nvPicPr>
        <p:blipFill>
          <a:blip r:embed="rId2" cstate="print"/>
          <a:stretch>
            <a:fillRect/>
          </a:stretch>
        </p:blipFill>
        <p:spPr>
          <a:xfrm>
            <a:off x="-71470" y="6309320"/>
            <a:ext cx="9144000" cy="1477398"/>
          </a:xfrm>
          <a:prstGeom prst="rect">
            <a:avLst/>
          </a:prstGeom>
          <a:effectLst>
            <a:softEdge rad="635000"/>
          </a:effectLst>
        </p:spPr>
      </p:pic>
    </p:spTree>
    <p:extLst>
      <p:ext uri="{BB962C8B-B14F-4D97-AF65-F5344CB8AC3E}">
        <p14:creationId xmlns:p14="http://schemas.microsoft.com/office/powerpoint/2010/main" val="23320378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936103"/>
          </a:xfrm>
        </p:spPr>
        <p:txBody>
          <a:bodyPr/>
          <a:lstStyle/>
          <a:p>
            <a:pPr eaLnBrk="1" hangingPunct="1">
              <a:defRPr/>
            </a:pPr>
            <a:r>
              <a:rPr lang="ru-RU" sz="2800" dirty="0" smtClean="0">
                <a:latin typeface="Bankir-Retro"/>
              </a:rPr>
              <a:t>ТПГГ</a:t>
            </a:r>
          </a:p>
        </p:txBody>
      </p:sp>
      <p:sp>
        <p:nvSpPr>
          <p:cNvPr id="10243" name="Содержимое 2"/>
          <p:cNvSpPr>
            <a:spLocks noGrp="1"/>
          </p:cNvSpPr>
          <p:nvPr>
            <p:ph idx="1"/>
          </p:nvPr>
        </p:nvSpPr>
        <p:spPr>
          <a:xfrm>
            <a:off x="457200" y="332656"/>
            <a:ext cx="8362950" cy="6096719"/>
          </a:xfrm>
        </p:spPr>
        <p:txBody>
          <a:bodyPr/>
          <a:lstStyle/>
          <a:p>
            <a:r>
              <a:rPr lang="ru-RU" sz="2400" dirty="0" smtClean="0"/>
              <a:t> </a:t>
            </a:r>
            <a:r>
              <a:rPr lang="ru-RU" sz="2000" dirty="0">
                <a:solidFill>
                  <a:srgbClr val="FFFF00"/>
                </a:solidFill>
                <a:effectLst/>
              </a:rPr>
              <a:t>Перечень лекарственных препаратов (приложение № 7) дополнен 22 позициями </a:t>
            </a:r>
            <a:r>
              <a:rPr lang="ru-RU" sz="2000" dirty="0">
                <a:effectLst/>
              </a:rPr>
              <a:t>в соответствии с международными непатентованными наименованиями из перечня жизненно необходимых и важнейших лекарственных, отпускаемыми по рецепту для оказания медицинской помощи;  </a:t>
            </a:r>
            <a:br>
              <a:rPr lang="ru-RU" sz="2000" dirty="0">
                <a:effectLst/>
              </a:rPr>
            </a:br>
            <a:r>
              <a:rPr lang="ru-RU" sz="2000" dirty="0">
                <a:effectLst/>
              </a:rPr>
              <a:t>9.  </a:t>
            </a:r>
            <a:r>
              <a:rPr lang="ru-RU" sz="2000" dirty="0">
                <a:solidFill>
                  <a:srgbClr val="FFFF00"/>
                </a:solidFill>
                <a:effectLst/>
              </a:rPr>
              <a:t>Перечень критериев доступности и качества медицинской помощи (приложение № 9) дополнен показателями: «Доля пациентов, страдающих хроническими неинфекционными заболеваниями, взятых под диспансерное наблюдение</a:t>
            </a:r>
            <a:r>
              <a:rPr lang="ru-RU" sz="2000" dirty="0">
                <a:effectLst/>
              </a:rPr>
              <a:t>, в общем количестве пациентов, страдающих хроническими неинфекционными заболеваниями» и «Доля граждан, обеспеченных лекарственными препаратами, в общем количестве льготных категорий граждан»; </a:t>
            </a:r>
            <a:br>
              <a:rPr lang="ru-RU" sz="2000" dirty="0">
                <a:effectLst/>
              </a:rPr>
            </a:br>
            <a:r>
              <a:rPr lang="ru-RU" sz="2000" dirty="0">
                <a:effectLst/>
              </a:rPr>
              <a:t>10. Перечень заболеваний, состояний (групп заболеваний, состояний) с оптимальной длительностью лечения до 3 дней включительно (приложение № 11) приведен в соответствие с Программой; </a:t>
            </a:r>
            <a:br>
              <a:rPr lang="ru-RU" sz="2000" dirty="0">
                <a:effectLst/>
              </a:rPr>
            </a:br>
            <a:endParaRPr lang="ru-RU" sz="2000" dirty="0" smtClean="0">
              <a:effectLst/>
            </a:endParaRPr>
          </a:p>
        </p:txBody>
      </p:sp>
    </p:spTree>
    <p:extLst>
      <p:ext uri="{BB962C8B-B14F-4D97-AF65-F5344CB8AC3E}">
        <p14:creationId xmlns:p14="http://schemas.microsoft.com/office/powerpoint/2010/main" val="27990826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188640"/>
            <a:ext cx="7955161" cy="6048672"/>
          </a:xfrm>
        </p:spPr>
        <p:txBody>
          <a:bodyPr/>
          <a:lstStyle/>
          <a:p>
            <a:pPr algn="just"/>
            <a:r>
              <a:rPr lang="ru-RU" sz="2000" dirty="0" smtClean="0">
                <a:effectLst/>
              </a:rPr>
              <a:t/>
            </a:r>
            <a:br>
              <a:rPr lang="ru-RU" sz="2000" dirty="0" smtClean="0">
                <a:effectLst/>
              </a:rPr>
            </a:br>
            <a:r>
              <a:rPr lang="ru-RU" sz="2000" b="0" dirty="0" smtClean="0"/>
              <a:t> </a:t>
            </a:r>
            <a:r>
              <a:rPr lang="ru-RU" sz="2000" dirty="0">
                <a:effectLst/>
              </a:rPr>
              <a:t>в соответствии с постановлением Правительства Красноярского края от 09.08.2022 № 682-п: </a:t>
            </a:r>
            <a:r>
              <a:rPr lang="ru-RU" sz="2000" dirty="0" smtClean="0">
                <a:effectLst/>
              </a:rPr>
              <a:t/>
            </a:r>
            <a:br>
              <a:rPr lang="ru-RU" sz="2000" dirty="0" smtClean="0">
                <a:effectLst/>
              </a:rPr>
            </a:br>
            <a:r>
              <a:rPr lang="ru-RU" sz="2000" dirty="0">
                <a:effectLst/>
              </a:rPr>
              <a:t/>
            </a:r>
            <a:br>
              <a:rPr lang="ru-RU" sz="2000" dirty="0">
                <a:effectLst/>
              </a:rPr>
            </a:br>
            <a:r>
              <a:rPr lang="ru-RU" sz="2000" dirty="0">
                <a:effectLst/>
              </a:rPr>
              <a:t>1. </a:t>
            </a:r>
            <a:r>
              <a:rPr lang="ru-RU" sz="2000" dirty="0">
                <a:solidFill>
                  <a:srgbClr val="FFFF00"/>
                </a:solidFill>
                <a:effectLst/>
              </a:rPr>
              <a:t>стоимость Территориальной программы на 2022 год увеличена на 5 023,6 млн рублей</a:t>
            </a:r>
            <a:r>
              <a:rPr lang="ru-RU" sz="2000" dirty="0">
                <a:effectLst/>
              </a:rPr>
              <a:t>, в том числе за счет средств консолидированного бюджета на 5 002,4 млн рублей (средства направлены на финансовое обеспечение оказания специализированной медицинской помощи в стационарных условиях и приобретение медицинского оборудования для медицинских организаций, работающих в системе обязательного медицинского страхования</a:t>
            </a:r>
            <a:r>
              <a:rPr lang="ru-RU" sz="2000" dirty="0" smtClean="0">
                <a:effectLst/>
              </a:rPr>
              <a:t>),</a:t>
            </a:r>
            <a:br>
              <a:rPr lang="ru-RU" sz="2000" dirty="0" smtClean="0">
                <a:effectLst/>
              </a:rPr>
            </a:br>
            <a:r>
              <a:rPr lang="ru-RU" sz="2000" dirty="0" smtClean="0">
                <a:effectLst/>
              </a:rPr>
              <a:t> </a:t>
            </a:r>
            <a:r>
              <a:rPr lang="ru-RU" sz="2000" dirty="0">
                <a:effectLst/>
              </a:rPr>
              <a:t>за счет средств обязательного медицинского страхования на 21,2 млн рублей (средства направлены на финансовое обеспечение оказания медицинской помощи в амбулаторных условиях); </a:t>
            </a:r>
            <a:br>
              <a:rPr lang="ru-RU" sz="2000" dirty="0">
                <a:effectLst/>
              </a:rPr>
            </a:br>
            <a:r>
              <a:rPr lang="ru-RU" sz="2000" dirty="0">
                <a:effectLst/>
              </a:rPr>
              <a:t/>
            </a:r>
            <a:br>
              <a:rPr lang="ru-RU" sz="2000" dirty="0">
                <a:effectLst/>
              </a:rPr>
            </a:b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val="2244742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548680"/>
            <a:ext cx="7955161" cy="5688632"/>
          </a:xfrm>
        </p:spPr>
        <p:txBody>
          <a:bodyPr/>
          <a:lstStyle/>
          <a:p>
            <a:pPr algn="just"/>
            <a:r>
              <a:rPr lang="ru-RU" sz="2000" dirty="0" smtClean="0">
                <a:effectLst/>
              </a:rPr>
              <a:t/>
            </a:r>
            <a:br>
              <a:rPr lang="ru-RU" sz="2000" dirty="0" smtClean="0">
                <a:effectLst/>
              </a:rPr>
            </a:br>
            <a:r>
              <a:rPr lang="ru-RU" sz="2000" dirty="0">
                <a:effectLst/>
              </a:rPr>
              <a:t>в Перечень медицинских организаций, участвующих в реализации Территориальной программы (приложение № 3) включено  </a:t>
            </a:r>
            <a:br>
              <a:rPr lang="ru-RU" sz="2000" dirty="0">
                <a:effectLst/>
              </a:rPr>
            </a:br>
            <a:r>
              <a:rPr lang="ru-RU" sz="2000" dirty="0">
                <a:solidFill>
                  <a:srgbClr val="FFFF00"/>
                </a:solidFill>
                <a:effectLst/>
              </a:rPr>
              <a:t>АО «Санаторий «Красноярское Загорье» и ООО «</a:t>
            </a:r>
            <a:r>
              <a:rPr lang="ru-RU" sz="2000" dirty="0" err="1">
                <a:solidFill>
                  <a:srgbClr val="FFFF00"/>
                </a:solidFill>
                <a:effectLst/>
              </a:rPr>
              <a:t>Эпитетика</a:t>
            </a:r>
            <a:r>
              <a:rPr lang="ru-RU" sz="2000" dirty="0">
                <a:solidFill>
                  <a:srgbClr val="FFFF00"/>
                </a:solidFill>
                <a:effectLst/>
              </a:rPr>
              <a:t>» </a:t>
            </a:r>
            <a:r>
              <a:rPr lang="ru-RU" sz="2000" dirty="0">
                <a:effectLst/>
              </a:rPr>
              <a:t>в связи с включением в реестр медицинских организаций, осуществляющих деятельность в сфере обязательного медицинского страхования на территории Красноярского края в 2022 году на основании уведомления, в соответствии с указом Губернатора Красноярского края от 20.04.2022 № 113-уг «Об установлении срока подачи уведомления о включении медицинской организации в реестр медицинских организаций, осуществляющих  деятельность в сфере обязательного медицинского страхования в 2022 году». </a:t>
            </a: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val="2244742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548680"/>
            <a:ext cx="7955161" cy="5688632"/>
          </a:xfrm>
        </p:spPr>
        <p:txBody>
          <a:bodyPr/>
          <a:lstStyle/>
          <a:p>
            <a:pPr algn="just"/>
            <a:r>
              <a:rPr lang="ru-RU" sz="2000" dirty="0" smtClean="0">
                <a:effectLst/>
              </a:rPr>
              <a:t/>
            </a:r>
            <a:br>
              <a:rPr lang="ru-RU" sz="2000" dirty="0" smtClean="0">
                <a:effectLst/>
              </a:rPr>
            </a:br>
            <a:r>
              <a:rPr lang="ru-RU" sz="2000" dirty="0" smtClean="0">
                <a:effectLst/>
              </a:rPr>
              <a:t>Предоставление </a:t>
            </a:r>
            <a:r>
              <a:rPr lang="ru-RU" sz="2000" dirty="0">
                <a:effectLst/>
              </a:rPr>
              <a:t>на платной основе медицинских услуг, входящих в ТПГГ является нарушением прав граждан</a:t>
            </a:r>
            <a:r>
              <a:rPr lang="ru-RU" sz="2000" dirty="0" smtClean="0">
                <a:effectLst/>
              </a:rPr>
              <a:t>.</a:t>
            </a:r>
            <a:br>
              <a:rPr lang="ru-RU" sz="2000" dirty="0" smtClean="0">
                <a:effectLst/>
              </a:rPr>
            </a:br>
            <a:r>
              <a:rPr lang="ru-RU" sz="2000" dirty="0">
                <a:effectLst/>
              </a:rPr>
              <a:t/>
            </a:r>
            <a:br>
              <a:rPr lang="ru-RU" sz="2000" dirty="0">
                <a:effectLst/>
              </a:rPr>
            </a:br>
            <a:r>
              <a:rPr lang="ru-RU" sz="2000" dirty="0">
                <a:effectLst/>
              </a:rPr>
              <a:t>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a:t>
            </a:r>
            <a:r>
              <a:rPr lang="ru-RU" sz="2000" dirty="0">
                <a:solidFill>
                  <a:srgbClr val="FFFF00"/>
                </a:solidFill>
                <a:effectLst/>
              </a:rPr>
              <a:t>вправе обратиться в страховую медицинскую организацию, выдавшую полис (лично, по телефонам горячей </a:t>
            </a:r>
            <a:r>
              <a:rPr lang="ru-RU" sz="2000" dirty="0" smtClean="0">
                <a:solidFill>
                  <a:srgbClr val="FFFF00"/>
                </a:solidFill>
                <a:effectLst/>
              </a:rPr>
              <a:t>линии</a:t>
            </a:r>
            <a:br>
              <a:rPr lang="ru-RU" sz="2000" dirty="0" smtClean="0">
                <a:solidFill>
                  <a:srgbClr val="FFFF00"/>
                </a:solidFill>
                <a:effectLst/>
              </a:rPr>
            </a:br>
            <a:r>
              <a:rPr lang="ru-RU" sz="2000" dirty="0">
                <a:solidFill>
                  <a:srgbClr val="FFFF00"/>
                </a:solidFill>
                <a:effectLst/>
              </a:rPr>
              <a:t>или в Территориальный фонд обязательного медицинского страхования Красноярского края по круглосуточному телефону «Право на </a:t>
            </a:r>
            <a:r>
              <a:rPr lang="ru-RU" sz="2000" dirty="0" smtClean="0">
                <a:solidFill>
                  <a:srgbClr val="FFFF00"/>
                </a:solidFill>
                <a:effectLst/>
              </a:rPr>
              <a:t>здоровье»</a:t>
            </a:r>
            <a:br>
              <a:rPr lang="ru-RU" sz="2000" dirty="0" smtClean="0">
                <a:solidFill>
                  <a:srgbClr val="FFFF00"/>
                </a:solidFill>
                <a:effectLst/>
              </a:rPr>
            </a:br>
            <a:r>
              <a:rPr lang="ru-RU" sz="2000" dirty="0" smtClean="0">
                <a:solidFill>
                  <a:srgbClr val="FFFF00"/>
                </a:solidFill>
                <a:effectLst/>
              </a:rPr>
              <a:t>8-800-700-000-3</a:t>
            </a:r>
            <a:r>
              <a:rPr lang="ru-RU" sz="2000" dirty="0">
                <a:solidFill>
                  <a:srgbClr val="FFFF00"/>
                </a:solidFill>
                <a:effectLst/>
              </a:rPr>
              <a:t>. </a:t>
            </a:r>
            <a:r>
              <a:rPr lang="ru-RU" sz="2000" dirty="0">
                <a:effectLst/>
              </a:rPr>
              <a:t/>
            </a:r>
            <a:br>
              <a:rPr lang="ru-RU" sz="2000" dirty="0">
                <a:effectLst/>
              </a:rPr>
            </a:b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val="487332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03262"/>
          </a:xfrm>
        </p:spPr>
        <p:txBody>
          <a:bodyPr>
            <a:normAutofit fontScale="90000"/>
          </a:bodyPr>
          <a:lstStyle/>
          <a:p>
            <a:pPr eaLnBrk="1" hangingPunct="1">
              <a:defRPr/>
            </a:pPr>
            <a:r>
              <a:rPr lang="ru-RU" sz="3200" b="1" dirty="0" smtClean="0">
                <a:solidFill>
                  <a:schemeClr val="tx1"/>
                </a:solidFill>
                <a:latin typeface="Bankir-Retro"/>
              </a:rPr>
              <a:t>Структура системы ОМС края</a:t>
            </a:r>
            <a:r>
              <a:rPr lang="ru-RU" sz="3200" dirty="0" smtClean="0">
                <a:solidFill>
                  <a:schemeClr val="tx1"/>
                </a:solidFill>
                <a:latin typeface="Bankir-Retro"/>
              </a:rPr>
              <a:t/>
            </a:r>
            <a:br>
              <a:rPr lang="ru-RU" sz="3200" dirty="0" smtClean="0">
                <a:solidFill>
                  <a:schemeClr val="tx1"/>
                </a:solidFill>
                <a:latin typeface="Bankir-Retro"/>
              </a:rPr>
            </a:br>
            <a:endParaRPr lang="ru-RU" sz="3200" dirty="0" smtClean="0">
              <a:solidFill>
                <a:schemeClr val="tx1"/>
              </a:solidFill>
              <a:latin typeface="Bankir-Retro"/>
            </a:endParaRPr>
          </a:p>
        </p:txBody>
      </p:sp>
      <p:sp>
        <p:nvSpPr>
          <p:cNvPr id="2050" name="Text Box 2"/>
          <p:cNvSpPr txBox="1">
            <a:spLocks noChangeArrowheads="1"/>
          </p:cNvSpPr>
          <p:nvPr/>
        </p:nvSpPr>
        <p:spPr bwMode="auto">
          <a:xfrm>
            <a:off x="3071813" y="981075"/>
            <a:ext cx="2786062" cy="792163"/>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2400" b="1" dirty="0" smtClean="0">
                <a:solidFill>
                  <a:schemeClr val="bg1"/>
                </a:solidFill>
              </a:rPr>
              <a:t>ФФОМС</a:t>
            </a:r>
            <a:endParaRPr lang="ru-RU" sz="3200" dirty="0">
              <a:solidFill>
                <a:schemeClr val="bg1"/>
              </a:solidFill>
              <a:latin typeface="Arial" pitchFamily="34" charset="0"/>
            </a:endParaRPr>
          </a:p>
        </p:txBody>
      </p:sp>
      <p:cxnSp>
        <p:nvCxnSpPr>
          <p:cNvPr id="23556" name="AutoShape 3"/>
          <p:cNvCxnSpPr>
            <a:cxnSpLocks noChangeShapeType="1"/>
          </p:cNvCxnSpPr>
          <p:nvPr/>
        </p:nvCxnSpPr>
        <p:spPr bwMode="auto">
          <a:xfrm>
            <a:off x="4286250" y="2071688"/>
            <a:ext cx="0" cy="33655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52" name="Text Box 4"/>
          <p:cNvSpPr txBox="1">
            <a:spLocks noChangeArrowheads="1"/>
          </p:cNvSpPr>
          <p:nvPr/>
        </p:nvSpPr>
        <p:spPr bwMode="auto">
          <a:xfrm>
            <a:off x="3419872" y="2441575"/>
            <a:ext cx="1312466" cy="915988"/>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endParaRPr lang="ru-RU" sz="1600" b="1" dirty="0" smtClean="0">
              <a:latin typeface="Times New Roman" pitchFamily="18" charset="0"/>
            </a:endParaRPr>
          </a:p>
          <a:p>
            <a:pPr algn="ctr" eaLnBrk="1" hangingPunct="1">
              <a:spcAft>
                <a:spcPts val="1000"/>
              </a:spcAft>
              <a:defRPr/>
            </a:pPr>
            <a:r>
              <a:rPr lang="ru-RU" sz="1600" b="1" dirty="0">
                <a:solidFill>
                  <a:srgbClr val="000000"/>
                </a:solidFill>
              </a:rPr>
              <a:t>Т</a:t>
            </a:r>
            <a:r>
              <a:rPr lang="ru-RU" sz="1600" b="1" dirty="0" smtClean="0">
                <a:solidFill>
                  <a:srgbClr val="000000"/>
                </a:solidFill>
              </a:rPr>
              <a:t>ФОМС</a:t>
            </a:r>
            <a:endParaRPr lang="ru-RU" dirty="0" smtClean="0">
              <a:solidFill>
                <a:srgbClr val="000000"/>
              </a:solidFill>
              <a:latin typeface="Arial" pitchFamily="34" charset="0"/>
            </a:endParaRPr>
          </a:p>
        </p:txBody>
      </p:sp>
      <p:sp>
        <p:nvSpPr>
          <p:cNvPr id="2053" name="Text Box 5"/>
          <p:cNvSpPr txBox="1">
            <a:spLocks noChangeArrowheads="1"/>
          </p:cNvSpPr>
          <p:nvPr/>
        </p:nvSpPr>
        <p:spPr bwMode="auto">
          <a:xfrm>
            <a:off x="3714750" y="3500438"/>
            <a:ext cx="1017588" cy="92868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1400" dirty="0">
                <a:solidFill>
                  <a:schemeClr val="bg1"/>
                </a:solidFill>
              </a:rPr>
              <a:t>10</a:t>
            </a:r>
            <a:r>
              <a:rPr lang="ru-RU" sz="1400" dirty="0">
                <a:solidFill>
                  <a:schemeClr val="tx1"/>
                </a:solidFill>
              </a:rPr>
              <a:t> </a:t>
            </a:r>
            <a:r>
              <a:rPr lang="ru-RU" sz="1400" dirty="0">
                <a:solidFill>
                  <a:schemeClr val="bg1"/>
                </a:solidFill>
              </a:rPr>
              <a:t>филиалов</a:t>
            </a:r>
            <a:r>
              <a:rPr lang="ru-RU" sz="1400" dirty="0">
                <a:solidFill>
                  <a:schemeClr val="tx1"/>
                </a:solidFill>
              </a:rPr>
              <a:t> </a:t>
            </a:r>
            <a:r>
              <a:rPr lang="ru-RU" sz="1400" dirty="0">
                <a:solidFill>
                  <a:schemeClr val="bg1"/>
                </a:solidFill>
              </a:rPr>
              <a:t>КФОМС</a:t>
            </a:r>
            <a:endParaRPr lang="ru-RU" sz="2400" dirty="0">
              <a:solidFill>
                <a:schemeClr val="bg1"/>
              </a:solidFill>
              <a:latin typeface="Arial" pitchFamily="34" charset="0"/>
            </a:endParaRPr>
          </a:p>
        </p:txBody>
      </p:sp>
      <p:sp>
        <p:nvSpPr>
          <p:cNvPr id="2054" name="Text Box 6"/>
          <p:cNvSpPr txBox="1">
            <a:spLocks noChangeArrowheads="1"/>
          </p:cNvSpPr>
          <p:nvPr/>
        </p:nvSpPr>
        <p:spPr bwMode="auto">
          <a:xfrm>
            <a:off x="179388" y="2362357"/>
            <a:ext cx="1962150" cy="86836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b="1" dirty="0" smtClean="0">
                <a:solidFill>
                  <a:srgbClr val="000000"/>
                </a:solidFill>
              </a:rPr>
              <a:t>Работодатели 1284038 работающих</a:t>
            </a:r>
          </a:p>
        </p:txBody>
      </p:sp>
      <p:sp>
        <p:nvSpPr>
          <p:cNvPr id="2055" name="Text Box 7"/>
          <p:cNvSpPr txBox="1">
            <a:spLocks noChangeArrowheads="1"/>
          </p:cNvSpPr>
          <p:nvPr/>
        </p:nvSpPr>
        <p:spPr bwMode="auto">
          <a:xfrm>
            <a:off x="179388" y="4292600"/>
            <a:ext cx="1871662" cy="201612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1400" b="1" dirty="0">
                <a:solidFill>
                  <a:schemeClr val="bg1"/>
                </a:solidFill>
              </a:rPr>
              <a:t>Правительство Красноярского края</a:t>
            </a:r>
          </a:p>
          <a:p>
            <a:pPr algn="ctr" eaLnBrk="1" hangingPunct="1">
              <a:lnSpc>
                <a:spcPct val="80000"/>
              </a:lnSpc>
              <a:spcAft>
                <a:spcPts val="1000"/>
              </a:spcAft>
              <a:defRPr/>
            </a:pPr>
            <a:r>
              <a:rPr lang="ru-RU" sz="1400" dirty="0">
                <a:solidFill>
                  <a:schemeClr val="bg1"/>
                </a:solidFill>
              </a:rPr>
              <a:t>(</a:t>
            </a:r>
            <a:r>
              <a:rPr lang="ru-RU" sz="1400" dirty="0" smtClean="0">
                <a:solidFill>
                  <a:schemeClr val="bg1"/>
                </a:solidFill>
              </a:rPr>
              <a:t>16о6 </a:t>
            </a:r>
            <a:r>
              <a:rPr lang="ru-RU" sz="1400" dirty="0">
                <a:solidFill>
                  <a:schemeClr val="bg1"/>
                </a:solidFill>
              </a:rPr>
              <a:t>тыс.чел. неработающего населения - дети, студенты, пенсионеры)</a:t>
            </a:r>
            <a:endParaRPr lang="ru-RU" sz="2400" dirty="0">
              <a:solidFill>
                <a:schemeClr val="bg1"/>
              </a:solidFill>
              <a:latin typeface="Arial" pitchFamily="34" charset="0"/>
            </a:endParaRPr>
          </a:p>
        </p:txBody>
      </p:sp>
      <p:cxnSp>
        <p:nvCxnSpPr>
          <p:cNvPr id="23561" name="AutoShape 8"/>
          <p:cNvCxnSpPr>
            <a:cxnSpLocks noChangeShapeType="1"/>
          </p:cNvCxnSpPr>
          <p:nvPr/>
        </p:nvCxnSpPr>
        <p:spPr bwMode="auto">
          <a:xfrm>
            <a:off x="2056484" y="1684337"/>
            <a:ext cx="1214438" cy="15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62" name="AutoShape 9"/>
          <p:cNvCxnSpPr>
            <a:cxnSpLocks noChangeShapeType="1"/>
          </p:cNvCxnSpPr>
          <p:nvPr/>
        </p:nvCxnSpPr>
        <p:spPr bwMode="auto">
          <a:xfrm>
            <a:off x="4786313" y="2857500"/>
            <a:ext cx="1603375"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58" name="Text Box 10"/>
          <p:cNvSpPr txBox="1">
            <a:spLocks noChangeArrowheads="1"/>
          </p:cNvSpPr>
          <p:nvPr/>
        </p:nvSpPr>
        <p:spPr bwMode="auto">
          <a:xfrm>
            <a:off x="6858000" y="1857375"/>
            <a:ext cx="1352550" cy="115252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sz="1400" b="1" dirty="0" smtClean="0">
                <a:solidFill>
                  <a:srgbClr val="000000"/>
                </a:solidFill>
              </a:rPr>
              <a:t>Страховые медицинские организации</a:t>
            </a:r>
            <a:r>
              <a:rPr lang="ru-RU" sz="1400" dirty="0" smtClean="0">
                <a:solidFill>
                  <a:srgbClr val="000000"/>
                </a:solidFill>
              </a:rPr>
              <a:t> (</a:t>
            </a:r>
            <a:r>
              <a:rPr lang="ru-RU" sz="1400" dirty="0">
                <a:solidFill>
                  <a:srgbClr val="000000"/>
                </a:solidFill>
              </a:rPr>
              <a:t>3</a:t>
            </a:r>
            <a:r>
              <a:rPr lang="ru-RU" sz="1400" dirty="0" smtClean="0">
                <a:solidFill>
                  <a:srgbClr val="000000"/>
                </a:solidFill>
              </a:rPr>
              <a:t>)</a:t>
            </a:r>
            <a:endParaRPr lang="ru-RU" sz="2400" dirty="0" smtClean="0">
              <a:solidFill>
                <a:srgbClr val="000000"/>
              </a:solidFill>
              <a:latin typeface="Arial" pitchFamily="34" charset="0"/>
            </a:endParaRPr>
          </a:p>
        </p:txBody>
      </p:sp>
      <p:cxnSp>
        <p:nvCxnSpPr>
          <p:cNvPr id="23564" name="AutoShape 11"/>
          <p:cNvCxnSpPr>
            <a:cxnSpLocks noChangeShapeType="1"/>
          </p:cNvCxnSpPr>
          <p:nvPr/>
        </p:nvCxnSpPr>
        <p:spPr bwMode="auto">
          <a:xfrm rot="5400000">
            <a:off x="6786562" y="3786188"/>
            <a:ext cx="1571625"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60" name="Text Box 12"/>
          <p:cNvSpPr txBox="1">
            <a:spLocks noChangeArrowheads="1"/>
          </p:cNvSpPr>
          <p:nvPr/>
        </p:nvSpPr>
        <p:spPr bwMode="auto">
          <a:xfrm>
            <a:off x="6429375" y="4643438"/>
            <a:ext cx="2030413" cy="152241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lnSpc>
                <a:spcPct val="80000"/>
              </a:lnSpc>
              <a:spcAft>
                <a:spcPts val="1000"/>
              </a:spcAft>
              <a:defRPr/>
            </a:pPr>
            <a:r>
              <a:rPr lang="ru-RU" sz="1600" b="1" dirty="0" smtClean="0">
                <a:solidFill>
                  <a:srgbClr val="000000"/>
                </a:solidFill>
              </a:rPr>
              <a:t>Медицинские учреждения</a:t>
            </a:r>
            <a:r>
              <a:rPr lang="ru-RU" sz="1600" b="1" dirty="0" smtClean="0">
                <a:solidFill>
                  <a:srgbClr val="000000"/>
                </a:solidFill>
                <a:latin typeface="Times New Roman" pitchFamily="18" charset="0"/>
              </a:rPr>
              <a:t>,</a:t>
            </a:r>
            <a:r>
              <a:rPr lang="ru-RU" sz="1600" dirty="0" smtClean="0">
                <a:solidFill>
                  <a:srgbClr val="000000"/>
                </a:solidFill>
              </a:rPr>
              <a:t> работающие в системе ОМС по договорам</a:t>
            </a:r>
            <a:endParaRPr lang="ru-RU" sz="2800" dirty="0" smtClean="0">
              <a:solidFill>
                <a:srgbClr val="000000"/>
              </a:solidFill>
              <a:latin typeface="Arial" pitchFamily="34" charset="0"/>
            </a:endParaRPr>
          </a:p>
        </p:txBody>
      </p:sp>
      <p:cxnSp>
        <p:nvCxnSpPr>
          <p:cNvPr id="23566" name="AutoShape 13"/>
          <p:cNvCxnSpPr>
            <a:cxnSpLocks noChangeShapeType="1"/>
          </p:cNvCxnSpPr>
          <p:nvPr/>
        </p:nvCxnSpPr>
        <p:spPr bwMode="auto">
          <a:xfrm flipH="1">
            <a:off x="4786313" y="5143500"/>
            <a:ext cx="1414462"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67" name="AutoShape 14"/>
          <p:cNvCxnSpPr>
            <a:cxnSpLocks noChangeShapeType="1"/>
          </p:cNvCxnSpPr>
          <p:nvPr/>
        </p:nvCxnSpPr>
        <p:spPr bwMode="auto">
          <a:xfrm rot="10800000" flipV="1">
            <a:off x="4845050" y="3071813"/>
            <a:ext cx="2584450" cy="1379537"/>
          </a:xfrm>
          <a:prstGeom prst="bentConnector3">
            <a:avLst>
              <a:gd name="adj1" fmla="val 45245"/>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063" name="Text Box 15"/>
          <p:cNvSpPr txBox="1">
            <a:spLocks noChangeArrowheads="1"/>
          </p:cNvSpPr>
          <p:nvPr/>
        </p:nvSpPr>
        <p:spPr bwMode="auto">
          <a:xfrm>
            <a:off x="2663703" y="4572001"/>
            <a:ext cx="1559841" cy="1593849"/>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sz="1600" b="1" dirty="0" smtClean="0">
                <a:solidFill>
                  <a:srgbClr val="000000"/>
                </a:solidFill>
              </a:rPr>
              <a:t>Граждане, застрахованные по ОМС</a:t>
            </a:r>
          </a:p>
          <a:p>
            <a:pPr algn="ctr" eaLnBrk="1" hangingPunct="1">
              <a:spcAft>
                <a:spcPts val="1000"/>
              </a:spcAft>
              <a:defRPr/>
            </a:pPr>
            <a:r>
              <a:rPr lang="ru-RU" sz="1600" b="1" dirty="0">
                <a:ln w="11430"/>
                <a:solidFill>
                  <a:srgbClr val="000000"/>
                </a:solidFill>
                <a:effectLst>
                  <a:outerShdw blurRad="50800" dist="39000" dir="5460000" algn="tl">
                    <a:srgbClr val="000000">
                      <a:alpha val="38000"/>
                    </a:srgbClr>
                  </a:outerShdw>
                </a:effectLst>
              </a:rPr>
              <a:t>2 </a:t>
            </a:r>
            <a:r>
              <a:rPr lang="ru-RU" sz="1600" b="1" dirty="0" smtClean="0">
                <a:ln w="11430"/>
                <a:solidFill>
                  <a:srgbClr val="000000"/>
                </a:solidFill>
                <a:effectLst>
                  <a:outerShdw blurRad="50800" dist="39000" dir="5460000" algn="tl">
                    <a:srgbClr val="000000">
                      <a:alpha val="38000"/>
                    </a:srgbClr>
                  </a:outerShdw>
                </a:effectLst>
              </a:rPr>
              <a:t>890213</a:t>
            </a:r>
            <a:endParaRPr lang="ru-RU" sz="1600" b="1" dirty="0" smtClean="0">
              <a:solidFill>
                <a:srgbClr val="000000"/>
              </a:solidFill>
            </a:endParaRPr>
          </a:p>
          <a:p>
            <a:pPr algn="ctr" eaLnBrk="1" hangingPunct="1">
              <a:spcAft>
                <a:spcPts val="1000"/>
              </a:spcAft>
              <a:defRPr/>
            </a:pPr>
            <a:r>
              <a:rPr lang="ru-RU" sz="1600" b="1" dirty="0" smtClean="0">
                <a:solidFill>
                  <a:srgbClr val="000000"/>
                </a:solidFill>
              </a:rPr>
              <a:t> </a:t>
            </a:r>
          </a:p>
        </p:txBody>
      </p:sp>
      <p:sp>
        <p:nvSpPr>
          <p:cNvPr id="23569" name="Text Box 17"/>
          <p:cNvSpPr txBox="1">
            <a:spLocks noChangeArrowheads="1"/>
          </p:cNvSpPr>
          <p:nvPr/>
        </p:nvSpPr>
        <p:spPr bwMode="auto">
          <a:xfrm>
            <a:off x="5003800" y="1916113"/>
            <a:ext cx="1571625" cy="804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Договор </a:t>
            </a:r>
          </a:p>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финансирования ОМС</a:t>
            </a:r>
            <a:endParaRPr lang="ru-RU" sz="1600">
              <a:solidFill>
                <a:srgbClr val="000000"/>
              </a:solidFill>
            </a:endParaRPr>
          </a:p>
        </p:txBody>
      </p:sp>
      <p:sp>
        <p:nvSpPr>
          <p:cNvPr id="23570" name="Text Box 19"/>
          <p:cNvSpPr txBox="1">
            <a:spLocks noChangeArrowheads="1"/>
          </p:cNvSpPr>
          <p:nvPr/>
        </p:nvSpPr>
        <p:spPr bwMode="auto">
          <a:xfrm>
            <a:off x="4732338" y="4941888"/>
            <a:ext cx="1404936" cy="663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200" b="1" dirty="0">
                <a:solidFill>
                  <a:srgbClr val="000000"/>
                </a:solidFill>
                <a:latin typeface="Calibri" panose="020F0502020204030204" pitchFamily="34" charset="0"/>
              </a:rPr>
              <a:t>Оказание мед. помощи</a:t>
            </a:r>
          </a:p>
          <a:p>
            <a:pPr algn="ctr" eaLnBrk="1" hangingPunct="1">
              <a:lnSpc>
                <a:spcPct val="80000"/>
              </a:lnSpc>
              <a:spcBef>
                <a:spcPct val="0"/>
              </a:spcBef>
              <a:spcAft>
                <a:spcPts val="1000"/>
              </a:spcAft>
              <a:buClrTx/>
              <a:buSzTx/>
              <a:buFontTx/>
              <a:buNone/>
            </a:pPr>
            <a:r>
              <a:rPr lang="ru-RU" sz="1200" b="1" dirty="0">
                <a:solidFill>
                  <a:srgbClr val="000000"/>
                </a:solidFill>
                <a:latin typeface="Calibri" panose="020F0502020204030204" pitchFamily="34" charset="0"/>
              </a:rPr>
              <a:t>по полисам ОМС</a:t>
            </a:r>
            <a:endParaRPr lang="ru-RU" sz="1200" b="1" dirty="0">
              <a:solidFill>
                <a:srgbClr val="000000"/>
              </a:solidFill>
            </a:endParaRPr>
          </a:p>
        </p:txBody>
      </p:sp>
      <p:sp>
        <p:nvSpPr>
          <p:cNvPr id="23571" name="Text Box 20"/>
          <p:cNvSpPr txBox="1">
            <a:spLocks noChangeArrowheads="1"/>
          </p:cNvSpPr>
          <p:nvPr/>
        </p:nvSpPr>
        <p:spPr bwMode="auto">
          <a:xfrm>
            <a:off x="7500938" y="3213100"/>
            <a:ext cx="164306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b="1">
                <a:latin typeface="Calibri" panose="020F0502020204030204" pitchFamily="34" charset="0"/>
              </a:rPr>
              <a:t>Договоры на</a:t>
            </a:r>
          </a:p>
          <a:p>
            <a:pPr algn="ctr" eaLnBrk="1" hangingPunct="1">
              <a:lnSpc>
                <a:spcPct val="80000"/>
              </a:lnSpc>
              <a:spcBef>
                <a:spcPct val="0"/>
              </a:spcBef>
              <a:spcAft>
                <a:spcPts val="1000"/>
              </a:spcAft>
              <a:buClrTx/>
              <a:buSzTx/>
              <a:buFontTx/>
              <a:buNone/>
            </a:pPr>
            <a:r>
              <a:rPr lang="ru-RU" sz="1600" b="1">
                <a:latin typeface="Calibri" panose="020F0502020204030204" pitchFamily="34" charset="0"/>
              </a:rPr>
              <a:t> оказание мед.</a:t>
            </a:r>
          </a:p>
          <a:p>
            <a:pPr algn="ctr" eaLnBrk="1" hangingPunct="1">
              <a:lnSpc>
                <a:spcPct val="80000"/>
              </a:lnSpc>
              <a:spcBef>
                <a:spcPct val="0"/>
              </a:spcBef>
              <a:spcAft>
                <a:spcPts val="1000"/>
              </a:spcAft>
              <a:buClrTx/>
              <a:buSzTx/>
              <a:buFontTx/>
              <a:buNone/>
            </a:pPr>
            <a:r>
              <a:rPr lang="ru-RU" sz="1600" b="1">
                <a:latin typeface="Calibri" panose="020F0502020204030204" pitchFamily="34" charset="0"/>
              </a:rPr>
              <a:t> помощи</a:t>
            </a:r>
          </a:p>
          <a:p>
            <a:pPr eaLnBrk="1" hangingPunct="1">
              <a:spcBef>
                <a:spcPct val="0"/>
              </a:spcBef>
              <a:buClrTx/>
              <a:buSzTx/>
              <a:buFontTx/>
              <a:buNone/>
            </a:pPr>
            <a:endParaRPr lang="ru-RU" sz="1600" b="1">
              <a:latin typeface="Calibri" panose="020F0502020204030204" pitchFamily="34" charset="0"/>
            </a:endParaRPr>
          </a:p>
        </p:txBody>
      </p:sp>
      <p:sp>
        <p:nvSpPr>
          <p:cNvPr id="22" name="Прямоугольник 21"/>
          <p:cNvSpPr/>
          <p:nvPr/>
        </p:nvSpPr>
        <p:spPr>
          <a:xfrm>
            <a:off x="4786313" y="4000500"/>
            <a:ext cx="1428750"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solidFill>
                <a:schemeClr val="bg1"/>
              </a:solidFill>
            </a:endParaRPr>
          </a:p>
        </p:txBody>
      </p:sp>
      <p:sp>
        <p:nvSpPr>
          <p:cNvPr id="23573" name="Прямоугольник 22"/>
          <p:cNvSpPr>
            <a:spLocks noChangeArrowheads="1"/>
          </p:cNvSpPr>
          <p:nvPr/>
        </p:nvSpPr>
        <p:spPr bwMode="auto">
          <a:xfrm>
            <a:off x="4643438" y="3860800"/>
            <a:ext cx="16430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400" b="1">
                <a:latin typeface="Calibri" panose="020F0502020204030204" pitchFamily="34" charset="0"/>
              </a:rPr>
              <a:t>Страхование граждан, выдача полисов</a:t>
            </a:r>
            <a:endParaRPr lang="ru-RU" sz="1400" b="1"/>
          </a:p>
        </p:txBody>
      </p:sp>
      <p:sp>
        <p:nvSpPr>
          <p:cNvPr id="23574" name="Text Box 16"/>
          <p:cNvSpPr txBox="1">
            <a:spLocks noChangeArrowheads="1"/>
          </p:cNvSpPr>
          <p:nvPr/>
        </p:nvSpPr>
        <p:spPr bwMode="auto">
          <a:xfrm flipH="1">
            <a:off x="2141536" y="1916113"/>
            <a:ext cx="1520825" cy="402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Страховые взносы</a:t>
            </a:r>
            <a:endParaRPr lang="ru-RU" sz="2800">
              <a:solidFill>
                <a:srgbClr val="00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4294967295"/>
          </p:nvPr>
        </p:nvSpPr>
        <p:spPr>
          <a:xfrm>
            <a:off x="250825" y="549275"/>
            <a:ext cx="8586788" cy="5975350"/>
          </a:xfrm>
        </p:spPr>
        <p:txBody>
          <a:bodyPr/>
          <a:lstStyle/>
          <a:p>
            <a:pPr eaLnBrk="1" hangingPunct="1">
              <a:lnSpc>
                <a:spcPct val="90000"/>
              </a:lnSpc>
              <a:buFont typeface="Wingdings" panose="05000000000000000000" pitchFamily="2" charset="2"/>
              <a:buNone/>
              <a:defRPr/>
            </a:pPr>
            <a:r>
              <a:rPr lang="en-US" sz="2800" smtClean="0"/>
              <a:t>	</a:t>
            </a:r>
            <a:r>
              <a:rPr lang="ru-RU" sz="2800" smtClean="0"/>
              <a:t>На территории  каждого  субъекта  Федерации действуют имеющие специальную лицензию юридические лица — страховые медицинские организации   (СМО),   которые  чаще  называют  просто </a:t>
            </a:r>
            <a:r>
              <a:rPr lang="ru-RU" sz="2800" b="1" i="1" smtClean="0"/>
              <a:t>страховые компании.</a:t>
            </a:r>
            <a:r>
              <a:rPr lang="ru-RU" sz="2800" i="1" smtClean="0"/>
              <a:t>  </a:t>
            </a:r>
            <a:r>
              <a:rPr lang="ru-RU" sz="2800" smtClean="0"/>
              <a:t>Их задачами являются: </a:t>
            </a:r>
            <a:endParaRPr lang="en-US" sz="2800" smtClean="0"/>
          </a:p>
          <a:p>
            <a:pPr eaLnBrk="1" hangingPunct="1">
              <a:lnSpc>
                <a:spcPct val="90000"/>
              </a:lnSpc>
              <a:defRPr/>
            </a:pPr>
            <a:r>
              <a:rPr lang="ru-RU" sz="2800" smtClean="0"/>
              <a:t>заключение договоров ОМС граждан;</a:t>
            </a:r>
            <a:endParaRPr lang="en-US" sz="2800" smtClean="0"/>
          </a:p>
          <a:p>
            <a:pPr eaLnBrk="1" hangingPunct="1">
              <a:lnSpc>
                <a:spcPct val="90000"/>
              </a:lnSpc>
              <a:defRPr/>
            </a:pPr>
            <a:r>
              <a:rPr lang="ru-RU" sz="2800" smtClean="0"/>
              <a:t>организация оказания медицинской  помощи  застрахованным гражданам;</a:t>
            </a:r>
          </a:p>
          <a:p>
            <a:pPr eaLnBrk="1" hangingPunct="1">
              <a:lnSpc>
                <a:spcPct val="90000"/>
              </a:lnSpc>
              <a:defRPr/>
            </a:pPr>
            <a:r>
              <a:rPr lang="ru-RU" sz="2800" smtClean="0"/>
              <a:t>оплата услуг, оказанных медицинскими организациями застрахованным;</a:t>
            </a:r>
          </a:p>
          <a:p>
            <a:pPr eaLnBrk="1" hangingPunct="1">
              <a:lnSpc>
                <a:spcPct val="90000"/>
              </a:lnSpc>
              <a:defRPr/>
            </a:pPr>
            <a:r>
              <a:rPr lang="ru-RU" sz="2800" smtClean="0"/>
              <a:t>защита прав и законных интересов застрахованных лиц.</a:t>
            </a:r>
          </a:p>
          <a:p>
            <a:pPr algn="r" eaLnBrk="1" hangingPunct="1">
              <a:lnSpc>
                <a:spcPct val="90000"/>
              </a:lnSpc>
              <a:buFont typeface="Wingdings" panose="05000000000000000000" pitchFamily="2" charset="2"/>
              <a:buNone/>
              <a:defRPr/>
            </a:pPr>
            <a:endParaRPr lang="ru-RU" sz="280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250825" y="188913"/>
            <a:ext cx="8893175" cy="6408439"/>
          </a:xfrm>
        </p:spPr>
        <p:txBody>
          <a:bodyPr/>
          <a:lstStyle/>
          <a:p>
            <a:pPr eaLnBrk="1" hangingPunct="1">
              <a:lnSpc>
                <a:spcPct val="90000"/>
              </a:lnSpc>
              <a:buFont typeface="Wingdings" panose="05000000000000000000" pitchFamily="2" charset="2"/>
              <a:buNone/>
              <a:defRPr/>
            </a:pPr>
            <a:r>
              <a:rPr lang="ru-RU" dirty="0" smtClean="0"/>
              <a:t>	Страховые медицинские организации являются коммерческими организациями (закрытое или открытое акционерное общество):</a:t>
            </a:r>
          </a:p>
          <a:p>
            <a:pPr eaLnBrk="1" hangingPunct="1">
              <a:lnSpc>
                <a:spcPct val="90000"/>
              </a:lnSpc>
              <a:buFont typeface="Wingdings" panose="05000000000000000000" pitchFamily="2" charset="2"/>
              <a:buNone/>
              <a:defRPr/>
            </a:pPr>
            <a:endParaRPr lang="ru-RU" dirty="0" smtClean="0"/>
          </a:p>
          <a:p>
            <a:r>
              <a:rPr lang="ru-RU" sz="2400" dirty="0">
                <a:solidFill>
                  <a:srgbClr val="FFFF00"/>
                </a:solidFill>
                <a:effectLst/>
              </a:rPr>
              <a:t>Филиал ООО "СК "Ингосстрах-М" в </a:t>
            </a:r>
            <a:r>
              <a:rPr lang="ru-RU" sz="2400" dirty="0" err="1">
                <a:solidFill>
                  <a:srgbClr val="FFFF00"/>
                </a:solidFill>
                <a:effectLst/>
              </a:rPr>
              <a:t>г.Красноярск</a:t>
            </a:r>
            <a:r>
              <a:rPr lang="ru-RU" sz="2400" dirty="0">
                <a:solidFill>
                  <a:srgbClr val="FFFF00"/>
                </a:solidFill>
                <a:effectLst/>
              </a:rPr>
              <a:t> - Медика-Восток</a:t>
            </a:r>
          </a:p>
          <a:p>
            <a:r>
              <a:rPr lang="ru-RU" sz="2400" dirty="0">
                <a:solidFill>
                  <a:srgbClr val="FFFF00"/>
                </a:solidFill>
                <a:effectLst/>
              </a:rPr>
              <a:t>Красноярский филиал АО "Страховая компания "СОГАЗ-Мед"</a:t>
            </a:r>
            <a:endParaRPr lang="ru-RU" sz="2400" b="1" dirty="0">
              <a:solidFill>
                <a:srgbClr val="FFFF00"/>
              </a:solidFill>
              <a:effectLst/>
            </a:endParaRPr>
          </a:p>
          <a:p>
            <a:r>
              <a:rPr lang="ru-RU" sz="2400" dirty="0">
                <a:solidFill>
                  <a:srgbClr val="FFFF00"/>
                </a:solidFill>
                <a:effectLst/>
              </a:rPr>
              <a:t>Красноярский филиал ООО "СМК РЕСО-Мед"</a:t>
            </a:r>
            <a:endParaRPr lang="ru-RU" sz="2400" b="1" dirty="0">
              <a:solidFill>
                <a:srgbClr val="FFFF00"/>
              </a:solidFill>
              <a:effectLst/>
            </a:endParaRPr>
          </a:p>
          <a:p>
            <a:pPr marL="0" indent="0">
              <a:buNone/>
            </a:pPr>
            <a:endParaRPr lang="ru-RU" sz="1800" dirty="0">
              <a:solidFill>
                <a:srgbClr val="FFFF00"/>
              </a:solidFill>
            </a:endParaRPr>
          </a:p>
          <a:p>
            <a:pPr eaLnBrk="1" hangingPunct="1">
              <a:lnSpc>
                <a:spcPct val="90000"/>
              </a:lnSpc>
              <a:buNone/>
              <a:defRPr/>
            </a:pPr>
            <a:endParaRPr lang="ru-RU" sz="1800" dirty="0" smtClean="0">
              <a:solidFill>
                <a:srgbClr val="FFFF00"/>
              </a:solidFill>
            </a:endParaRPr>
          </a:p>
          <a:p>
            <a:pPr algn="ctr" eaLnBrk="1" hangingPunct="1">
              <a:lnSpc>
                <a:spcPct val="90000"/>
              </a:lnSpc>
              <a:buFont typeface="Wingdings" panose="05000000000000000000" pitchFamily="2" charset="2"/>
              <a:buNone/>
              <a:defRPr/>
            </a:pPr>
            <a:r>
              <a:rPr lang="ru-RU" sz="2000" dirty="0" smtClean="0"/>
              <a:t>Страховая медицинская организация заключает договоры с выбранными ею медицинскими учреждениями на оказание своим застрахованным медицинских услуг.</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0" y="333375"/>
            <a:ext cx="9144000" cy="6335713"/>
          </a:xfrm>
        </p:spPr>
        <p:txBody>
          <a:bodyPr/>
          <a:lstStyle/>
          <a:p>
            <a:pPr eaLnBrk="1" hangingPunct="1">
              <a:lnSpc>
                <a:spcPct val="90000"/>
              </a:lnSpc>
              <a:defRPr/>
            </a:pPr>
            <a:r>
              <a:rPr lang="ru-RU" dirty="0" smtClean="0"/>
              <a:t>В Конституции Российской Федерации 1993 года сформулировано волеизъявление граждан иметь достаточный уровень государственной охраны здоровья, который проявлялся бы в возможности не нести дополнительных финансовых потерь при необходимости получения медицинской помощи. </a:t>
            </a:r>
          </a:p>
          <a:p>
            <a:pPr eaLnBrk="1" hangingPunct="1">
              <a:lnSpc>
                <a:spcPct val="90000"/>
              </a:lnSpc>
              <a:defRPr/>
            </a:pPr>
            <a:endParaRPr lang="en-US" dirty="0" smtClean="0"/>
          </a:p>
          <a:p>
            <a:pPr eaLnBrk="1" hangingPunct="1">
              <a:lnSpc>
                <a:spcPct val="90000"/>
              </a:lnSpc>
              <a:defRPr/>
            </a:pPr>
            <a:r>
              <a:rPr lang="ru-RU" sz="2800" dirty="0" smtClean="0"/>
              <a:t>статья 41 Конституции </a:t>
            </a:r>
            <a:r>
              <a:rPr lang="ru-RU" sz="2800" b="1" i="1" dirty="0" smtClean="0"/>
              <a:t>«право граждан на бесплатную медицинскую помощь в государственных медицинских учреждениях».</a:t>
            </a:r>
            <a:r>
              <a:rPr lang="ru-RU" sz="2800" i="1" dirty="0" smtClean="0"/>
              <a:t> </a:t>
            </a:r>
            <a:endParaRPr lang="ru-RU" sz="2800" dirty="0" smtClean="0"/>
          </a:p>
          <a:p>
            <a:pPr lvl="2" eaLnBrk="1" hangingPunct="1">
              <a:lnSpc>
                <a:spcPct val="90000"/>
              </a:lnSpc>
              <a:defRPr/>
            </a:pPr>
            <a:endParaRPr lang="ru-RU"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7813"/>
            <a:ext cx="8229600" cy="414337"/>
          </a:xfrm>
        </p:spPr>
        <p:txBody>
          <a:bodyPr/>
          <a:lstStyle/>
          <a:p>
            <a:pPr eaLnBrk="1" hangingPunct="1">
              <a:defRPr/>
            </a:pPr>
            <a:r>
              <a:rPr lang="ru-RU" sz="4000" smtClean="0"/>
              <a:t>СМО</a:t>
            </a:r>
          </a:p>
        </p:txBody>
      </p:sp>
      <p:sp>
        <p:nvSpPr>
          <p:cNvPr id="145411" name="Rectangle 3"/>
          <p:cNvSpPr>
            <a:spLocks noGrp="1" noChangeArrowheads="1"/>
          </p:cNvSpPr>
          <p:nvPr>
            <p:ph type="body" idx="1"/>
          </p:nvPr>
        </p:nvSpPr>
        <p:spPr>
          <a:xfrm>
            <a:off x="457200" y="836613"/>
            <a:ext cx="8229600" cy="5832475"/>
          </a:xfrm>
        </p:spPr>
        <p:txBody>
          <a:bodyPr/>
          <a:lstStyle/>
          <a:p>
            <a:pPr eaLnBrk="1" hangingPunct="1">
              <a:defRPr/>
            </a:pPr>
            <a:r>
              <a:rPr lang="ru-RU" sz="2800" smtClean="0"/>
              <a:t>Граждане    имеют   возможность  в  СМО получить качественную </a:t>
            </a:r>
            <a:r>
              <a:rPr lang="ru-RU" sz="2800" b="1" i="1" smtClean="0"/>
              <a:t>телефонную консультацию (в том числе круглосуточно),</a:t>
            </a:r>
            <a:r>
              <a:rPr lang="ru-RU" sz="2800" i="1" smtClean="0"/>
              <a:t> а на письменное обращение — </a:t>
            </a:r>
            <a:r>
              <a:rPr lang="ru-RU" sz="2800" b="1" i="1" smtClean="0"/>
              <a:t>в 10-дневный срок.</a:t>
            </a:r>
            <a:r>
              <a:rPr lang="ru-RU" sz="2800" b="1" smtClean="0"/>
              <a:t> </a:t>
            </a:r>
          </a:p>
          <a:p>
            <a:pPr eaLnBrk="1" hangingPunct="1">
              <a:defRPr/>
            </a:pPr>
            <a:r>
              <a:rPr lang="ru-RU" sz="2800" smtClean="0"/>
              <a:t>Если же застрахованный обратился в СМО в связи с отказом в предоставлении ему медицинских услуг по ОМС, </a:t>
            </a:r>
            <a:r>
              <a:rPr lang="ru-RU" sz="2800" b="1" i="1" smtClean="0"/>
              <a:t>СМО обязана в 3-дневный срок принять необходимые меры,</a:t>
            </a:r>
            <a:r>
              <a:rPr lang="ru-RU" sz="2800" smtClean="0"/>
              <a:t> либо дать заявителю мотивированный отказ в этих действиях в письменной форме.</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Rectangle 7"/>
          <p:cNvSpPr>
            <a:spLocks noGrp="1" noChangeArrowheads="1"/>
          </p:cNvSpPr>
          <p:nvPr>
            <p:ph type="body" idx="4294967295"/>
          </p:nvPr>
        </p:nvSpPr>
        <p:spPr>
          <a:xfrm>
            <a:off x="611560" y="836712"/>
            <a:ext cx="8226425" cy="5473452"/>
          </a:xfrm>
        </p:spPr>
        <p:txBody>
          <a:bodyPr/>
          <a:lstStyle/>
          <a:p>
            <a:pPr eaLnBrk="1" hangingPunct="1">
              <a:defRPr/>
            </a:pPr>
            <a:r>
              <a:rPr lang="ru-RU" sz="2800" dirty="0" smtClean="0"/>
              <a:t>СМО конкурируют между собой за застрахованных. Каждая СМО заинтересована в привлечении максимального их количества.</a:t>
            </a:r>
          </a:p>
          <a:p>
            <a:pPr eaLnBrk="1" hangingPunct="1">
              <a:defRPr/>
            </a:pPr>
            <a:r>
              <a:rPr lang="ru-RU" sz="2800" dirty="0" smtClean="0"/>
              <a:t> Привлечь большее количество застрахованных СМО может лишь качественной работой с клиентами, в первую очередь проявляющейся в реальной защите прав и интересов своих застрахованных при оказании им медицинских услуг.</a:t>
            </a:r>
          </a:p>
          <a:p>
            <a:pPr eaLnBrk="1" hangingPunct="1">
              <a:defRPr/>
            </a:pPr>
            <a:endParaRPr lang="ru-RU"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273050"/>
            <a:ext cx="9144000" cy="1143000"/>
          </a:xfrm>
        </p:spPr>
        <p:txBody>
          <a:bodyPr/>
          <a:lstStyle/>
          <a:p>
            <a:pPr eaLnBrk="1" hangingPunct="1">
              <a:defRPr/>
            </a:pPr>
            <a:r>
              <a:rPr lang="ru-RU" sz="3200" b="1" smtClean="0"/>
              <a:t>Что делать, если качество полученных по программе ОМС медицинских услуг представляется неудовлетворительным?</a:t>
            </a:r>
          </a:p>
        </p:txBody>
      </p:sp>
      <p:sp>
        <p:nvSpPr>
          <p:cNvPr id="16281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ru-RU" dirty="0" smtClean="0"/>
              <a:t>		Необходимо написать в свою страховую компанию заявление, где изложить все вызвавшие неудовлетворенность обстоятельства. Страховая компания по такому заявлению обязана провести </a:t>
            </a:r>
            <a:r>
              <a:rPr lang="ru-RU" dirty="0" smtClean="0">
                <a:solidFill>
                  <a:srgbClr val="FFFF00"/>
                </a:solidFill>
              </a:rPr>
              <a:t>экспертизу качества медицинской помощи </a:t>
            </a:r>
            <a:r>
              <a:rPr lang="ru-RU" dirty="0" smtClean="0"/>
              <a:t>и в 30-дневный срок письменно ответить по сути поставленных заявителем вопросов.</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4294967295"/>
          </p:nvPr>
        </p:nvSpPr>
        <p:spPr>
          <a:xfrm>
            <a:off x="395288" y="476250"/>
            <a:ext cx="8569325" cy="5545138"/>
          </a:xfrm>
        </p:spPr>
        <p:txBody>
          <a:bodyPr/>
          <a:lstStyle/>
          <a:p>
            <a:pPr eaLnBrk="1" hangingPunct="1">
              <a:defRPr/>
            </a:pPr>
            <a:r>
              <a:rPr lang="ru-RU" smtClean="0"/>
              <a:t>Контроль за целевым использованием   средств   обязательного   медицинского страхования, за соблюдением правил всеми участниками системы ОМС осуществляют фонды ОМС (в России в целом — Федеральный фонд, в конкретном регионе — Территориальный фонд).</a:t>
            </a:r>
            <a:endParaRPr lang="ru-RU" sz="3600" smtClean="0"/>
          </a:p>
          <a:p>
            <a:pPr lvl="2" eaLnBrk="1" hangingPunct="1">
              <a:buFont typeface="Wingdings" panose="05000000000000000000" pitchFamily="2" charset="2"/>
              <a:buNone/>
              <a:defRPr/>
            </a:pPr>
            <a:endParaRPr lang="ru-RU" smtClean="0"/>
          </a:p>
          <a:p>
            <a:pPr eaLnBrk="1" hangingPunct="1">
              <a:defRPr/>
            </a:pPr>
            <a:endParaRPr lang="ru-RU"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32656"/>
            <a:ext cx="8229600" cy="1084982"/>
          </a:xfrm>
        </p:spPr>
        <p:txBody>
          <a:bodyPr/>
          <a:lstStyle/>
          <a:p>
            <a:pPr eaLnBrk="1" hangingPunct="1">
              <a:defRPr/>
            </a:pPr>
            <a:r>
              <a:rPr lang="ru-RU" sz="3600" b="1" i="1" dirty="0" smtClean="0"/>
              <a:t>Тарифы на медицинские услуги</a:t>
            </a:r>
            <a:br>
              <a:rPr lang="ru-RU" sz="3600" b="1" i="1" dirty="0" smtClean="0"/>
            </a:br>
            <a:r>
              <a:rPr lang="ru-RU" sz="4000" i="1" dirty="0" smtClean="0"/>
              <a:t> </a:t>
            </a:r>
          </a:p>
        </p:txBody>
      </p:sp>
      <p:sp>
        <p:nvSpPr>
          <p:cNvPr id="119811" name="Rectangle 3"/>
          <p:cNvSpPr>
            <a:spLocks noGrp="1" noChangeArrowheads="1"/>
          </p:cNvSpPr>
          <p:nvPr>
            <p:ph type="body" idx="1"/>
          </p:nvPr>
        </p:nvSpPr>
        <p:spPr>
          <a:xfrm>
            <a:off x="395288" y="981075"/>
            <a:ext cx="8502650" cy="5688013"/>
          </a:xfrm>
        </p:spPr>
        <p:txBody>
          <a:bodyPr/>
          <a:lstStyle/>
          <a:p>
            <a:pPr eaLnBrk="1" hangingPunct="1">
              <a:lnSpc>
                <a:spcPct val="80000"/>
              </a:lnSpc>
              <a:buFont typeface="Wingdings" panose="05000000000000000000" pitchFamily="2" charset="2"/>
              <a:buNone/>
              <a:defRPr/>
            </a:pPr>
            <a:r>
              <a:rPr lang="ru-RU" sz="2800" dirty="0" smtClean="0"/>
              <a:t>— </a:t>
            </a:r>
            <a:r>
              <a:rPr lang="ru-RU" dirty="0" smtClean="0"/>
              <a:t>это регулируемые цены, которые устанавливаются соглашением между   органом   управления   здравоохранением субъекта   РФ,   Территориальным  фондом   ОМС, представителями  профессиональных ассоциаций, ассоциаций СМО, а также представителями муниципальных   образований и руководителями МО.</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1"/>
            <a:ext cx="7772400" cy="764703"/>
          </a:xfrm>
        </p:spPr>
        <p:txBody>
          <a:bodyPr/>
          <a:lstStyle/>
          <a:p>
            <a:r>
              <a:rPr lang="ru-RU" sz="2800" dirty="0" smtClean="0"/>
              <a:t>Лицензирование МО</a:t>
            </a:r>
            <a:endParaRPr lang="ru-RU" sz="2800" dirty="0"/>
          </a:p>
        </p:txBody>
      </p:sp>
      <p:sp>
        <p:nvSpPr>
          <p:cNvPr id="3" name="Подзаголовок 2"/>
          <p:cNvSpPr>
            <a:spLocks noGrp="1"/>
          </p:cNvSpPr>
          <p:nvPr>
            <p:ph type="subTitle" sz="quarter" idx="1"/>
          </p:nvPr>
        </p:nvSpPr>
        <p:spPr>
          <a:xfrm>
            <a:off x="539552" y="764704"/>
            <a:ext cx="8424936" cy="4874096"/>
          </a:xfrm>
        </p:spPr>
        <p:txBody>
          <a:bodyPr/>
          <a:lstStyle/>
          <a:p>
            <a:r>
              <a:rPr lang="ru-RU" sz="2400" dirty="0" smtClean="0"/>
              <a:t>Государственный контроль качества и безопасности медицинской деятельности включает в себя:</a:t>
            </a:r>
          </a:p>
          <a:p>
            <a:r>
              <a:rPr lang="ru-RU" sz="2400" dirty="0" smtClean="0"/>
              <a:t>1) проведение проверок соблюдения органами государственной власти Российской Федерации, органами местного самоуправления, государственными внебюджетными фондами, медицинскими организациями и фармацевтическими организациями прав граждан в сфере охраны здоровья;</a:t>
            </a:r>
          </a:p>
          <a:p>
            <a:r>
              <a:rPr lang="ru-RU" sz="2400" dirty="0" smtClean="0"/>
              <a:t>2) осуществление </a:t>
            </a:r>
            <a:r>
              <a:rPr lang="ru-RU" sz="2400" dirty="0" smtClean="0">
                <a:hlinkClick r:id="rId2"/>
              </a:rPr>
              <a:t>лицензирования</a:t>
            </a:r>
            <a:r>
              <a:rPr lang="ru-RU" sz="2400" dirty="0" smtClean="0"/>
              <a:t> медицинской деятельности в соответствии с законодательством Российской Федерации о лицензировании отдельных видов деятельности;</a:t>
            </a:r>
          </a:p>
          <a:p>
            <a:r>
              <a:rPr lang="ru-RU" sz="1400" dirty="0" err="1" smtClean="0"/>
              <a:t>КонсультантПлюс</a:t>
            </a:r>
            <a:r>
              <a:rPr lang="ru-RU" sz="1400" dirty="0" smtClean="0"/>
              <a:t>: примечание.</a:t>
            </a:r>
          </a:p>
          <a:p>
            <a:r>
              <a:rPr lang="ru-RU" sz="1400" dirty="0" smtClean="0"/>
              <a:t>С 01.01.2022 в п. 3 ч. 2 ст. 88 вносятся изменения </a:t>
            </a:r>
            <a:r>
              <a:rPr lang="ru-RU" sz="1600" dirty="0" smtClean="0"/>
              <a:t>(</a:t>
            </a:r>
            <a:r>
              <a:rPr lang="ru-RU" sz="1600" dirty="0" smtClean="0">
                <a:hlinkClick r:id="rId3"/>
              </a:rPr>
              <a:t>ФЗ</a:t>
            </a:r>
            <a:r>
              <a:rPr lang="ru-RU" sz="1600" dirty="0" smtClean="0"/>
              <a:t> от 25.12.2018 N 489-ФЗ).</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5"/>
            <a:ext cx="8229600" cy="1373014"/>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a:t>
            </a:r>
            <a:r>
              <a:rPr lang="ru-RU" sz="1600" dirty="0">
                <a:solidFill>
                  <a:schemeClr val="tx1"/>
                </a:solidFill>
                <a:effectLst/>
              </a:rPr>
              <a:t>:</a:t>
            </a:r>
            <a:r>
              <a:rPr lang="ru-RU" sz="1600" dirty="0">
                <a:solidFill>
                  <a:srgbClr val="000000"/>
                </a:solidFill>
                <a:effectLst/>
              </a:rPr>
              <a:t/>
            </a:r>
            <a:br>
              <a:rPr lang="ru-RU" sz="1600" dirty="0">
                <a:solidFill>
                  <a:srgbClr val="000000"/>
                </a:solidFill>
                <a:effectLst/>
              </a:rPr>
            </a:br>
            <a:endParaRPr lang="ru-RU" sz="1600" dirty="0">
              <a:solidFill>
                <a:srgbClr val="000000"/>
              </a:solidFill>
            </a:endParaRPr>
          </a:p>
        </p:txBody>
      </p:sp>
      <p:sp>
        <p:nvSpPr>
          <p:cNvPr id="3" name="Объект 2"/>
          <p:cNvSpPr>
            <a:spLocks noGrp="1"/>
          </p:cNvSpPr>
          <p:nvPr>
            <p:ph idx="1"/>
          </p:nvPr>
        </p:nvSpPr>
        <p:spPr>
          <a:xfrm>
            <a:off x="179512" y="980728"/>
            <a:ext cx="8856983" cy="5688632"/>
          </a:xfrm>
        </p:spPr>
        <p:txBody>
          <a:bodyPr/>
          <a:lstStyle/>
          <a:p>
            <a:r>
              <a:rPr lang="ru-RU" sz="1600" dirty="0" smtClean="0">
                <a:solidFill>
                  <a:srgbClr val="FFFF00"/>
                </a:solidFill>
                <a:effectLst/>
              </a:rPr>
              <a:t>1</a:t>
            </a:r>
            <a:r>
              <a:rPr lang="ru-RU" sz="1600" dirty="0">
                <a:solidFill>
                  <a:srgbClr val="FFFF00"/>
                </a:solidFill>
                <a:effectLst/>
              </a:rPr>
              <a:t>) заявление о предоставлении лицензии;</a:t>
            </a:r>
          </a:p>
          <a:p>
            <a:r>
              <a:rPr lang="ru-RU" sz="1600" dirty="0">
                <a:solidFill>
                  <a:srgbClr val="FFFF00"/>
                </a:solidFill>
                <a:effectLst/>
              </a:rPr>
              <a:t>2) копии документов, подтверждающих наличие у соискателя лицензии принадлежащих ему на праве собственности или на ином законном основании зданий, строений, сооружений и (или) помещений, необходимых для выполнения заявленных работ (услуг), права на которые не зарегистрированы в Едином государственном реестре прав на недвижимое имущество и сделок с ним;</a:t>
            </a:r>
          </a:p>
          <a:p>
            <a:r>
              <a:rPr lang="ru-RU" sz="1600" dirty="0">
                <a:solidFill>
                  <a:srgbClr val="FFFF00"/>
                </a:solidFill>
                <a:effectLst/>
              </a:rPr>
              <a:t>3) копии документов, подтверждающих наличие у соискателя лицензии принадлежащих ему на праве собственности или на ином законном основании медицинских изделий (оборудования, аппаратов, приборов, инструментов), необходимых для выполнения заявленных работ (услуг);</a:t>
            </a:r>
          </a:p>
          <a:p>
            <a:r>
              <a:rPr lang="ru-RU" sz="1600" dirty="0">
                <a:solidFill>
                  <a:srgbClr val="FFFF00"/>
                </a:solidFill>
                <a:effectLst/>
              </a:rPr>
              <a:t>4) копии документов, подтверждающих наличие у руководителя медицинской организации, заместителей руководителя медицинской организации, ответственных за осуществление медицинской деятельности, руководителя структурного подразделения иной организации, ответственного за осуществление медицинской деятельности, - высшего медицинского образования, послевузовского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а также </a:t>
            </a:r>
            <a:r>
              <a:rPr lang="ru-RU" sz="1600" b="1" dirty="0">
                <a:solidFill>
                  <a:srgbClr val="FFFF00"/>
                </a:solidFill>
                <a:effectLst/>
              </a:rPr>
              <a:t>дополнительного профессионального образования и сертификата специалиста по специальности «организация здравоохранения и общественное здоровье» </a:t>
            </a:r>
            <a:r>
              <a:rPr lang="ru-RU" sz="1600" dirty="0">
                <a:solidFill>
                  <a:srgbClr val="FFFF00"/>
                </a:solidFill>
                <a:effectLst/>
              </a:rPr>
              <a:t>и стажа работы по специальности;</a:t>
            </a:r>
          </a:p>
          <a:p>
            <a:endParaRPr lang="ru-RU" sz="1200" dirty="0"/>
          </a:p>
        </p:txBody>
      </p:sp>
    </p:spTree>
    <p:extLst>
      <p:ext uri="{BB962C8B-B14F-4D97-AF65-F5344CB8AC3E}">
        <p14:creationId xmlns:p14="http://schemas.microsoft.com/office/powerpoint/2010/main" val="1211011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1417638"/>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a:t>
            </a:r>
            <a:r>
              <a:rPr lang="ru-RU" sz="1600" dirty="0">
                <a:solidFill>
                  <a:schemeClr val="tx1"/>
                </a:solidFill>
                <a:effectLst/>
              </a:rPr>
              <a:t>:</a:t>
            </a:r>
            <a:br>
              <a:rPr lang="ru-RU" sz="1600" dirty="0">
                <a:solidFill>
                  <a:schemeClr val="tx1"/>
                </a:solidFill>
                <a:effectLst/>
              </a:rPr>
            </a:br>
            <a:endParaRPr lang="ru-RU" sz="1600" dirty="0">
              <a:solidFill>
                <a:schemeClr val="tx1"/>
              </a:solidFill>
            </a:endParaRPr>
          </a:p>
        </p:txBody>
      </p:sp>
      <p:sp>
        <p:nvSpPr>
          <p:cNvPr id="3" name="Объект 2"/>
          <p:cNvSpPr>
            <a:spLocks noGrp="1"/>
          </p:cNvSpPr>
          <p:nvPr>
            <p:ph idx="1"/>
          </p:nvPr>
        </p:nvSpPr>
        <p:spPr>
          <a:xfrm>
            <a:off x="457200" y="980728"/>
            <a:ext cx="8229600" cy="5760640"/>
          </a:xfrm>
        </p:spPr>
        <p:txBody>
          <a:bodyPr/>
          <a:lstStyle/>
          <a:p>
            <a:r>
              <a:rPr lang="ru-RU" sz="1600" dirty="0">
                <a:solidFill>
                  <a:srgbClr val="FFFF00"/>
                </a:solidFill>
                <a:effectLst/>
              </a:rPr>
              <a:t>5) </a:t>
            </a:r>
            <a:r>
              <a:rPr lang="ru-RU" sz="1600" b="1" dirty="0">
                <a:solidFill>
                  <a:srgbClr val="FFFF00"/>
                </a:solidFill>
                <a:effectLst/>
              </a:rPr>
              <a:t>копии документов, подтверждающих наличие у руководителя структурного подразделения медицинской </a:t>
            </a:r>
            <a:r>
              <a:rPr lang="ru-RU" sz="1600" b="1" dirty="0" smtClean="0">
                <a:solidFill>
                  <a:srgbClr val="FFFF00"/>
                </a:solidFill>
                <a:effectLst/>
              </a:rPr>
              <a:t>организации</a:t>
            </a:r>
            <a:r>
              <a:rPr lang="ru-RU" sz="1600" b="1" dirty="0">
                <a:solidFill>
                  <a:srgbClr val="FFFF00"/>
                </a:solidFill>
                <a:effectLst/>
              </a:rPr>
              <a:t> </a:t>
            </a:r>
            <a:r>
              <a:rPr lang="ru-RU" sz="1600" b="1" dirty="0" smtClean="0">
                <a:solidFill>
                  <a:srgbClr val="FFFF00"/>
                </a:solidFill>
                <a:effectLst/>
              </a:rPr>
              <a:t>(у </a:t>
            </a:r>
            <a:r>
              <a:rPr lang="ru-RU" sz="1600" b="1" dirty="0">
                <a:solidFill>
                  <a:srgbClr val="FFFF00"/>
                </a:solidFill>
                <a:effectLst/>
              </a:rPr>
              <a:t>индивидуального </a:t>
            </a:r>
            <a:r>
              <a:rPr lang="ru-RU" sz="1600" b="1" dirty="0" smtClean="0">
                <a:solidFill>
                  <a:srgbClr val="FFFF00"/>
                </a:solidFill>
                <a:effectLst/>
              </a:rPr>
              <a:t>предпринимателя), </a:t>
            </a:r>
            <a:r>
              <a:rPr lang="ru-RU" sz="1600" b="1" dirty="0">
                <a:solidFill>
                  <a:srgbClr val="FFFF00"/>
                </a:solidFill>
                <a:effectLst/>
              </a:rPr>
              <a:t>осуществляющего медицинскую деятельность, -</a:t>
            </a:r>
            <a:r>
              <a:rPr lang="ru-RU" sz="1600" dirty="0">
                <a:solidFill>
                  <a:srgbClr val="FFFF00"/>
                </a:solidFill>
                <a:effectLst/>
              </a:rPr>
              <a:t> высшего профессионального образования, послевузовского (для специалистов с медицинским образованием)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(для специалистов с медицинским образованием) и стажа работы по специальности;</a:t>
            </a:r>
          </a:p>
          <a:p>
            <a:pPr algn="just"/>
            <a:r>
              <a:rPr lang="ru-RU" sz="1600" dirty="0" smtClean="0">
                <a:solidFill>
                  <a:srgbClr val="FFFF00"/>
                </a:solidFill>
                <a:effectLst/>
              </a:rPr>
              <a:t>7</a:t>
            </a:r>
            <a:r>
              <a:rPr lang="ru-RU" sz="1600" dirty="0">
                <a:solidFill>
                  <a:srgbClr val="FFFF00"/>
                </a:solidFill>
                <a:effectLst/>
              </a:rPr>
              <a:t>) копии документов, подтверждающих </a:t>
            </a:r>
            <a:r>
              <a:rPr lang="ru-RU" sz="1600" b="1" dirty="0">
                <a:solidFill>
                  <a:srgbClr val="FFFF00"/>
                </a:solidFill>
                <a:effectLst/>
              </a:rPr>
              <a:t>наличие у работников, заключивших с лицензиатом трудовые договоры, среднего, высшего, послевузовского и (или) дополнительного медицинского или иного необходимого для выполнения заявленных работ (услуг) профессионального образования и сертификата специалиста </a:t>
            </a:r>
            <a:r>
              <a:rPr lang="ru-RU" sz="1600" dirty="0">
                <a:solidFill>
                  <a:srgbClr val="FFFF00"/>
                </a:solidFill>
                <a:effectLst/>
              </a:rPr>
              <a:t>(для специалистов с медицинским образованием);</a:t>
            </a:r>
          </a:p>
          <a:p>
            <a:r>
              <a:rPr lang="ru-RU" sz="1600" dirty="0">
                <a:solidFill>
                  <a:srgbClr val="FFFF00"/>
                </a:solidFill>
                <a:effectLst/>
              </a:rPr>
              <a:t>8) копии документов, подтверждающих наличие у работников, осуществляющих техническое обслуживание медицинских изделий (оборудования, аппаратов, приборов, инструментов), заключивших с лицензиатом трудовые договоры, соответствующего профессионального образования и (или) квалификации, либо копия договора с организацией, имеющей лицензию на осуществление </a:t>
            </a:r>
            <a:r>
              <a:rPr lang="ru-RU" sz="1600" dirty="0">
                <a:solidFill>
                  <a:srgbClr val="000000"/>
                </a:solidFill>
                <a:effectLst/>
              </a:rPr>
              <a:t>соответствующей деятельности;</a:t>
            </a:r>
          </a:p>
          <a:p>
            <a:endParaRPr lang="ru-RU" sz="1200" dirty="0"/>
          </a:p>
        </p:txBody>
      </p:sp>
    </p:spTree>
    <p:extLst>
      <p:ext uri="{BB962C8B-B14F-4D97-AF65-F5344CB8AC3E}">
        <p14:creationId xmlns:p14="http://schemas.microsoft.com/office/powerpoint/2010/main" val="2029184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65250"/>
          </a:xfrm>
        </p:spPr>
        <p:txBody>
          <a:bodyPr/>
          <a:lstStyle/>
          <a:p>
            <a:pPr>
              <a:defRPr/>
            </a:pPr>
            <a:r>
              <a:rPr lang="ru-RU" sz="2400" b="1" dirty="0" smtClean="0"/>
              <a:t>С мая 2011 года в соответствии с новой редакцией закона об ОМС гражданам выдаются полисы единого образца, которые действуют на всей территории страны</a:t>
            </a:r>
          </a:p>
        </p:txBody>
      </p:sp>
      <p:sp>
        <p:nvSpPr>
          <p:cNvPr id="3" name="Содержимое 2"/>
          <p:cNvSpPr>
            <a:spLocks noGrp="1"/>
          </p:cNvSpPr>
          <p:nvPr>
            <p:ph idx="1"/>
          </p:nvPr>
        </p:nvSpPr>
        <p:spPr>
          <a:xfrm>
            <a:off x="457200" y="1643063"/>
            <a:ext cx="8229600" cy="5072062"/>
          </a:xfrm>
        </p:spPr>
        <p:txBody>
          <a:bodyPr/>
          <a:lstStyle/>
          <a:p>
            <a:pPr>
              <a:defRPr/>
            </a:pPr>
            <a:r>
              <a:rPr lang="ru-RU" sz="2400" dirty="0">
                <a:solidFill>
                  <a:srgbClr val="FFFF00"/>
                </a:solidFill>
              </a:rPr>
              <a:t>единый всероссийский реестр застрахованных граждан </a:t>
            </a:r>
            <a:r>
              <a:rPr lang="ru-RU" sz="2400" dirty="0" smtClean="0">
                <a:solidFill>
                  <a:srgbClr val="FFFF00"/>
                </a:solidFill>
              </a:rPr>
              <a:t>обеспечивает достоверность и исключает дублирование информации о застрахованных. В дальнейшем полис ОМС будет включаться в состав универсальной электронной карты гражданина. Установлена жесткая норма о сроках расчетов за оказанную больным из других регионов медицинскую помощь. Срок - 25 дней. ГАРАНТИЯ того, что оказанная помощь иногороднему гражданину будет оплачена, и они теперь будут заинтересованы, чтобы эту помощь оказать</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846931"/>
          </a:xfrm>
        </p:spPr>
        <p:txBody>
          <a:bodyPr/>
          <a:lstStyle/>
          <a:p>
            <a:pPr>
              <a:defRPr/>
            </a:pPr>
            <a:r>
              <a:rPr lang="ru-RU" sz="3600" dirty="0" smtClean="0"/>
              <a:t>Закон расширяет возможности</a:t>
            </a:r>
            <a:endParaRPr lang="ru-RU" dirty="0"/>
          </a:p>
        </p:txBody>
      </p:sp>
      <p:sp>
        <p:nvSpPr>
          <p:cNvPr id="3" name="Содержимое 2"/>
          <p:cNvSpPr>
            <a:spLocks noGrp="1"/>
          </p:cNvSpPr>
          <p:nvPr>
            <p:ph idx="1"/>
          </p:nvPr>
        </p:nvSpPr>
        <p:spPr>
          <a:xfrm>
            <a:off x="251520" y="1114507"/>
            <a:ext cx="8435280" cy="5328320"/>
          </a:xfrm>
        </p:spPr>
        <p:txBody>
          <a:bodyPr/>
          <a:lstStyle/>
          <a:p>
            <a:pPr>
              <a:buFont typeface="Wingdings" panose="05000000000000000000" pitchFamily="2" charset="2"/>
              <a:buNone/>
              <a:defRPr/>
            </a:pPr>
            <a:r>
              <a:rPr lang="ru-RU" dirty="0" smtClean="0"/>
              <a:t>Застрахованный имеет право выбрать </a:t>
            </a:r>
            <a:r>
              <a:rPr lang="ru-RU" dirty="0" smtClean="0">
                <a:solidFill>
                  <a:srgbClr val="FFFF00"/>
                </a:solidFill>
              </a:rPr>
              <a:t>страховую организацию, медицинское учреждение и врача. </a:t>
            </a:r>
            <a:r>
              <a:rPr lang="ru-RU" dirty="0" smtClean="0"/>
              <a:t>При этом медучреждение, включенное в реестр и заключившее договор на оказание услуг по программе ОМС, не вправе отказать застрахованному человеку в оказании помощи в соответствии с территориальной программой ОМС.</a:t>
            </a:r>
          </a:p>
          <a:p>
            <a:pPr>
              <a:defRPr/>
            </a:pPr>
            <a:endParaRPr lang="ru-RU" dirty="0" smtClean="0"/>
          </a:p>
          <a:p>
            <a:pPr>
              <a:defRPr/>
            </a:pPr>
            <a:endParaRPr lang="ru-RU" dirty="0" smtClean="0"/>
          </a:p>
          <a:p>
            <a:pPr>
              <a:defRPr/>
            </a:pPr>
            <a:endParaRPr lang="ru-RU" dirty="0" smtClean="0"/>
          </a:p>
          <a:p>
            <a:pPr>
              <a:defRPr/>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713" y="44450"/>
            <a:ext cx="8229600" cy="1152302"/>
          </a:xfrm>
        </p:spPr>
        <p:txBody>
          <a:bodyPr/>
          <a:lstStyle/>
          <a:p>
            <a:pPr>
              <a:defRPr/>
            </a:pPr>
            <a:r>
              <a:rPr lang="ru-RU" sz="2800" dirty="0" smtClean="0">
                <a:solidFill>
                  <a:srgbClr val="FFFF00"/>
                </a:solidFill>
              </a:rPr>
              <a:t>Демографический крест,  итоги 2021</a:t>
            </a:r>
            <a:br>
              <a:rPr lang="ru-RU" sz="2800" dirty="0" smtClean="0">
                <a:solidFill>
                  <a:srgbClr val="FFFF00"/>
                </a:solidFill>
              </a:rPr>
            </a:br>
            <a:r>
              <a:rPr lang="ru-RU" sz="2800" dirty="0" smtClean="0">
                <a:solidFill>
                  <a:srgbClr val="FFFF00"/>
                </a:solidFill>
                <a:effectLst/>
              </a:rPr>
              <a:t>10,0 - рождаемость, 16,5 - смертность</a:t>
            </a:r>
            <a:endParaRPr lang="ru-RU" sz="2800" dirty="0">
              <a:solidFill>
                <a:srgbClr val="FFFF00"/>
              </a:solidFill>
            </a:endParaRPr>
          </a:p>
        </p:txBody>
      </p:sp>
      <p:pic>
        <p:nvPicPr>
          <p:cNvPr id="30724" name="Picture 6545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714" y="1484784"/>
            <a:ext cx="8151812" cy="532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48522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idx="1"/>
          </p:nvPr>
        </p:nvSpPr>
        <p:spPr>
          <a:xfrm>
            <a:off x="457200" y="549275"/>
            <a:ext cx="8229600" cy="3815829"/>
          </a:xfrm>
        </p:spPr>
        <p:txBody>
          <a:bodyPr/>
          <a:lstStyle/>
          <a:p>
            <a:pPr eaLnBrk="1" hangingPunct="1">
              <a:defRPr/>
            </a:pPr>
            <a:r>
              <a:rPr lang="ru-RU" sz="2000" dirty="0">
                <a:effectLst/>
              </a:rPr>
              <a:t>Если учреждение здравоохранения отказывается принять Вас на лечение или предлагает лечение на платной основе путем оплаты через кассу, а также заключение договора добровольного медицинского страхования, необходимо обратиться к руководству этого медицинского учреждения для уточнения - входят ли предлагаемые услуги в Программу госгарантий.  </a:t>
            </a:r>
            <a:r>
              <a:rPr lang="ru-RU" sz="2000" dirty="0"/>
              <a:t/>
            </a:r>
            <a:br>
              <a:rPr lang="ru-RU" sz="2000" dirty="0"/>
            </a:br>
            <a:r>
              <a:rPr lang="ru-RU" sz="2000" dirty="0"/>
              <a:t/>
            </a:r>
            <a:br>
              <a:rPr lang="ru-RU" sz="2000" dirty="0"/>
            </a:br>
            <a:r>
              <a:rPr lang="ru-RU" sz="2000" dirty="0">
                <a:effectLst/>
              </a:rPr>
              <a:t>В случае, если администрация медицинской организации отказывает в помощи либо Вы считаете, что Ваши права нарушены, необходимо обратиться:  </a:t>
            </a:r>
            <a:r>
              <a:rPr lang="ru-RU" sz="2000" dirty="0"/>
              <a:t/>
            </a:r>
            <a:br>
              <a:rPr lang="ru-RU" sz="2000" dirty="0"/>
            </a:br>
            <a:r>
              <a:rPr lang="ru-RU" sz="2000" dirty="0">
                <a:effectLst/>
              </a:rPr>
              <a:t>- в свою </a:t>
            </a:r>
            <a:r>
              <a:rPr lang="ru-RU" sz="2000" u="sng" dirty="0">
                <a:effectLst/>
                <a:hlinkClick r:id="rId2"/>
              </a:rPr>
              <a:t>страховую медицинскую организацию</a:t>
            </a:r>
            <a:r>
              <a:rPr lang="ru-RU" sz="2000" dirty="0">
                <a:effectLst/>
              </a:rPr>
              <a:t>;  </a:t>
            </a:r>
            <a:r>
              <a:rPr lang="ru-RU" sz="2000" dirty="0"/>
              <a:t/>
            </a:r>
            <a:br>
              <a:rPr lang="ru-RU" sz="2000" dirty="0"/>
            </a:br>
            <a:r>
              <a:rPr lang="ru-RU" sz="2000" dirty="0">
                <a:effectLst/>
              </a:rPr>
              <a:t>- на Телефон доверия </a:t>
            </a:r>
            <a:r>
              <a:rPr lang="ru-RU" sz="2000" u="sng" dirty="0">
                <a:effectLst/>
                <a:hlinkClick r:id="rId3"/>
              </a:rPr>
              <a:t>«Право на здоровье»</a:t>
            </a:r>
            <a:r>
              <a:rPr lang="ru-RU" sz="2000" dirty="0">
                <a:effectLst/>
              </a:rPr>
              <a:t>: 8-800-700-000-3 (круглосуточно, бесплатно по России);  </a:t>
            </a:r>
            <a:r>
              <a:rPr lang="ru-RU" sz="2000" dirty="0"/>
              <a:t/>
            </a:r>
            <a:br>
              <a:rPr lang="ru-RU" sz="2000" dirty="0"/>
            </a:br>
            <a:r>
              <a:rPr lang="ru-RU" sz="2000" dirty="0">
                <a:effectLst/>
              </a:rPr>
              <a:t>- в Территориальный фонд обязательного медицинского страхования Красноярского края (отдел по взаимодействию с застрахованными гражданами и страховыми медицинскими организациями</a:t>
            </a:r>
            <a:r>
              <a:rPr lang="ru-RU" sz="2000" dirty="0">
                <a:solidFill>
                  <a:srgbClr val="FFFF00"/>
                </a:solidFill>
                <a:effectLst/>
              </a:rPr>
              <a:t>: тел. (391) 256-69-01 доб. 329, 256-69-01 доб. 262.</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pPr>
              <a:defRPr/>
            </a:pPr>
            <a:r>
              <a:rPr lang="ru-RU" sz="2800" dirty="0">
                <a:effectLst/>
              </a:rPr>
              <a:t>Контроль объемов, сроков, качества и условий предоставления медицинской помощи осуществляется путем проведения медико-экономического контроля, медико-экономической экспертизы, экспертизы качества медицинской помощи.</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r>
              <a:rPr lang="ru-RU" sz="2400" dirty="0">
                <a:effectLst/>
              </a:rPr>
              <a:t>Медико-экономический контроль - установление соответствия сведений об объемах оказанной медицинской помощи застрахованным лицам на основании предоставленных к оплате медицинской организацией реестров счетов условиям договоров на оказание и оплату медицинской помощи по обязательному медицинскому страхованию, территориальной программе обязательного медицинского страхования, способам оплаты медицинской помощи и тарифам на оплату медицинской помощи.</a:t>
            </a:r>
          </a:p>
          <a:p>
            <a:r>
              <a:rPr lang="ru-RU" sz="2400" dirty="0">
                <a:effectLst/>
              </a:rPr>
              <a:t> </a:t>
            </a:r>
          </a:p>
          <a:p>
            <a:r>
              <a:rPr lang="ru-RU" sz="2400" dirty="0">
                <a:effectLst/>
              </a:rPr>
              <a:t>4. 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val="2937066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556792"/>
            <a:ext cx="8229600" cy="4967833"/>
          </a:xfrm>
        </p:spPr>
        <p:txBody>
          <a:bodyPr/>
          <a:lstStyle/>
          <a:p>
            <a:r>
              <a:rPr lang="ru-RU" sz="2400" dirty="0">
                <a:effectLst/>
              </a:rPr>
              <a:t>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 (специалист-эксперт, являющийся врачом, имеющим стаж работы по врачебной специальности не менее пяти лет и прошедшим соответствующую подготовку по вопросам экспертной деятельности в сфере ОМС).</a:t>
            </a:r>
          </a:p>
          <a:p>
            <a:r>
              <a:rPr lang="ru-RU" sz="2800" dirty="0" smtClean="0">
                <a:effectLst/>
              </a:rPr>
              <a:t>.</a:t>
            </a:r>
            <a:endParaRPr lang="ru-RU" sz="2800" dirty="0">
              <a:effectLst/>
            </a:endParaRPr>
          </a:p>
          <a:p>
            <a:r>
              <a:rPr lang="ru-RU" sz="2800" dirty="0">
                <a:effectLst/>
              </a:rPr>
              <a:t> </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val="3257123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989"/>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380977"/>
            <a:ext cx="8229600" cy="4856335"/>
          </a:xfrm>
        </p:spPr>
        <p:txBody>
          <a:bodyPr/>
          <a:lstStyle/>
          <a:p>
            <a:r>
              <a:rPr lang="ru-RU" sz="2000" dirty="0">
                <a:effectLst/>
              </a:rPr>
              <a:t>Экспертиза качества медицинской помощи - выявление нарушений в оказании медицинской помощи, в том числе оценка правильности выбора медицинской технологии, степени достижения запланированного результата и установление причинно-следственных связей выявленных дефектов в оказании медицинской </a:t>
            </a:r>
            <a:r>
              <a:rPr lang="ru-RU" sz="2000" dirty="0" smtClean="0">
                <a:effectLst/>
              </a:rPr>
              <a:t>помощи</a:t>
            </a:r>
            <a:r>
              <a:rPr lang="ru-RU" sz="2000" dirty="0">
                <a:effectLst/>
              </a:rPr>
              <a:t> </a:t>
            </a:r>
            <a:r>
              <a:rPr lang="ru-RU" sz="2000" dirty="0" smtClean="0">
                <a:effectLst/>
              </a:rPr>
              <a:t>(врач-специалист</a:t>
            </a:r>
            <a:r>
              <a:rPr lang="ru-RU" sz="2000" dirty="0">
                <a:effectLst/>
              </a:rPr>
              <a:t>, имеющий высшее профессиональное образование, свидетельство об аккредитации специалиста или сертификат специалиста, стаж работы по соответствующей врачебной специальности не менее 10 лет и прошедший подготовку по вопросам экспертной деятельности в </a:t>
            </a:r>
            <a:r>
              <a:rPr lang="ru-RU" sz="2000" dirty="0" smtClean="0">
                <a:effectLst/>
              </a:rPr>
              <a:t>сфере ОМС, включенный </a:t>
            </a:r>
            <a:r>
              <a:rPr lang="ru-RU" sz="2000" dirty="0">
                <a:effectLst/>
              </a:rPr>
              <a:t>в территориальные реестры экспертов качества медицинской помощи</a:t>
            </a:r>
            <a:r>
              <a:rPr lang="ru-RU" sz="2400" dirty="0">
                <a:effectLst/>
              </a:rPr>
              <a:t>.</a:t>
            </a:r>
          </a:p>
          <a:p>
            <a:endParaRPr lang="ru-RU" sz="2400" dirty="0">
              <a:effectLst/>
            </a:endParaRPr>
          </a:p>
          <a:p>
            <a:r>
              <a:rPr lang="ru-RU" sz="2400" dirty="0">
                <a:effectLst/>
              </a:rPr>
              <a:t> </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val="3784311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1"/>
            <a:ext cx="8229600" cy="1616682"/>
          </a:xfrm>
        </p:spPr>
        <p:txBody>
          <a:bodyPr/>
          <a:lstStyle/>
          <a:p>
            <a:pPr>
              <a:defRPr/>
            </a:pPr>
            <a:r>
              <a:rPr lang="ru-RU" sz="3200" b="1" dirty="0" smtClean="0"/>
              <a:t>Уровень качества лечения</a:t>
            </a:r>
            <a:br>
              <a:rPr lang="ru-RU" sz="3200" b="1" dirty="0" smtClean="0"/>
            </a:br>
            <a:r>
              <a:rPr lang="ru-RU" sz="3200" b="1" dirty="0" smtClean="0"/>
              <a:t>(УКЛ)</a:t>
            </a:r>
            <a:endParaRPr lang="ru-RU" sz="3200" b="1" dirty="0"/>
          </a:p>
        </p:txBody>
      </p:sp>
      <p:sp>
        <p:nvSpPr>
          <p:cNvPr id="3" name="Содержимое 2"/>
          <p:cNvSpPr>
            <a:spLocks noGrp="1"/>
          </p:cNvSpPr>
          <p:nvPr>
            <p:ph idx="1"/>
          </p:nvPr>
        </p:nvSpPr>
        <p:spPr>
          <a:xfrm>
            <a:off x="457200" y="1628800"/>
            <a:ext cx="8229600" cy="4608512"/>
          </a:xfrm>
        </p:spPr>
        <p:txBody>
          <a:bodyPr/>
          <a:lstStyle/>
          <a:p>
            <a:endParaRPr lang="ru-RU" sz="2400" dirty="0">
              <a:effectLst/>
            </a:endParaRPr>
          </a:p>
          <a:p>
            <a:r>
              <a:rPr lang="ru-RU" sz="2400" dirty="0">
                <a:effectLst/>
              </a:rPr>
              <a:t> </a:t>
            </a:r>
          </a:p>
          <a:p>
            <a:pPr>
              <a:defRPr/>
            </a:pPr>
            <a:endParaRPr lang="ru-RU" sz="2400" dirty="0" smtClean="0"/>
          </a:p>
          <a:p>
            <a:pPr>
              <a:defRPr/>
            </a:pPr>
            <a:r>
              <a:rPr lang="ru-RU" sz="2800" dirty="0" smtClean="0">
                <a:solidFill>
                  <a:srgbClr val="FFFF00"/>
                </a:solidFill>
              </a:rPr>
              <a:t>УКЛ =</a:t>
            </a:r>
            <a:r>
              <a:rPr lang="ru-RU" sz="2800" u="sng" dirty="0" smtClean="0">
                <a:solidFill>
                  <a:srgbClr val="FFFF00"/>
                </a:solidFill>
              </a:rPr>
              <a:t>0,5 ОДМ+0,1ОД+0,4ОЛМ   + ОК</a:t>
            </a:r>
          </a:p>
          <a:p>
            <a:pPr>
              <a:defRPr/>
            </a:pPr>
            <a:r>
              <a:rPr lang="ru-RU" sz="2800" dirty="0">
                <a:solidFill>
                  <a:srgbClr val="FFFF00"/>
                </a:solidFill>
              </a:rPr>
              <a:t> </a:t>
            </a:r>
            <a:r>
              <a:rPr lang="ru-RU" sz="2800" dirty="0" smtClean="0">
                <a:solidFill>
                  <a:srgbClr val="FFFF00"/>
                </a:solidFill>
              </a:rPr>
              <a:t>                              200%</a:t>
            </a:r>
          </a:p>
          <a:p>
            <a:pPr>
              <a:defRPr/>
            </a:pPr>
            <a:endParaRPr lang="ru-RU" sz="2800" dirty="0">
              <a:solidFill>
                <a:srgbClr val="FFFF00"/>
              </a:solidFill>
            </a:endParaRPr>
          </a:p>
          <a:p>
            <a:pPr>
              <a:defRPr/>
            </a:pPr>
            <a:endParaRPr lang="ru-RU" sz="2800" dirty="0" smtClean="0">
              <a:solidFill>
                <a:srgbClr val="FFFF00"/>
              </a:solidFill>
            </a:endParaRPr>
          </a:p>
          <a:p>
            <a:pPr>
              <a:defRPr/>
            </a:pPr>
            <a:r>
              <a:rPr lang="ru-RU" sz="2800" dirty="0" smtClean="0">
                <a:solidFill>
                  <a:srgbClr val="FFFF00"/>
                </a:solidFill>
              </a:rPr>
              <a:t>УКЛ не меньше 0,6</a:t>
            </a:r>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val="1961604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124744"/>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4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karta.png"/>
          <p:cNvPicPr>
            <a:picLocks noChangeAspect="1"/>
          </p:cNvPicPr>
          <p:nvPr/>
        </p:nvPicPr>
        <p:blipFill>
          <a:blip r:embed="rId2" cstate="print"/>
          <a:stretch>
            <a:fillRect/>
          </a:stretch>
        </p:blipFill>
        <p:spPr>
          <a:xfrm>
            <a:off x="5940152" y="1468055"/>
            <a:ext cx="2376264" cy="4532696"/>
          </a:xfrm>
          <a:prstGeom prst="rect">
            <a:avLst/>
          </a:prstGeom>
        </p:spPr>
      </p:pic>
      <p:sp>
        <p:nvSpPr>
          <p:cNvPr id="9" name="TextBox 8"/>
          <p:cNvSpPr txBox="1"/>
          <p:nvPr/>
        </p:nvSpPr>
        <p:spPr>
          <a:xfrm>
            <a:off x="1115616" y="2409270"/>
            <a:ext cx="2880320" cy="3323987"/>
          </a:xfrm>
          <a:prstGeom prst="rect">
            <a:avLst/>
          </a:prstGeom>
          <a:noFill/>
        </p:spPr>
        <p:txBody>
          <a:bodyPr wrap="square" rtlCol="0">
            <a:spAutoFit/>
          </a:bodyPr>
          <a:lstStyle/>
          <a:p>
            <a:pPr marL="342900" indent="-342900">
              <a:lnSpc>
                <a:spcPct val="150000"/>
              </a:lnSpc>
            </a:pPr>
            <a:r>
              <a:rPr lang="ru-RU" sz="1400" b="1" dirty="0">
                <a:solidFill>
                  <a:schemeClr val="tx1">
                    <a:lumMod val="85000"/>
                    <a:lumOff val="15000"/>
                  </a:schemeClr>
                </a:solidFill>
                <a:latin typeface="Arial" pitchFamily="34" charset="0"/>
              </a:rPr>
              <a:t>Норильский филиал</a:t>
            </a:r>
          </a:p>
          <a:p>
            <a:pPr marL="342900" indent="-342900">
              <a:lnSpc>
                <a:spcPct val="150000"/>
              </a:lnSpc>
            </a:pPr>
            <a:r>
              <a:rPr lang="ru-RU" sz="1400" b="1" dirty="0">
                <a:solidFill>
                  <a:schemeClr val="tx1">
                    <a:lumMod val="85000"/>
                    <a:lumOff val="15000"/>
                  </a:schemeClr>
                </a:solidFill>
                <a:latin typeface="Arial" pitchFamily="34" charset="0"/>
              </a:rPr>
              <a:t>Эвенкийский филиал</a:t>
            </a:r>
          </a:p>
          <a:p>
            <a:pPr marL="342900" indent="-342900">
              <a:lnSpc>
                <a:spcPct val="150000"/>
              </a:lnSpc>
            </a:pPr>
            <a:r>
              <a:rPr lang="ru-RU" sz="1400" b="1" dirty="0">
                <a:solidFill>
                  <a:schemeClr val="tx1">
                    <a:lumMod val="85000"/>
                    <a:lumOff val="15000"/>
                  </a:schemeClr>
                </a:solidFill>
                <a:latin typeface="Arial" pitchFamily="34" charset="0"/>
              </a:rPr>
              <a:t>Таймырский филиал</a:t>
            </a:r>
          </a:p>
          <a:p>
            <a:pPr marL="342900" indent="-342900">
              <a:lnSpc>
                <a:spcPct val="150000"/>
              </a:lnSpc>
            </a:pPr>
            <a:r>
              <a:rPr lang="ru-RU" sz="1400" b="1" dirty="0" err="1">
                <a:solidFill>
                  <a:schemeClr val="tx1">
                    <a:lumMod val="85000"/>
                    <a:lumOff val="15000"/>
                  </a:schemeClr>
                </a:solidFill>
                <a:latin typeface="Arial" pitchFamily="34" charset="0"/>
              </a:rPr>
              <a:t>Лесосибирский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Ачинский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Железногорский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Ужурский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Канский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Зеленогорский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a:solidFill>
                  <a:schemeClr val="tx1">
                    <a:lumMod val="85000"/>
                    <a:lumOff val="15000"/>
                  </a:schemeClr>
                </a:solidFill>
                <a:latin typeface="Arial" pitchFamily="34" charset="0"/>
              </a:rPr>
              <a:t>Минусинский филиал</a:t>
            </a:r>
          </a:p>
        </p:txBody>
      </p:sp>
      <p:sp>
        <p:nvSpPr>
          <p:cNvPr id="10" name="Прямоугольник 9"/>
          <p:cNvSpPr/>
          <p:nvPr/>
        </p:nvSpPr>
        <p:spPr>
          <a:xfrm>
            <a:off x="536219" y="2409270"/>
            <a:ext cx="663964" cy="33239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p>
        </p:txBody>
      </p:sp>
      <p:sp>
        <p:nvSpPr>
          <p:cNvPr id="11" name="Прямоугольник 10"/>
          <p:cNvSpPr/>
          <p:nvPr/>
        </p:nvSpPr>
        <p:spPr>
          <a:xfrm>
            <a:off x="467544" y="1890545"/>
            <a:ext cx="6048672" cy="432048"/>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2">
                    <a:lumMod val="50000"/>
                  </a:schemeClr>
                </a:solidFill>
                <a:latin typeface="Arial" pitchFamily="34" charset="0"/>
                <a:cs typeface="Arial" pitchFamily="34" charset="0"/>
              </a:rPr>
              <a:t>10 филиалов </a:t>
            </a:r>
            <a:r>
              <a:rPr lang="ru-RU" sz="1400" b="1" dirty="0">
                <a:solidFill>
                  <a:schemeClr val="bg2">
                    <a:lumMod val="50000"/>
                  </a:schemeClr>
                </a:solidFill>
                <a:latin typeface="Arial" pitchFamily="34" charset="0"/>
                <a:cs typeface="Arial" pitchFamily="34" charset="0"/>
              </a:rPr>
              <a:t>входят в состав ТФОМС Красноярского края</a:t>
            </a:r>
          </a:p>
        </p:txBody>
      </p:sp>
    </p:spTree>
    <p:extLst>
      <p:ext uri="{BB962C8B-B14F-4D97-AF65-F5344CB8AC3E}">
        <p14:creationId xmlns:p14="http://schemas.microsoft.com/office/powerpoint/2010/main" val="30716521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sz="2000" dirty="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352928"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054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88640"/>
            <a:ext cx="8172400" cy="86177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800" b="1" kern="0" dirty="0" smtClean="0">
                <a:solidFill>
                  <a:srgbClr val="C00000"/>
                </a:solidFill>
                <a:latin typeface="Arial" pitchFamily="34" charset="0"/>
                <a:cs typeface="Arial" pitchFamily="34" charset="0"/>
              </a:rPr>
              <a:t>Система обязательного медицинского страхования </a:t>
            </a:r>
          </a:p>
          <a:p>
            <a:pPr>
              <a:lnSpc>
                <a:spcPts val="2000"/>
              </a:lnSpc>
            </a:pPr>
            <a:r>
              <a:rPr lang="ru-RU" sz="2800" b="1" kern="0" dirty="0" smtClean="0">
                <a:solidFill>
                  <a:srgbClr val="C00000"/>
                </a:solidFill>
                <a:latin typeface="Arial" pitchFamily="34" charset="0"/>
                <a:cs typeface="Arial" pitchFamily="34" charset="0"/>
              </a:rPr>
              <a:t>Красноярского края</a:t>
            </a:r>
            <a:endParaRPr lang="ru-RU" sz="2800" b="1" dirty="0">
              <a:solidFill>
                <a:srgbClr val="C00000"/>
              </a:solidFill>
              <a:latin typeface="Arial" pitchFamily="34" charset="0"/>
              <a:cs typeface="Arial" pitchFamily="34" charset="0"/>
            </a:endParaRPr>
          </a:p>
        </p:txBody>
      </p:sp>
      <p:pic>
        <p:nvPicPr>
          <p:cNvPr id="10" name="Picture 4" descr="D:\IMG\Medic\1280156561_klinika_evrolab2 (1).jpg"/>
          <p:cNvPicPr>
            <a:picLocks noChangeAspect="1" noChangeArrowheads="1"/>
          </p:cNvPicPr>
          <p:nvPr/>
        </p:nvPicPr>
        <p:blipFill>
          <a:blip r:embed="rId2" cstate="print"/>
          <a:srcRect/>
          <a:stretch>
            <a:fillRect/>
          </a:stretch>
        </p:blipFill>
        <p:spPr bwMode="auto">
          <a:xfrm>
            <a:off x="192981" y="4869160"/>
            <a:ext cx="1905332" cy="1589591"/>
          </a:xfrm>
          <a:prstGeom prst="rect">
            <a:avLst/>
          </a:prstGeom>
          <a:noFill/>
          <a:ln w="12700">
            <a:solidFill>
              <a:schemeClr val="tx1">
                <a:lumMod val="75000"/>
                <a:lumOff val="25000"/>
              </a:schemeClr>
            </a:solidFill>
          </a:ln>
        </p:spPr>
      </p:pic>
      <p:pic>
        <p:nvPicPr>
          <p:cNvPr id="23" name="Picture 2" descr="D:\IMG\Medic\dob.jpg"/>
          <p:cNvPicPr>
            <a:picLocks noChangeAspect="1" noChangeArrowheads="1"/>
          </p:cNvPicPr>
          <p:nvPr/>
        </p:nvPicPr>
        <p:blipFill>
          <a:blip r:embed="rId3" cstate="print"/>
          <a:srcRect/>
          <a:stretch>
            <a:fillRect/>
          </a:stretch>
        </p:blipFill>
        <p:spPr bwMode="auto">
          <a:xfrm>
            <a:off x="6614828" y="4919099"/>
            <a:ext cx="2448272" cy="1619492"/>
          </a:xfrm>
          <a:prstGeom prst="rect">
            <a:avLst/>
          </a:prstGeom>
          <a:noFill/>
          <a:ln w="12700">
            <a:solidFill>
              <a:schemeClr val="tx1">
                <a:lumMod val="75000"/>
                <a:lumOff val="25000"/>
              </a:schemeClr>
            </a:solidFill>
          </a:ln>
        </p:spPr>
      </p:pic>
      <p:pic>
        <p:nvPicPr>
          <p:cNvPr id="8197" name="Picture 5" descr="http://www.patriot-tur.ru/images/clip_image016_0085.jpg"/>
          <p:cNvPicPr>
            <a:picLocks noChangeAspect="1" noChangeArrowheads="1"/>
          </p:cNvPicPr>
          <p:nvPr/>
        </p:nvPicPr>
        <p:blipFill>
          <a:blip r:embed="rId4" cstate="print"/>
          <a:srcRect/>
          <a:stretch>
            <a:fillRect/>
          </a:stretch>
        </p:blipFill>
        <p:spPr bwMode="auto">
          <a:xfrm>
            <a:off x="4499992" y="4869160"/>
            <a:ext cx="1893383" cy="1638275"/>
          </a:xfrm>
          <a:prstGeom prst="rect">
            <a:avLst/>
          </a:prstGeom>
          <a:noFill/>
          <a:ln w="12700">
            <a:solidFill>
              <a:schemeClr val="tx1">
                <a:lumMod val="75000"/>
                <a:lumOff val="25000"/>
              </a:schemeClr>
            </a:solidFill>
          </a:ln>
        </p:spPr>
      </p:pic>
      <p:pic>
        <p:nvPicPr>
          <p:cNvPr id="9218" name="Picture 2" descr="http://robinzon.tv/images/news/c2d23af58d76c86dc0401c5beb408062.jpg"/>
          <p:cNvPicPr>
            <a:picLocks noChangeAspect="1" noChangeArrowheads="1"/>
          </p:cNvPicPr>
          <p:nvPr/>
        </p:nvPicPr>
        <p:blipFill>
          <a:blip r:embed="rId5" cstate="print"/>
          <a:srcRect/>
          <a:stretch>
            <a:fillRect/>
          </a:stretch>
        </p:blipFill>
        <p:spPr bwMode="auto">
          <a:xfrm>
            <a:off x="2193564" y="4905283"/>
            <a:ext cx="2112235" cy="1584176"/>
          </a:xfrm>
          <a:prstGeom prst="rect">
            <a:avLst/>
          </a:prstGeom>
          <a:noFill/>
          <a:ln w="12700">
            <a:solidFill>
              <a:schemeClr val="tx1">
                <a:lumMod val="75000"/>
                <a:lumOff val="25000"/>
              </a:schemeClr>
            </a:solidFill>
          </a:ln>
        </p:spPr>
      </p:pic>
      <p:sp>
        <p:nvSpPr>
          <p:cNvPr id="24" name="Прямоугольник 23"/>
          <p:cNvSpPr/>
          <p:nvPr/>
        </p:nvSpPr>
        <p:spPr>
          <a:xfrm>
            <a:off x="490786" y="1050414"/>
            <a:ext cx="8208912" cy="3818746"/>
          </a:xfrm>
          <a:prstGeom prst="rect">
            <a:avLst/>
          </a:prstGeom>
          <a:solidFill>
            <a:srgbClr val="FFFFCC"/>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t" anchorCtr="0"/>
          <a:lstStyle/>
          <a:p>
            <a:pPr marL="177800" indent="-177800" fontAlgn="auto">
              <a:lnSpc>
                <a:spcPts val="2500"/>
              </a:lnSpc>
              <a:spcBef>
                <a:spcPts val="0"/>
              </a:spcBef>
              <a:spcAft>
                <a:spcPts val="0"/>
              </a:spcAft>
              <a:defRPr/>
            </a:pPr>
            <a:r>
              <a:rPr lang="ru-RU" sz="3200" dirty="0" smtClean="0">
                <a:solidFill>
                  <a:schemeClr val="bg2"/>
                </a:solidFill>
                <a:latin typeface="Times New Roman" pitchFamily="18" charset="0"/>
                <a:cs typeface="Times New Roman" pitchFamily="18" charset="0"/>
              </a:rPr>
              <a:t>-</a:t>
            </a:r>
            <a:r>
              <a:rPr lang="ru-RU" sz="3200" dirty="0">
                <a:latin typeface="Times New Roman" pitchFamily="18" charset="0"/>
                <a:cs typeface="Times New Roman" pitchFamily="18" charset="0"/>
              </a:rPr>
              <a:t>В 2020 году в реализации территориальной программы ОМС участвовало 189 медицинских организаций различных форм собственности, из них: 118 краевых государственных медицинских организаций (62,4% от общего количества); 8 медицинских организаций федеральной формы собственности (4,2% от общего количества); 63 медицинские организации частной формы собственности (33,4 % от общего количества).</a:t>
            </a:r>
            <a:endParaRPr lang="ru-RU" sz="3200" b="1" dirty="0">
              <a:solidFill>
                <a:schemeClr val="tx1"/>
              </a:solidFill>
              <a:latin typeface="Times New Roman" pitchFamily="18" charset="0"/>
              <a:cs typeface="Times New Roman" pitchFamily="18" charset="0"/>
            </a:endParaRPr>
          </a:p>
          <a:p>
            <a:pPr algn="ct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04851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Овал 55"/>
          <p:cNvSpPr/>
          <p:nvPr/>
        </p:nvSpPr>
        <p:spPr>
          <a:xfrm>
            <a:off x="2483768" y="2492896"/>
            <a:ext cx="3456384" cy="331236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86644" y="551003"/>
            <a:ext cx="8064896" cy="86177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32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32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475657" y="2838864"/>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Центры ЗДОРОВЬЯ</a:t>
            </a:r>
          </a:p>
        </p:txBody>
      </p:sp>
      <p:sp>
        <p:nvSpPr>
          <p:cNvPr id="14" name="Скругленный прямоугольник 13"/>
          <p:cNvSpPr/>
          <p:nvPr/>
        </p:nvSpPr>
        <p:spPr>
          <a:xfrm>
            <a:off x="1547665" y="4553376"/>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Стационары</a:t>
            </a:r>
          </a:p>
        </p:txBody>
      </p:sp>
      <p:sp>
        <p:nvSpPr>
          <p:cNvPr id="15" name="Скругленный прямоугольник 14"/>
          <p:cNvSpPr/>
          <p:nvPr/>
        </p:nvSpPr>
        <p:spPr>
          <a:xfrm>
            <a:off x="5004049" y="2900304"/>
            <a:ext cx="1966033" cy="61438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Поликлиники</a:t>
            </a:r>
          </a:p>
        </p:txBody>
      </p:sp>
      <p:sp>
        <p:nvSpPr>
          <p:cNvPr id="22" name="Скругленный прямоугольник 21"/>
          <p:cNvSpPr/>
          <p:nvPr/>
        </p:nvSpPr>
        <p:spPr>
          <a:xfrm>
            <a:off x="539552" y="3717033"/>
            <a:ext cx="228142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Реабилитационные центры</a:t>
            </a:r>
          </a:p>
        </p:txBody>
      </p:sp>
      <p:sp>
        <p:nvSpPr>
          <p:cNvPr id="51" name="Прямоугольник 50"/>
          <p:cNvSpPr/>
          <p:nvPr/>
        </p:nvSpPr>
        <p:spPr>
          <a:xfrm>
            <a:off x="899592" y="1988840"/>
            <a:ext cx="6696744"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kern="0" dirty="0" smtClean="0">
                <a:solidFill>
                  <a:schemeClr val="bg2"/>
                </a:solidFill>
                <a:latin typeface="Arial" pitchFamily="34" charset="0"/>
                <a:cs typeface="Arial" pitchFamily="34" charset="0"/>
              </a:rPr>
              <a:t>Программа обязательного медицинского страхования</a:t>
            </a:r>
            <a:endParaRPr lang="ru-RU" b="1" dirty="0">
              <a:solidFill>
                <a:schemeClr val="bg2"/>
              </a:solidFill>
              <a:latin typeface="Arial" pitchFamily="34" charset="0"/>
              <a:cs typeface="Arial" pitchFamily="34" charset="0"/>
            </a:endParaRPr>
          </a:p>
        </p:txBody>
      </p:sp>
      <p:sp>
        <p:nvSpPr>
          <p:cNvPr id="52" name="Овал 51"/>
          <p:cNvSpPr/>
          <p:nvPr/>
        </p:nvSpPr>
        <p:spPr>
          <a:xfrm>
            <a:off x="3347864" y="3501008"/>
            <a:ext cx="1728192" cy="1080120"/>
          </a:xfrm>
          <a:prstGeom prst="ellipse">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ПАЦИЕНТ</a:t>
            </a:r>
            <a:endParaRPr lang="ru-RU" b="1" dirty="0">
              <a:solidFill>
                <a:srgbClr val="C00000"/>
              </a:solidFill>
            </a:endParaRPr>
          </a:p>
        </p:txBody>
      </p:sp>
      <p:sp>
        <p:nvSpPr>
          <p:cNvPr id="54" name="Скругленный прямоугольник 53"/>
          <p:cNvSpPr/>
          <p:nvPr/>
        </p:nvSpPr>
        <p:spPr>
          <a:xfrm>
            <a:off x="5580112" y="3717033"/>
            <a:ext cx="230425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Диагностические центры</a:t>
            </a:r>
          </a:p>
        </p:txBody>
      </p:sp>
      <p:sp>
        <p:nvSpPr>
          <p:cNvPr id="55" name="Скругленный прямоугольник 54"/>
          <p:cNvSpPr/>
          <p:nvPr/>
        </p:nvSpPr>
        <p:spPr>
          <a:xfrm>
            <a:off x="5004048" y="4553376"/>
            <a:ext cx="194421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Дневные стационары</a:t>
            </a:r>
          </a:p>
        </p:txBody>
      </p:sp>
    </p:spTree>
    <p:extLst>
      <p:ext uri="{BB962C8B-B14F-4D97-AF65-F5344CB8AC3E}">
        <p14:creationId xmlns:p14="http://schemas.microsoft.com/office/powerpoint/2010/main" val="1685553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422400"/>
          </a:xfrm>
        </p:spPr>
        <p:txBody>
          <a:bodyPr/>
          <a:lstStyle/>
          <a:p>
            <a:pPr>
              <a:defRPr/>
            </a:pPr>
            <a:r>
              <a:rPr lang="ru-RU" sz="3600" b="1" dirty="0" smtClean="0"/>
              <a:t>ФЗ о </a:t>
            </a:r>
            <a:r>
              <a:rPr lang="ru-RU" sz="3600" b="1" dirty="0"/>
              <a:t>Медицинском страховании </a:t>
            </a:r>
            <a:r>
              <a:rPr lang="ru-RU" sz="3600" b="1" dirty="0" smtClean="0"/>
              <a:t>вступил в силу с января 1991 г.</a:t>
            </a:r>
            <a:endParaRPr lang="ru-RU" sz="3600" b="1" dirty="0"/>
          </a:p>
        </p:txBody>
      </p:sp>
      <p:sp>
        <p:nvSpPr>
          <p:cNvPr id="3" name="Объект 2"/>
          <p:cNvSpPr>
            <a:spLocks noGrp="1"/>
          </p:cNvSpPr>
          <p:nvPr>
            <p:ph idx="1"/>
          </p:nvPr>
        </p:nvSpPr>
        <p:spPr>
          <a:xfrm>
            <a:off x="457200" y="1844824"/>
            <a:ext cx="8229600" cy="4070350"/>
          </a:xfrm>
        </p:spPr>
        <p:txBody>
          <a:bodyPr/>
          <a:lstStyle/>
          <a:p>
            <a:pPr>
              <a:defRPr/>
            </a:pPr>
            <a:endParaRPr lang="ru-RU" sz="4000" dirty="0">
              <a:effectLst/>
              <a:latin typeface="Times New Roman" pitchFamily="18" charset="0"/>
              <a:cs typeface="Times New Roman" pitchFamily="18" charset="0"/>
            </a:endParaRPr>
          </a:p>
          <a:p>
            <a:pPr>
              <a:defRPr/>
            </a:pPr>
            <a:r>
              <a:rPr lang="ru-RU" sz="4000" dirty="0" smtClean="0">
                <a:effectLst/>
                <a:latin typeface="Times New Roman" pitchFamily="18" charset="0"/>
                <a:cs typeface="Times New Roman" pitchFamily="18" charset="0"/>
              </a:rPr>
              <a:t>Цель перехода на систему медицинского страхования – получение дополнительного источника финансирования на ЗХ</a:t>
            </a:r>
            <a:endParaRPr lang="ru-RU" sz="4000"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IMG\Medic\social.jpg"/>
          <p:cNvPicPr>
            <a:picLocks noChangeAspect="1" noChangeArrowheads="1"/>
          </p:cNvPicPr>
          <p:nvPr/>
        </p:nvPicPr>
        <p:blipFill>
          <a:blip r:embed="rId2" cstate="print"/>
          <a:srcRect/>
          <a:stretch>
            <a:fillRect/>
          </a:stretch>
        </p:blipFill>
        <p:spPr bwMode="auto">
          <a:xfrm>
            <a:off x="159792" y="1614010"/>
            <a:ext cx="2612008" cy="1959006"/>
          </a:xfrm>
          <a:prstGeom prst="rect">
            <a:avLst/>
          </a:prstGeom>
          <a:noFill/>
        </p:spPr>
      </p:pic>
      <p:pic>
        <p:nvPicPr>
          <p:cNvPr id="16" name="Picture 2"/>
          <p:cNvPicPr>
            <a:picLocks noChangeAspect="1" noChangeArrowheads="1"/>
          </p:cNvPicPr>
          <p:nvPr/>
        </p:nvPicPr>
        <p:blipFill>
          <a:blip r:embed="rId3" cstate="print"/>
          <a:srcRect/>
          <a:stretch>
            <a:fillRect/>
          </a:stretch>
        </p:blipFill>
        <p:spPr bwMode="auto">
          <a:xfrm>
            <a:off x="159792" y="3530686"/>
            <a:ext cx="2592288" cy="2058554"/>
          </a:xfrm>
          <a:prstGeom prst="rect">
            <a:avLst/>
          </a:prstGeom>
          <a:noFill/>
          <a:ln w="9525">
            <a:noFill/>
            <a:miter lim="800000"/>
            <a:headEnd/>
            <a:tailEnd/>
          </a:ln>
          <a:effectLst/>
        </p:spPr>
      </p:pic>
      <p:pic>
        <p:nvPicPr>
          <p:cNvPr id="18" name="Picture 8" descr="/images/recomendations/3m.jpg"/>
          <p:cNvPicPr>
            <a:picLocks noChangeAspect="1" noChangeArrowheads="1"/>
          </p:cNvPicPr>
          <p:nvPr/>
        </p:nvPicPr>
        <p:blipFill>
          <a:blip r:embed="rId4" cstate="print"/>
          <a:srcRect/>
          <a:stretch>
            <a:fillRect/>
          </a:stretch>
        </p:blipFill>
        <p:spPr bwMode="auto">
          <a:xfrm>
            <a:off x="6497949" y="3140968"/>
            <a:ext cx="2448272" cy="2448272"/>
          </a:xfrm>
          <a:prstGeom prst="rect">
            <a:avLst/>
          </a:prstGeom>
          <a:noFill/>
        </p:spPr>
      </p:pic>
      <p:sp>
        <p:nvSpPr>
          <p:cNvPr id="21" name="Rectangle 18"/>
          <p:cNvSpPr>
            <a:spLocks noChangeArrowheads="1"/>
          </p:cNvSpPr>
          <p:nvPr/>
        </p:nvSpPr>
        <p:spPr bwMode="auto">
          <a:xfrm>
            <a:off x="2699792" y="1799737"/>
            <a:ext cx="3816424" cy="1502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В ПОЛИКЛИНИКЕ</a:t>
            </a:r>
          </a:p>
          <a:p>
            <a:pPr algn="ctr" eaLnBrk="1" hangingPunct="1">
              <a:lnSpc>
                <a:spcPts val="2200"/>
              </a:lnSpc>
            </a:pPr>
            <a:r>
              <a:rPr lang="ru-RU" sz="1400" b="1" dirty="0">
                <a:solidFill>
                  <a:schemeClr val="tx1">
                    <a:lumMod val="85000"/>
                    <a:lumOff val="15000"/>
                  </a:schemeClr>
                </a:solidFill>
                <a:latin typeface="Arial" pitchFamily="34" charset="0"/>
                <a:ea typeface="Calibri" pitchFamily="34" charset="0"/>
              </a:rPr>
              <a:t>по месту жительства (прикрепления)</a:t>
            </a:r>
          </a:p>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для взрослого населения</a:t>
            </a:r>
          </a:p>
          <a:p>
            <a:pPr algn="ctr" eaLnBrk="1" hangingPunct="1">
              <a:lnSpc>
                <a:spcPts val="2200"/>
              </a:lnSpc>
            </a:pPr>
            <a:r>
              <a:rPr lang="ru-RU" sz="1600" b="1" dirty="0">
                <a:solidFill>
                  <a:srgbClr val="C00000"/>
                </a:solidFill>
                <a:latin typeface="Arial" pitchFamily="34" charset="0"/>
                <a:ea typeface="Calibri" pitchFamily="34" charset="0"/>
              </a:rPr>
              <a:t>БЕСПЛАТНО ПРОВОДИТСЯ</a:t>
            </a:r>
          </a:p>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ДИСПАНСЕРИЗАЦИЯ:</a:t>
            </a:r>
            <a:endParaRPr lang="en-US" sz="1600" b="1" dirty="0">
              <a:solidFill>
                <a:schemeClr val="tx1">
                  <a:lumMod val="85000"/>
                  <a:lumOff val="15000"/>
                </a:schemeClr>
              </a:solidFill>
              <a:latin typeface="Arial" pitchFamily="34" charset="0"/>
              <a:ea typeface="Calibri" pitchFamily="34" charset="0"/>
            </a:endParaRPr>
          </a:p>
        </p:txBody>
      </p:sp>
      <p:sp>
        <p:nvSpPr>
          <p:cNvPr id="24" name="TextBox 23"/>
          <p:cNvSpPr txBox="1"/>
          <p:nvPr/>
        </p:nvSpPr>
        <p:spPr>
          <a:xfrm>
            <a:off x="2843808" y="4917068"/>
            <a:ext cx="3600400" cy="600164"/>
          </a:xfrm>
          <a:prstGeom prst="rect">
            <a:avLst/>
          </a:prstGeom>
          <a:noFill/>
        </p:spPr>
        <p:txBody>
          <a:bodyPr wrap="square" rtlCol="0">
            <a:spAutoFit/>
          </a:bodyPr>
          <a:lstStyle/>
          <a:p>
            <a:pPr marL="228600" indent="-228600" algn="ctr"/>
            <a:r>
              <a:rPr lang="ru-RU" sz="1100" b="1" i="1" dirty="0">
                <a:solidFill>
                  <a:schemeClr val="tx1">
                    <a:lumMod val="85000"/>
                    <a:lumOff val="15000"/>
                  </a:schemeClr>
                </a:solidFill>
                <a:latin typeface="Arial" pitchFamily="34" charset="0"/>
                <a:ea typeface="Calibri" pitchFamily="34" charset="0"/>
              </a:rPr>
              <a:t>Подробную информацию о порядке и условиях</a:t>
            </a:r>
          </a:p>
          <a:p>
            <a:pPr marL="228600" indent="-228600" algn="ctr"/>
            <a:r>
              <a:rPr lang="ru-RU" sz="1100" b="1" i="1" dirty="0">
                <a:solidFill>
                  <a:schemeClr val="tx1">
                    <a:lumMod val="85000"/>
                    <a:lumOff val="15000"/>
                  </a:schemeClr>
                </a:solidFill>
                <a:latin typeface="Arial" pitchFamily="34" charset="0"/>
                <a:ea typeface="Calibri" pitchFamily="34" charset="0"/>
              </a:rPr>
              <a:t>прохождения диспансеризации Вы можете</a:t>
            </a:r>
          </a:p>
          <a:p>
            <a:pPr marL="228600" indent="-228600" algn="ctr"/>
            <a:r>
              <a:rPr lang="ru-RU" sz="1100" b="1" i="1" dirty="0">
                <a:solidFill>
                  <a:schemeClr val="tx1">
                    <a:lumMod val="85000"/>
                    <a:lumOff val="15000"/>
                  </a:schemeClr>
                </a:solidFill>
                <a:latin typeface="Arial" pitchFamily="34" charset="0"/>
                <a:ea typeface="Calibri" pitchFamily="34" charset="0"/>
              </a:rPr>
              <a:t>получить у участкового терапевта.</a:t>
            </a:r>
          </a:p>
        </p:txBody>
      </p:sp>
      <p:pic>
        <p:nvPicPr>
          <p:cNvPr id="25605" name="Picture 5"/>
          <p:cNvPicPr>
            <a:picLocks noChangeAspect="1" noChangeArrowheads="1"/>
          </p:cNvPicPr>
          <p:nvPr/>
        </p:nvPicPr>
        <p:blipFill>
          <a:blip r:embed="rId5" cstate="print"/>
          <a:srcRect/>
          <a:stretch>
            <a:fillRect/>
          </a:stretch>
        </p:blipFill>
        <p:spPr bwMode="auto">
          <a:xfrm>
            <a:off x="6500850" y="1683770"/>
            <a:ext cx="2463639" cy="1817239"/>
          </a:xfrm>
          <a:prstGeom prst="rect">
            <a:avLst/>
          </a:prstGeom>
          <a:noFill/>
          <a:ln w="9525">
            <a:noFill/>
            <a:miter lim="800000"/>
            <a:headEnd/>
            <a:tailEnd/>
          </a:ln>
        </p:spPr>
      </p:pic>
      <p:sp>
        <p:nvSpPr>
          <p:cNvPr id="31" name="TextBox 30"/>
          <p:cNvSpPr txBox="1"/>
          <p:nvPr/>
        </p:nvSpPr>
        <p:spPr>
          <a:xfrm>
            <a:off x="3203849" y="3543348"/>
            <a:ext cx="3304815" cy="1325812"/>
          </a:xfrm>
          <a:prstGeom prst="rect">
            <a:avLst/>
          </a:prstGeom>
          <a:noFill/>
        </p:spPr>
        <p:txBody>
          <a:bodyPr wrap="none" rtlCol="0">
            <a:spAutoFit/>
          </a:bodyPr>
          <a:lstStyle/>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осмотр врачами разных</a:t>
            </a: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специальностей;</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функциональные исследования;</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лабораторные</a:t>
            </a:r>
            <a:r>
              <a:rPr lang="ru-RU" sz="1200" b="1" dirty="0">
                <a:solidFill>
                  <a:schemeClr val="tx1">
                    <a:lumMod val="85000"/>
                    <a:lumOff val="15000"/>
                  </a:schemeClr>
                </a:solidFill>
                <a:latin typeface="Arial" pitchFamily="34" charset="0"/>
                <a:ea typeface="Calibri" pitchFamily="34" charset="0"/>
              </a:rPr>
              <a:t> </a:t>
            </a:r>
            <a:r>
              <a:rPr lang="ru-RU" sz="1200" b="1" i="1" dirty="0">
                <a:solidFill>
                  <a:schemeClr val="tx1">
                    <a:lumMod val="85000"/>
                    <a:lumOff val="15000"/>
                  </a:schemeClr>
                </a:solidFill>
                <a:latin typeface="Arial" pitchFamily="34" charset="0"/>
                <a:ea typeface="Calibri" pitchFamily="34" charset="0"/>
              </a:rPr>
              <a:t> </a:t>
            </a:r>
            <a:r>
              <a:rPr lang="ru-RU" sz="1400" b="1" dirty="0">
                <a:solidFill>
                  <a:schemeClr val="tx1">
                    <a:lumMod val="85000"/>
                    <a:lumOff val="15000"/>
                  </a:schemeClr>
                </a:solidFill>
                <a:latin typeface="Arial" pitchFamily="34" charset="0"/>
                <a:ea typeface="Calibri" pitchFamily="34" charset="0"/>
              </a:rPr>
              <a:t>исследования;</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err="1">
                <a:solidFill>
                  <a:schemeClr val="tx1">
                    <a:lumMod val="85000"/>
                    <a:lumOff val="15000"/>
                  </a:schemeClr>
                </a:solidFill>
                <a:latin typeface="Arial" pitchFamily="34" charset="0"/>
                <a:ea typeface="Calibri" pitchFamily="34" charset="0"/>
              </a:rPr>
              <a:t>дообследования</a:t>
            </a:r>
            <a:r>
              <a:rPr lang="ru-RU" sz="1400" b="1" dirty="0">
                <a:solidFill>
                  <a:schemeClr val="tx1">
                    <a:lumMod val="85000"/>
                    <a:lumOff val="15000"/>
                  </a:schemeClr>
                </a:solidFill>
                <a:latin typeface="Arial" pitchFamily="34" charset="0"/>
                <a:ea typeface="Calibri" pitchFamily="34" charset="0"/>
              </a:rPr>
              <a:t> (при показаниях).</a:t>
            </a:r>
          </a:p>
        </p:txBody>
      </p:sp>
      <p:sp>
        <p:nvSpPr>
          <p:cNvPr id="32" name="Прямоугольник 31"/>
          <p:cNvSpPr/>
          <p:nvPr/>
        </p:nvSpPr>
        <p:spPr>
          <a:xfrm>
            <a:off x="2790056" y="3501009"/>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7" name="Прямоугольник 36"/>
          <p:cNvSpPr/>
          <p:nvPr/>
        </p:nvSpPr>
        <p:spPr>
          <a:xfrm>
            <a:off x="1907704" y="427663"/>
            <a:ext cx="6192688" cy="1062392"/>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ДИСПАНСЕРИЗАЦИЯ ГРАЖДАН! </a:t>
            </a:r>
            <a:endParaRPr lang="ru-RU" sz="1600" b="1" dirty="0">
              <a:solidFill>
                <a:schemeClr val="bg2"/>
              </a:solidFill>
              <a:latin typeface="Arial" pitchFamily="34" charset="0"/>
              <a:cs typeface="Arial" pitchFamily="34" charset="0"/>
            </a:endParaRPr>
          </a:p>
        </p:txBody>
      </p:sp>
      <p:sp>
        <p:nvSpPr>
          <p:cNvPr id="19" name="Прямоугольник 18"/>
          <p:cNvSpPr/>
          <p:nvPr/>
        </p:nvSpPr>
        <p:spPr>
          <a:xfrm>
            <a:off x="2790056" y="3933057"/>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0" name="Прямоугольник 19"/>
          <p:cNvSpPr/>
          <p:nvPr/>
        </p:nvSpPr>
        <p:spPr>
          <a:xfrm>
            <a:off x="2790056" y="4270788"/>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2" name="Прямоугольник 21"/>
          <p:cNvSpPr/>
          <p:nvPr/>
        </p:nvSpPr>
        <p:spPr>
          <a:xfrm>
            <a:off x="2790056" y="4558820"/>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Tree>
    <p:extLst>
      <p:ext uri="{BB962C8B-B14F-4D97-AF65-F5344CB8AC3E}">
        <p14:creationId xmlns:p14="http://schemas.microsoft.com/office/powerpoint/2010/main" val="4224425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7092280" y="3861048"/>
            <a:ext cx="20517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18"/>
          <p:cNvSpPr>
            <a:spLocks noChangeArrowheads="1"/>
          </p:cNvSpPr>
          <p:nvPr/>
        </p:nvSpPr>
        <p:spPr bwMode="auto">
          <a:xfrm>
            <a:off x="107504" y="1937158"/>
            <a:ext cx="604867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b="1" dirty="0" smtClean="0">
                <a:solidFill>
                  <a:schemeClr val="tx1">
                    <a:lumMod val="85000"/>
                    <a:lumOff val="15000"/>
                  </a:schemeClr>
                </a:solidFill>
                <a:latin typeface="Arial" pitchFamily="34" charset="0"/>
              </a:rPr>
              <a:t>экспресс-диагностическое оборудование:</a:t>
            </a:r>
            <a:endParaRPr lang="ru-RU" sz="1200" b="1" dirty="0">
              <a:solidFill>
                <a:schemeClr val="tx1">
                  <a:lumMod val="85000"/>
                  <a:lumOff val="15000"/>
                </a:schemeClr>
              </a:solidFill>
              <a:latin typeface="Arial" pitchFamily="34" charset="0"/>
            </a:endParaRPr>
          </a:p>
        </p:txBody>
      </p:sp>
      <p:sp>
        <p:nvSpPr>
          <p:cNvPr id="23" name="TextBox 22"/>
          <p:cNvSpPr txBox="1"/>
          <p:nvPr/>
        </p:nvSpPr>
        <p:spPr>
          <a:xfrm>
            <a:off x="2609964" y="2276872"/>
            <a:ext cx="4554324" cy="605294"/>
          </a:xfrm>
          <a:prstGeom prst="rect">
            <a:avLst/>
          </a:prstGeom>
          <a:noFill/>
        </p:spPr>
        <p:txBody>
          <a:bodyPr wrap="none" rtlCol="0">
            <a:spAutoFit/>
          </a:bodyPr>
          <a:lstStyle/>
          <a:p>
            <a:pPr>
              <a:lnSpc>
                <a:spcPts val="2000"/>
              </a:lnSpc>
            </a:pPr>
            <a:r>
              <a:rPr lang="ru-RU" sz="1400" b="1" dirty="0">
                <a:solidFill>
                  <a:schemeClr val="tx1">
                    <a:lumMod val="85000"/>
                    <a:lumOff val="15000"/>
                  </a:schemeClr>
                </a:solidFill>
                <a:latin typeface="Arial" pitchFamily="34" charset="0"/>
              </a:rPr>
              <a:t>оценят работу сердца и легких, </a:t>
            </a:r>
          </a:p>
          <a:p>
            <a:pPr>
              <a:lnSpc>
                <a:spcPts val="2000"/>
              </a:lnSpc>
            </a:pPr>
            <a:r>
              <a:rPr lang="ru-RU" sz="1400" b="1" dirty="0">
                <a:solidFill>
                  <a:schemeClr val="tx1">
                    <a:lumMod val="85000"/>
                    <a:lumOff val="15000"/>
                  </a:schemeClr>
                </a:solidFill>
                <a:latin typeface="Arial" pitchFamily="34" charset="0"/>
              </a:rPr>
              <a:t>измерят уровни глюкозы и холестерина в крови.</a:t>
            </a:r>
          </a:p>
        </p:txBody>
      </p:sp>
      <p:sp>
        <p:nvSpPr>
          <p:cNvPr id="26" name="Прямоугольник 25"/>
          <p:cNvSpPr/>
          <p:nvPr/>
        </p:nvSpPr>
        <p:spPr>
          <a:xfrm>
            <a:off x="357424" y="5284565"/>
            <a:ext cx="6984776" cy="14401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2">
                    <a:lumMod val="10000"/>
                  </a:schemeClr>
                </a:solidFill>
                <a:latin typeface="Arial" pitchFamily="34" charset="0"/>
                <a:cs typeface="Arial" pitchFamily="34" charset="0"/>
              </a:rPr>
              <a:t>Медицинская помощь в Центре здоровья оказывается </a:t>
            </a:r>
            <a:r>
              <a:rPr lang="ru-RU" sz="2400" b="1" dirty="0">
                <a:solidFill>
                  <a:srgbClr val="C00000"/>
                </a:solidFill>
                <a:latin typeface="Arial" pitchFamily="34" charset="0"/>
                <a:cs typeface="Arial" pitchFamily="34" charset="0"/>
              </a:rPr>
              <a:t>БЕСПЛАТНО</a:t>
            </a:r>
            <a:r>
              <a:rPr lang="ru-RU" sz="1400" b="1" dirty="0">
                <a:solidFill>
                  <a:schemeClr val="tx1"/>
                </a:solidFill>
                <a:latin typeface="Arial" pitchFamily="34" charset="0"/>
                <a:cs typeface="Arial" pitchFamily="34" charset="0"/>
              </a:rPr>
              <a:t>!</a:t>
            </a:r>
          </a:p>
        </p:txBody>
      </p:sp>
      <p:sp>
        <p:nvSpPr>
          <p:cNvPr id="37" name="Прямоугольник 36"/>
          <p:cNvSpPr/>
          <p:nvPr/>
        </p:nvSpPr>
        <p:spPr>
          <a:xfrm>
            <a:off x="2123728" y="188640"/>
            <a:ext cx="4752528" cy="6484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ЦЕНТРЫ ЗДОРОВЬЯ </a:t>
            </a:r>
            <a:endParaRPr lang="ru-RU" sz="1600" b="1" dirty="0">
              <a:solidFill>
                <a:schemeClr val="bg2"/>
              </a:solidFill>
              <a:latin typeface="Arial" pitchFamily="34" charset="0"/>
              <a:cs typeface="Arial" pitchFamily="34" charset="0"/>
            </a:endParaRPr>
          </a:p>
        </p:txBody>
      </p:sp>
      <p:sp>
        <p:nvSpPr>
          <p:cNvPr id="20" name="Прямоугольник 19"/>
          <p:cNvSpPr/>
          <p:nvPr/>
        </p:nvSpPr>
        <p:spPr>
          <a:xfrm>
            <a:off x="2340188" y="2298938"/>
            <a:ext cx="485800" cy="553998"/>
          </a:xfrm>
          <a:prstGeom prst="rect">
            <a:avLst/>
          </a:prstGeom>
        </p:spPr>
        <p:txBody>
          <a:bodyPr wrap="square">
            <a:spAutoFit/>
          </a:bodyPr>
          <a:lstStyle/>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1619672" y="858779"/>
            <a:ext cx="5688632" cy="986045"/>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ru-RU" sz="1400" b="1" dirty="0" smtClean="0">
                <a:solidFill>
                  <a:schemeClr val="bg2"/>
                </a:solidFill>
                <a:latin typeface="Arial" pitchFamily="34" charset="0"/>
                <a:cs typeface="Arial" pitchFamily="34" charset="0"/>
              </a:rPr>
              <a:t>Залог здоровья </a:t>
            </a:r>
            <a:r>
              <a:rPr lang="ru-RU" sz="1400" b="1" dirty="0">
                <a:solidFill>
                  <a:schemeClr val="bg2"/>
                </a:solidFill>
                <a:latin typeface="Arial" pitchFamily="34" charset="0"/>
                <a:cs typeface="Arial" pitchFamily="34" charset="0"/>
              </a:rPr>
              <a:t>и активного долголетия в ПРОФИЛАКТИКЕ!  </a:t>
            </a:r>
          </a:p>
          <a:p>
            <a:pPr algn="ctr">
              <a:lnSpc>
                <a:spcPts val="1500"/>
              </a:lnSpc>
            </a:pPr>
            <a:r>
              <a:rPr lang="ru-RU" sz="1400" b="1" dirty="0">
                <a:solidFill>
                  <a:schemeClr val="bg2"/>
                </a:solidFill>
                <a:latin typeface="Arial" pitchFamily="34" charset="0"/>
                <a:cs typeface="Arial" pitchFamily="34" charset="0"/>
              </a:rPr>
              <a:t>Болезнь всегда легче предупредить, чем лечить!</a:t>
            </a:r>
          </a:p>
        </p:txBody>
      </p:sp>
      <p:sp>
        <p:nvSpPr>
          <p:cNvPr id="15" name="Стрелка вниз 14"/>
          <p:cNvSpPr/>
          <p:nvPr/>
        </p:nvSpPr>
        <p:spPr>
          <a:xfrm rot="16200000">
            <a:off x="2159735" y="317697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16200000">
            <a:off x="2159735" y="360902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6200000">
            <a:off x="2159735" y="4041068"/>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2411760" y="2823706"/>
            <a:ext cx="4752528" cy="533287"/>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оценить </a:t>
            </a:r>
            <a:r>
              <a:rPr lang="ru-RU" sz="1200" b="1" dirty="0">
                <a:solidFill>
                  <a:schemeClr val="bg2"/>
                </a:solidFill>
                <a:latin typeface="Arial" pitchFamily="34" charset="0"/>
                <a:cs typeface="Arial" pitchFamily="34" charset="0"/>
              </a:rPr>
              <a:t>свою физическую форму и сбалансированность питания</a:t>
            </a:r>
          </a:p>
        </p:txBody>
      </p:sp>
      <p:sp>
        <p:nvSpPr>
          <p:cNvPr id="29" name="Скругленный прямоугольник 28"/>
          <p:cNvSpPr/>
          <p:nvPr/>
        </p:nvSpPr>
        <p:spPr>
          <a:xfrm>
            <a:off x="2411760" y="3314214"/>
            <a:ext cx="4752528" cy="61884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узнать</a:t>
            </a:r>
            <a:r>
              <a:rPr lang="ru-RU" sz="1200" b="1" dirty="0">
                <a:solidFill>
                  <a:schemeClr val="bg2"/>
                </a:solidFill>
                <a:latin typeface="Arial" pitchFamily="34" charset="0"/>
                <a:cs typeface="Arial" pitchFamily="34" charset="0"/>
              </a:rPr>
              <a:t>, есть ли у Вас риск </a:t>
            </a:r>
            <a:r>
              <a:rPr lang="ru-RU" sz="1200" b="1" dirty="0" err="1">
                <a:solidFill>
                  <a:schemeClr val="bg2"/>
                </a:solidFill>
                <a:latin typeface="Arial" pitchFamily="34" charset="0"/>
                <a:cs typeface="Arial" pitchFamily="34" charset="0"/>
              </a:rPr>
              <a:t>сердечно-сосудистых</a:t>
            </a:r>
            <a:r>
              <a:rPr lang="ru-RU" sz="1200" b="1" dirty="0">
                <a:solidFill>
                  <a:schemeClr val="bg2"/>
                </a:solidFill>
                <a:latin typeface="Arial" pitchFamily="34" charset="0"/>
                <a:cs typeface="Arial" pitchFamily="34" charset="0"/>
              </a:rPr>
              <a:t> заболеваний</a:t>
            </a:r>
          </a:p>
        </p:txBody>
      </p:sp>
      <p:sp>
        <p:nvSpPr>
          <p:cNvPr id="30" name="Скругленный прямоугольник 29"/>
          <p:cNvSpPr/>
          <p:nvPr/>
        </p:nvSpPr>
        <p:spPr>
          <a:xfrm>
            <a:off x="2411760" y="3831818"/>
            <a:ext cx="4752528" cy="461278"/>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рекомендации врачей по сохранению здоровья</a:t>
            </a:r>
          </a:p>
        </p:txBody>
      </p:sp>
      <p:sp>
        <p:nvSpPr>
          <p:cNvPr id="31" name="Скругленный прямоугольник 30"/>
          <p:cNvSpPr/>
          <p:nvPr/>
        </p:nvSpPr>
        <p:spPr>
          <a:xfrm>
            <a:off x="2411760" y="4230381"/>
            <a:ext cx="4752528" cy="514123"/>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направление на обследование и лечение по месту жительства</a:t>
            </a:r>
          </a:p>
        </p:txBody>
      </p:sp>
      <p:sp>
        <p:nvSpPr>
          <p:cNvPr id="33" name="Скругленный прямоугольник 32"/>
          <p:cNvSpPr/>
          <p:nvPr/>
        </p:nvSpPr>
        <p:spPr>
          <a:xfrm>
            <a:off x="2411760" y="4708503"/>
            <a:ext cx="4752528" cy="60529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информацию и медицинскую помощь по отказу от курения</a:t>
            </a:r>
          </a:p>
        </p:txBody>
      </p:sp>
      <p:sp>
        <p:nvSpPr>
          <p:cNvPr id="34" name="Стрелка вниз 33"/>
          <p:cNvSpPr/>
          <p:nvPr/>
        </p:nvSpPr>
        <p:spPr>
          <a:xfrm rot="16200000">
            <a:off x="2159734" y="443711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rot="16200000">
            <a:off x="2159734" y="486916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698" name="Picture 2" descr="D:\IMG\Medic\00036619.JPG"/>
          <p:cNvPicPr>
            <a:picLocks noChangeAspect="1" noChangeArrowheads="1"/>
          </p:cNvPicPr>
          <p:nvPr/>
        </p:nvPicPr>
        <p:blipFill>
          <a:blip r:embed="rId2" cstate="print"/>
          <a:srcRect/>
          <a:stretch>
            <a:fillRect/>
          </a:stretch>
        </p:blipFill>
        <p:spPr bwMode="auto">
          <a:xfrm>
            <a:off x="179513" y="2348880"/>
            <a:ext cx="1897931" cy="2835776"/>
          </a:xfrm>
          <a:prstGeom prst="rect">
            <a:avLst/>
          </a:prstGeom>
          <a:noFill/>
          <a:ln w="12700">
            <a:solidFill>
              <a:schemeClr val="tx1">
                <a:lumMod val="75000"/>
                <a:lumOff val="25000"/>
              </a:schemeClr>
            </a:solidFill>
          </a:ln>
        </p:spPr>
      </p:pic>
      <p:sp>
        <p:nvSpPr>
          <p:cNvPr id="22" name="TextBox 21"/>
          <p:cNvSpPr txBox="1"/>
          <p:nvPr/>
        </p:nvSpPr>
        <p:spPr>
          <a:xfrm>
            <a:off x="7236296" y="1794296"/>
            <a:ext cx="2016224" cy="4154984"/>
          </a:xfrm>
          <a:prstGeom prst="rect">
            <a:avLst/>
          </a:prstGeom>
          <a:noFill/>
        </p:spPr>
        <p:txBody>
          <a:bodyPr wrap="square" rtlCol="0">
            <a:spAutoFit/>
          </a:bodyPr>
          <a:lstStyle/>
          <a:p>
            <a:r>
              <a:rPr lang="ru-RU" sz="800" dirty="0">
                <a:solidFill>
                  <a:schemeClr val="tx1">
                    <a:lumMod val="75000"/>
                    <a:lumOff val="25000"/>
                  </a:schemeClr>
                </a:solidFill>
                <a:latin typeface="Arial" pitchFamily="34" charset="0"/>
              </a:rPr>
              <a:t>КГБУЗ «Красноярский краевой </a:t>
            </a:r>
          </a:p>
          <a:p>
            <a:r>
              <a:rPr lang="ru-RU" sz="800" dirty="0">
                <a:solidFill>
                  <a:schemeClr val="tx1">
                    <a:lumMod val="75000"/>
                    <a:lumOff val="25000"/>
                  </a:schemeClr>
                </a:solidFill>
                <a:latin typeface="Arial" pitchFamily="34" charset="0"/>
              </a:rPr>
              <a:t>Центр медицинской профилактики» </a:t>
            </a:r>
          </a:p>
          <a:p>
            <a:r>
              <a:rPr lang="ru-RU" sz="800" b="1" dirty="0">
                <a:solidFill>
                  <a:schemeClr val="tx1">
                    <a:lumMod val="75000"/>
                    <a:lumOff val="25000"/>
                  </a:schemeClr>
                </a:solidFill>
                <a:latin typeface="Arial" pitchFamily="34" charset="0"/>
              </a:rPr>
              <a:t>Академгородок, 7А</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a:t>
            </a:r>
          </a:p>
          <a:p>
            <a:r>
              <a:rPr lang="ru-RU" sz="800" b="1" dirty="0">
                <a:solidFill>
                  <a:schemeClr val="tx1">
                    <a:lumMod val="75000"/>
                    <a:lumOff val="25000"/>
                  </a:schemeClr>
                </a:solidFill>
                <a:latin typeface="Arial" pitchFamily="34" charset="0"/>
              </a:rPr>
              <a:t>ул. академика Павлова, 4, стр. №7</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№3 поликлиника № 6»</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ул. Семафорная, 255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14»</a:t>
            </a:r>
          </a:p>
          <a:p>
            <a:r>
              <a:rPr lang="ru-RU" sz="800" b="1" dirty="0">
                <a:solidFill>
                  <a:schemeClr val="tx1">
                    <a:lumMod val="75000"/>
                    <a:lumOff val="25000"/>
                  </a:schemeClr>
                </a:solidFill>
                <a:latin typeface="Arial" pitchFamily="34" charset="0"/>
              </a:rPr>
              <a:t>ул. Воронова, 35Г</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 1»</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пр. Мира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«ГП г. Ачинска»</a:t>
            </a:r>
          </a:p>
          <a:p>
            <a:r>
              <a:rPr lang="ru-RU" sz="800" b="1" dirty="0">
                <a:solidFill>
                  <a:schemeClr val="tx1">
                    <a:lumMod val="75000"/>
                    <a:lumOff val="25000"/>
                  </a:schemeClr>
                </a:solidFill>
                <a:latin typeface="Arial" pitchFamily="34" charset="0"/>
              </a:rPr>
              <a:t>г. Ачинск, Микрорайон, 5, 51</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a:t>
            </a:r>
          </a:p>
          <a:p>
            <a:pPr fontAlgn="base"/>
            <a:r>
              <a:rPr lang="ru-RU" sz="800" b="1" dirty="0">
                <a:solidFill>
                  <a:schemeClr val="tx1">
                    <a:lumMod val="75000"/>
                    <a:lumOff val="25000"/>
                  </a:schemeClr>
                </a:solidFill>
                <a:latin typeface="Arial" pitchFamily="34" charset="0"/>
              </a:rPr>
              <a:t>г. Минусинск, ул. Октябрьская, 40</a:t>
            </a:r>
          </a:p>
          <a:p>
            <a:pPr fontAlgn="base"/>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Лесосибирская</a:t>
            </a:r>
            <a:r>
              <a:rPr lang="ru-RU" sz="800" dirty="0">
                <a:solidFill>
                  <a:schemeClr val="tx1">
                    <a:lumMod val="75000"/>
                    <a:lumOff val="25000"/>
                  </a:schemeClr>
                </a:solidFill>
                <a:latin typeface="Arial" pitchFamily="34" charset="0"/>
              </a:rPr>
              <a:t> центральная городская больница»</a:t>
            </a:r>
          </a:p>
          <a:p>
            <a:r>
              <a:rPr lang="ru-RU" sz="800" b="1" dirty="0">
                <a:solidFill>
                  <a:schemeClr val="tx1">
                    <a:lumMod val="75000"/>
                    <a:lumOff val="25000"/>
                  </a:schemeClr>
                </a:solidFill>
                <a:latin typeface="Arial" pitchFamily="34" charset="0"/>
              </a:rPr>
              <a:t>г. </a:t>
            </a:r>
            <a:r>
              <a:rPr lang="ru-RU" sz="800" b="1" dirty="0" err="1">
                <a:solidFill>
                  <a:schemeClr val="tx1">
                    <a:lumMod val="75000"/>
                    <a:lumOff val="25000"/>
                  </a:schemeClr>
                </a:solidFill>
                <a:latin typeface="Arial" pitchFamily="34" charset="0"/>
              </a:rPr>
              <a:t>Лесосибирск</a:t>
            </a:r>
            <a:r>
              <a:rPr lang="ru-RU" sz="800" b="1" dirty="0">
                <a:solidFill>
                  <a:schemeClr val="tx1">
                    <a:lumMod val="75000"/>
                    <a:lumOff val="25000"/>
                  </a:schemeClr>
                </a:solidFill>
                <a:latin typeface="Arial" pitchFamily="34" charset="0"/>
              </a:rPr>
              <a:t>, ул. Победы,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Канская</a:t>
            </a:r>
            <a:r>
              <a:rPr lang="ru-RU" sz="800" dirty="0">
                <a:solidFill>
                  <a:schemeClr val="tx1">
                    <a:lumMod val="75000"/>
                    <a:lumOff val="25000"/>
                  </a:schemeClr>
                </a:solidFill>
                <a:latin typeface="Arial" pitchFamily="34" charset="0"/>
              </a:rPr>
              <a:t> центральная городская больница»</a:t>
            </a:r>
          </a:p>
          <a:p>
            <a:pPr fontAlgn="base"/>
            <a:r>
              <a:rPr lang="ru-RU" sz="800" b="1" dirty="0">
                <a:solidFill>
                  <a:schemeClr val="tx1">
                    <a:lumMod val="75000"/>
                    <a:lumOff val="25000"/>
                  </a:schemeClr>
                </a:solidFill>
                <a:latin typeface="Arial" pitchFamily="34" charset="0"/>
              </a:rPr>
              <a:t>г. Канск, ул. 40 лет Октября,15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№1»</a:t>
            </a:r>
          </a:p>
          <a:p>
            <a:r>
              <a:rPr lang="ru-RU" sz="800" b="1" dirty="0">
                <a:solidFill>
                  <a:schemeClr val="tx1">
                    <a:lumMod val="75000"/>
                    <a:lumOff val="25000"/>
                  </a:schemeClr>
                </a:solidFill>
                <a:latin typeface="Arial" pitchFamily="34" charset="0"/>
              </a:rPr>
              <a:t>г. Норильск, ул. Кирова, 19</a:t>
            </a:r>
          </a:p>
        </p:txBody>
      </p:sp>
    </p:spTree>
    <p:extLst>
      <p:ext uri="{BB962C8B-B14F-4D97-AF65-F5344CB8AC3E}">
        <p14:creationId xmlns:p14="http://schemas.microsoft.com/office/powerpoint/2010/main" val="359618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27584" y="635708"/>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b="1" kern="0" dirty="0" smtClean="0">
                <a:solidFill>
                  <a:srgbClr val="C00000"/>
                </a:solidFill>
                <a:latin typeface="Arial" pitchFamily="34" charset="0"/>
                <a:cs typeface="Arial" pitchFamily="34" charset="0"/>
              </a:rPr>
              <a:t>Т</a:t>
            </a:r>
            <a:r>
              <a:rPr lang="ru-RU" sz="2400" b="1" kern="0" dirty="0" smtClean="0">
                <a:solidFill>
                  <a:srgbClr val="C00000"/>
                </a:solidFill>
                <a:latin typeface="Arial" pitchFamily="34" charset="0"/>
                <a:cs typeface="Arial" pitchFamily="34" charset="0"/>
              </a:rPr>
              <a:t>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phone.png"/>
          <p:cNvPicPr>
            <a:picLocks noChangeAspect="1"/>
          </p:cNvPicPr>
          <p:nvPr/>
        </p:nvPicPr>
        <p:blipFill>
          <a:blip r:embed="rId2" cstate="print"/>
          <a:stretch>
            <a:fillRect/>
          </a:stretch>
        </p:blipFill>
        <p:spPr>
          <a:xfrm>
            <a:off x="0" y="2852936"/>
            <a:ext cx="4788024" cy="3147815"/>
          </a:xfrm>
          <a:prstGeom prst="rect">
            <a:avLst/>
          </a:prstGeom>
        </p:spPr>
      </p:pic>
      <p:sp>
        <p:nvSpPr>
          <p:cNvPr id="8" name="Прямоугольник 7"/>
          <p:cNvSpPr/>
          <p:nvPr/>
        </p:nvSpPr>
        <p:spPr>
          <a:xfrm>
            <a:off x="395536" y="2420888"/>
            <a:ext cx="5328592" cy="923330"/>
          </a:xfrm>
          <a:prstGeom prst="rect">
            <a:avLst/>
          </a:prstGeom>
        </p:spPr>
        <p:txBody>
          <a:bodyPr wrap="square">
            <a:spAutoFit/>
          </a:bodyPr>
          <a:lstStyle/>
          <a:p>
            <a:r>
              <a:rPr lang="ru-RU" sz="1400" b="1" dirty="0">
                <a:solidFill>
                  <a:schemeClr val="tx1">
                    <a:lumMod val="85000"/>
                    <a:lumOff val="15000"/>
                  </a:schemeClr>
                </a:solidFill>
                <a:latin typeface="Arial" pitchFamily="34" charset="0"/>
                <a:ea typeface="Calibri" pitchFamily="34" charset="0"/>
              </a:rPr>
              <a:t>За 4 года работы более </a:t>
            </a:r>
            <a:r>
              <a:rPr lang="ru-RU" b="1" dirty="0" smtClean="0">
                <a:solidFill>
                  <a:srgbClr val="C00000"/>
                </a:solidFill>
                <a:latin typeface="Arial" pitchFamily="34" charset="0"/>
                <a:ea typeface="Calibri" pitchFamily="34" charset="0"/>
                <a:cs typeface="Arial" pitchFamily="34" charset="0"/>
              </a:rPr>
              <a:t>48 000 </a:t>
            </a:r>
            <a:r>
              <a:rPr lang="ru-RU" sz="1400" b="1" dirty="0">
                <a:solidFill>
                  <a:schemeClr val="tx1">
                    <a:lumMod val="85000"/>
                    <a:lumOff val="15000"/>
                  </a:schemeClr>
                </a:solidFill>
                <a:latin typeface="Arial" pitchFamily="34" charset="0"/>
                <a:ea typeface="Calibri" pitchFamily="34" charset="0"/>
              </a:rPr>
              <a:t>обращений поступило на Телефона доверия, из них  более </a:t>
            </a:r>
            <a:r>
              <a:rPr lang="ru-RU" b="1" dirty="0" smtClean="0">
                <a:solidFill>
                  <a:srgbClr val="C00000"/>
                </a:solidFill>
                <a:latin typeface="Arial" pitchFamily="34" charset="0"/>
                <a:ea typeface="Calibri" pitchFamily="34" charset="0"/>
                <a:cs typeface="Arial" pitchFamily="34" charset="0"/>
              </a:rPr>
              <a:t>27 000 </a:t>
            </a:r>
            <a:r>
              <a:rPr lang="ru-RU" sz="1400" b="1" dirty="0">
                <a:solidFill>
                  <a:schemeClr val="tx1">
                    <a:lumMod val="85000"/>
                    <a:lumOff val="15000"/>
                  </a:schemeClr>
                </a:solidFill>
                <a:latin typeface="Arial" pitchFamily="34" charset="0"/>
                <a:ea typeface="Calibri" pitchFamily="34" charset="0"/>
              </a:rPr>
              <a:t>от жителей районных центров и сельской местности</a:t>
            </a:r>
            <a:r>
              <a:rPr lang="ru-RU" b="1" dirty="0" smtClean="0">
                <a:solidFill>
                  <a:schemeClr val="tx1">
                    <a:lumMod val="85000"/>
                    <a:lumOff val="15000"/>
                  </a:schemeClr>
                </a:solidFill>
                <a:latin typeface="Arial" pitchFamily="34" charset="0"/>
                <a:ea typeface="Calibri" pitchFamily="34" charset="0"/>
                <a:cs typeface="Arial" pitchFamily="34" charset="0"/>
              </a:rPr>
              <a:t>.</a:t>
            </a:r>
            <a:endParaRPr lang="ru-RU" b="1" dirty="0">
              <a:solidFill>
                <a:schemeClr val="tx1">
                  <a:lumMod val="85000"/>
                  <a:lumOff val="15000"/>
                </a:schemeClr>
              </a:solidFill>
              <a:latin typeface="Arial" pitchFamily="34" charset="0"/>
              <a:ea typeface="Calibri" pitchFamily="34" charset="0"/>
              <a:cs typeface="Arial" pitchFamily="34" charset="0"/>
            </a:endParaRPr>
          </a:p>
        </p:txBody>
      </p:sp>
      <p:sp>
        <p:nvSpPr>
          <p:cNvPr id="31" name="Прямоугольник 30"/>
          <p:cNvSpPr/>
          <p:nvPr/>
        </p:nvSpPr>
        <p:spPr>
          <a:xfrm>
            <a:off x="395536" y="1988840"/>
            <a:ext cx="5112568"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solidFill>
                <a:latin typeface="Arial" pitchFamily="34" charset="0"/>
                <a:cs typeface="Arial" pitchFamily="34" charset="0"/>
              </a:rPr>
              <a:t>Телефон доверия «ПРАВО НА ЗДОРОВЬЕ»</a:t>
            </a:r>
            <a:endParaRPr lang="ru-RU" b="1" dirty="0">
              <a:solidFill>
                <a:schemeClr val="bg2"/>
              </a:solidFill>
              <a:latin typeface="Arial" pitchFamily="34" charset="0"/>
              <a:cs typeface="Arial" pitchFamily="34" charset="0"/>
            </a:endParaRPr>
          </a:p>
        </p:txBody>
      </p:sp>
      <p:sp>
        <p:nvSpPr>
          <p:cNvPr id="33" name="Прямоугольник 32"/>
          <p:cNvSpPr/>
          <p:nvPr/>
        </p:nvSpPr>
        <p:spPr>
          <a:xfrm>
            <a:off x="6516216" y="2060848"/>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ea typeface="Calibri" pitchFamily="34" charset="0"/>
                <a:cs typeface="Arial" pitchFamily="34" charset="0"/>
              </a:rPr>
              <a:t>справочная служба системы обязательного медицинского страхования;</a:t>
            </a:r>
          </a:p>
        </p:txBody>
      </p:sp>
      <p:sp>
        <p:nvSpPr>
          <p:cNvPr id="34" name="Стрелка вниз 33"/>
          <p:cNvSpPr/>
          <p:nvPr/>
        </p:nvSpPr>
        <p:spPr>
          <a:xfrm rot="16200000">
            <a:off x="5951286" y="2409756"/>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6516216" y="3356992"/>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оперативное решение проблем при получении медицинской помощи</a:t>
            </a:r>
          </a:p>
        </p:txBody>
      </p:sp>
      <p:sp>
        <p:nvSpPr>
          <p:cNvPr id="36" name="Прямоугольник 35"/>
          <p:cNvSpPr/>
          <p:nvPr/>
        </p:nvSpPr>
        <p:spPr>
          <a:xfrm>
            <a:off x="6516216" y="4653136"/>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предупреждение нарушений прав застрахованных граждан</a:t>
            </a:r>
          </a:p>
        </p:txBody>
      </p:sp>
      <p:sp>
        <p:nvSpPr>
          <p:cNvPr id="37" name="Стрелка вниз 36"/>
          <p:cNvSpPr/>
          <p:nvPr/>
        </p:nvSpPr>
        <p:spPr>
          <a:xfrm rot="16200000">
            <a:off x="5951286" y="3705899"/>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rot="16200000">
            <a:off x="5951286" y="5002043"/>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23528" y="6000750"/>
            <a:ext cx="6840760" cy="857249"/>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lumMod val="50000"/>
                  </a:schemeClr>
                </a:solidFill>
                <a:latin typeface="Arial" pitchFamily="34" charset="0"/>
                <a:cs typeface="Arial" pitchFamily="34" charset="0"/>
              </a:rPr>
              <a:t>28 ПОСТОВ КАЧЕСТВА в медицинских организациях края</a:t>
            </a:r>
            <a:endParaRPr lang="ru-RU" b="1" dirty="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561022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D:\IMG\Medic\priemniy-pokoi.jpg"/>
          <p:cNvPicPr>
            <a:picLocks noChangeAspect="1" noChangeArrowheads="1"/>
          </p:cNvPicPr>
          <p:nvPr/>
        </p:nvPicPr>
        <p:blipFill>
          <a:blip r:embed="rId2" cstate="print"/>
          <a:srcRect/>
          <a:stretch>
            <a:fillRect/>
          </a:stretch>
        </p:blipFill>
        <p:spPr bwMode="auto">
          <a:xfrm flipH="1">
            <a:off x="6514234" y="2708920"/>
            <a:ext cx="2629767" cy="1872208"/>
          </a:xfrm>
          <a:prstGeom prst="rect">
            <a:avLst/>
          </a:prstGeom>
          <a:noFill/>
        </p:spPr>
      </p:pic>
      <p:sp>
        <p:nvSpPr>
          <p:cNvPr id="21" name="Rectangle 18"/>
          <p:cNvSpPr>
            <a:spLocks noChangeArrowheads="1"/>
          </p:cNvSpPr>
          <p:nvPr/>
        </p:nvSpPr>
        <p:spPr bwMode="auto">
          <a:xfrm>
            <a:off x="1115616" y="2143309"/>
            <a:ext cx="67687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b="1" dirty="0">
                <a:solidFill>
                  <a:schemeClr val="tx1">
                    <a:lumMod val="85000"/>
                    <a:lumOff val="15000"/>
                  </a:schemeClr>
                </a:solidFill>
                <a:latin typeface="Arial" pitchFamily="34" charset="0"/>
              </a:rPr>
              <a:t>Если </a:t>
            </a:r>
            <a:r>
              <a:rPr lang="ru-RU" b="1" dirty="0" smtClean="0">
                <a:solidFill>
                  <a:schemeClr val="tx1">
                    <a:lumMod val="85000"/>
                    <a:lumOff val="15000"/>
                  </a:schemeClr>
                </a:solidFill>
                <a:latin typeface="Arial" pitchFamily="34" charset="0"/>
              </a:rPr>
              <a:t> </a:t>
            </a:r>
            <a:r>
              <a:rPr lang="ru-RU" b="1" dirty="0">
                <a:solidFill>
                  <a:schemeClr val="tx1">
                    <a:lumMod val="85000"/>
                    <a:lumOff val="15000"/>
                  </a:schemeClr>
                </a:solidFill>
                <a:latin typeface="Arial" pitchFamily="34" charset="0"/>
              </a:rPr>
              <a:t>возникли трудности при получении медицинской </a:t>
            </a:r>
            <a:r>
              <a:rPr lang="ru-RU" b="1" dirty="0" smtClean="0">
                <a:solidFill>
                  <a:schemeClr val="tx1">
                    <a:lumMod val="85000"/>
                    <a:lumOff val="15000"/>
                  </a:schemeClr>
                </a:solidFill>
                <a:latin typeface="Arial" pitchFamily="34" charset="0"/>
              </a:rPr>
              <a:t>помощи</a:t>
            </a:r>
            <a:r>
              <a:rPr lang="ru-RU" b="1" dirty="0">
                <a:solidFill>
                  <a:schemeClr val="tx1">
                    <a:lumMod val="85000"/>
                    <a:lumOff val="15000"/>
                  </a:schemeClr>
                </a:solidFill>
                <a:latin typeface="Arial" pitchFamily="34" charset="0"/>
              </a:rPr>
              <a:t> </a:t>
            </a:r>
            <a:r>
              <a:rPr lang="ru-RU" b="1" dirty="0" smtClean="0">
                <a:solidFill>
                  <a:schemeClr val="tx1">
                    <a:lumMod val="85000"/>
                    <a:lumOff val="15000"/>
                  </a:schemeClr>
                </a:solidFill>
                <a:latin typeface="Arial" pitchFamily="34" charset="0"/>
              </a:rPr>
              <a:t>необходимо обратиться </a:t>
            </a:r>
            <a:r>
              <a:rPr lang="ru-RU" sz="1400" b="1" dirty="0" smtClean="0">
                <a:solidFill>
                  <a:srgbClr val="C00000"/>
                </a:solidFill>
                <a:latin typeface="Arial" pitchFamily="34" charset="0"/>
              </a:rPr>
              <a:t>:</a:t>
            </a:r>
            <a:endParaRPr lang="ru-RU" sz="1400" b="1" dirty="0">
              <a:solidFill>
                <a:schemeClr val="tx1">
                  <a:lumMod val="85000"/>
                  <a:lumOff val="15000"/>
                </a:schemeClr>
              </a:solidFill>
              <a:latin typeface="Arial" pitchFamily="34" charset="0"/>
            </a:endParaRPr>
          </a:p>
        </p:txBody>
      </p:sp>
      <p:sp>
        <p:nvSpPr>
          <p:cNvPr id="23" name="TextBox 22"/>
          <p:cNvSpPr txBox="1"/>
          <p:nvPr/>
        </p:nvSpPr>
        <p:spPr>
          <a:xfrm>
            <a:off x="2627785" y="2924945"/>
            <a:ext cx="5692777" cy="2208297"/>
          </a:xfrm>
          <a:prstGeom prst="rect">
            <a:avLst/>
          </a:prstGeom>
          <a:noFill/>
        </p:spPr>
        <p:txBody>
          <a:bodyPr wrap="none" rtlCol="0">
            <a:spAutoFit/>
          </a:bodyPr>
          <a:lstStyle/>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заведующему отделением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заместителю главного врача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главному врачу</a:t>
            </a:r>
          </a:p>
          <a:p>
            <a:pPr marL="228600" indent="-228600">
              <a:lnSpc>
                <a:spcPts val="1500"/>
              </a:lnSpc>
            </a:pPr>
            <a:endParaRPr lang="ru-RU" b="1" dirty="0">
              <a:solidFill>
                <a:schemeClr val="tx1">
                  <a:lumMod val="85000"/>
                  <a:lumOff val="15000"/>
                </a:schemeClr>
              </a:solidFill>
              <a:latin typeface="Arial" pitchFamily="34" charset="0"/>
              <a:ea typeface="Calibri" pitchFamily="34" charset="0"/>
            </a:endParaRPr>
          </a:p>
          <a:p>
            <a:pPr marL="228600" indent="-228600">
              <a:lnSpc>
                <a:spcPts val="1500"/>
              </a:lnSpc>
            </a:pPr>
            <a:r>
              <a:rPr lang="ru-RU" b="1" dirty="0">
                <a:solidFill>
                  <a:schemeClr val="tx1">
                    <a:lumMod val="85000"/>
                    <a:lumOff val="15000"/>
                  </a:schemeClr>
                </a:solidFill>
                <a:latin typeface="Arial" pitchFamily="34" charset="0"/>
                <a:ea typeface="Calibri" pitchFamily="34" charset="0"/>
              </a:rPr>
              <a:t>в страховую медицинскую организацию</a:t>
            </a:r>
          </a:p>
          <a:p>
            <a:pPr marL="228600" indent="-228600">
              <a:lnSpc>
                <a:spcPts val="1500"/>
              </a:lnSpc>
            </a:pPr>
            <a:r>
              <a:rPr lang="ru-RU" i="1" dirty="0">
                <a:latin typeface="Arial" pitchFamily="34" charset="0"/>
              </a:rPr>
              <a:t>   </a:t>
            </a: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на Телефон доверия «Право на здоровье»  </a:t>
            </a:r>
          </a:p>
          <a:p>
            <a:pPr>
              <a:lnSpc>
                <a:spcPts val="1500"/>
              </a:lnSpc>
            </a:pP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в Территориальный фонд обязательного</a:t>
            </a:r>
          </a:p>
          <a:p>
            <a:pPr>
              <a:lnSpc>
                <a:spcPts val="1500"/>
              </a:lnSpc>
            </a:pPr>
            <a:r>
              <a:rPr lang="ru-RU" b="1" dirty="0">
                <a:solidFill>
                  <a:schemeClr val="tx1">
                    <a:lumMod val="85000"/>
                    <a:lumOff val="15000"/>
                  </a:schemeClr>
                </a:solidFill>
                <a:latin typeface="Arial" pitchFamily="34" charset="0"/>
              </a:rPr>
              <a:t>медицинского страхования Красноярского края</a:t>
            </a:r>
          </a:p>
          <a:p>
            <a:pPr>
              <a:lnSpc>
                <a:spcPts val="1500"/>
              </a:lnSpc>
            </a:pPr>
            <a:r>
              <a:rPr lang="ru-RU" b="1" i="1" dirty="0">
                <a:solidFill>
                  <a:schemeClr val="tx1">
                    <a:lumMod val="85000"/>
                    <a:lumOff val="15000"/>
                  </a:schemeClr>
                </a:solidFill>
                <a:latin typeface="Arial" pitchFamily="34" charset="0"/>
              </a:rPr>
              <a:t>   (ул. Копылова, 2б)</a:t>
            </a:r>
          </a:p>
        </p:txBody>
      </p:sp>
      <p:sp>
        <p:nvSpPr>
          <p:cNvPr id="25" name="Прямоугольник 24"/>
          <p:cNvSpPr/>
          <p:nvPr/>
        </p:nvSpPr>
        <p:spPr>
          <a:xfrm>
            <a:off x="2267744" y="285293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Прямоугольник 36"/>
          <p:cNvSpPr/>
          <p:nvPr/>
        </p:nvSpPr>
        <p:spPr>
          <a:xfrm>
            <a:off x="2714329" y="1220117"/>
            <a:ext cx="4752528" cy="624707"/>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ЗАЩИТА ПРАВ ЗАСТРАХОВАННЫХ! </a:t>
            </a:r>
            <a:endParaRPr lang="ru-RU" sz="1600" b="1" dirty="0">
              <a:solidFill>
                <a:schemeClr val="bg2"/>
              </a:solidFill>
              <a:latin typeface="Arial" pitchFamily="34" charset="0"/>
              <a:cs typeface="Arial" pitchFamily="34" charset="0"/>
            </a:endParaRPr>
          </a:p>
        </p:txBody>
      </p:sp>
      <p:sp>
        <p:nvSpPr>
          <p:cNvPr id="19" name="TextBox 18"/>
          <p:cNvSpPr txBox="1"/>
          <p:nvPr/>
        </p:nvSpPr>
        <p:spPr>
          <a:xfrm>
            <a:off x="2555776" y="5085184"/>
            <a:ext cx="2496196" cy="400110"/>
          </a:xfrm>
          <a:prstGeom prst="rect">
            <a:avLst/>
          </a:prstGeom>
          <a:noFill/>
        </p:spPr>
        <p:txBody>
          <a:bodyPr wrap="none" rtlCol="0">
            <a:spAutoFit/>
          </a:bodyPr>
          <a:lstStyle/>
          <a:p>
            <a:r>
              <a:rPr lang="ru-RU" sz="2000" b="1" dirty="0">
                <a:solidFill>
                  <a:srgbClr val="C00000"/>
                </a:solidFill>
                <a:latin typeface="Arial Black" pitchFamily="34" charset="0"/>
              </a:rPr>
              <a:t> 8-800-700-000</a:t>
            </a:r>
            <a:r>
              <a:rPr lang="en-US" sz="2000" b="1" dirty="0">
                <a:solidFill>
                  <a:srgbClr val="C00000"/>
                </a:solidFill>
                <a:latin typeface="Arial Black" pitchFamily="34" charset="0"/>
              </a:rPr>
              <a:t>-</a:t>
            </a:r>
            <a:r>
              <a:rPr lang="ru-RU" sz="2000" b="1" dirty="0">
                <a:solidFill>
                  <a:srgbClr val="C00000"/>
                </a:solidFill>
                <a:latin typeface="Arial Black" pitchFamily="34" charset="0"/>
              </a:rPr>
              <a:t>3</a:t>
            </a:r>
          </a:p>
        </p:txBody>
      </p:sp>
      <p:pic>
        <p:nvPicPr>
          <p:cNvPr id="26626" name="Picture 2" descr="D:\IMG\разное\schaumburg-jewlers.jpg"/>
          <p:cNvPicPr>
            <a:picLocks noChangeAspect="1" noChangeArrowheads="1"/>
          </p:cNvPicPr>
          <p:nvPr/>
        </p:nvPicPr>
        <p:blipFill>
          <a:blip r:embed="rId3" cstate="print"/>
          <a:srcRect/>
          <a:stretch>
            <a:fillRect/>
          </a:stretch>
        </p:blipFill>
        <p:spPr bwMode="auto">
          <a:xfrm>
            <a:off x="179513" y="2852936"/>
            <a:ext cx="1895927" cy="1800200"/>
          </a:xfrm>
          <a:prstGeom prst="rect">
            <a:avLst/>
          </a:prstGeom>
          <a:noFill/>
          <a:ln w="12700">
            <a:solidFill>
              <a:schemeClr val="tx1">
                <a:lumMod val="75000"/>
                <a:lumOff val="25000"/>
              </a:schemeClr>
            </a:solidFill>
          </a:ln>
        </p:spPr>
      </p:pic>
      <p:sp>
        <p:nvSpPr>
          <p:cNvPr id="20" name="Прямоугольник 19"/>
          <p:cNvSpPr/>
          <p:nvPr/>
        </p:nvSpPr>
        <p:spPr>
          <a:xfrm>
            <a:off x="2267744" y="357301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Прямоугольник 21"/>
          <p:cNvSpPr/>
          <p:nvPr/>
        </p:nvSpPr>
        <p:spPr>
          <a:xfrm>
            <a:off x="2267744" y="393305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Прямоугольник 26"/>
          <p:cNvSpPr/>
          <p:nvPr/>
        </p:nvSpPr>
        <p:spPr>
          <a:xfrm>
            <a:off x="2267744" y="429309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499090" y="417962"/>
            <a:ext cx="8712968"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8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5909094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3200" y="0"/>
            <a:ext cx="8940800" cy="6740307"/>
          </a:xfrm>
          <a:prstGeom prst="rect">
            <a:avLst/>
          </a:prstGeom>
        </p:spPr>
        <p:txBody>
          <a:bodyPr wrap="square">
            <a:spAutoFit/>
          </a:bodyPr>
          <a:lstStyle/>
          <a:p>
            <a:pPr algn="ctr"/>
            <a:r>
              <a:rPr lang="ru-RU" sz="2400" dirty="0">
                <a:solidFill>
                  <a:srgbClr val="FF0000"/>
                </a:solidFill>
              </a:rPr>
              <a:t>НАЦИОНАЛЬНЫЙ ПРОЕКТ ЗДРАВООХРАНЕНИЕ </a:t>
            </a:r>
            <a:r>
              <a:rPr lang="ru-RU" sz="2400" dirty="0" smtClean="0">
                <a:solidFill>
                  <a:srgbClr val="FF0000"/>
                </a:solidFill>
              </a:rPr>
              <a:t>(1725,8 </a:t>
            </a:r>
            <a:r>
              <a:rPr lang="ru-RU" sz="2400" dirty="0" err="1" smtClean="0">
                <a:solidFill>
                  <a:srgbClr val="FF0000"/>
                </a:solidFill>
              </a:rPr>
              <a:t>трлн.руб</a:t>
            </a:r>
            <a:r>
              <a:rPr lang="ru-RU" sz="2400" dirty="0" smtClean="0">
                <a:solidFill>
                  <a:srgbClr val="FF0000"/>
                </a:solidFill>
              </a:rPr>
              <a:t>)</a:t>
            </a:r>
          </a:p>
          <a:p>
            <a:pPr algn="ctr"/>
            <a:endParaRPr lang="ru-RU" sz="2400" dirty="0">
              <a:solidFill>
                <a:srgbClr val="FF0000"/>
              </a:solidFill>
            </a:endParaRPr>
          </a:p>
          <a:p>
            <a:r>
              <a:rPr lang="ru-RU" sz="2400" dirty="0" smtClean="0"/>
              <a:t>-Снижение </a:t>
            </a:r>
            <a:r>
              <a:rPr lang="ru-RU" sz="2400" dirty="0"/>
              <a:t>смертности населения трудоспособного возраста до 350 случаев на 100 тыс. населения </a:t>
            </a:r>
            <a:endParaRPr lang="ru-RU" sz="2400" dirty="0" smtClean="0"/>
          </a:p>
          <a:p>
            <a:r>
              <a:rPr lang="ru-RU" sz="2400" dirty="0" smtClean="0"/>
              <a:t>-Снижение </a:t>
            </a:r>
            <a:r>
              <a:rPr lang="ru-RU" sz="2400" dirty="0"/>
              <a:t>смертности от болезней системы кровообращения до 450 случаев на 100 тыс. населения </a:t>
            </a:r>
            <a:endParaRPr lang="ru-RU" sz="2400" dirty="0" smtClean="0"/>
          </a:p>
          <a:p>
            <a:r>
              <a:rPr lang="ru-RU" sz="2400" dirty="0" smtClean="0"/>
              <a:t>-Снижение </a:t>
            </a:r>
            <a:r>
              <a:rPr lang="ru-RU" sz="2400" dirty="0"/>
              <a:t>смертности от новообразований, в том числе от злокачественных, до 185 случаев на 100 тыс. населения Снижение младенческой смертности до 4,5 случая на 1 тыс. родившихся детей </a:t>
            </a:r>
            <a:endParaRPr lang="ru-RU" sz="2400" dirty="0" smtClean="0"/>
          </a:p>
          <a:p>
            <a:r>
              <a:rPr lang="ru-RU" sz="2400" dirty="0" smtClean="0"/>
              <a:t>-Ликвидация </a:t>
            </a:r>
            <a:r>
              <a:rPr lang="ru-RU" sz="2400" dirty="0"/>
              <a:t>кадрового дефицита в медицинских организациях, оказывающих первичную медико-санитарную помощь</a:t>
            </a:r>
          </a:p>
          <a:p>
            <a:r>
              <a:rPr lang="ru-RU" sz="2400" dirty="0" smtClean="0"/>
              <a:t>-Обеспечение </a:t>
            </a:r>
            <a:r>
              <a:rPr lang="ru-RU" sz="2400" dirty="0"/>
              <a:t>охвата всех граждан профилактическими медицинскими осмотрами не реже одного раза в </a:t>
            </a:r>
            <a:r>
              <a:rPr lang="ru-RU" sz="2400" dirty="0" smtClean="0"/>
              <a:t>год-</a:t>
            </a:r>
          </a:p>
        </p:txBody>
      </p:sp>
    </p:spTree>
    <p:extLst>
      <p:ext uri="{BB962C8B-B14F-4D97-AF65-F5344CB8AC3E}">
        <p14:creationId xmlns:p14="http://schemas.microsoft.com/office/powerpoint/2010/main" val="258813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9600" y="0"/>
            <a:ext cx="8066856" cy="6370975"/>
          </a:xfrm>
          <a:prstGeom prst="rect">
            <a:avLst/>
          </a:prstGeom>
        </p:spPr>
        <p:txBody>
          <a:bodyPr wrap="square">
            <a:spAutoFit/>
          </a:bodyPr>
          <a:lstStyle/>
          <a:p>
            <a:pPr algn="ctr"/>
            <a:r>
              <a:rPr lang="ru-RU" sz="2400" dirty="0">
                <a:solidFill>
                  <a:srgbClr val="FF0000"/>
                </a:solidFill>
              </a:rPr>
              <a:t>НАЦИОНАЛЬНЫЙ ПРОЕКТ ЗДРАВООХРАНЕНИЕ </a:t>
            </a:r>
            <a:r>
              <a:rPr lang="ru-RU" sz="2400" dirty="0" smtClean="0">
                <a:solidFill>
                  <a:srgbClr val="FF0000"/>
                </a:solidFill>
              </a:rPr>
              <a:t>(1725,8 </a:t>
            </a:r>
            <a:r>
              <a:rPr lang="ru-RU" sz="2400" dirty="0" err="1" smtClean="0">
                <a:solidFill>
                  <a:srgbClr val="FF0000"/>
                </a:solidFill>
              </a:rPr>
              <a:t>трлн.руб</a:t>
            </a:r>
            <a:r>
              <a:rPr lang="ru-RU" sz="2400" dirty="0" smtClean="0">
                <a:solidFill>
                  <a:srgbClr val="FF0000"/>
                </a:solidFill>
              </a:rPr>
              <a:t>)</a:t>
            </a:r>
            <a:endParaRPr lang="ru-RU" sz="2400" dirty="0">
              <a:solidFill>
                <a:srgbClr val="FF0000"/>
              </a:solidFill>
            </a:endParaRPr>
          </a:p>
          <a:p>
            <a:r>
              <a:rPr lang="ru-RU" sz="2400" dirty="0" smtClean="0"/>
              <a:t>-Обеспечение </a:t>
            </a:r>
            <a:r>
              <a:rPr lang="ru-RU" sz="2400" dirty="0"/>
              <a:t>оптимальной доступности для населения (в том числе для жителей населенных пунктов, расположенных в отдаленных местностях) медицинских организаций, оказывающих первичную медико-санитарную помощь </a:t>
            </a:r>
            <a:endParaRPr lang="ru-RU" sz="2400" dirty="0" smtClean="0"/>
          </a:p>
          <a:p>
            <a:r>
              <a:rPr lang="ru-RU" sz="2400" dirty="0" smtClean="0"/>
              <a:t>-Оптимизация </a:t>
            </a:r>
            <a:r>
              <a:rPr lang="ru-RU" sz="2400" dirty="0"/>
              <a:t>работы медицинских организаций, оказывающих первичную </a:t>
            </a:r>
            <a:r>
              <a:rPr lang="ru-RU" sz="2400" dirty="0" smtClean="0"/>
              <a:t>медико-санитарную </a:t>
            </a:r>
            <a:r>
              <a:rPr lang="ru-RU" sz="2400" dirty="0"/>
              <a:t>помощь, сокращение времени ожидания в очереди при обращении граждан в указанные медицинские организации, упрощение процедуры записи на прием к врачу </a:t>
            </a:r>
            <a:endParaRPr lang="ru-RU" sz="2400" dirty="0" smtClean="0"/>
          </a:p>
          <a:p>
            <a:r>
              <a:rPr lang="ru-RU" sz="2400" dirty="0" smtClean="0"/>
              <a:t>-Увеличение </a:t>
            </a:r>
            <a:r>
              <a:rPr lang="ru-RU" sz="2400" dirty="0"/>
              <a:t>объема экспорта медицинских услуг не менее чем в четыре раза по сравнению с 2017 годом (до 1 млрд долларов США в год)</a:t>
            </a:r>
          </a:p>
        </p:txBody>
      </p:sp>
    </p:spTree>
    <p:extLst>
      <p:ext uri="{BB962C8B-B14F-4D97-AF65-F5344CB8AC3E}">
        <p14:creationId xmlns:p14="http://schemas.microsoft.com/office/powerpoint/2010/main" val="52787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1"/>
            <a:ext cx="9144000" cy="6878806"/>
          </a:xfrm>
          <a:prstGeom prst="rect">
            <a:avLst/>
          </a:prstGeom>
        </p:spPr>
        <p:txBody>
          <a:bodyPr wrap="square">
            <a:spAutoFit/>
          </a:bodyPr>
          <a:lstStyle/>
          <a:p>
            <a:pPr algn="ctr"/>
            <a:r>
              <a:rPr lang="ru-RU" dirty="0">
                <a:solidFill>
                  <a:srgbClr val="FF0000"/>
                </a:solidFill>
              </a:rPr>
              <a:t>ФЕДЕРАЛЬНЫЕ ПРОЕКТЫ, ВХОДЯЩИЕ В НАЦИОНАЛЬНЫЙ </a:t>
            </a:r>
            <a:r>
              <a:rPr lang="ru-RU" dirty="0" smtClean="0">
                <a:solidFill>
                  <a:srgbClr val="FF0000"/>
                </a:solidFill>
              </a:rPr>
              <a:t>ПРОЕКТ </a:t>
            </a:r>
            <a:r>
              <a:rPr lang="ru-RU" sz="2400" dirty="0" smtClean="0">
                <a:solidFill>
                  <a:srgbClr val="FF0000"/>
                </a:solidFill>
              </a:rPr>
              <a:t>«Здравоохранение»:</a:t>
            </a:r>
            <a:endParaRPr lang="ru-RU" sz="2400" dirty="0">
              <a:solidFill>
                <a:srgbClr val="FF0000"/>
              </a:solidFill>
            </a:endParaRPr>
          </a:p>
          <a:p>
            <a:r>
              <a:rPr lang="ru-RU" sz="2400" dirty="0" smtClean="0"/>
              <a:t>- </a:t>
            </a:r>
            <a:r>
              <a:rPr lang="ru-RU" sz="2400" dirty="0"/>
              <a:t>Развитие системы оказания первичной медико-санитарной помощи</a:t>
            </a:r>
          </a:p>
          <a:p>
            <a:pPr marL="214313" indent="-214313">
              <a:buFontTx/>
              <a:buChar char="-"/>
            </a:pPr>
            <a:r>
              <a:rPr lang="ru-RU" sz="2400" dirty="0"/>
              <a:t>Борьба с сердечно-сосудистыми заболеваниями </a:t>
            </a:r>
          </a:p>
          <a:p>
            <a:pPr marL="214313" indent="-214313">
              <a:buFontTx/>
              <a:buChar char="-"/>
            </a:pPr>
            <a:r>
              <a:rPr lang="ru-RU" sz="2400" dirty="0"/>
              <a:t>Развитие экспорта медицинских услуг </a:t>
            </a:r>
          </a:p>
          <a:p>
            <a:pPr marL="214313" indent="-214313">
              <a:buFontTx/>
              <a:buChar char="-"/>
            </a:pPr>
            <a:r>
              <a:rPr lang="ru-RU" sz="2400" dirty="0"/>
              <a:t>Борьба с онкологическими заболеваниями</a:t>
            </a:r>
          </a:p>
          <a:p>
            <a:pPr marL="214313" indent="-214313">
              <a:buFontTx/>
              <a:buChar char="-"/>
            </a:pPr>
            <a:r>
              <a:rPr lang="ru-RU" sz="2400" dirty="0"/>
              <a:t> Развитие детского здравоохранения, включая создание современной инфраструктуры оказания медицинской помощи детям </a:t>
            </a:r>
          </a:p>
          <a:p>
            <a:pPr marL="214313" indent="-214313">
              <a:buFontTx/>
              <a:buChar char="-"/>
            </a:pPr>
            <a:r>
              <a:rPr lang="ru-RU" sz="2400" dirty="0"/>
              <a:t>Обеспечение медицинских организаций системы здравоохранения квалифицированными кадрами </a:t>
            </a:r>
          </a:p>
          <a:p>
            <a:pPr marL="214313" indent="-214313">
              <a:buFontTx/>
              <a:buChar char="-"/>
            </a:pPr>
            <a:r>
              <a:rPr lang="ru-RU" sz="2400" dirty="0"/>
              <a:t>Развитие сети национальных медицинских исследовательских центров и внедрение инновационных медицинских технологий </a:t>
            </a:r>
          </a:p>
          <a:p>
            <a:pPr marL="214313" indent="-214313">
              <a:buFontTx/>
              <a:buChar char="-"/>
            </a:pPr>
            <a:r>
              <a:rPr lang="ru-RU" sz="2400" dirty="0"/>
              <a:t>Создание единого цифрового контура в здравоохранении на основе единой государственной информационной системы здравоохранения (ЕГИСЗ) Р</a:t>
            </a:r>
          </a:p>
          <a:p>
            <a:endParaRPr lang="ru-RU" sz="1500" dirty="0"/>
          </a:p>
        </p:txBody>
      </p:sp>
    </p:spTree>
    <p:extLst>
      <p:ext uri="{BB962C8B-B14F-4D97-AF65-F5344CB8AC3E}">
        <p14:creationId xmlns:p14="http://schemas.microsoft.com/office/powerpoint/2010/main" val="207884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152400"/>
            <a:ext cx="8686800" cy="684312"/>
          </a:xfrm>
          <a:solidFill>
            <a:srgbClr val="003399"/>
          </a:solidFill>
        </p:spPr>
        <p:txBody>
          <a:bodyPr/>
          <a:lstStyle/>
          <a:p>
            <a:pPr eaLnBrk="1" hangingPunct="1">
              <a:lnSpc>
                <a:spcPct val="70000"/>
              </a:lnSpc>
            </a:pPr>
            <a:r>
              <a:rPr lang="ru-RU" altLang="ru-RU" sz="3800" i="1" smtClean="0">
                <a:solidFill>
                  <a:srgbClr val="FFFF00"/>
                </a:solidFill>
                <a:latin typeface="Times New Roman" pitchFamily="18" charset="0"/>
              </a:rPr>
              <a:t>Выводы:</a:t>
            </a:r>
            <a:r>
              <a:rPr lang="ru-RU" altLang="ru-RU" sz="3800" i="1" smtClean="0">
                <a:solidFill>
                  <a:srgbClr val="000000"/>
                </a:solidFill>
                <a:latin typeface="Times New Roman" pitchFamily="18" charset="0"/>
              </a:rPr>
              <a:t> </a:t>
            </a:r>
          </a:p>
        </p:txBody>
      </p:sp>
      <p:sp>
        <p:nvSpPr>
          <p:cNvPr id="95235" name="Rectangle 3"/>
          <p:cNvSpPr>
            <a:spLocks noGrp="1" noChangeArrowheads="1"/>
          </p:cNvSpPr>
          <p:nvPr>
            <p:ph type="body" idx="1"/>
          </p:nvPr>
        </p:nvSpPr>
        <p:spPr>
          <a:xfrm>
            <a:off x="251520" y="764704"/>
            <a:ext cx="8686800" cy="5904656"/>
          </a:xfrm>
          <a:noFill/>
        </p:spPr>
        <p:txBody>
          <a:bodyPr/>
          <a:lstStyle/>
          <a:p>
            <a:pPr eaLnBrk="1" hangingPunct="1">
              <a:lnSpc>
                <a:spcPct val="80000"/>
              </a:lnSpc>
              <a:buFont typeface="Wingdings" pitchFamily="2" charset="2"/>
              <a:buNone/>
            </a:pPr>
            <a:r>
              <a:rPr lang="ru-RU" altLang="ru-RU" sz="4000" dirty="0" smtClean="0">
                <a:solidFill>
                  <a:srgbClr val="FFFF00"/>
                </a:solidFill>
                <a:latin typeface="Times New Roman" pitchFamily="18" charset="0"/>
                <a:cs typeface="Times New Roman" pitchFamily="18" charset="0"/>
              </a:rPr>
              <a:t>Целью преобразований  в ОМС является повышение экономической, социальной и медицинской эффективности системы здравоохранения на основе совершенствования экономических отношений, организационной структуры, мотивационного механизма, внедрения стратегического планирования, развития современных информационных технологий. </a:t>
            </a:r>
          </a:p>
        </p:txBody>
      </p:sp>
    </p:spTree>
    <p:extLst>
      <p:ext uri="{BB962C8B-B14F-4D97-AF65-F5344CB8AC3E}">
        <p14:creationId xmlns:p14="http://schemas.microsoft.com/office/powerpoint/2010/main" val="390096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260350"/>
            <a:ext cx="7772400" cy="865188"/>
          </a:xfrm>
        </p:spPr>
        <p:txBody>
          <a:bodyPr/>
          <a:lstStyle/>
          <a:p>
            <a:pPr>
              <a:defRPr/>
            </a:pPr>
            <a:r>
              <a:rPr lang="en-US" altLang="ru-RU" sz="1600" b="1" dirty="0" err="1"/>
              <a:t>Перечень</a:t>
            </a:r>
            <a:r>
              <a:rPr lang="en-US" altLang="ru-RU" sz="1600" b="1" dirty="0"/>
              <a:t> </a:t>
            </a:r>
            <a:r>
              <a:rPr lang="ru-RU" altLang="ru-RU" sz="1600" b="1" dirty="0"/>
              <a:t>дополнительной </a:t>
            </a:r>
            <a:r>
              <a:rPr lang="en-US" altLang="ru-RU" sz="1600" b="1" dirty="0" err="1"/>
              <a:t>литерат</a:t>
            </a:r>
            <a:r>
              <a:rPr lang="ru-RU" altLang="ru-RU" sz="1600" b="1" dirty="0" err="1"/>
              <a:t>уры</a:t>
            </a:r>
            <a:r>
              <a:rPr lang="ru-RU" altLang="ru-RU" sz="1600" b="1" dirty="0"/>
              <a:t>, н</a:t>
            </a:r>
            <a:r>
              <a:rPr lang="en-US" altLang="ru-RU" sz="1600" b="1" dirty="0" err="1"/>
              <a:t>еобходимой</a:t>
            </a:r>
            <a:r>
              <a:rPr lang="en-US" altLang="ru-RU" sz="1600" b="1" dirty="0"/>
              <a:t> </a:t>
            </a:r>
            <a:r>
              <a:rPr lang="en-US" altLang="ru-RU" sz="1600" b="1" dirty="0" err="1"/>
              <a:t>для</a:t>
            </a:r>
            <a:r>
              <a:rPr lang="en-US" altLang="ru-RU" sz="1600" b="1" dirty="0"/>
              <a:t> </a:t>
            </a:r>
            <a:r>
              <a:rPr lang="en-US" altLang="ru-RU" sz="1600" b="1" dirty="0" err="1"/>
              <a:t>освоения</a:t>
            </a:r>
            <a:r>
              <a:rPr lang="en-US" altLang="ru-RU" sz="1600" b="1" dirty="0"/>
              <a:t> </a:t>
            </a:r>
            <a:r>
              <a:rPr lang="en-US" altLang="ru-RU" sz="1600" b="1" dirty="0" err="1"/>
              <a:t>дисциплины</a:t>
            </a:r>
            <a:r>
              <a:rPr lang="ru-RU" sz="1600" dirty="0"/>
              <a:t/>
            </a:r>
            <a:br>
              <a:rPr lang="ru-RU" sz="1600" dirty="0"/>
            </a:br>
            <a:endParaRPr lang="ru-RU" sz="1600" dirty="0"/>
          </a:p>
        </p:txBody>
      </p:sp>
      <p:sp>
        <p:nvSpPr>
          <p:cNvPr id="61443" name="Rectangle 2"/>
          <p:cNvSpPr>
            <a:spLocks noChangeArrowheads="1"/>
          </p:cNvSpPr>
          <p:nvPr/>
        </p:nvSpPr>
        <p:spPr bwMode="auto">
          <a:xfrm>
            <a:off x="4273550" y="159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ru-RU"/>
              <a:t/>
            </a:r>
            <a:br>
              <a:rPr lang="en-US" altLang="ru-RU"/>
            </a:br>
            <a:endParaRPr lang="en-US" altLang="ru-RU"/>
          </a:p>
        </p:txBody>
      </p:sp>
      <p:graphicFrame>
        <p:nvGraphicFramePr>
          <p:cNvPr id="3" name="Таблица 2"/>
          <p:cNvGraphicFramePr>
            <a:graphicFrameLocks noGrp="1"/>
          </p:cNvGraphicFramePr>
          <p:nvPr/>
        </p:nvGraphicFramePr>
        <p:xfrm>
          <a:off x="107950" y="836613"/>
          <a:ext cx="8496300" cy="5865811"/>
        </p:xfrm>
        <a:graphic>
          <a:graphicData uri="http://schemas.openxmlformats.org/drawingml/2006/table">
            <a:tbl>
              <a:tblPr/>
              <a:tblGrid>
                <a:gridCol w="771092"/>
                <a:gridCol w="2627428"/>
                <a:gridCol w="1699260"/>
                <a:gridCol w="1699260"/>
                <a:gridCol w="1699260"/>
              </a:tblGrid>
              <a:tr h="1224032">
                <a:tc>
                  <a:txBody>
                    <a:bodyPr/>
                    <a:lstStyle/>
                    <a:p>
                      <a:r>
                        <a:rPr lang="ru-RU" sz="1000" dirty="0" smtClean="0"/>
                        <a:t>5</a:t>
                      </a:r>
                      <a:endParaRPr lang="ru-RU" sz="1000" dirty="0"/>
                    </a:p>
                  </a:txBody>
                  <a:tcPr marL="17697" marR="17697" marT="8848" marB="8848" anchor="ctr">
                    <a:lnL>
                      <a:noFill/>
                    </a:lnL>
                    <a:lnR>
                      <a:noFill/>
                    </a:lnR>
                    <a:lnT>
                      <a:noFill/>
                    </a:lnT>
                    <a:lnB>
                      <a:noFill/>
                    </a:lnB>
                  </a:tcPr>
                </a:tc>
                <a:tc>
                  <a:txBody>
                    <a:bodyPr/>
                    <a:lstStyle/>
                    <a:p>
                      <a:r>
                        <a:rPr lang="ru-RU" sz="1000" dirty="0">
                          <a:hlinkClick r:id="rId3"/>
                        </a:rPr>
                        <a:t>Общественное здоровье и здравоохранение</a:t>
                      </a:r>
                      <a:r>
                        <a:rPr lang="ru-RU" sz="1000" dirty="0"/>
                        <a:t> [Электронный ресурс] : нац. рук.. - Режим доступа: http://www.rosmedlib.ru/book/ISBN9785970426784.html </a:t>
                      </a:r>
                    </a:p>
                  </a:txBody>
                  <a:tcPr marL="17697" marR="17697" marT="8848" marB="8848" anchor="ctr">
                    <a:lnL>
                      <a:noFill/>
                    </a:lnL>
                    <a:lnR>
                      <a:noFill/>
                    </a:lnR>
                    <a:lnT>
                      <a:noFill/>
                    </a:lnT>
                    <a:lnB>
                      <a:noFill/>
                    </a:lnB>
                  </a:tcPr>
                </a:tc>
                <a:tc>
                  <a:txBody>
                    <a:bodyPr/>
                    <a:lstStyle/>
                    <a:p>
                      <a:r>
                        <a:rPr lang="ru-RU" sz="1000" dirty="0"/>
                        <a:t>ред. В. И. Стародубов, О. П. Щепин</a:t>
                      </a:r>
                    </a:p>
                  </a:txBody>
                  <a:tcPr marL="17697" marR="17697" marT="8848" marB="8848" anchor="ctr">
                    <a:lnL>
                      <a:noFill/>
                    </a:lnL>
                    <a:lnR>
                      <a:noFill/>
                    </a:lnR>
                    <a:lnT>
                      <a:noFill/>
                    </a:lnT>
                    <a:lnB>
                      <a:noFill/>
                    </a:lnB>
                  </a:tcPr>
                </a:tc>
                <a:tc>
                  <a:txBody>
                    <a:bodyPr/>
                    <a:lstStyle/>
                    <a:p>
                      <a:r>
                        <a:rPr lang="ru-RU" sz="1000" dirty="0"/>
                        <a:t>М. : ГЭОТАР-Медиа, 2013.</a:t>
                      </a:r>
                    </a:p>
                  </a:txBody>
                  <a:tcPr marL="17697" marR="17697" marT="8848" marB="8848" anchor="ctr">
                    <a:lnL>
                      <a:noFill/>
                    </a:lnL>
                    <a:lnR>
                      <a:noFill/>
                    </a:lnR>
                    <a:lnT>
                      <a:noFill/>
                    </a:lnT>
                    <a:lnB>
                      <a:noFill/>
                    </a:lnB>
                  </a:tcPr>
                </a:tc>
                <a:tc>
                  <a:txBody>
                    <a:bodyPr/>
                    <a:lstStyle/>
                    <a:p>
                      <a:r>
                        <a:rPr lang="ru-RU" sz="1000" dirty="0"/>
                        <a:t>ЭМБ Консультант врача</a:t>
                      </a:r>
                    </a:p>
                  </a:txBody>
                  <a:tcPr marL="17697" marR="17697" marT="8848" marB="8848" anchor="ctr">
                    <a:lnL>
                      <a:noFill/>
                    </a:lnL>
                    <a:lnR>
                      <a:noFill/>
                    </a:lnR>
                    <a:lnT>
                      <a:noFill/>
                    </a:lnT>
                    <a:lnB>
                      <a:noFill/>
                    </a:lnB>
                  </a:tcPr>
                </a:tc>
              </a:tr>
              <a:tr h="1440038">
                <a:tc>
                  <a:txBody>
                    <a:bodyPr/>
                    <a:lstStyle/>
                    <a:p>
                      <a:r>
                        <a:rPr lang="ru-RU" sz="1000"/>
                        <a:t>6</a:t>
                      </a:r>
                    </a:p>
                  </a:txBody>
                  <a:tcPr marL="17697" marR="17697" marT="8848" marB="8848" anchor="ctr">
                    <a:lnL>
                      <a:noFill/>
                    </a:lnL>
                    <a:lnR>
                      <a:noFill/>
                    </a:lnR>
                    <a:lnT>
                      <a:noFill/>
                    </a:lnT>
                    <a:lnB>
                      <a:noFill/>
                    </a:lnB>
                  </a:tcPr>
                </a:tc>
                <a:tc>
                  <a:txBody>
                    <a:bodyPr/>
                    <a:lstStyle/>
                    <a:p>
                      <a:r>
                        <a:rPr lang="ru-RU" sz="1000">
                          <a:hlinkClick r:id="rId4"/>
                        </a:rPr>
                        <a:t>Общественное здоровье и здравоохранение, экономика здравоохранения</a:t>
                      </a:r>
                      <a:r>
                        <a:rPr lang="ru-RU" sz="1000"/>
                        <a:t> [Электронный ресурс] : учеб. для вузов. Т. 1.. - Режим доступа: http://www.studmedlib.ru/ru/book/ISBN9785970424148.html </a:t>
                      </a:r>
                    </a:p>
                  </a:txBody>
                  <a:tcPr marL="17697" marR="17697" marT="8848" marB="8848" anchor="ctr">
                    <a:lnL>
                      <a:noFill/>
                    </a:lnL>
                    <a:lnR>
                      <a:noFill/>
                    </a:lnR>
                    <a:lnT>
                      <a:noFill/>
                    </a:lnT>
                    <a:lnB>
                      <a:noFill/>
                    </a:lnB>
                  </a:tcPr>
                </a:tc>
                <a:tc>
                  <a:txBody>
                    <a:bodyPr/>
                    <a:lstStyle/>
                    <a:p>
                      <a:r>
                        <a:rPr lang="ru-RU" sz="1000"/>
                        <a:t>ред. В. З. Кучеренко</a:t>
                      </a:r>
                    </a:p>
                  </a:txBody>
                  <a:tcPr marL="17697" marR="17697" marT="8848" marB="8848" anchor="ctr">
                    <a:lnL>
                      <a:noFill/>
                    </a:lnL>
                    <a:lnR>
                      <a:noFill/>
                    </a:lnR>
                    <a:lnT>
                      <a:noFill/>
                    </a:lnT>
                    <a:lnB>
                      <a:noFill/>
                    </a:lnB>
                  </a:tcPr>
                </a:tc>
                <a:tc>
                  <a:txBody>
                    <a:bodyPr/>
                    <a:lstStyle/>
                    <a:p>
                      <a:r>
                        <a:rPr lang="ru-RU" sz="1000"/>
                        <a:t>М. : ГЭОТАР-Медиа, 2013.</a:t>
                      </a:r>
                    </a:p>
                  </a:txBody>
                  <a:tcPr marL="17697" marR="17697" marT="8848" marB="8848" anchor="ctr">
                    <a:lnL>
                      <a:noFill/>
                    </a:lnL>
                    <a:lnR>
                      <a:noFill/>
                    </a:lnR>
                    <a:lnT>
                      <a:noFill/>
                    </a:lnT>
                    <a:lnB>
                      <a:noFill/>
                    </a:lnB>
                  </a:tcPr>
                </a:tc>
                <a:tc>
                  <a:txBody>
                    <a:bodyPr/>
                    <a:lstStyle/>
                    <a:p>
                      <a:r>
                        <a:rPr lang="ru-RU" sz="1000" dirty="0"/>
                        <a:t>ЭБС Консультант студента (ВУЗ)</a:t>
                      </a:r>
                    </a:p>
                  </a:txBody>
                  <a:tcPr marL="17697" marR="17697" marT="8848" marB="8848" anchor="ctr">
                    <a:lnL>
                      <a:noFill/>
                    </a:lnL>
                    <a:lnR>
                      <a:noFill/>
                    </a:lnR>
                    <a:lnT>
                      <a:noFill/>
                    </a:lnT>
                    <a:lnB>
                      <a:noFill/>
                    </a:lnB>
                  </a:tcPr>
                </a:tc>
              </a:tr>
              <a:tr h="1656044">
                <a:tc>
                  <a:txBody>
                    <a:bodyPr/>
                    <a:lstStyle/>
                    <a:p>
                      <a:r>
                        <a:rPr lang="ru-RU" sz="1000"/>
                        <a:t>7</a:t>
                      </a:r>
                    </a:p>
                  </a:txBody>
                  <a:tcPr marL="17697" marR="17697" marT="8848" marB="8848" anchor="ctr">
                    <a:lnL>
                      <a:noFill/>
                    </a:lnL>
                    <a:lnR>
                      <a:noFill/>
                    </a:lnR>
                    <a:lnT>
                      <a:noFill/>
                    </a:lnT>
                    <a:lnB>
                      <a:noFill/>
                    </a:lnB>
                  </a:tcPr>
                </a:tc>
                <a:tc>
                  <a:txBody>
                    <a:bodyPr/>
                    <a:lstStyle/>
                    <a:p>
                      <a:r>
                        <a:rPr lang="ru-RU" sz="1000" dirty="0">
                          <a:hlinkClick r:id="rId5"/>
                        </a:rPr>
                        <a:t>Общественное здоровье и здравоохранение, экономика здравоохранения</a:t>
                      </a:r>
                      <a:r>
                        <a:rPr lang="ru-RU" sz="1000" dirty="0"/>
                        <a:t> [Электронный ресурс] : учеб. для вузов. Т. 2.. - Режим доступа: http://www.studmedlib.ru/ru/book/ISBN9785970424155.html </a:t>
                      </a:r>
                    </a:p>
                  </a:txBody>
                  <a:tcPr marL="17697" marR="17697" marT="8848" marB="8848" anchor="ctr">
                    <a:lnL>
                      <a:noFill/>
                    </a:lnL>
                    <a:lnR>
                      <a:noFill/>
                    </a:lnR>
                    <a:lnT>
                      <a:noFill/>
                    </a:lnT>
                    <a:lnB>
                      <a:noFill/>
                    </a:lnB>
                  </a:tcPr>
                </a:tc>
                <a:tc>
                  <a:txBody>
                    <a:bodyPr/>
                    <a:lstStyle/>
                    <a:p>
                      <a:r>
                        <a:rPr lang="ru-RU" sz="1000"/>
                        <a:t>ред. В. З. Кучеренко</a:t>
                      </a:r>
                    </a:p>
                  </a:txBody>
                  <a:tcPr marL="17697" marR="17697" marT="8848" marB="8848" anchor="ctr">
                    <a:lnL>
                      <a:noFill/>
                    </a:lnL>
                    <a:lnR>
                      <a:noFill/>
                    </a:lnR>
                    <a:lnT>
                      <a:noFill/>
                    </a:lnT>
                    <a:lnB>
                      <a:noFill/>
                    </a:lnB>
                  </a:tcPr>
                </a:tc>
                <a:tc>
                  <a:txBody>
                    <a:bodyPr/>
                    <a:lstStyle/>
                    <a:p>
                      <a:r>
                        <a:rPr lang="ru-RU" sz="1000"/>
                        <a:t>М. : ГЭОТАР-Медиа, 2013.</a:t>
                      </a:r>
                    </a:p>
                  </a:txBody>
                  <a:tcPr marL="17697" marR="17697" marT="8848" marB="8848" anchor="ctr">
                    <a:lnL>
                      <a:noFill/>
                    </a:lnL>
                    <a:lnR>
                      <a:noFill/>
                    </a:lnR>
                    <a:lnT>
                      <a:noFill/>
                    </a:lnT>
                    <a:lnB>
                      <a:noFill/>
                    </a:lnB>
                  </a:tcPr>
                </a:tc>
                <a:tc>
                  <a:txBody>
                    <a:bodyPr/>
                    <a:lstStyle/>
                    <a:p>
                      <a:r>
                        <a:rPr lang="ru-RU" sz="1000" dirty="0"/>
                        <a:t>ЭБС Консультант студента (ВУЗ)</a:t>
                      </a:r>
                    </a:p>
                  </a:txBody>
                  <a:tcPr marL="17697" marR="17697" marT="8848" marB="8848" anchor="ctr">
                    <a:lnL>
                      <a:noFill/>
                    </a:lnL>
                    <a:lnR>
                      <a:noFill/>
                    </a:lnR>
                    <a:lnT>
                      <a:noFill/>
                    </a:lnT>
                    <a:lnB>
                      <a:noFill/>
                    </a:lnB>
                  </a:tcPr>
                </a:tc>
              </a:tr>
              <a:tr h="1545697">
                <a:tc>
                  <a:txBody>
                    <a:bodyPr/>
                    <a:lstStyle/>
                    <a:p>
                      <a:r>
                        <a:rPr lang="ru-RU" sz="1000" dirty="0"/>
                        <a:t>8</a:t>
                      </a:r>
                    </a:p>
                  </a:txBody>
                  <a:tcPr marL="17697" marR="17697" marT="8848" marB="8848" anchor="ctr">
                    <a:lnL>
                      <a:noFill/>
                    </a:lnL>
                    <a:lnR>
                      <a:noFill/>
                    </a:lnR>
                    <a:lnT>
                      <a:noFill/>
                    </a:lnT>
                    <a:lnB>
                      <a:noFill/>
                    </a:lnB>
                  </a:tcPr>
                </a:tc>
                <a:tc>
                  <a:txBody>
                    <a:bodyPr/>
                    <a:lstStyle/>
                    <a:p>
                      <a:r>
                        <a:rPr lang="ru-RU" sz="1000">
                          <a:hlinkClick r:id="rId6"/>
                        </a:rPr>
                        <a:t>Принципы и методы прогнозирования и оценки эффективности в здравоохранении. Часть 1</a:t>
                      </a:r>
                      <a:r>
                        <a:rPr lang="ru-RU" sz="1000"/>
                        <a:t> [Электронный ресурс] : видеолекция </a:t>
                      </a:r>
                    </a:p>
                  </a:txBody>
                  <a:tcPr marL="17697" marR="17697" marT="8848" marB="8848" anchor="ctr">
                    <a:lnL>
                      <a:noFill/>
                    </a:lnL>
                    <a:lnR>
                      <a:noFill/>
                    </a:lnR>
                    <a:lnT>
                      <a:noFill/>
                    </a:lnT>
                    <a:lnB>
                      <a:noFill/>
                    </a:lnB>
                  </a:tcPr>
                </a:tc>
                <a:tc>
                  <a:txBody>
                    <a:bodyPr/>
                    <a:lstStyle/>
                    <a:p>
                      <a:r>
                        <a:rPr lang="ru-RU" sz="1000"/>
                        <a:t>А. В. Шульмин</a:t>
                      </a:r>
                    </a:p>
                  </a:txBody>
                  <a:tcPr marL="17697" marR="17697" marT="8848" marB="8848" anchor="ctr">
                    <a:lnL>
                      <a:noFill/>
                    </a:lnL>
                    <a:lnR>
                      <a:noFill/>
                    </a:lnR>
                    <a:lnT>
                      <a:noFill/>
                    </a:lnT>
                    <a:lnB>
                      <a:noFill/>
                    </a:lnB>
                  </a:tcPr>
                </a:tc>
                <a:tc>
                  <a:txBody>
                    <a:bodyPr/>
                    <a:lstStyle/>
                    <a:p>
                      <a:r>
                        <a:rPr lang="ru-RU" sz="1000"/>
                        <a:t>Красноярск : КрасГМУ, 2012.</a:t>
                      </a:r>
                    </a:p>
                  </a:txBody>
                  <a:tcPr marL="17697" marR="17697" marT="8848" marB="8848" anchor="ctr">
                    <a:lnL>
                      <a:noFill/>
                    </a:lnL>
                    <a:lnR>
                      <a:noFill/>
                    </a:lnR>
                    <a:lnT>
                      <a:noFill/>
                    </a:lnT>
                    <a:lnB>
                      <a:noFill/>
                    </a:lnB>
                  </a:tcPr>
                </a:tc>
                <a:tc>
                  <a:txBody>
                    <a:bodyPr/>
                    <a:lstStyle/>
                    <a:p>
                      <a:endParaRPr lang="ru-RU" sz="1000" dirty="0"/>
                    </a:p>
                  </a:txBody>
                  <a:tcPr marL="17697" marR="17697" marT="8848" marB="8848">
                    <a:lnL>
                      <a:noFill/>
                    </a:lnL>
                    <a:lnT>
                      <a:noFill/>
                    </a:lnT>
                  </a:tcPr>
                </a:tc>
              </a:tr>
            </a:tbl>
          </a:graphicData>
        </a:graphic>
      </p:graphicFrame>
    </p:spTree>
    <p:extLst>
      <p:ext uri="{BB962C8B-B14F-4D97-AF65-F5344CB8AC3E}">
        <p14:creationId xmlns:p14="http://schemas.microsoft.com/office/powerpoint/2010/main" val="20157782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5"/>
            <a:ext cx="8229600" cy="5976664"/>
          </a:xfrm>
        </p:spPr>
        <p:txBody>
          <a:bodyPr/>
          <a:lstStyle/>
          <a:p>
            <a:pPr algn="ctr">
              <a:defRPr/>
            </a:pPr>
            <a:r>
              <a:rPr lang="ru-RU" sz="4000" dirty="0" smtClean="0"/>
              <a:t>Контрольный вопрос:</a:t>
            </a:r>
          </a:p>
          <a:p>
            <a:pPr algn="ctr">
              <a:defRPr/>
            </a:pPr>
            <a:r>
              <a:rPr lang="ru-RU" sz="4000" dirty="0" smtClean="0"/>
              <a:t>Сколько СМО функционирует в регионе?</a:t>
            </a:r>
          </a:p>
          <a:p>
            <a:pPr algn="ctr">
              <a:defRPr/>
            </a:pPr>
            <a:endParaRPr lang="ru-RU" sz="4000" dirty="0" smtClean="0"/>
          </a:p>
          <a:p>
            <a:pPr algn="ctr">
              <a:defRPr/>
            </a:pPr>
            <a:r>
              <a:rPr lang="ru-RU" sz="4000" dirty="0" smtClean="0"/>
              <a:t>Спасибо </a:t>
            </a:r>
            <a:r>
              <a:rPr lang="ru-RU" sz="4000" dirty="0" smtClean="0"/>
              <a:t>за внимание!!!</a:t>
            </a:r>
            <a:endParaRPr lang="ru-RU"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422400"/>
          </a:xfrm>
        </p:spPr>
        <p:txBody>
          <a:bodyPr/>
          <a:lstStyle/>
          <a:p>
            <a:pPr>
              <a:defRPr/>
            </a:pPr>
            <a:r>
              <a:rPr lang="ru-RU" sz="3600" b="1" dirty="0" smtClean="0"/>
              <a:t>ФЗ об ОМС вступил в силу с января 2011г.</a:t>
            </a:r>
            <a:endParaRPr lang="ru-RU" sz="3600" b="1" dirty="0"/>
          </a:p>
        </p:txBody>
      </p:sp>
      <p:sp>
        <p:nvSpPr>
          <p:cNvPr id="3" name="Объект 2"/>
          <p:cNvSpPr>
            <a:spLocks noGrp="1"/>
          </p:cNvSpPr>
          <p:nvPr>
            <p:ph idx="1"/>
          </p:nvPr>
        </p:nvSpPr>
        <p:spPr>
          <a:xfrm>
            <a:off x="457200" y="1844824"/>
            <a:ext cx="8229600" cy="4070350"/>
          </a:xfrm>
        </p:spPr>
        <p:txBody>
          <a:bodyPr/>
          <a:lstStyle/>
          <a:p>
            <a:pPr>
              <a:defRPr/>
            </a:pPr>
            <a:r>
              <a:rPr lang="ru-RU" sz="2400" dirty="0">
                <a:effectLst/>
              </a:rPr>
              <a:t>Федеральный закон от 29 ноября 2010 г. № 326-ФЗ “Об обязательном медицинском страховании в Российской Федерации</a:t>
            </a:r>
            <a:r>
              <a:rPr lang="ru-RU" sz="2400" dirty="0" smtClean="0">
                <a:effectLst/>
              </a:rPr>
              <a:t>”</a:t>
            </a:r>
            <a:endParaRPr lang="en-US" sz="2400" dirty="0">
              <a:effectLst/>
            </a:endParaRPr>
          </a:p>
          <a:p>
            <a:pPr marL="0" indent="0">
              <a:buNone/>
              <a:defRPr/>
            </a:pPr>
            <a:r>
              <a:rPr lang="ru-RU" sz="1600" dirty="0" smtClean="0">
                <a:effectLst/>
              </a:rPr>
              <a:t> </a:t>
            </a:r>
            <a:endParaRPr lang="en-US" sz="1600" dirty="0">
              <a:effectLst/>
            </a:endParaRPr>
          </a:p>
          <a:p>
            <a:r>
              <a:rPr lang="ru-RU" sz="1600" dirty="0">
                <a:effectLst/>
              </a:rPr>
              <a:t>ФЕДЕРАЛЬНЫЙ ЗАКОН </a:t>
            </a:r>
            <a:r>
              <a:rPr lang="en-US" sz="1600" dirty="0">
                <a:effectLst/>
              </a:rPr>
              <a:t> </a:t>
            </a:r>
            <a:r>
              <a:rPr lang="ru-RU" sz="1600" dirty="0">
                <a:effectLst/>
              </a:rPr>
              <a:t>О ВНЕСЕНИИ ИЗМЕНЕНИЙ</a:t>
            </a:r>
            <a:r>
              <a:rPr lang="en-US" sz="1600" dirty="0">
                <a:effectLst/>
              </a:rPr>
              <a:t> </a:t>
            </a:r>
            <a:r>
              <a:rPr lang="ru-RU" sz="1600" dirty="0">
                <a:effectLst/>
              </a:rPr>
              <a:t>В ФЕДЕРАЛЬНЫЙ ЗАКОН </a:t>
            </a:r>
            <a:r>
              <a:rPr lang="en-US" sz="1600" dirty="0">
                <a:effectLst/>
              </a:rPr>
              <a:t>286 </a:t>
            </a:r>
            <a:r>
              <a:rPr lang="ru-RU" sz="1600" dirty="0">
                <a:effectLst/>
              </a:rPr>
              <a:t>"ОБ ОБЯЗАТЕЛЬНОМ МЕДИЦИНСКОМ</a:t>
            </a:r>
            <a:r>
              <a:rPr lang="en-US" sz="1600" dirty="0">
                <a:effectLst/>
              </a:rPr>
              <a:t> </a:t>
            </a:r>
            <a:r>
              <a:rPr lang="ru-RU" sz="1600" dirty="0">
                <a:effectLst/>
              </a:rPr>
              <a:t>СТРАХОВАНИИ В РОССИЙСКОЙ ФЕДЕРАЦИИ" И ОТДЕЛЬНЫЕ</a:t>
            </a:r>
            <a:r>
              <a:rPr lang="en-US" sz="1600" dirty="0">
                <a:effectLst/>
              </a:rPr>
              <a:t> </a:t>
            </a:r>
            <a:r>
              <a:rPr lang="ru-RU" sz="1600" dirty="0">
                <a:effectLst/>
              </a:rPr>
              <a:t>ЗАКОНОДАТЕЛЬНЫЕ АКТЫ РОССИЙСКОЙ ФЕДЕРАЦИИ</a:t>
            </a:r>
          </a:p>
          <a:p>
            <a:pPr>
              <a:defRPr/>
            </a:pPr>
            <a:endParaRPr lang="ru-RU" sz="1600" dirty="0">
              <a:effectLst/>
            </a:endParaRPr>
          </a:p>
        </p:txBody>
      </p:sp>
    </p:spTree>
    <p:extLst>
      <p:ext uri="{BB962C8B-B14F-4D97-AF65-F5344CB8AC3E}">
        <p14:creationId xmlns:p14="http://schemas.microsoft.com/office/powerpoint/2010/main" val="1474928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55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3200" dirty="0">
                <a:effectLst/>
              </a:rPr>
              <a:t>О</a:t>
            </a:r>
            <a:r>
              <a:rPr lang="ru-RU" sz="3200" dirty="0" smtClean="0">
                <a:effectLst/>
              </a:rPr>
              <a:t>бязательное медицинское страхование</a:t>
            </a:r>
          </a:p>
        </p:txBody>
      </p:sp>
      <p:sp>
        <p:nvSpPr>
          <p:cNvPr id="10243" name="Rectangle 3"/>
          <p:cNvSpPr>
            <a:spLocks noGrp="1" noChangeArrowheads="1"/>
          </p:cNvSpPr>
          <p:nvPr>
            <p:ph type="body" idx="1"/>
          </p:nvPr>
        </p:nvSpPr>
        <p:spPr>
          <a:xfrm>
            <a:off x="250825" y="1124744"/>
            <a:ext cx="8785225" cy="5472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ru-RU" sz="2800" dirty="0" smtClean="0">
                <a:effectLst/>
              </a:rPr>
              <a:t>- вид обязательного социального страхования, представляющий собой систему создаваемых государством </a:t>
            </a:r>
            <a:r>
              <a:rPr lang="ru-RU" sz="2800" dirty="0" smtClean="0">
                <a:solidFill>
                  <a:srgbClr val="FFFF00"/>
                </a:solidFill>
                <a:effectLst/>
              </a:rPr>
              <a:t>правовых, экономических и организационных </a:t>
            </a:r>
            <a:r>
              <a:rPr lang="ru-RU" sz="2800" dirty="0" smtClean="0">
                <a:effectLst/>
              </a:rPr>
              <a:t>мер, направленных </a:t>
            </a:r>
            <a:r>
              <a:rPr lang="ru-RU" sz="2800" dirty="0" smtClean="0">
                <a:solidFill>
                  <a:srgbClr val="FFFF00"/>
                </a:solidFill>
                <a:effectLst/>
              </a:rPr>
              <a:t>на обеспечение при наступлении страхового случая </a:t>
            </a:r>
            <a:r>
              <a:rPr lang="ru-RU" sz="2800" u="sng" dirty="0" smtClean="0">
                <a:solidFill>
                  <a:srgbClr val="FFFF00"/>
                </a:solidFill>
                <a:effectLst/>
              </a:rPr>
              <a:t>гарантий бесплатного оказания </a:t>
            </a:r>
            <a:r>
              <a:rPr lang="ru-RU" sz="2800" dirty="0" smtClean="0">
                <a:solidFill>
                  <a:srgbClr val="FFFF00"/>
                </a:solidFill>
                <a:effectLst/>
              </a:rPr>
              <a:t>застрахованному лицу медицинской помощи </a:t>
            </a:r>
            <a:r>
              <a:rPr lang="ru-RU" sz="2800" dirty="0" smtClean="0">
                <a:effectLst/>
              </a:rPr>
              <a:t>за счет средств ОМС в пределах территориальной программы ОМС и в установленных настоящим Федеральным законом случаях в пределах базовой программы ОМС</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333375"/>
            <a:ext cx="8229600" cy="619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ru-RU" sz="2000" u="sng" dirty="0" smtClean="0">
                <a:solidFill>
                  <a:srgbClr val="FF0000"/>
                </a:solidFill>
                <a:effectLst/>
              </a:rPr>
              <a:t>объект</a:t>
            </a:r>
            <a:r>
              <a:rPr lang="ru-RU" sz="2000" dirty="0" smtClean="0">
                <a:effectLst/>
              </a:rPr>
              <a:t> обязательного медицинского страхования - страховой риск, связанный с возникновением страхового случая;</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риск </a:t>
            </a:r>
            <a:r>
              <a:rPr lang="ru-RU" sz="2000" dirty="0" smtClean="0">
                <a:effectLst/>
              </a:rPr>
              <a:t>- предполагаемое событие, при наступлении которого возникает необходимость осуществления расходов на оплату оказываемой застрахованному лицу медицинской помощи;</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случай </a:t>
            </a:r>
            <a:r>
              <a:rPr lang="ru-RU" sz="2000" dirty="0" smtClean="0">
                <a:effectLst/>
              </a:rPr>
              <a:t>- совершившееся событие (заболевание, травма, иное состояние здоровья застрахованного лица, профилактические мероприятия), при наступлении которого застрахованному лицу предоставляется </a:t>
            </a:r>
            <a:r>
              <a:rPr lang="ru-RU" sz="2000" dirty="0" smtClean="0">
                <a:solidFill>
                  <a:srgbClr val="FFFF00"/>
                </a:solidFill>
                <a:effectLst/>
              </a:rPr>
              <a:t>страховое обеспечение </a:t>
            </a:r>
            <a:r>
              <a:rPr lang="ru-RU" sz="2000" dirty="0" smtClean="0">
                <a:effectLst/>
              </a:rPr>
              <a:t>по обязательному медицинскому страхованию;</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страховое обеспечение </a:t>
            </a:r>
            <a:r>
              <a:rPr lang="ru-RU" sz="2000" dirty="0" smtClean="0">
                <a:effectLst/>
              </a:rPr>
              <a:t>по обязательному медицинскому страхованию (далее - страховое обеспечение) - исполнение обязательств по предоставлению застрахованному лицу </a:t>
            </a:r>
            <a:r>
              <a:rPr lang="ru-RU" sz="2000" dirty="0" smtClean="0">
                <a:solidFill>
                  <a:srgbClr val="FFFF00"/>
                </a:solidFill>
                <a:effectLst/>
              </a:rPr>
              <a:t>необходимой медицинской помощи при наступлении страхового случая </a:t>
            </a:r>
            <a:r>
              <a:rPr lang="ru-RU" sz="2000" dirty="0" smtClean="0">
                <a:effectLst/>
              </a:rPr>
              <a:t>и по ее оплате медицинской организации;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333375"/>
            <a:ext cx="8229600" cy="6524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ru-RU" sz="2800" dirty="0" smtClean="0">
                <a:effectLst/>
              </a:rPr>
              <a:t> </a:t>
            </a:r>
            <a:r>
              <a:rPr lang="ru-RU" sz="2800" u="sng" dirty="0" smtClean="0">
                <a:solidFill>
                  <a:srgbClr val="FF0000"/>
                </a:solidFill>
                <a:effectLst/>
              </a:rPr>
              <a:t>страховые взносы </a:t>
            </a:r>
            <a:r>
              <a:rPr lang="ru-RU" sz="2800" dirty="0" smtClean="0">
                <a:effectLst/>
              </a:rPr>
              <a:t>на обязательное медицинское страхование - </a:t>
            </a:r>
            <a:r>
              <a:rPr lang="ru-RU" sz="2800" dirty="0" smtClean="0">
                <a:solidFill>
                  <a:srgbClr val="FFFF00"/>
                </a:solidFill>
                <a:effectLst/>
              </a:rPr>
              <a:t>обязательные платежи</a:t>
            </a:r>
            <a:r>
              <a:rPr lang="ru-RU" sz="2800" dirty="0" smtClean="0">
                <a:effectLst/>
              </a:rPr>
              <a:t>, которые уплачиваются страхователями, обладают обезличенным характером и целевым назначением которых является обеспечение прав застрахованного лица на получение страхового обеспечения;</a:t>
            </a:r>
          </a:p>
          <a:p>
            <a:pPr>
              <a:lnSpc>
                <a:spcPct val="80000"/>
              </a:lnSpc>
            </a:pPr>
            <a:endParaRPr lang="ru-RU" sz="2800" dirty="0" smtClean="0">
              <a:effectLst/>
            </a:endParaRPr>
          </a:p>
          <a:p>
            <a:pPr>
              <a:lnSpc>
                <a:spcPct val="80000"/>
              </a:lnSpc>
            </a:pPr>
            <a:r>
              <a:rPr lang="ru-RU" sz="2800" u="sng" dirty="0" smtClean="0">
                <a:effectLst/>
              </a:rPr>
              <a:t> </a:t>
            </a:r>
            <a:r>
              <a:rPr lang="ru-RU" sz="2800" u="sng" dirty="0" smtClean="0">
                <a:solidFill>
                  <a:srgbClr val="FF0000"/>
                </a:solidFill>
                <a:effectLst/>
              </a:rPr>
              <a:t>застрахованное лицо</a:t>
            </a:r>
            <a:r>
              <a:rPr lang="ru-RU" sz="2800" dirty="0" smtClean="0">
                <a:solidFill>
                  <a:srgbClr val="FF0000"/>
                </a:solidFill>
                <a:effectLst/>
              </a:rPr>
              <a:t> </a:t>
            </a:r>
            <a:r>
              <a:rPr lang="ru-RU" sz="2800" dirty="0" smtClean="0">
                <a:effectLst/>
              </a:rPr>
              <a:t>- физическое лицо, на которое распространяется обязательное медицинское страхование в соответствии с настоящим Федеральным законом;</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24692cd90d3623384963e7dad5ea5782a835d43"/>
</p:tagLst>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3880</TotalTime>
  <Words>2982</Words>
  <Application>Microsoft Office PowerPoint</Application>
  <PresentationFormat>Экран (4:3)</PresentationFormat>
  <Paragraphs>355</Paragraphs>
  <Slides>59</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59</vt:i4>
      </vt:variant>
    </vt:vector>
  </HeadingPairs>
  <TitlesOfParts>
    <vt:vector size="61" baseType="lpstr">
      <vt:lpstr>Глобус</vt:lpstr>
      <vt:lpstr>1_Глобус</vt:lpstr>
      <vt:lpstr>Кафедра Общественного здоровья и здравоохранения Тема:Обязательное медицинское страхование.  лекция  для студентов</vt:lpstr>
      <vt:lpstr>План</vt:lpstr>
      <vt:lpstr>Презентация PowerPoint</vt:lpstr>
      <vt:lpstr>Демографический крест,  итоги 2021 10,0 - рождаемость, 16,5 - смертность</vt:lpstr>
      <vt:lpstr>ФЗ о Медицинском страховании вступил в силу с января 1991 г.</vt:lpstr>
      <vt:lpstr>ФЗ об ОМС вступил в силу с января 2011г.</vt:lpstr>
      <vt:lpstr>Обязательное медицинское страхование</vt:lpstr>
      <vt:lpstr>Презентация PowerPoint</vt:lpstr>
      <vt:lpstr>Презентация PowerPoint</vt:lpstr>
      <vt:lpstr>Презентация PowerPoint</vt:lpstr>
      <vt:lpstr>ОМС</vt:lpstr>
      <vt:lpstr>ОМС</vt:lpstr>
      <vt:lpstr>Закон об ОМС - № 326-ФЗ </vt:lpstr>
      <vt:lpstr>Презентация PowerPoint</vt:lpstr>
      <vt:lpstr>Договор</vt:lpstr>
      <vt:lpstr>Страховой мед.полис</vt:lpstr>
      <vt:lpstr>Презентация PowerPoint</vt:lpstr>
      <vt:lpstr> Статья 12. Страховщик 1.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  </vt:lpstr>
      <vt:lpstr>Презентация PowerPoint</vt:lpstr>
      <vt:lpstr>ТПГГ на 2022- 2023-2024 гг</vt:lpstr>
      <vt:lpstr>.</vt:lpstr>
      <vt:lpstr>ТПГГ</vt:lpstr>
      <vt:lpstr>ТПГГ</vt:lpstr>
      <vt:lpstr>  в соответствии с постановлением Правительства Красноярского края от 09.08.2022 № 682-п:   1. стоимость Территориальной программы на 2022 год увеличена на 5 023,6 млн рублей, в том числе за счет средств консолидированного бюджета на 5 002,4 млн рублей (средства направлены на финансовое обеспечение оказания специализированной медицинской помощи в стационарных условиях и приобретение медицинского оборудования для медицинских организаций, работающих в системе обязательного медицинского страхования),  за счет средств обязательного медицинского страхования на 21,2 млн рублей (средства направлены на финансовое обеспечение оказания медицинской помощи в амбулаторных условиях);   </vt:lpstr>
      <vt:lpstr> в Перечень медицинских организаций, участвующих в реализации Территориальной программы (приложение № 3) включено   АО «Санаторий «Красноярское Загорье» и ООО «Эпитетика» в связи с включением в реестр медицинских организаций, осуществляющих деятельность в сфере обязательного медицинского страхования на территории Красноярского края в 2022 году на основании уведомления, в соответствии с указом Губернатора Красноярского края от 20.04.2022 № 113-уг «Об установлении срока подачи уведомления о включении медицинской организации в реестр медицинских организаций, осуществляющих  деятельность в сфере обязательного медицинского страхования в 2022 году». </vt:lpstr>
      <vt:lpstr> Предоставление на платной основе медицинских услуг, входящих в ТПГГ является нарушением прав граждан.  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вправе обратиться в страховую медицинскую организацию, выдавшую полис (лично, по телефонам горячей линии или в Территориальный фонд обязательного медицинского страхования Красноярского края по круглосуточному телефону «Право на здоровье» 8-800-700-000-3.  </vt:lpstr>
      <vt:lpstr>Структура системы ОМС края </vt:lpstr>
      <vt:lpstr>Презентация PowerPoint</vt:lpstr>
      <vt:lpstr>Презентация PowerPoint</vt:lpstr>
      <vt:lpstr>СМО</vt:lpstr>
      <vt:lpstr>Презентация PowerPoint</vt:lpstr>
      <vt:lpstr>Что делать, если качество полученных по программе ОМС медицинских услуг представляется неудовлетворительным?</vt:lpstr>
      <vt:lpstr>Презентация PowerPoint</vt:lpstr>
      <vt:lpstr>Тарифы на медицинские услуги  </vt:lpstr>
      <vt:lpstr>Лицензирование МО</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 </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 </vt:lpstr>
      <vt:lpstr>С мая 2011 года в соответствии с новой редакцией закона об ОМС гражданам выдаются полисы единого образца, которые действуют на всей территории страны</vt:lpstr>
      <vt:lpstr>Закон расширяет возможности</vt:lpstr>
      <vt:lpstr>Презентация PowerPoint</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Уровень качества лечения (УКЛ)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Выводы: </vt:lpstr>
      <vt:lpstr>Перечень дополнительной литературы, необходимой для освоения дисциплины </vt:lpstr>
      <vt:lpstr>Презентация PowerPoint</vt:lpstr>
    </vt:vector>
  </TitlesOfParts>
  <Company>КМИАЦ</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качеством</dc:title>
  <dc:creator>Виноградов К.А.</dc:creator>
  <cp:lastModifiedBy>Наталья</cp:lastModifiedBy>
  <cp:revision>251</cp:revision>
  <dcterms:created xsi:type="dcterms:W3CDTF">2005-05-28T20:10:54Z</dcterms:created>
  <dcterms:modified xsi:type="dcterms:W3CDTF">2022-10-22T08:43:06Z</dcterms:modified>
</cp:coreProperties>
</file>