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323" r:id="rId2"/>
    <p:sldId id="280" r:id="rId3"/>
    <p:sldId id="324" r:id="rId4"/>
    <p:sldId id="331" r:id="rId5"/>
    <p:sldId id="287" r:id="rId6"/>
    <p:sldId id="297" r:id="rId7"/>
    <p:sldId id="327" r:id="rId8"/>
    <p:sldId id="332" r:id="rId9"/>
    <p:sldId id="333" r:id="rId10"/>
    <p:sldId id="290" r:id="rId11"/>
    <p:sldId id="341" r:id="rId12"/>
    <p:sldId id="346" r:id="rId13"/>
    <p:sldId id="349" r:id="rId14"/>
    <p:sldId id="348" r:id="rId15"/>
    <p:sldId id="345" r:id="rId16"/>
    <p:sldId id="347" r:id="rId17"/>
    <p:sldId id="342" r:id="rId18"/>
    <p:sldId id="338" r:id="rId19"/>
    <p:sldId id="336" r:id="rId20"/>
    <p:sldId id="337" r:id="rId21"/>
    <p:sldId id="340" r:id="rId22"/>
    <p:sldId id="289" r:id="rId23"/>
    <p:sldId id="369" r:id="rId24"/>
    <p:sldId id="374" r:id="rId25"/>
    <p:sldId id="375" r:id="rId26"/>
    <p:sldId id="365" r:id="rId27"/>
    <p:sldId id="370" r:id="rId28"/>
    <p:sldId id="371" r:id="rId29"/>
    <p:sldId id="372" r:id="rId30"/>
    <p:sldId id="376" r:id="rId31"/>
    <p:sldId id="377" r:id="rId32"/>
    <p:sldId id="368" r:id="rId33"/>
    <p:sldId id="291" r:id="rId34"/>
    <p:sldId id="292" r:id="rId35"/>
    <p:sldId id="294" r:id="rId36"/>
    <p:sldId id="302" r:id="rId37"/>
    <p:sldId id="316" r:id="rId38"/>
    <p:sldId id="303" r:id="rId39"/>
    <p:sldId id="304" r:id="rId40"/>
    <p:sldId id="354" r:id="rId41"/>
    <p:sldId id="306" r:id="rId42"/>
    <p:sldId id="305" r:id="rId43"/>
    <p:sldId id="351" r:id="rId44"/>
    <p:sldId id="307" r:id="rId45"/>
    <p:sldId id="350" r:id="rId46"/>
    <p:sldId id="308" r:id="rId47"/>
    <p:sldId id="309" r:id="rId48"/>
    <p:sldId id="310" r:id="rId49"/>
    <p:sldId id="311" r:id="rId50"/>
    <p:sldId id="355" r:id="rId51"/>
    <p:sldId id="312" r:id="rId52"/>
    <p:sldId id="313" r:id="rId53"/>
    <p:sldId id="356" r:id="rId54"/>
    <p:sldId id="314" r:id="rId55"/>
    <p:sldId id="358" r:id="rId56"/>
    <p:sldId id="357" r:id="rId57"/>
    <p:sldId id="363" r:id="rId58"/>
    <p:sldId id="364" r:id="rId59"/>
    <p:sldId id="362" r:id="rId60"/>
    <p:sldId id="299" r:id="rId61"/>
    <p:sldId id="360" r:id="rId62"/>
    <p:sldId id="359" r:id="rId63"/>
    <p:sldId id="300" r:id="rId64"/>
    <p:sldId id="282" r:id="rId65"/>
    <p:sldId id="318" r:id="rId66"/>
    <p:sldId id="320" r:id="rId67"/>
    <p:sldId id="373" r:id="rId68"/>
    <p:sldId id="260" r:id="rId69"/>
    <p:sldId id="378" r:id="rId7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2" autoAdjust="0"/>
    <p:restoredTop sz="94374" autoAdjust="0"/>
  </p:normalViewPr>
  <p:slideViewPr>
    <p:cSldViewPr>
      <p:cViewPr varScale="1">
        <p:scale>
          <a:sx n="70" d="100"/>
          <a:sy n="70" d="100"/>
        </p:scale>
        <p:origin x="130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6CFFAB4-E11F-461D-B68F-1896D50FF337}" type="datetimeFigureOut">
              <a:rPr lang="ru-RU"/>
              <a:pPr>
                <a:defRPr/>
              </a:pPr>
              <a:t>14.09.2022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A7F616D-68EE-4870-93D1-6E5AE3E5CD5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AB9E7744-CA41-42E9-B2EF-DBC620976D8A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68662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95000"/>
              </a:lnSpc>
              <a:buClrTx/>
              <a:buFontTx/>
              <a:buNone/>
            </a:pPr>
            <a:fld id="{DF272D0C-1991-4CCA-9FF7-F2772ADD3003}" type="slidenum"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2" name="Text Box 2"/>
          <p:cNvSpPr txBox="1">
            <a:spLocks noChangeArrowheads="1"/>
          </p:cNvSpPr>
          <p:nvPr/>
        </p:nvSpPr>
        <p:spPr bwMode="auto">
          <a:xfrm>
            <a:off x="4278313" y="10156825"/>
            <a:ext cx="32702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95000"/>
              </a:lnSpc>
              <a:buClrTx/>
              <a:buFontTx/>
              <a:buNone/>
            </a:pPr>
            <a:fld id="{D5AF53AF-F4D1-466B-8BED-C628FB3B7AC3}" type="slidenum"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3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4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609966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специфические привычки человека, связанные с движениями рук. Это могут быть: а) почесывания, подергивания отдельных частей тела; б) касания, пошлепывания партнера; в) поглаживание, перебирание отдельных предметов, находящихся под рукой (карандаш, пуговица и т. п.).</a:t>
            </a:r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E0E250B-311C-4D06-921B-ED30BD1B607C}" type="slidenum">
              <a:rPr lang="ru-RU" altLang="ru-RU">
                <a:latin typeface="Calibri" panose="020F0502020204030204" pitchFamily="34" charset="0"/>
              </a:rPr>
              <a:pPr eaLnBrk="1" hangingPunct="1"/>
              <a:t>48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жесты, выражающие через движения тела и мышцы лица определенные эмоции. Существуют и микрожесты: движения глаз, покраснение щек, увеличенное количество миганий в минуту, подергивания губ и пр.</a:t>
            </a:r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E5FEA94-1E56-4EF4-B165-7CD0CEFCEA40}" type="slidenum">
              <a:rPr lang="ru-RU" altLang="ru-RU">
                <a:latin typeface="Calibri" panose="020F0502020204030204" pitchFamily="34" charset="0"/>
              </a:rPr>
              <a:pPr eaLnBrk="1" hangingPunct="1"/>
              <a:t>49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Если один собеседник ориентируется на принцип "вежливости", а другой — на принцип кооперативности, они могут попасть в нелепую, неэффективную коммуникацию. Следовательно, правила общения должны быть согласованы и соблюдаться обоими участниками.</a:t>
            </a:r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E769461-A4DE-47DA-94DA-F3C972A473F8}" type="slidenum">
              <a:rPr lang="ru-RU" altLang="ru-RU">
                <a:latin typeface="Calibri" panose="020F0502020204030204" pitchFamily="34" charset="0"/>
              </a:rPr>
              <a:pPr eaLnBrk="1" hangingPunct="1"/>
              <a:t>51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E5FC182-5CE1-4D24-8C81-648D24208592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ru-RU" altLang="ru-RU" sz="1400" smtClean="0"/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812800"/>
            <a:ext cx="5319712" cy="3989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29325" cy="47926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260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2719982-0916-4DBD-BCF5-681AEC21E607}" type="slidenum">
              <a:rPr lang="ru-RU" altLang="ru-RU"/>
              <a:pPr/>
              <a:t>69</a:t>
            </a:fld>
            <a:endParaRPr lang="ru-RU" altLang="ru-RU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37175" cy="4003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7822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F616D-68EE-4870-93D1-6E5AE3E5CD58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6478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40A66A94-6664-4661-B986-4B86CB4825A3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11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324088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27B4928-0B06-4D58-8B8A-C0CE57A3DABC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1191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5D4D4C-7856-430B-9CC9-791B1EFF2379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1230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57B616-B3F7-4947-8C01-5171F3313D61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3520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F92A2A58-2C7C-4364-89D1-30F99659BF21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26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270651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3AA8B59-E7BB-490A-8588-C3C77C04B333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ru-RU" altLang="ru-RU" sz="1400" smtClean="0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812800"/>
            <a:ext cx="5319712" cy="3989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29325" cy="47926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841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b="1" smtClean="0"/>
              <a:t>Жесты-регуляторы</a:t>
            </a:r>
            <a:r>
              <a:rPr lang="ru-RU" altLang="ru-RU" smtClean="0"/>
              <a:t> — это жесты, выражающие отношение говорящего к чему-либо. К ним относят улыбку, кивок, направление взгляда, целенаправленные движения руками.</a:t>
            </a:r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7D24E39-9E4B-47A4-A2C3-F28EB3E3E81B}" type="slidenum">
              <a:rPr lang="ru-RU" altLang="ru-RU">
                <a:latin typeface="Calibri" panose="020F0502020204030204" pitchFamily="34" charset="0"/>
              </a:rPr>
              <a:pPr eaLnBrk="1" hangingPunct="1"/>
              <a:t>47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7B40A-DB84-4E44-B94C-27C319990473}" type="datetimeFigureOut">
              <a:rPr lang="ru-RU"/>
              <a:pPr>
                <a:defRPr/>
              </a:pPr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70457-362F-4301-9EEA-00059C2F6B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8434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F7D31-0491-4A6C-A38C-B433C81F94BA}" type="datetimeFigureOut">
              <a:rPr lang="ru-RU"/>
              <a:pPr>
                <a:defRPr/>
              </a:pPr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BBA03-EBDA-4DD7-AA67-CC095D1C40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1973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3B500-69DF-4225-9932-343C759BB362}" type="datetimeFigureOut">
              <a:rPr lang="ru-RU"/>
              <a:pPr>
                <a:defRPr/>
              </a:pPr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4A02A7-67D5-4002-9AE3-4FF3D50A2F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358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68BB3-025D-4C16-9076-9D8720553512}" type="datetimeFigureOut">
              <a:rPr lang="ru-RU"/>
              <a:pPr>
                <a:defRPr/>
              </a:pPr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BA2E2-DD91-4F0A-A9C9-AC7AB05AC1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5400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E6065-D021-49AC-A8E0-1A6F99A1B632}" type="datetimeFigureOut">
              <a:rPr lang="ru-RU"/>
              <a:pPr>
                <a:defRPr/>
              </a:pPr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8EBFCB-48F5-464F-9D89-6665746314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3179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4BF62-EDC2-47CA-BB49-432C58857485}" type="datetimeFigureOut">
              <a:rPr lang="ru-RU"/>
              <a:pPr>
                <a:defRPr/>
              </a:pPr>
              <a:t>14.09.2022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82946-77D9-481B-895E-8C3AEB9823A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5204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517E1-819D-403F-B37F-551F77D9BBD8}" type="datetimeFigureOut">
              <a:rPr lang="ru-RU"/>
              <a:pPr>
                <a:defRPr/>
              </a:pPr>
              <a:t>14.09.2022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BF018-7729-453B-9B15-1F919FEC46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2452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7615A-3381-44C8-82A9-ABF50A4FDE6B}" type="datetimeFigureOut">
              <a:rPr lang="ru-RU"/>
              <a:pPr>
                <a:defRPr/>
              </a:pPr>
              <a:t>14.09.2022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43B0F-6BB1-4187-94EE-5E32B41591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0736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0F370-2450-475A-AD37-A156CEF808A0}" type="datetimeFigureOut">
              <a:rPr lang="ru-RU"/>
              <a:pPr>
                <a:defRPr/>
              </a:pPr>
              <a:t>14.09.2022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8AC666-18B8-40E1-B4BD-7F5691C4EA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2435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8D2B1-45BD-412A-BC39-2E545A8158FE}" type="datetimeFigureOut">
              <a:rPr lang="ru-RU"/>
              <a:pPr>
                <a:defRPr/>
              </a:pPr>
              <a:t>14.09.2022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BAE9C-4BE4-442C-A464-9D65F04BD2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3107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52367-74D0-4DA7-BA4A-13EB190F1A65}" type="datetimeFigureOut">
              <a:rPr lang="ru-RU"/>
              <a:pPr>
                <a:defRPr/>
              </a:pPr>
              <a:t>14.09.2022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82A22-6381-4DC0-AB60-A00CB840E7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1051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0719A7-76A1-4A62-BF6B-85D60AE6EC03}" type="datetimeFigureOut">
              <a:rPr lang="ru-RU"/>
              <a:pPr>
                <a:defRPr/>
              </a:pPr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A5D47D3-74F3-4D21-B08E-04D61323175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pandia.ru/text/80/401/998.php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krasgmu.ru/index.php?page%5bcommon%5d=elib&amp;cat=catalog&amp;res_id=50455" TargetMode="External"/><Relationship Id="rId2" Type="http://schemas.openxmlformats.org/officeDocument/2006/relationships/hyperlink" Target="http://krasgmu.ru/index.php?page%5bcommon%5d=elib&amp;cat=catalog&amp;res_id=50691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24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1"/>
            <a:ext cx="5878080" cy="685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194401" y="1932841"/>
            <a:ext cx="8750880" cy="133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1244160" y="3525481"/>
            <a:ext cx="5806080" cy="158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828801" y="2072521"/>
            <a:ext cx="7116480" cy="1585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72821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3000"/>
              </a:lnSpc>
              <a:buSzPct val="100000"/>
              <a:defRPr/>
            </a:pPr>
            <a:r>
              <a:rPr lang="ru-RU" altLang="ru-RU" sz="4898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anose="020B0602020104020603" pitchFamily="34" charset="0"/>
                <a:cs typeface="Times New Roman" panose="02020603050405020304" pitchFamily="18" charset="0"/>
              </a:rPr>
              <a:t>Психология человека: основные категории </a:t>
            </a:r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 rot="180000">
            <a:off x="6684481" y="3467881"/>
            <a:ext cx="2112480" cy="83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914401" y="3657961"/>
            <a:ext cx="7837920" cy="17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 marL="342900" indent="-3079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Лекция </a:t>
            </a:r>
            <a:r>
              <a:rPr lang="ru-RU" altLang="ru-RU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№</a:t>
            </a:r>
            <a:r>
              <a:rPr lang="ru-RU" altLang="ru-RU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 </a:t>
            </a:r>
            <a:endParaRPr lang="ru-RU" altLang="ru-RU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2400" b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altLang="ru-RU" sz="24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студентов 3 курса, обучающихся по </a:t>
            </a: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специальности 33.05.01 - Фармация</a:t>
            </a: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Лектор</a:t>
            </a:r>
            <a:r>
              <a:rPr lang="ru-RU" altLang="ru-RU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ru-RU" alt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доцент  </a:t>
            </a: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Гуров Виктор Александрович</a:t>
            </a:r>
          </a:p>
        </p:txBody>
      </p:sp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414721" y="297001"/>
            <a:ext cx="5659200" cy="103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2452" rIns="81638" bIns="42452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1814">
                <a:solidFill>
                  <a:srgbClr val="000000"/>
                </a:solidFill>
              </a:rPr>
              <a:t>Кафедра педагогики и психологии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1814">
                <a:solidFill>
                  <a:srgbClr val="000000"/>
                </a:solidFill>
              </a:rPr>
              <a:t> с курсом ПО</a:t>
            </a:r>
          </a:p>
        </p:txBody>
      </p:sp>
      <p:pic>
        <p:nvPicPr>
          <p:cNvPr id="615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327241"/>
            <a:ext cx="1893600" cy="137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4" name="Text Box 9"/>
          <p:cNvSpPr txBox="1">
            <a:spLocks noChangeArrowheads="1"/>
          </p:cNvSpPr>
          <p:nvPr/>
        </p:nvSpPr>
        <p:spPr bwMode="auto">
          <a:xfrm>
            <a:off x="3228481" y="6270121"/>
            <a:ext cx="3055680" cy="52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89"/>
              </a:spcBef>
              <a:spcAft>
                <a:spcPts val="907"/>
              </a:spcAft>
              <a:buClrTx/>
            </a:pPr>
            <a:r>
              <a:rPr lang="ru-RU" altLang="ru-RU" sz="1996" dirty="0">
                <a:solidFill>
                  <a:srgbClr val="000000"/>
                </a:solidFill>
              </a:rPr>
              <a:t>Красноярск </a:t>
            </a:r>
            <a:r>
              <a:rPr lang="ru-RU" altLang="ru-RU" sz="1996" dirty="0" smtClean="0">
                <a:solidFill>
                  <a:srgbClr val="000000"/>
                </a:solidFill>
              </a:rPr>
              <a:t>2022</a:t>
            </a:r>
            <a:endParaRPr lang="ru-RU" altLang="ru-RU" sz="1996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9505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16632"/>
            <a:ext cx="8229600" cy="72548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Признаки </a:t>
            </a:r>
            <a:r>
              <a:rPr lang="ru-RU" sz="3200" b="1" dirty="0" err="1" smtClean="0"/>
              <a:t>субъектности</a:t>
            </a:r>
            <a:r>
              <a:rPr lang="ru-RU" sz="3200" b="1" dirty="0" smtClean="0"/>
              <a:t> </a:t>
            </a:r>
            <a:r>
              <a:rPr lang="ru-RU" sz="2400" dirty="0" smtClean="0"/>
              <a:t>(по А.К.Марковой)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3" y="1124744"/>
            <a:ext cx="8964488" cy="5733256"/>
          </a:xfrm>
        </p:spPr>
        <p:txBody>
          <a:bodyPr rtlCol="0">
            <a:noAutofit/>
          </a:bodyPr>
          <a:lstStyle/>
          <a:p>
            <a:pPr marL="536575" indent="-361950" eaLnBrk="1" fontAlgn="auto" hangingPunct="1">
              <a:lnSpc>
                <a:spcPts val="23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 осознание содержания этапов жизненного пути,  структуры своей деятельности, качеств личности,</a:t>
            </a:r>
          </a:p>
          <a:p>
            <a:pPr marL="536575" indent="-361950" eaLnBrk="1" fontAlgn="auto" hangingPunct="1">
              <a:lnSpc>
                <a:spcPts val="23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целеполагание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планирование, инициатива, самостоятельное предвосхищение,</a:t>
            </a:r>
          </a:p>
          <a:p>
            <a:pPr marL="536575" indent="-361950" eaLnBrk="1" fontAlgn="auto" hangingPunct="1">
              <a:lnSpc>
                <a:spcPts val="23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 интенсивная включенность в деятельность,</a:t>
            </a:r>
          </a:p>
          <a:p>
            <a:pPr marL="536575" indent="-361950" eaLnBrk="1" fontAlgn="auto" hangingPunct="1">
              <a:lnSpc>
                <a:spcPts val="23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 владение приемами произвольной саморегуляции, стремление к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самоэффективности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самоконтролю,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самокоррекции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536575" indent="-361950" eaLnBrk="1" fontAlgn="auto" hangingPunct="1">
              <a:lnSpc>
                <a:spcPts val="23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5. обеспечение баланса и гармонии, сознание противоречий своего развития, их устранение, </a:t>
            </a:r>
          </a:p>
          <a:p>
            <a:pPr marL="536575" indent="-361950" eaLnBrk="1" fontAlgn="auto" hangingPunct="1">
              <a:lnSpc>
                <a:spcPts val="23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6. постоянная настроенность на саморазвитие и самообновление,</a:t>
            </a:r>
          </a:p>
          <a:p>
            <a:pPr marL="536575" indent="-361950" eaLnBrk="1" fontAlgn="auto" hangingPunct="1">
              <a:lnSpc>
                <a:spcPts val="23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7. стремление к самореализации и творческому созиданию,</a:t>
            </a:r>
          </a:p>
          <a:p>
            <a:pPr marL="536575" indent="-361950" eaLnBrk="1" fontAlgn="auto" hangingPunct="1">
              <a:lnSpc>
                <a:spcPts val="23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8. интеграция своего профессионального пути, структурирование и упорядочивание своего профессионально опыта и опыта других.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3722401" y="196201"/>
            <a:ext cx="5094720" cy="2710260"/>
          </a:xfrm>
          <a:prstGeom prst="rect">
            <a:avLst/>
          </a:prstGeom>
          <a:solidFill>
            <a:srgbClr val="FDFFE5"/>
          </a:solidFill>
          <a:ln>
            <a:noFill/>
          </a:ln>
          <a:effectLst/>
        </p:spPr>
        <p:txBody>
          <a:bodyPr lIns="81638" tIns="66290" rIns="81638" bIns="40819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spcBef>
                <a:spcPts val="1089"/>
              </a:spcBef>
              <a:spcAft>
                <a:spcPts val="907"/>
              </a:spcAft>
            </a:pPr>
            <a:r>
              <a:rPr lang="ru-RU" altLang="ru-RU" sz="2540" b="1" dirty="0">
                <a:solidFill>
                  <a:srgbClr val="000000"/>
                </a:solidFill>
              </a:rPr>
              <a:t>Личность </a:t>
            </a:r>
            <a:r>
              <a:rPr lang="ru-RU" altLang="ru-RU" sz="2540" dirty="0">
                <a:solidFill>
                  <a:srgbClr val="000000"/>
                </a:solidFill>
              </a:rPr>
              <a:t>- это особое </a:t>
            </a:r>
            <a:r>
              <a:rPr lang="ru-RU" altLang="ru-RU" sz="2540" u="sng" dirty="0">
                <a:solidFill>
                  <a:srgbClr val="000000"/>
                </a:solidFill>
              </a:rPr>
              <a:t>системное социальное качество индивида</a:t>
            </a:r>
            <a:r>
              <a:rPr lang="ru-RU" altLang="ru-RU" sz="2540" dirty="0">
                <a:solidFill>
                  <a:srgbClr val="000000"/>
                </a:solidFill>
              </a:rPr>
              <a:t>, которое он приобретает в процессе возрастного развития при взаимодействии со своим социальным окружением.</a:t>
            </a:r>
            <a:r>
              <a:rPr lang="ru-RU" altLang="ru-RU" sz="816" dirty="0">
                <a:solidFill>
                  <a:srgbClr val="000000"/>
                </a:solidFill>
              </a:rPr>
              <a:t> </a:t>
            </a:r>
          </a:p>
          <a:p>
            <a:pPr eaLnBrk="1">
              <a:spcBef>
                <a:spcPts val="1089"/>
              </a:spcBef>
              <a:spcAft>
                <a:spcPts val="907"/>
              </a:spcAft>
            </a:pPr>
            <a:endParaRPr lang="ru-RU" altLang="ru-RU" sz="816" dirty="0">
              <a:solidFill>
                <a:srgbClr val="000000"/>
              </a:solidFill>
            </a:endParaRP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81" y="65161"/>
            <a:ext cx="2155680" cy="26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4" name="AutoShape 3"/>
          <p:cNvSpPr>
            <a:spLocks noChangeArrowheads="1"/>
          </p:cNvSpPr>
          <p:nvPr/>
        </p:nvSpPr>
        <p:spPr bwMode="auto">
          <a:xfrm>
            <a:off x="849601" y="2187968"/>
            <a:ext cx="3722400" cy="4614953"/>
          </a:xfrm>
          <a:prstGeom prst="irregularSeal1">
            <a:avLst/>
          </a:prstGeom>
          <a:solidFill>
            <a:srgbClr val="CCFF99"/>
          </a:solidFill>
          <a:ln w="76320" cap="sq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849601" y="3537599"/>
            <a:ext cx="3529440" cy="1425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2452" rIns="81638" bIns="42452" anchor="ctr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ru-RU" altLang="ru-RU" sz="2177" b="1" dirty="0">
                <a:solidFill>
                  <a:srgbClr val="000000"/>
                </a:solidFill>
              </a:rPr>
              <a:t>Личностью </a:t>
            </a:r>
          </a:p>
          <a:p>
            <a:pPr algn="ctr" eaLnBrk="1">
              <a:buClrTx/>
              <a:buFontTx/>
              <a:buNone/>
            </a:pPr>
            <a:r>
              <a:rPr lang="ru-RU" altLang="ru-RU" sz="2177" b="1" dirty="0">
                <a:solidFill>
                  <a:srgbClr val="000000"/>
                </a:solidFill>
              </a:rPr>
              <a:t>не рождаются,</a:t>
            </a:r>
          </a:p>
          <a:p>
            <a:pPr algn="ctr" eaLnBrk="1">
              <a:buClrTx/>
              <a:buFontTx/>
              <a:buNone/>
            </a:pPr>
            <a:r>
              <a:rPr lang="ru-RU" altLang="ru-RU" sz="2177" b="1" dirty="0">
                <a:solidFill>
                  <a:srgbClr val="000000"/>
                </a:solidFill>
              </a:rPr>
              <a:t>личностью </a:t>
            </a:r>
          </a:p>
          <a:p>
            <a:pPr algn="ctr" eaLnBrk="1">
              <a:buClrTx/>
              <a:buFontTx/>
              <a:buNone/>
            </a:pPr>
            <a:r>
              <a:rPr lang="ru-RU" altLang="ru-RU" sz="2177" b="1" dirty="0">
                <a:solidFill>
                  <a:srgbClr val="000000"/>
                </a:solidFill>
              </a:rPr>
              <a:t>становятся</a:t>
            </a:r>
          </a:p>
        </p:txBody>
      </p:sp>
      <p:pic>
        <p:nvPicPr>
          <p:cNvPr id="3584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652" y="3263524"/>
            <a:ext cx="4114080" cy="246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67944" y="5820424"/>
            <a:ext cx="4602772" cy="7335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eaLnBrk="1" hangingPunct="1">
              <a:lnSpc>
                <a:spcPts val="2500"/>
              </a:lnSpc>
            </a:pPr>
            <a:r>
              <a:rPr lang="ru-RU" altLang="ru-RU" sz="2400" dirty="0"/>
              <a:t>Развитие человека в обществе и формирует его как личность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562704" y="6316047"/>
            <a:ext cx="504056" cy="383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@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3943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81" y="3984841"/>
            <a:ext cx="8621280" cy="28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476" y="344000"/>
            <a:ext cx="4200089" cy="338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39552" y="332656"/>
            <a:ext cx="2321087" cy="138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89"/>
              </a:spcBef>
              <a:spcAft>
                <a:spcPts val="907"/>
              </a:spcAft>
            </a:pPr>
            <a:r>
              <a:rPr lang="ru-RU" altLang="ru-RU" sz="2400" b="1" dirty="0">
                <a:solidFill>
                  <a:srgbClr val="000099"/>
                </a:solidFill>
              </a:rPr>
              <a:t>Структура личности по З. </a:t>
            </a:r>
            <a:r>
              <a:rPr lang="ru-RU" altLang="ru-RU" sz="2400" b="1" dirty="0" smtClean="0">
                <a:solidFill>
                  <a:srgbClr val="000099"/>
                </a:solidFill>
              </a:rPr>
              <a:t>Фрейду:</a:t>
            </a:r>
            <a:endParaRPr lang="ru-RU" altLang="ru-RU" sz="2400" b="1" dirty="0">
              <a:solidFill>
                <a:srgbClr val="000099"/>
              </a:solidFill>
            </a:endParaRPr>
          </a:p>
          <a:p>
            <a:pPr>
              <a:spcBef>
                <a:spcPts val="1089"/>
              </a:spcBef>
              <a:spcAft>
                <a:spcPts val="907"/>
              </a:spcAft>
            </a:pPr>
            <a:endParaRPr lang="ru-RU" altLang="ru-RU" sz="2177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5360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Модели динамической структуры личн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82047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26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/>
          <a:lstStyle/>
          <a:p>
            <a:r>
              <a:rPr lang="ru-RU" altLang="ru-RU" sz="2800" b="1" i="1" dirty="0">
                <a:solidFill>
                  <a:schemeClr val="accent1">
                    <a:lumMod val="75000"/>
                  </a:schemeClr>
                </a:solidFill>
                <a:latin typeface="Bodoni MT" panose="02070603080606020203" pitchFamily="18" charset="0"/>
              </a:rPr>
              <a:t>Основные подструктуры личности и их иерархия</a:t>
            </a:r>
            <a:br>
              <a:rPr lang="ru-RU" altLang="ru-RU" sz="2800" b="1" i="1" dirty="0">
                <a:solidFill>
                  <a:schemeClr val="accent1">
                    <a:lumMod val="75000"/>
                  </a:schemeClr>
                </a:solidFill>
                <a:latin typeface="Bodoni MT" panose="02070603080606020203" pitchFamily="18" charset="0"/>
              </a:rPr>
            </a:br>
            <a:r>
              <a:rPr lang="ru-RU" altLang="ru-RU" sz="2000" b="1" i="1" dirty="0">
                <a:latin typeface="Bodoni MT" panose="02070603080606020203" pitchFamily="18" charset="0"/>
              </a:rPr>
              <a:t>(по К. К. Платонову, 1984)</a:t>
            </a:r>
          </a:p>
        </p:txBody>
      </p:sp>
      <p:graphicFrame>
        <p:nvGraphicFramePr>
          <p:cNvPr id="16387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713204"/>
              </p:ext>
            </p:extLst>
          </p:nvPr>
        </p:nvGraphicFramePr>
        <p:xfrm>
          <a:off x="179512" y="1124262"/>
          <a:ext cx="8784975" cy="5387658"/>
        </p:xfrm>
        <a:graphic>
          <a:graphicData uri="http://schemas.openxmlformats.org/drawingml/2006/table">
            <a:tbl>
              <a:tblPr/>
              <a:tblGrid>
                <a:gridCol w="2042824">
                  <a:extLst>
                    <a:ext uri="{9D8B030D-6E8A-4147-A177-3AD203B41FA5}">
                      <a16:colId xmlns:a16="http://schemas.microsoft.com/office/drawing/2014/main" val="2198231810"/>
                    </a:ext>
                  </a:extLst>
                </a:gridCol>
                <a:gridCol w="2721541">
                  <a:extLst>
                    <a:ext uri="{9D8B030D-6E8A-4147-A177-3AD203B41FA5}">
                      <a16:colId xmlns:a16="http://schemas.microsoft.com/office/drawing/2014/main" val="406621961"/>
                    </a:ext>
                  </a:extLst>
                </a:gridCol>
                <a:gridCol w="2042823">
                  <a:extLst>
                    <a:ext uri="{9D8B030D-6E8A-4147-A177-3AD203B41FA5}">
                      <a16:colId xmlns:a16="http://schemas.microsoft.com/office/drawing/2014/main" val="1572208865"/>
                    </a:ext>
                  </a:extLst>
                </a:gridCol>
                <a:gridCol w="1977787">
                  <a:extLst>
                    <a:ext uri="{9D8B030D-6E8A-4147-A177-3AD203B41FA5}">
                      <a16:colId xmlns:a16="http://schemas.microsoft.com/office/drawing/2014/main" val="310028042"/>
                    </a:ext>
                  </a:extLst>
                </a:gridCol>
              </a:tblGrid>
              <a:tr h="504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Подструктуры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Подструктуры подструктур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Соотношение социального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</a:t>
                      </a: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биологического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формирования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педагогике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1324748"/>
                  </a:ext>
                </a:extLst>
              </a:tr>
              <a:tr h="904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Направленность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личности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идеалы, убеждения,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мировоззрение;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интересы, желания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превалирует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социальное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воспитание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857465"/>
                  </a:ext>
                </a:extLst>
              </a:tr>
              <a:tr h="906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Опыт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привычки, умения, навыки, знания</a:t>
                      </a:r>
                      <a:r>
                        <a:rPr kumimoji="0" lang="ru-RU" alt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больше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социального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обучение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9437897"/>
                  </a:ext>
                </a:extLst>
              </a:tr>
              <a:tr h="904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Особенности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психических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процессов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внимание, воля, чувства, восприятие, мышление, ощущение, эмоции, память</a:t>
                      </a:r>
                      <a:r>
                        <a:rPr kumimoji="0" lang="ru-RU" alt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чаще больше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социального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упражнение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495988"/>
                  </a:ext>
                </a:extLst>
              </a:tr>
              <a:tr h="904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Биопсихические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свойства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 ВНД, темперамент,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половые, возрастные,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конституциональные свойства</a:t>
                      </a:r>
                      <a:r>
                        <a:rPr kumimoji="0" lang="ru-RU" alt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социального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почти нет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тренировка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889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394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508896" y="2601205"/>
            <a:ext cx="8460432" cy="392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ts val="2900"/>
              </a:lnSpc>
              <a:spcBef>
                <a:spcPts val="400"/>
              </a:spcBef>
              <a:spcAft>
                <a:spcPts val="0"/>
              </a:spcAft>
            </a:pPr>
            <a:r>
              <a:rPr lang="ru-RU" altLang="ru-RU" sz="2600" b="1" dirty="0" smtClean="0">
                <a:solidFill>
                  <a:srgbClr val="C00000"/>
                </a:solidFill>
              </a:rPr>
              <a:t>Способности</a:t>
            </a:r>
            <a:r>
              <a:rPr lang="ru-RU" altLang="ru-RU" sz="2600" dirty="0" smtClean="0"/>
              <a:t>— </a:t>
            </a:r>
            <a:r>
              <a:rPr lang="ru-RU" altLang="ru-RU" sz="2600" dirty="0"/>
              <a:t>это индивидуально устойчивые свойства человека, определяющие его успехи в различных видах деятельности. </a:t>
            </a:r>
            <a:r>
              <a:rPr lang="ru-RU" altLang="ru-RU" sz="2600" i="1" dirty="0" smtClean="0"/>
              <a:t>Задатки.</a:t>
            </a:r>
            <a:endParaRPr lang="ru-RU" altLang="ru-RU" sz="2600" i="1" dirty="0"/>
          </a:p>
          <a:p>
            <a:pPr>
              <a:lnSpc>
                <a:spcPts val="2900"/>
              </a:lnSpc>
              <a:spcBef>
                <a:spcPts val="400"/>
              </a:spcBef>
              <a:spcAft>
                <a:spcPts val="0"/>
              </a:spcAft>
            </a:pPr>
            <a:r>
              <a:rPr lang="ru-RU" altLang="ru-RU" sz="2600" b="1" dirty="0">
                <a:solidFill>
                  <a:srgbClr val="C00000"/>
                </a:solidFill>
              </a:rPr>
              <a:t>Темперамент</a:t>
            </a:r>
            <a:r>
              <a:rPr lang="ru-RU" altLang="ru-RU" sz="2600" dirty="0"/>
              <a:t> — это </a:t>
            </a:r>
            <a:r>
              <a:rPr lang="ru-RU" altLang="ru-RU" sz="2600" dirty="0" smtClean="0"/>
              <a:t>динамические характеристики </a:t>
            </a:r>
            <a:r>
              <a:rPr lang="ru-RU" altLang="ru-RU" sz="2600" dirty="0"/>
              <a:t>психических процессов человека.</a:t>
            </a:r>
          </a:p>
          <a:p>
            <a:pPr>
              <a:lnSpc>
                <a:spcPts val="2900"/>
              </a:lnSpc>
              <a:spcBef>
                <a:spcPts val="400"/>
              </a:spcBef>
              <a:spcAft>
                <a:spcPts val="0"/>
              </a:spcAft>
            </a:pPr>
            <a:r>
              <a:rPr lang="ru-RU" altLang="ru-RU" sz="2600" b="1" dirty="0">
                <a:solidFill>
                  <a:srgbClr val="C00000"/>
                </a:solidFill>
              </a:rPr>
              <a:t>Направленность</a:t>
            </a:r>
            <a:r>
              <a:rPr lang="ru-RU" altLang="ru-RU" sz="2600" b="1" dirty="0"/>
              <a:t> </a:t>
            </a:r>
            <a:r>
              <a:rPr lang="ru-RU" altLang="ru-RU" sz="2600" b="1" dirty="0">
                <a:solidFill>
                  <a:srgbClr val="C00000"/>
                </a:solidFill>
              </a:rPr>
              <a:t>(Мотивация)  </a:t>
            </a:r>
            <a:r>
              <a:rPr lang="ru-RU" altLang="ru-RU" sz="2600" dirty="0"/>
              <a:t>— это совокупность побуждений к деятельности</a:t>
            </a:r>
            <a:endParaRPr lang="ru-RU" altLang="ru-RU" sz="2721" dirty="0"/>
          </a:p>
          <a:p>
            <a:pPr>
              <a:lnSpc>
                <a:spcPts val="2900"/>
              </a:lnSpc>
              <a:spcBef>
                <a:spcPts val="400"/>
              </a:spcBef>
              <a:spcAft>
                <a:spcPts val="0"/>
              </a:spcAft>
            </a:pPr>
            <a:r>
              <a:rPr lang="ru-RU" altLang="ru-RU" sz="2600" b="1" dirty="0" smtClean="0">
                <a:solidFill>
                  <a:srgbClr val="C00000"/>
                </a:solidFill>
              </a:rPr>
              <a:t>Характер</a:t>
            </a:r>
            <a:r>
              <a:rPr lang="ru-RU" altLang="ru-RU" sz="2600" dirty="0" smtClean="0"/>
              <a:t> </a:t>
            </a:r>
            <a:r>
              <a:rPr lang="ru-RU" altLang="ru-RU" sz="2600" dirty="0"/>
              <a:t>содержит качества, определяющие отношение человека к другим </a:t>
            </a:r>
            <a:r>
              <a:rPr lang="ru-RU" altLang="ru-RU" sz="2600" dirty="0" smtClean="0"/>
              <a:t>людям, работе… </a:t>
            </a:r>
            <a:r>
              <a:rPr lang="ru-RU" altLang="ru-RU" sz="2400" i="1" dirty="0" smtClean="0"/>
              <a:t>Акцентуации.</a:t>
            </a:r>
            <a:endParaRPr lang="ru-RU" altLang="ru-RU" sz="2400" i="1" dirty="0"/>
          </a:p>
        </p:txBody>
      </p:sp>
      <p:pic>
        <p:nvPicPr>
          <p:cNvPr id="4" name="Picture 4" descr="http://www.glazavezde.ru/uploads/posts/2012-01/1325976206_s.-l.-rubinshtey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96" y="252628"/>
            <a:ext cx="1942503" cy="234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. 2"/>
          <p:cNvSpPr txBox="1">
            <a:spLocks noChangeArrowheads="1"/>
          </p:cNvSpPr>
          <p:nvPr/>
        </p:nvSpPr>
        <p:spPr>
          <a:xfrm>
            <a:off x="2820902" y="548680"/>
            <a:ext cx="6148426" cy="72008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ru-RU" altLang="ru-RU" sz="3200" b="1" dirty="0" smtClean="0">
                <a:solidFill>
                  <a:srgbClr val="7B9899"/>
                </a:solidFill>
              </a:rPr>
              <a:t>Сергей Леонидович Рубинштейн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47864" y="1844824"/>
            <a:ext cx="48923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567"/>
              </a:spcBef>
              <a:spcAft>
                <a:spcPts val="386"/>
              </a:spcAft>
            </a:pPr>
            <a:r>
              <a:rPr lang="ru-RU" altLang="ru-RU" sz="3600" b="1" dirty="0">
                <a:solidFill>
                  <a:srgbClr val="000099"/>
                </a:solidFill>
              </a:rPr>
              <a:t>Структура личности</a:t>
            </a:r>
            <a:r>
              <a:rPr lang="ru-RU" altLang="ru-RU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0858976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glazavezde.ru/uploads/posts/2011-03/1299695998_pic_4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1660"/>
            <a:ext cx="4824536" cy="659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21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&quot;структура личности психолог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7854510" cy="430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562704" y="6316047"/>
            <a:ext cx="504056" cy="383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@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520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" y="66675"/>
            <a:ext cx="8982075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16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8820472" cy="4968552"/>
          </a:xfrm>
        </p:spPr>
        <p:txBody>
          <a:bodyPr/>
          <a:lstStyle/>
          <a:p>
            <a:r>
              <a:rPr lang="ru-RU" sz="2800" b="1" dirty="0" smtClean="0"/>
              <a:t>Цель</a:t>
            </a:r>
            <a:r>
              <a:rPr lang="ru-RU" sz="2800" dirty="0"/>
              <a:t> – </a:t>
            </a:r>
            <a:r>
              <a:rPr lang="ru-RU" sz="2800" i="1" dirty="0"/>
              <a:t>это осознанный образ </a:t>
            </a:r>
            <a:r>
              <a:rPr lang="ru-RU" sz="2800" i="1" dirty="0" smtClean="0"/>
              <a:t>будущего </a:t>
            </a:r>
            <a:r>
              <a:rPr lang="ru-RU" sz="2800" i="1" dirty="0"/>
              <a:t>результата, на достижение которого </a:t>
            </a:r>
            <a:r>
              <a:rPr lang="ru-RU" sz="2800" i="1" dirty="0" smtClean="0"/>
              <a:t>и направлена </a:t>
            </a:r>
            <a:r>
              <a:rPr lang="ru-RU" sz="2800" i="1" dirty="0"/>
              <a:t>деятельность</a:t>
            </a:r>
            <a:r>
              <a:rPr lang="ru-RU" sz="2800" dirty="0"/>
              <a:t>.</a:t>
            </a:r>
            <a:endParaRPr lang="ru-RU" sz="2800" dirty="0" smtClean="0"/>
          </a:p>
          <a:p>
            <a:r>
              <a:rPr lang="ru-RU" sz="2800" b="1" dirty="0"/>
              <a:t>Средства</a:t>
            </a:r>
            <a:r>
              <a:rPr lang="ru-RU" sz="2800" dirty="0"/>
              <a:t> – то, с помощью чего осуществляется деятельность – то, что обеспечивает успешность деятельности</a:t>
            </a:r>
          </a:p>
          <a:p>
            <a:r>
              <a:rPr lang="ru-RU" sz="2800" dirty="0"/>
              <a:t> </a:t>
            </a:r>
            <a:r>
              <a:rPr lang="ru-RU" sz="2800" b="1" i="1" dirty="0"/>
              <a:t>Д</a:t>
            </a:r>
            <a:r>
              <a:rPr lang="ru-RU" sz="2800" b="1" i="1" dirty="0" smtClean="0"/>
              <a:t>ействие</a:t>
            </a:r>
            <a:r>
              <a:rPr lang="ru-RU" sz="2800" dirty="0"/>
              <a:t> – </a:t>
            </a:r>
            <a:r>
              <a:rPr lang="ru-RU" sz="2800" i="1" dirty="0"/>
              <a:t>это осмысленное проявление активности человека во внешней среде</a:t>
            </a:r>
            <a:r>
              <a:rPr lang="ru-RU" sz="2800" dirty="0"/>
              <a:t>. Так, учебная деятельность включает в себя разнообразные действия: запись лекций, чтение книг, решение задач и </a:t>
            </a:r>
            <a:r>
              <a:rPr lang="ru-RU" sz="2800" dirty="0" smtClean="0"/>
              <a:t>т.д.</a:t>
            </a:r>
            <a:endParaRPr lang="ru-RU" sz="2800" dirty="0"/>
          </a:p>
          <a:p>
            <a:endParaRPr lang="ru-RU" sz="28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476672"/>
            <a:ext cx="8424936" cy="1077218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 Структура Де: </a:t>
            </a:r>
            <a:r>
              <a:rPr lang="ru-RU" sz="3200" dirty="0" smtClean="0"/>
              <a:t>Мотив-Цель-Средства-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                                   -Действие-Результат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7949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92427" y="1427035"/>
            <a:ext cx="8229600" cy="403244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. Человек: </a:t>
            </a: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реалии человеческого существования (индивид, субъект, личность, индивидуальность). </a:t>
            </a:r>
          </a:p>
          <a:p>
            <a:pPr marL="0" indent="0" eaLnBrk="1" hangingPunct="1"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2. Деятельность: </a:t>
            </a: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виды, структура. </a:t>
            </a:r>
          </a:p>
          <a:p>
            <a:pPr marL="0" indent="0" eaLnBrk="1" hangingPunct="1">
              <a:buNone/>
            </a:pP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Профессиональная деятельность фармацевта. </a:t>
            </a:r>
          </a:p>
          <a:p>
            <a:pPr marL="0" indent="0" eaLnBrk="1" hangingPunct="1"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Общение </a:t>
            </a: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как специфическая деятельность. </a:t>
            </a:r>
          </a:p>
          <a:p>
            <a:pPr marL="0" indent="0" eaLnBrk="1" hangingPunct="1"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3. Сознание </a:t>
            </a: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как интегративный способ бытия человека. Самосознание человека.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5781981"/>
            <a:ext cx="4889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Компетенции УК-3.3 ,УК-5.4 ,УК-6.1 ,УК-6.2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108012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2800" b="1" dirty="0"/>
              <a:t>Мотивы деятельности</a:t>
            </a:r>
            <a:r>
              <a:rPr lang="ru-RU" sz="2800" dirty="0"/>
              <a:t> — это внутренние побудительные силы субъекта деятельности. </a:t>
            </a:r>
          </a:p>
        </p:txBody>
      </p:sp>
      <p:pic>
        <p:nvPicPr>
          <p:cNvPr id="4" name="Рисунок 3" descr="мотивы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8928992" cy="48965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197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&quot;пирамида маслоу картинк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632265" cy="527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HelveticaNeue"/>
              </a:rPr>
              <a:t>Пирамида </a:t>
            </a:r>
            <a:r>
              <a:rPr lang="ru-RU" sz="2400" b="1" dirty="0" err="1">
                <a:solidFill>
                  <a:srgbClr val="000000"/>
                </a:solidFill>
                <a:latin typeface="HelveticaNeue"/>
              </a:rPr>
              <a:t>Маслоу</a:t>
            </a:r>
            <a:r>
              <a:rPr lang="ru-RU" sz="2400" b="1" dirty="0">
                <a:solidFill>
                  <a:srgbClr val="000000"/>
                </a:solidFill>
                <a:latin typeface="HelveticaNeue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HelveticaNeue"/>
              </a:rPr>
              <a:t>— это упрощенная модель иерархической теории человеческих потребностей, разработанной </a:t>
            </a:r>
            <a:r>
              <a:rPr lang="ru-RU" sz="2400" dirty="0" smtClean="0">
                <a:solidFill>
                  <a:srgbClr val="000000"/>
                </a:solidFill>
                <a:latin typeface="HelveticaNeue"/>
              </a:rPr>
              <a:t>Абрахамом </a:t>
            </a:r>
            <a:r>
              <a:rPr lang="ru-RU" sz="2400" dirty="0" err="1">
                <a:solidFill>
                  <a:srgbClr val="000000"/>
                </a:solidFill>
                <a:latin typeface="HelveticaNeue"/>
              </a:rPr>
              <a:t>Маслоу</a:t>
            </a:r>
            <a:r>
              <a:rPr lang="ru-RU" sz="2400" dirty="0" smtClean="0">
                <a:solidFill>
                  <a:srgbClr val="000000"/>
                </a:solidFill>
                <a:latin typeface="HelveticaNeue"/>
              </a:rPr>
              <a:t>.</a:t>
            </a:r>
            <a:endParaRPr lang="ru-RU" sz="2400" dirty="0"/>
          </a:p>
        </p:txBody>
      </p:sp>
      <p:sp>
        <p:nvSpPr>
          <p:cNvPr id="6" name="Google Shape;276;p15"/>
          <p:cNvSpPr txBox="1">
            <a:spLocks/>
          </p:cNvSpPr>
          <p:nvPr/>
        </p:nvSpPr>
        <p:spPr bwMode="auto">
          <a:xfrm>
            <a:off x="323528" y="5537120"/>
            <a:ext cx="8820472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ru-RU" sz="2600" b="1" i="1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Потребностью</a:t>
            </a:r>
            <a:r>
              <a:rPr lang="ru-RU" sz="260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называют внутреннее состояние нужды, выражающее её зависимость от конкретных условий существования.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32965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75" y="274638"/>
            <a:ext cx="6829425" cy="72548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Деятельность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75" y="1214438"/>
            <a:ext cx="7179121" cy="3699966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700" b="1" i="1" dirty="0" smtClean="0"/>
              <a:t>Деятельность</a:t>
            </a:r>
            <a:r>
              <a:rPr lang="ru-RU" sz="3700" i="1" dirty="0" smtClean="0"/>
              <a:t> </a:t>
            </a:r>
            <a:r>
              <a:rPr lang="ru-RU" sz="3700" dirty="0" smtClean="0"/>
              <a:t>– специфический вид активности человека, направленный на познание и творческое преобразование окружающего мира, включая самого себя и условия своего существования.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700" b="1" dirty="0"/>
              <a:t>Виды </a:t>
            </a:r>
            <a:r>
              <a:rPr lang="ru-RU" sz="3700" b="1" dirty="0" smtClean="0"/>
              <a:t>Де: </a:t>
            </a:r>
            <a:r>
              <a:rPr lang="ru-RU" sz="3700" dirty="0"/>
              <a:t>игра, учение, труд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700" b="1" i="1" dirty="0"/>
              <a:t>Труд</a:t>
            </a:r>
            <a:r>
              <a:rPr lang="ru-RU" sz="3700" i="1" dirty="0"/>
              <a:t> </a:t>
            </a:r>
            <a:r>
              <a:rPr lang="ru-RU" sz="3700" dirty="0"/>
              <a:t>– это целесообразная продуктивная деятельность, имеющая определенный результат</a:t>
            </a:r>
            <a:r>
              <a:rPr lang="ru-RU" sz="3700" dirty="0" smtClean="0"/>
              <a:t>.</a:t>
            </a:r>
            <a:r>
              <a:rPr lang="ru-RU" sz="3400" dirty="0" smtClean="0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3316" name="Picture 2" descr="C:\Users\Алексей\Desktop\Рошал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67" y="155575"/>
            <a:ext cx="1623970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 descr="C:\Users\Алексей\Desktop\Чазов Е.И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54" y="2420888"/>
            <a:ext cx="1566995" cy="2061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4734342"/>
            <a:ext cx="85689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i="1" dirty="0"/>
              <a:t>Профессиональная деятельность</a:t>
            </a:r>
            <a:r>
              <a:rPr lang="ru-RU" sz="2200" i="1" dirty="0"/>
              <a:t> </a:t>
            </a:r>
            <a:r>
              <a:rPr lang="ru-RU" sz="2200" dirty="0"/>
              <a:t>– это социально-значимая деятельность, выполнение которой требует специальных знаний, умений и навыков, а также профессионально обусловленных качеств личности. Профессиональная деятельность – это, прежде всего, трудовая деятельность (Э. Ф. </a:t>
            </a:r>
            <a:r>
              <a:rPr lang="ru-RU" sz="2200" dirty="0" err="1"/>
              <a:t>Зеер</a:t>
            </a:r>
            <a:r>
              <a:rPr lang="ru-RU" sz="2200" dirty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6387" name="Содержимое 3" descr="e86f-1386288269-0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0187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2808001" y="2546281"/>
            <a:ext cx="5813280" cy="280944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Aft>
                <a:spcPts val="386"/>
              </a:spcAft>
            </a:pPr>
            <a:r>
              <a:rPr lang="ru-RU" altLang="ru-RU" sz="2540" b="1" dirty="0">
                <a:solidFill>
                  <a:srgbClr val="7E0021"/>
                </a:solidFill>
              </a:rPr>
              <a:t>Структура </a:t>
            </a:r>
            <a:r>
              <a:rPr lang="ru-RU" altLang="ru-RU" sz="2540" b="1" dirty="0" err="1">
                <a:solidFill>
                  <a:srgbClr val="7E0021"/>
                </a:solidFill>
              </a:rPr>
              <a:t>профессиограммы</a:t>
            </a:r>
            <a:endParaRPr lang="ru-RU" altLang="ru-RU" sz="2540" b="1" dirty="0">
              <a:solidFill>
                <a:srgbClr val="7E0021"/>
              </a:solidFill>
            </a:endParaRPr>
          </a:p>
          <a:p>
            <a:pPr>
              <a:spcAft>
                <a:spcPts val="386"/>
              </a:spcAft>
            </a:pPr>
            <a:r>
              <a:rPr lang="ru-RU" altLang="ru-RU" sz="2540" dirty="0"/>
              <a:t>Содержание труда:</a:t>
            </a:r>
          </a:p>
          <a:p>
            <a:pPr>
              <a:spcAft>
                <a:spcPts val="386"/>
              </a:spcAft>
            </a:pPr>
            <a:r>
              <a:rPr lang="ru-RU" altLang="ru-RU" sz="2540" dirty="0"/>
              <a:t>Должен знать:</a:t>
            </a:r>
          </a:p>
          <a:p>
            <a:pPr>
              <a:spcAft>
                <a:spcPts val="386"/>
              </a:spcAft>
            </a:pPr>
            <a:r>
              <a:rPr lang="ru-RU" altLang="ru-RU" sz="2540" dirty="0"/>
              <a:t>Профессионально важные качества:</a:t>
            </a:r>
          </a:p>
          <a:p>
            <a:pPr>
              <a:spcAft>
                <a:spcPts val="386"/>
              </a:spcAft>
            </a:pPr>
            <a:r>
              <a:rPr lang="ru-RU" altLang="ru-RU" sz="2540" dirty="0"/>
              <a:t>Квалификационные требования:</a:t>
            </a:r>
          </a:p>
          <a:p>
            <a:pPr>
              <a:spcAft>
                <a:spcPts val="386"/>
              </a:spcAft>
            </a:pPr>
            <a:r>
              <a:rPr lang="ru-RU" altLang="ru-RU" sz="2540" dirty="0"/>
              <a:t>Медицинские противопоказания: 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91681" y="327241"/>
            <a:ext cx="8621280" cy="223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89"/>
              </a:spcBef>
              <a:spcAft>
                <a:spcPts val="907"/>
              </a:spcAft>
            </a:pPr>
            <a:r>
              <a:rPr lang="ru-RU" altLang="ru-RU" sz="2540" b="1" dirty="0" err="1">
                <a:solidFill>
                  <a:srgbClr val="000066"/>
                </a:solidFill>
              </a:rPr>
              <a:t>Профе́ссиогра́мма</a:t>
            </a:r>
            <a:r>
              <a:rPr lang="ru-RU" altLang="ru-RU" sz="2540" dirty="0"/>
              <a:t> (от лат. </a:t>
            </a:r>
            <a:r>
              <a:rPr lang="ru-RU" altLang="ru-RU" sz="2540" dirty="0" err="1"/>
              <a:t>Professio</a:t>
            </a:r>
            <a:r>
              <a:rPr lang="ru-RU" altLang="ru-RU" sz="2540" dirty="0"/>
              <a:t> — специальность + </a:t>
            </a:r>
            <a:r>
              <a:rPr lang="ru-RU" altLang="ru-RU" sz="2540" dirty="0" err="1"/>
              <a:t>Gramma</a:t>
            </a:r>
            <a:r>
              <a:rPr lang="ru-RU" altLang="ru-RU" sz="2540" dirty="0"/>
              <a:t> — </a:t>
            </a:r>
            <a:r>
              <a:rPr lang="ru-RU" altLang="ru-RU" sz="2540" dirty="0"/>
              <a:t>запись.  </a:t>
            </a:r>
            <a:r>
              <a:rPr lang="ru-RU" altLang="ru-RU" sz="2540" dirty="0"/>
              <a:t>— система признаков, описывающих ту или иную профессию, а также включающая в себя перечень норм и требований, предъявляемых этой профессией или специальностью к работнику. 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26881" y="5420521"/>
            <a:ext cx="8359200" cy="108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89"/>
              </a:spcBef>
              <a:spcAft>
                <a:spcPts val="907"/>
              </a:spcAft>
            </a:pPr>
            <a:r>
              <a:rPr lang="ru-RU" altLang="ru-RU" sz="2358" b="1" dirty="0">
                <a:solidFill>
                  <a:srgbClr val="000099"/>
                </a:solidFill>
              </a:rPr>
              <a:t>Психограмма </a:t>
            </a:r>
            <a:r>
              <a:rPr lang="ru-RU" altLang="ru-RU" sz="2358" dirty="0"/>
              <a:t>— важнейшая часть </a:t>
            </a:r>
            <a:r>
              <a:rPr lang="ru-RU" altLang="ru-RU" sz="2358" dirty="0" err="1"/>
              <a:t>профессиограммы</a:t>
            </a:r>
            <a:r>
              <a:rPr lang="ru-RU" altLang="ru-RU" sz="2358" dirty="0"/>
              <a:t> — характеристика требований, предъявляемых профессией (</a:t>
            </a:r>
            <a:r>
              <a:rPr lang="ru-RU" altLang="ru-RU" sz="2358" dirty="0"/>
              <a:t>специальностью.  </a:t>
            </a:r>
            <a:r>
              <a:rPr lang="ru-RU" altLang="ru-RU" sz="2358" dirty="0"/>
              <a:t>к психологическим качествам человека.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81" y="2678761"/>
            <a:ext cx="2155680" cy="2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28299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616" y="284537"/>
            <a:ext cx="8219520" cy="540899"/>
          </a:xfrm>
        </p:spPr>
        <p:txBody>
          <a:bodyPr/>
          <a:lstStyle/>
          <a:p>
            <a:r>
              <a:rPr lang="ru-RU" sz="2903" b="1" dirty="0"/>
              <a:t>Схема информационной </a:t>
            </a:r>
            <a:r>
              <a:rPr lang="ru-RU" sz="2903" b="1" dirty="0" err="1"/>
              <a:t>профессиограммы</a:t>
            </a:r>
            <a:r>
              <a:rPr lang="ru-RU" sz="2903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481" y="825437"/>
            <a:ext cx="8491791" cy="5869438"/>
          </a:xfrm>
        </p:spPr>
        <p:txBody>
          <a:bodyPr/>
          <a:lstStyle/>
          <a:p>
            <a:pPr marL="0" indent="0">
              <a:lnSpc>
                <a:spcPts val="2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40" dirty="0"/>
              <a:t>1. специфика должности</a:t>
            </a:r>
            <a:endParaRPr lang="ru-RU" sz="2540" dirty="0"/>
          </a:p>
          <a:p>
            <a:pPr marL="0" indent="0">
              <a:lnSpc>
                <a:spcPts val="2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40" dirty="0"/>
              <a:t>3.  </a:t>
            </a:r>
            <a:r>
              <a:rPr lang="ru-RU" sz="2540" dirty="0"/>
              <a:t>предметная область: человек-человек, </a:t>
            </a:r>
            <a:r>
              <a:rPr lang="ru-RU" sz="2540" dirty="0"/>
              <a:t>чел-природа</a:t>
            </a:r>
            <a:r>
              <a:rPr lang="ru-RU" sz="2540" dirty="0"/>
              <a:t>, </a:t>
            </a:r>
            <a:r>
              <a:rPr lang="ru-RU" sz="2540" dirty="0"/>
              <a:t>человек-знак</a:t>
            </a:r>
            <a:r>
              <a:rPr lang="ru-RU" sz="2540" dirty="0"/>
              <a:t>, </a:t>
            </a:r>
            <a:r>
              <a:rPr lang="ru-RU" sz="2540" dirty="0"/>
              <a:t>человек-техника.</a:t>
            </a:r>
            <a:endParaRPr lang="ru-RU" sz="2540" dirty="0"/>
          </a:p>
          <a:p>
            <a:pPr marL="0" indent="0">
              <a:lnSpc>
                <a:spcPts val="2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40" dirty="0"/>
              <a:t>4.  продукты </a:t>
            </a:r>
            <a:r>
              <a:rPr lang="ru-RU" sz="2540" dirty="0"/>
              <a:t>деятельности;</a:t>
            </a:r>
          </a:p>
          <a:p>
            <a:pPr marL="0" indent="0">
              <a:lnSpc>
                <a:spcPts val="2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40" dirty="0"/>
              <a:t>5.  </a:t>
            </a:r>
            <a:r>
              <a:rPr lang="ru-RU" sz="2540" dirty="0"/>
              <a:t>средства </a:t>
            </a:r>
            <a:r>
              <a:rPr lang="ru-RU" sz="2540" dirty="0"/>
              <a:t>труда, орудия труда</a:t>
            </a:r>
          </a:p>
          <a:p>
            <a:pPr marL="0" indent="0">
              <a:lnSpc>
                <a:spcPts val="2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40" dirty="0"/>
              <a:t>6.  </a:t>
            </a:r>
            <a:r>
              <a:rPr lang="ru-RU" sz="2540" dirty="0"/>
              <a:t>задачи труда, профессиональные функции :нормативно заданные; реально выполняемые трудовые действия;</a:t>
            </a:r>
          </a:p>
          <a:p>
            <a:pPr marL="0" indent="0">
              <a:lnSpc>
                <a:spcPts val="2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40" dirty="0"/>
              <a:t>7.  </a:t>
            </a:r>
            <a:r>
              <a:rPr lang="ru-RU" sz="2540" dirty="0"/>
              <a:t>права, обязанности, ответственность;</a:t>
            </a:r>
          </a:p>
          <a:p>
            <a:pPr marL="0" indent="0">
              <a:lnSpc>
                <a:spcPts val="2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40" dirty="0"/>
              <a:t>8.  </a:t>
            </a:r>
            <a:r>
              <a:rPr lang="ru-RU" sz="2540" dirty="0"/>
              <a:t>профессиональный риск;</a:t>
            </a:r>
          </a:p>
          <a:p>
            <a:pPr marL="0" indent="0">
              <a:lnSpc>
                <a:spcPts val="2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40" dirty="0"/>
              <a:t>9.  </a:t>
            </a:r>
            <a:r>
              <a:rPr lang="ru-RU" sz="2540" dirty="0"/>
              <a:t>интересы, мотивация;</a:t>
            </a:r>
          </a:p>
          <a:p>
            <a:pPr marL="0" indent="0">
              <a:lnSpc>
                <a:spcPts val="2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40" dirty="0"/>
              <a:t>10.  </a:t>
            </a:r>
            <a:r>
              <a:rPr lang="ru-RU" sz="2540" dirty="0"/>
              <a:t>возможности роста, карьеры, обучения;</a:t>
            </a:r>
          </a:p>
          <a:p>
            <a:pPr marL="0" indent="0">
              <a:lnSpc>
                <a:spcPts val="2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40" dirty="0"/>
              <a:t>11.  </a:t>
            </a:r>
            <a:r>
              <a:rPr lang="ru-RU" sz="2540" dirty="0"/>
              <a:t>профессиональные сложности </a:t>
            </a:r>
            <a:endParaRPr lang="ru-RU" sz="2540" dirty="0"/>
          </a:p>
          <a:p>
            <a:pPr marL="0" indent="0">
              <a:lnSpc>
                <a:spcPts val="2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40" dirty="0"/>
              <a:t>12.  </a:t>
            </a:r>
            <a:r>
              <a:rPr lang="ru-RU" sz="2540" dirty="0"/>
              <a:t>типичные конфликты;</a:t>
            </a:r>
          </a:p>
          <a:p>
            <a:pPr marL="0" indent="0">
              <a:lnSpc>
                <a:spcPts val="2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40" dirty="0"/>
              <a:t>13.  </a:t>
            </a:r>
            <a:r>
              <a:rPr lang="ru-RU" sz="2540" dirty="0"/>
              <a:t>типичные ошибки;</a:t>
            </a:r>
          </a:p>
          <a:p>
            <a:pPr marL="0" indent="0">
              <a:lnSpc>
                <a:spcPts val="2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40" dirty="0"/>
              <a:t>14.  </a:t>
            </a:r>
            <a:r>
              <a:rPr lang="ru-RU" sz="2540" dirty="0"/>
              <a:t>личностные особенности (</a:t>
            </a:r>
            <a:r>
              <a:rPr lang="ru-RU" sz="2540" dirty="0" err="1"/>
              <a:t>психограмма</a:t>
            </a:r>
            <a:r>
              <a:rPr lang="ru-RU" sz="2540" dirty="0"/>
              <a:t>). .</a:t>
            </a:r>
            <a:endParaRPr lang="ru-RU" sz="2540" dirty="0"/>
          </a:p>
          <a:p>
            <a:pPr marL="0" indent="0">
              <a:lnSpc>
                <a:spcPts val="3356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540" dirty="0"/>
          </a:p>
        </p:txBody>
      </p:sp>
    </p:spTree>
    <p:extLst>
      <p:ext uri="{BB962C8B-B14F-4D97-AF65-F5344CB8AC3E}">
        <p14:creationId xmlns:p14="http://schemas.microsoft.com/office/powerpoint/2010/main" val="30946401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293760" y="116632"/>
            <a:ext cx="8850239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89"/>
              </a:spcBef>
              <a:spcAft>
                <a:spcPts val="907"/>
              </a:spcAft>
              <a:buClrTx/>
            </a:pPr>
            <a:r>
              <a:rPr lang="ru-RU" altLang="ru-RU" sz="2540" b="1" dirty="0">
                <a:solidFill>
                  <a:srgbClr val="C00000"/>
                </a:solidFill>
              </a:rPr>
              <a:t>ПРОФЕССИОГРАММА «ФАРМАЦЕВТ», «</a:t>
            </a:r>
            <a:r>
              <a:rPr lang="ru-RU" altLang="ru-RU" sz="2540" b="1" dirty="0" smtClean="0">
                <a:solidFill>
                  <a:srgbClr val="C00000"/>
                </a:solidFill>
              </a:rPr>
              <a:t>ПРОВИЗОР»</a:t>
            </a:r>
          </a:p>
          <a:p>
            <a:pPr algn="ctr">
              <a:spcBef>
                <a:spcPts val="1089"/>
              </a:spcBef>
              <a:spcAft>
                <a:spcPts val="907"/>
              </a:spcAft>
              <a:buClrTx/>
            </a:pPr>
            <a:r>
              <a:rPr lang="ru-RU" altLang="ru-RU" sz="2540" b="1" dirty="0">
                <a:solidFill>
                  <a:srgbClr val="000000"/>
                </a:solidFill>
              </a:rPr>
              <a:t>ДОМИНИРУЮЩИЕ ВИДЫ ДЕЯТЕЛЬНОСТИ</a:t>
            </a:r>
          </a:p>
          <a:p>
            <a:pPr marL="342900" indent="-34290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rgbClr val="000000"/>
                </a:solidFill>
              </a:rPr>
              <a:t>·  разработка новых и совершенствование уже имеющихся лекарственных средств</a:t>
            </a:r>
          </a:p>
          <a:p>
            <a:pPr marL="342900" indent="-34290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rgbClr val="000000"/>
                </a:solidFill>
              </a:rPr>
              <a:t>·  приготовление лекарственных препаратов: таблеток и микстур, порошков и мазей, бальзамов и т. д.</a:t>
            </a:r>
          </a:p>
          <a:p>
            <a:pPr marL="342900" indent="-34290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rgbClr val="000000"/>
                </a:solidFill>
              </a:rPr>
              <a:t>·  работа над технологией приготовления лекарственных веществ в небольших и промышленных масштабах</a:t>
            </a:r>
          </a:p>
          <a:p>
            <a:pPr marL="342900" indent="-34290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rgbClr val="000000"/>
                </a:solidFill>
              </a:rPr>
              <a:t>·  хранение лекарств</a:t>
            </a:r>
          </a:p>
          <a:p>
            <a:pPr marL="342900" indent="-34290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rgbClr val="000000"/>
                </a:solidFill>
              </a:rPr>
              <a:t>·  отпуск лекарственных препаратов в аптеках людям и разъяснение им правил приема</a:t>
            </a:r>
          </a:p>
          <a:p>
            <a:pPr marL="342900" indent="-34290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rgbClr val="000000"/>
                </a:solidFill>
              </a:rPr>
              <a:t>·  информирование медицинских учреждений и населения о действии лекарств, имеющихся в продаже</a:t>
            </a:r>
          </a:p>
          <a:p>
            <a:pPr marL="342900" indent="-34290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rgbClr val="000000"/>
                </a:solidFill>
              </a:rPr>
              <a:t>·  отпуск лекарственных препаратов по рецептам</a:t>
            </a:r>
          </a:p>
          <a:p>
            <a:pPr marL="342900" indent="-34290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rgbClr val="000000"/>
                </a:solidFill>
              </a:rPr>
              <a:t>·  контроль за качеством лекарств</a:t>
            </a:r>
          </a:p>
          <a:p>
            <a:pPr marL="342900" indent="-34290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rgbClr val="000000"/>
                </a:solidFill>
              </a:rPr>
              <a:t>·  оформление этикеток на лекарства</a:t>
            </a:r>
          </a:p>
          <a:p>
            <a:pPr marL="342900" indent="-34290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rgbClr val="000000"/>
                </a:solidFill>
              </a:rPr>
              <a:t>·  принятие участия в рекламировании и продаже различных фармацевтических средств</a:t>
            </a:r>
          </a:p>
        </p:txBody>
      </p:sp>
    </p:spTree>
    <p:extLst>
      <p:ext uri="{BB962C8B-B14F-4D97-AF65-F5344CB8AC3E}">
        <p14:creationId xmlns:p14="http://schemas.microsoft.com/office/powerpoint/2010/main" val="38053614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45" y="0"/>
            <a:ext cx="8229600" cy="1325562"/>
          </a:xfrm>
        </p:spPr>
        <p:txBody>
          <a:bodyPr/>
          <a:lstStyle/>
          <a:p>
            <a:r>
              <a:rPr lang="ru-RU" sz="2400" b="1" dirty="0"/>
              <a:t>КАЧЕСТВА, ОБЕСПЕЧИВАЮЩИЕ УСПЕШНОСТЬ ВЫПОЛНЕНИЯ ПРОФЕССИОНАЛЬНОЙ </a:t>
            </a:r>
            <a:r>
              <a:rPr lang="ru-RU" sz="2400" b="1" dirty="0" smtClean="0"/>
              <a:t>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2945" y="1124744"/>
            <a:ext cx="8507288" cy="5616624"/>
          </a:xfrm>
        </p:spPr>
        <p:txBody>
          <a:bodyPr/>
          <a:lstStyle/>
          <a:p>
            <a:pPr marL="0" indent="0">
              <a:lnSpc>
                <a:spcPts val="3300"/>
              </a:lnSpc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Способности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ts val="3300"/>
              </a:lnSpc>
              <a:spcBef>
                <a:spcPts val="0"/>
              </a:spcBef>
            </a:pPr>
            <a:r>
              <a:rPr lang="ru-RU" sz="2400" dirty="0" smtClean="0"/>
              <a:t> </a:t>
            </a:r>
            <a:r>
              <a:rPr lang="ru-RU" sz="2600" dirty="0"/>
              <a:t>хорошее развитие долговременной памяти (способность долго хранить в памяти нужную информацию)</a:t>
            </a:r>
          </a:p>
          <a:p>
            <a:pPr>
              <a:lnSpc>
                <a:spcPts val="3300"/>
              </a:lnSpc>
              <a:spcBef>
                <a:spcPts val="0"/>
              </a:spcBef>
            </a:pPr>
            <a:r>
              <a:rPr lang="ru-RU" sz="2600" dirty="0" smtClean="0"/>
              <a:t>высокое </a:t>
            </a:r>
            <a:r>
              <a:rPr lang="ru-RU" sz="2600" dirty="0"/>
              <a:t>развитие образной памяти (способность запоминать и воспроизводить цвет, запах, вкус и другие параметры веществ)</a:t>
            </a:r>
          </a:p>
          <a:p>
            <a:pPr>
              <a:lnSpc>
                <a:spcPts val="3300"/>
              </a:lnSpc>
              <a:spcBef>
                <a:spcPts val="0"/>
              </a:spcBef>
            </a:pPr>
            <a:r>
              <a:rPr lang="ru-RU" sz="2600" dirty="0" smtClean="0"/>
              <a:t>развитая </a:t>
            </a:r>
            <a:r>
              <a:rPr lang="ru-RU" sz="2600" dirty="0"/>
              <a:t>тактильная (кожная) и двигательная память</a:t>
            </a:r>
          </a:p>
          <a:p>
            <a:pPr>
              <a:lnSpc>
                <a:spcPts val="3300"/>
              </a:lnSpc>
              <a:spcBef>
                <a:spcPts val="0"/>
              </a:spcBef>
            </a:pPr>
            <a:r>
              <a:rPr lang="ru-RU" sz="2600" dirty="0"/>
              <a:t>ловкость рук</a:t>
            </a:r>
          </a:p>
          <a:p>
            <a:pPr>
              <a:lnSpc>
                <a:spcPts val="3300"/>
              </a:lnSpc>
              <a:spcBef>
                <a:spcPts val="0"/>
              </a:spcBef>
            </a:pPr>
            <a:r>
              <a:rPr lang="ru-RU" sz="2600" dirty="0" smtClean="0"/>
              <a:t>математические </a:t>
            </a:r>
            <a:r>
              <a:rPr lang="ru-RU" sz="2600" dirty="0"/>
              <a:t>способности</a:t>
            </a:r>
          </a:p>
          <a:p>
            <a:pPr>
              <a:lnSpc>
                <a:spcPts val="3300"/>
              </a:lnSpc>
              <a:spcBef>
                <a:spcPts val="0"/>
              </a:spcBef>
            </a:pPr>
            <a:r>
              <a:rPr lang="ru-RU" sz="2600" dirty="0" smtClean="0"/>
              <a:t>склонность </a:t>
            </a:r>
            <a:r>
              <a:rPr lang="ru-RU" sz="2600" dirty="0"/>
              <a:t>к анализу</a:t>
            </a:r>
          </a:p>
          <a:p>
            <a:pPr>
              <a:lnSpc>
                <a:spcPts val="3300"/>
              </a:lnSpc>
              <a:spcBef>
                <a:spcPts val="0"/>
              </a:spcBef>
            </a:pPr>
            <a:r>
              <a:rPr lang="ru-RU" sz="2600" dirty="0" smtClean="0"/>
              <a:t>хорошее </a:t>
            </a:r>
            <a:r>
              <a:rPr lang="ru-RU" sz="2600" dirty="0"/>
              <a:t>обоняние</a:t>
            </a:r>
          </a:p>
          <a:p>
            <a:pPr>
              <a:lnSpc>
                <a:spcPts val="3300"/>
              </a:lnSpc>
              <a:spcBef>
                <a:spcPts val="0"/>
              </a:spcBef>
            </a:pPr>
            <a:r>
              <a:rPr lang="ru-RU" sz="2600" dirty="0" smtClean="0"/>
              <a:t>тонкие </a:t>
            </a:r>
            <a:r>
              <a:rPr lang="ru-RU" sz="2600" dirty="0"/>
              <a:t>вкусовые ощущения</a:t>
            </a:r>
          </a:p>
          <a:p>
            <a:pPr marL="0" indent="0">
              <a:lnSpc>
                <a:spcPts val="3300"/>
              </a:lnSpc>
              <a:spcBef>
                <a:spcPts val="0"/>
              </a:spcBef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165097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/>
              <a:t>ЛИЧНОСТНЫЕ КАЧЕСТВА, ИНТЕРЕСЫ И СКЛОННОСТИ</a:t>
            </a:r>
          </a:p>
          <a:p>
            <a:r>
              <a:rPr lang="ru-RU" dirty="0"/>
              <a:t>внимательность, собранность</a:t>
            </a:r>
          </a:p>
          <a:p>
            <a:r>
              <a:rPr lang="ru-RU" dirty="0"/>
              <a:t>сосредоточенность</a:t>
            </a:r>
          </a:p>
          <a:p>
            <a:r>
              <a:rPr lang="ru-RU" dirty="0"/>
              <a:t>аккуратность, чистоплотность</a:t>
            </a:r>
          </a:p>
          <a:p>
            <a:r>
              <a:rPr lang="ru-RU" dirty="0"/>
              <a:t>высокий самоконтроль	терпеливость</a:t>
            </a:r>
          </a:p>
          <a:p>
            <a:r>
              <a:rPr lang="ru-RU" dirty="0"/>
              <a:t>тактичность</a:t>
            </a:r>
          </a:p>
          <a:p>
            <a:r>
              <a:rPr lang="ru-RU" dirty="0"/>
              <a:t>отзывчивость</a:t>
            </a:r>
          </a:p>
          <a:p>
            <a:r>
              <a:rPr lang="ru-RU" dirty="0"/>
              <a:t>ответственность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90998" y="188640"/>
            <a:ext cx="82296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smtClean="0"/>
              <a:t>КАЧЕСТВА, ОБЕСПЕЧИВАЮЩИЕ УСПЕШНОСТЬ ВЫПОЛНЕНИЯ ПРОФЕССИОНАЛЬНОЙ ДЕЯТЕЛЬНОСТИ</a:t>
            </a:r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801" y="4560841"/>
            <a:ext cx="1632960" cy="210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7104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7768" y="503180"/>
            <a:ext cx="8229600" cy="778098"/>
          </a:xfrm>
        </p:spPr>
        <p:txBody>
          <a:bodyPr/>
          <a:lstStyle/>
          <a:p>
            <a:r>
              <a:rPr lang="ru-RU" sz="2800" b="1" dirty="0"/>
              <a:t>КАЧЕСТВА, ПРЕПЯТСТВУЮЩИЕ ЭФФЕКТИВНОСТИ ПРОФЕССИОНАЛЬНОЙ </a:t>
            </a:r>
            <a:r>
              <a:rPr lang="ru-RU" sz="2800" b="1" dirty="0" smtClean="0"/>
              <a:t>ДЕЯТЕЛЬНОСТИ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5259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ru-RU" dirty="0" smtClean="0"/>
              <a:t>небрежность</a:t>
            </a:r>
            <a:endParaRPr lang="ru-RU" dirty="0"/>
          </a:p>
          <a:p>
            <a:pPr>
              <a:spcBef>
                <a:spcPts val="600"/>
              </a:spcBef>
            </a:pPr>
            <a:r>
              <a:rPr lang="ru-RU" dirty="0"/>
              <a:t>невнимательность</a:t>
            </a:r>
          </a:p>
          <a:p>
            <a:pPr>
              <a:spcBef>
                <a:spcPts val="600"/>
              </a:spcBef>
            </a:pPr>
            <a:r>
              <a:rPr lang="ru-RU" dirty="0"/>
              <a:t>неряшливость</a:t>
            </a:r>
          </a:p>
          <a:p>
            <a:pPr>
              <a:spcBef>
                <a:spcPts val="600"/>
              </a:spcBef>
            </a:pPr>
            <a:r>
              <a:rPr lang="ru-RU" dirty="0"/>
              <a:t>р</a:t>
            </a:r>
            <a:r>
              <a:rPr lang="ru-RU" dirty="0" smtClean="0"/>
              <a:t>аздражительность</a:t>
            </a:r>
          </a:p>
          <a:p>
            <a:pPr>
              <a:spcBef>
                <a:spcPts val="600"/>
              </a:spcBef>
            </a:pPr>
            <a:r>
              <a:rPr lang="ru-RU" dirty="0" smtClean="0"/>
              <a:t>грубость</a:t>
            </a:r>
            <a:endParaRPr lang="ru-RU" dirty="0"/>
          </a:p>
          <a:p>
            <a:pPr>
              <a:spcBef>
                <a:spcPts val="600"/>
              </a:spcBef>
            </a:pPr>
            <a:r>
              <a:rPr lang="ru-RU" dirty="0"/>
              <a:t>нервозность</a:t>
            </a:r>
          </a:p>
          <a:p>
            <a:pPr>
              <a:spcBef>
                <a:spcPts val="600"/>
              </a:spcBef>
            </a:pPr>
            <a:r>
              <a:rPr lang="ru-RU" dirty="0"/>
              <a:t>суетливость</a:t>
            </a:r>
          </a:p>
          <a:p>
            <a:pPr>
              <a:spcBef>
                <a:spcPts val="600"/>
              </a:spcBef>
            </a:pPr>
            <a:r>
              <a:rPr lang="ru-RU" dirty="0"/>
              <a:t>равнодушие к людям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8" y="271589"/>
            <a:ext cx="849600" cy="124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910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Актуальность темы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97152"/>
          </a:xfrm>
        </p:spPr>
        <p:txBody>
          <a:bodyPr/>
          <a:lstStyle/>
          <a:p>
            <a:pPr eaLnBrk="1" hangingPunct="1"/>
            <a:r>
              <a:rPr lang="ru-RU" altLang="ru-RU" sz="3000" dirty="0" smtClean="0"/>
              <a:t>Формирование представления об основных понятиях психологии человека, создает основу для изучения психологии  как научной и практико-ориентированной дисциплины.</a:t>
            </a:r>
          </a:p>
          <a:p>
            <a:pPr eaLnBrk="1" hangingPunct="1"/>
            <a:r>
              <a:rPr lang="ru-RU" altLang="ru-RU" sz="3000" dirty="0" smtClean="0"/>
              <a:t>Данная тема – базовая для дальнейшего изучения дисциплин учебного плана, связанных с пониманием психоэмоционального состояния и поведения человека</a:t>
            </a:r>
          </a:p>
          <a:p>
            <a:pPr eaLnBrk="1" hangingPunct="1"/>
            <a:endParaRPr lang="ru-RU" altLang="ru-RU" dirty="0" smtClean="0"/>
          </a:p>
          <a:p>
            <a:pPr eaLnBrk="1" hangingPunct="1"/>
            <a:endParaRPr lang="ru-RU" alt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31" y="361195"/>
            <a:ext cx="416324" cy="96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1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1638647"/>
              </p:ext>
            </p:extLst>
          </p:nvPr>
        </p:nvGraphicFramePr>
        <p:xfrm>
          <a:off x="456998" y="1600110"/>
          <a:ext cx="8360637" cy="4768179"/>
        </p:xfrm>
        <a:graphic>
          <a:graphicData uri="http://schemas.openxmlformats.org/drawingml/2006/table">
            <a:tbl>
              <a:tblPr firstRow="1" firstCol="1" bandRow="1"/>
              <a:tblGrid>
                <a:gridCol w="2786879">
                  <a:extLst>
                    <a:ext uri="{9D8B030D-6E8A-4147-A177-3AD203B41FA5}">
                      <a16:colId xmlns:a16="http://schemas.microsoft.com/office/drawing/2014/main" val="432021342"/>
                    </a:ext>
                  </a:extLst>
                </a:gridCol>
                <a:gridCol w="2786879">
                  <a:extLst>
                    <a:ext uri="{9D8B030D-6E8A-4147-A177-3AD203B41FA5}">
                      <a16:colId xmlns:a16="http://schemas.microsoft.com/office/drawing/2014/main" val="3707214654"/>
                    </a:ext>
                  </a:extLst>
                </a:gridCol>
                <a:gridCol w="2786879">
                  <a:extLst>
                    <a:ext uri="{9D8B030D-6E8A-4147-A177-3AD203B41FA5}">
                      <a16:colId xmlns:a16="http://schemas.microsoft.com/office/drawing/2014/main" val="1150723418"/>
                    </a:ext>
                  </a:extLst>
                </a:gridCol>
              </a:tblGrid>
              <a:tr h="1589393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spcAft>
                          <a:spcPts val="0"/>
                        </a:spcAft>
                      </a:pPr>
                      <a:r>
                        <a:rPr lang="ru-RU" sz="3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Психические процессы</a:t>
                      </a:r>
                    </a:p>
                  </a:txBody>
                  <a:tcPr marL="62208" marR="62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spcAft>
                          <a:spcPts val="0"/>
                        </a:spcAft>
                      </a:pPr>
                      <a:endParaRPr lang="ru-RU" sz="3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4200"/>
                        </a:lnSpc>
                        <a:spcAft>
                          <a:spcPts val="0"/>
                        </a:spcAft>
                      </a:pPr>
                      <a:r>
                        <a:rPr lang="ru-RU" sz="3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Темперамент</a:t>
                      </a:r>
                      <a:endParaRPr lang="ru-RU" sz="3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spcAft>
                          <a:spcPts val="0"/>
                        </a:spcAft>
                      </a:pPr>
                      <a:r>
                        <a:rPr lang="ru-RU" sz="3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Задатки и способности</a:t>
                      </a:r>
                    </a:p>
                  </a:txBody>
                  <a:tcPr marL="62208" marR="62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145784"/>
                  </a:ext>
                </a:extLst>
              </a:tr>
              <a:tr h="1589393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spcAft>
                          <a:spcPts val="0"/>
                        </a:spcAft>
                      </a:pPr>
                      <a:endParaRPr lang="ru-RU" sz="29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4200"/>
                        </a:lnSpc>
                        <a:spcAft>
                          <a:spcPts val="0"/>
                        </a:spcAft>
                      </a:pPr>
                      <a:r>
                        <a:rPr lang="ru-RU" sz="2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Направленность</a:t>
                      </a:r>
                      <a:endParaRPr lang="ru-RU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4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Личность </a:t>
                      </a:r>
                      <a:r>
                        <a:rPr lang="ru-RU" sz="3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фармацевта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spcAft>
                          <a:spcPts val="0"/>
                        </a:spcAft>
                      </a:pPr>
                      <a:endParaRPr lang="ru-RU" sz="3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4200"/>
                        </a:lnSpc>
                        <a:spcAft>
                          <a:spcPts val="0"/>
                        </a:spcAft>
                      </a:pPr>
                      <a:r>
                        <a:rPr lang="ru-RU" sz="3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Мотивация</a:t>
                      </a:r>
                      <a:endParaRPr lang="ru-RU" sz="3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8495065"/>
                  </a:ext>
                </a:extLst>
              </a:tr>
              <a:tr h="1589393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spcAft>
                          <a:spcPts val="0"/>
                        </a:spcAft>
                      </a:pPr>
                      <a:r>
                        <a:rPr lang="ru-RU" sz="2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Эмоциональная</a:t>
                      </a:r>
                      <a:r>
                        <a:rPr lang="ru-RU" sz="3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сфера</a:t>
                      </a:r>
                    </a:p>
                  </a:txBody>
                  <a:tcPr marL="62208" marR="62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spcAft>
                          <a:spcPts val="0"/>
                        </a:spcAft>
                      </a:pPr>
                      <a:endParaRPr lang="ru-RU" sz="33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4200"/>
                        </a:lnSpc>
                        <a:spcAft>
                          <a:spcPts val="0"/>
                        </a:spcAft>
                      </a:pPr>
                      <a:r>
                        <a:rPr lang="ru-RU" sz="3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Характер</a:t>
                      </a:r>
                      <a:endParaRPr lang="ru-RU" sz="3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spcAft>
                          <a:spcPts val="0"/>
                        </a:spcAft>
                      </a:pPr>
                      <a:endParaRPr lang="ru-RU" sz="3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4200"/>
                        </a:lnSpc>
                        <a:spcAft>
                          <a:spcPts val="0"/>
                        </a:spcAft>
                      </a:pPr>
                      <a:r>
                        <a:rPr lang="ru-RU" sz="3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Воля</a:t>
                      </a:r>
                      <a:endParaRPr lang="ru-RU" sz="3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1846839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79512" y="359078"/>
            <a:ext cx="89644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600" b="1" dirty="0"/>
              <a:t>Психограмма</a:t>
            </a:r>
            <a:r>
              <a:rPr lang="ru-RU" altLang="ru-RU" sz="2600" dirty="0"/>
              <a:t> – совокупность индивидуально-психологических </a:t>
            </a:r>
            <a:r>
              <a:rPr lang="ru-RU" altLang="ru-RU" sz="2600" dirty="0"/>
              <a:t>требований к </a:t>
            </a:r>
            <a:r>
              <a:rPr lang="ru-RU" altLang="ru-RU" sz="2600" b="1" dirty="0"/>
              <a:t>личности </a:t>
            </a:r>
            <a:r>
              <a:rPr lang="ru-RU" altLang="ru-RU" sz="2600" b="1" dirty="0" smtClean="0"/>
              <a:t>фармацевта: </a:t>
            </a:r>
            <a:endParaRPr lang="ru-RU" alt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36118742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685665"/>
            <a:ext cx="8219520" cy="1133280"/>
          </a:xfrm>
        </p:spPr>
        <p:txBody>
          <a:bodyPr/>
          <a:lstStyle/>
          <a:p>
            <a:pPr algn="ctr"/>
            <a:r>
              <a:rPr lang="ru-RU" sz="2903" b="1" dirty="0"/>
              <a:t>Методики оценки индивидуально-личностных </a:t>
            </a:r>
            <a:r>
              <a:rPr lang="ru-RU" sz="2903" b="1" dirty="0" smtClean="0"/>
              <a:t>качеств:</a:t>
            </a:r>
            <a:endParaRPr lang="ru-RU" sz="2903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481" y="1792276"/>
            <a:ext cx="8219520" cy="4517280"/>
          </a:xfrm>
        </p:spPr>
        <p:txBody>
          <a:bodyPr/>
          <a:lstStyle/>
          <a:p>
            <a:pPr marL="414726" indent="-414726">
              <a:lnSpc>
                <a:spcPts val="2631"/>
              </a:lnSpc>
              <a:spcBef>
                <a:spcPts val="544"/>
              </a:spcBef>
              <a:spcAft>
                <a:spcPts val="0"/>
              </a:spcAft>
            </a:pPr>
            <a:r>
              <a:rPr lang="ru-RU" sz="2721" dirty="0"/>
              <a:t>Оценка кратковременной и долговременной памяти - Методика 10 слов</a:t>
            </a:r>
          </a:p>
          <a:p>
            <a:pPr marL="414726" indent="-414726">
              <a:lnSpc>
                <a:spcPts val="2631"/>
              </a:lnSpc>
              <a:spcBef>
                <a:spcPts val="544"/>
              </a:spcBef>
              <a:spcAft>
                <a:spcPts val="0"/>
              </a:spcAft>
            </a:pPr>
            <a:r>
              <a:rPr lang="ru-RU" sz="2721" dirty="0"/>
              <a:t>Опросник темперамента </a:t>
            </a:r>
            <a:r>
              <a:rPr lang="ru-RU" sz="2721" dirty="0" err="1"/>
              <a:t>Стреляу</a:t>
            </a:r>
            <a:endParaRPr lang="ru-RU" sz="2721" dirty="0"/>
          </a:p>
          <a:p>
            <a:pPr marL="414726" indent="-414726">
              <a:lnSpc>
                <a:spcPts val="2631"/>
              </a:lnSpc>
              <a:spcBef>
                <a:spcPts val="544"/>
              </a:spcBef>
              <a:spcAft>
                <a:spcPts val="0"/>
              </a:spcAft>
            </a:pPr>
            <a:r>
              <a:rPr lang="ru-RU" sz="2721" dirty="0"/>
              <a:t>Оценка устойчивости внимания - </a:t>
            </a:r>
            <a:r>
              <a:rPr lang="ru-RU" sz="2721" dirty="0"/>
              <a:t>Методика  </a:t>
            </a:r>
            <a:r>
              <a:rPr lang="ru-RU" sz="2721" dirty="0" err="1"/>
              <a:t>Шульте</a:t>
            </a:r>
            <a:endParaRPr lang="ru-RU" sz="2721" dirty="0"/>
          </a:p>
          <a:p>
            <a:pPr marL="414726" indent="-414726">
              <a:lnSpc>
                <a:spcPts val="2631"/>
              </a:lnSpc>
              <a:spcBef>
                <a:spcPts val="544"/>
              </a:spcBef>
              <a:spcAft>
                <a:spcPts val="0"/>
              </a:spcAft>
            </a:pPr>
            <a:r>
              <a:rPr lang="ru-RU" sz="2721" dirty="0"/>
              <a:t>Личностная тревожность - Шкала </a:t>
            </a:r>
            <a:r>
              <a:rPr lang="ru-RU" sz="2721" dirty="0"/>
              <a:t>тревожности </a:t>
            </a:r>
            <a:r>
              <a:rPr lang="ru-RU" sz="2721" dirty="0" err="1"/>
              <a:t>Спилбергера</a:t>
            </a:r>
            <a:r>
              <a:rPr lang="ru-RU" sz="2721" dirty="0"/>
              <a:t>-Ханина</a:t>
            </a:r>
          </a:p>
          <a:p>
            <a:pPr marL="414726" indent="-414726">
              <a:lnSpc>
                <a:spcPts val="2631"/>
              </a:lnSpc>
              <a:spcBef>
                <a:spcPts val="544"/>
              </a:spcBef>
              <a:spcAft>
                <a:spcPts val="0"/>
              </a:spcAft>
            </a:pPr>
            <a:r>
              <a:rPr lang="ru-RU" sz="2721" dirty="0"/>
              <a:t>Оценка эмоциональной сферы - </a:t>
            </a:r>
            <a:r>
              <a:rPr lang="ru-RU" sz="2721" dirty="0" err="1"/>
              <a:t>Торонтская</a:t>
            </a:r>
            <a:r>
              <a:rPr lang="ru-RU" sz="2721" dirty="0"/>
              <a:t> </a:t>
            </a:r>
            <a:r>
              <a:rPr lang="ru-RU" sz="2721" dirty="0" err="1"/>
              <a:t>Алекситимическая</a:t>
            </a:r>
            <a:r>
              <a:rPr lang="ru-RU" sz="2721" dirty="0"/>
              <a:t> шкала</a:t>
            </a:r>
          </a:p>
          <a:p>
            <a:pPr marL="414726" indent="-414726">
              <a:lnSpc>
                <a:spcPts val="2631"/>
              </a:lnSpc>
              <a:spcBef>
                <a:spcPts val="544"/>
              </a:spcBef>
              <a:spcAft>
                <a:spcPts val="0"/>
              </a:spcAft>
            </a:pPr>
            <a:r>
              <a:rPr lang="ru-RU" sz="2721" dirty="0"/>
              <a:t>Опросник  Эмоционального интеллекта Д.В. Люсина..</a:t>
            </a:r>
          </a:p>
          <a:p>
            <a:pPr marL="414726" indent="-414726">
              <a:lnSpc>
                <a:spcPts val="2631"/>
              </a:lnSpc>
              <a:spcBef>
                <a:spcPts val="544"/>
              </a:spcBef>
              <a:spcAft>
                <a:spcPts val="0"/>
              </a:spcAft>
            </a:pPr>
            <a:r>
              <a:rPr lang="ru-RU" sz="2721" dirty="0"/>
              <a:t>Оценка волевых качеств - </a:t>
            </a:r>
            <a:r>
              <a:rPr lang="ru-RU" sz="2721" dirty="0"/>
              <a:t>Методика </a:t>
            </a:r>
            <a:r>
              <a:rPr lang="ru-RU" sz="2721" dirty="0"/>
              <a:t>УСК</a:t>
            </a:r>
            <a:endParaRPr lang="ru-RU" sz="2721" dirty="0"/>
          </a:p>
        </p:txBody>
      </p:sp>
    </p:spTree>
    <p:extLst>
      <p:ext uri="{BB962C8B-B14F-4D97-AF65-F5344CB8AC3E}">
        <p14:creationId xmlns:p14="http://schemas.microsoft.com/office/powerpoint/2010/main" val="2485325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468470" y="357388"/>
            <a:ext cx="8220960" cy="1847476"/>
          </a:xfrm>
        </p:spPr>
        <p:txBody>
          <a:bodyPr/>
          <a:lstStyle/>
          <a:p>
            <a:pPr eaLnBrk="1" hangingPunct="1"/>
            <a:r>
              <a:rPr lang="ru-RU" altLang="ru-RU" sz="3810" b="1" dirty="0"/>
              <a:t>Профессиограмма </a:t>
            </a:r>
            <a:r>
              <a:rPr lang="ru-RU" altLang="ru-RU" sz="3810" b="1" dirty="0" smtClean="0"/>
              <a:t/>
            </a:r>
            <a:br>
              <a:rPr lang="ru-RU" altLang="ru-RU" sz="3810" b="1" dirty="0" smtClean="0"/>
            </a:br>
            <a:r>
              <a:rPr lang="ru-RU" altLang="ru-RU" sz="3810" b="1" dirty="0" smtClean="0"/>
              <a:t>«</a:t>
            </a:r>
            <a:r>
              <a:rPr lang="ru-RU" altLang="ru-RU" sz="3810" b="1" dirty="0"/>
              <a:t>ФАРМАЦЕВТ», «ПРОВИЗОР»</a:t>
            </a:r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>
          <a:xfrm>
            <a:off x="456251" y="2780928"/>
            <a:ext cx="8220960" cy="1894116"/>
          </a:xfrm>
        </p:spPr>
        <p:txBody>
          <a:bodyPr/>
          <a:lstStyle/>
          <a:p>
            <a:pPr eaLnBrk="1" hangingPunct="1"/>
            <a:r>
              <a:rPr lang="en-US" altLang="ru-RU" dirty="0">
                <a:solidFill>
                  <a:srgbClr val="C00000"/>
                </a:solidFill>
                <a:hlinkClick r:id="rId2"/>
              </a:rPr>
              <a:t>https://</a:t>
            </a:r>
            <a:r>
              <a:rPr lang="en-US" altLang="ru-RU" dirty="0" smtClean="0">
                <a:solidFill>
                  <a:srgbClr val="C00000"/>
                </a:solidFill>
                <a:hlinkClick r:id="rId2"/>
              </a:rPr>
              <a:t>pandia.ru/text/80/401/998.php</a:t>
            </a:r>
            <a:endParaRPr lang="ru-RU" altLang="ru-RU" dirty="0" smtClean="0">
              <a:solidFill>
                <a:srgbClr val="C00000"/>
              </a:solidFill>
            </a:endParaRPr>
          </a:p>
          <a:p>
            <a:pPr eaLnBrk="1" hangingPunct="1"/>
            <a:r>
              <a:rPr lang="ru-RU" altLang="ru-RU" b="1" dirty="0" smtClean="0"/>
              <a:t>Психограмма</a:t>
            </a:r>
            <a:r>
              <a:rPr lang="ru-RU" altLang="ru-RU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7733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Способности как фактор успешности профессиональной деятельности</a:t>
            </a:r>
            <a:endParaRPr lang="ru-RU" sz="3200" dirty="0"/>
          </a:p>
        </p:txBody>
      </p:sp>
      <p:pic>
        <p:nvPicPr>
          <p:cNvPr id="15363" name="Содержимое 3" descr="Левушкина Алла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2071687"/>
            <a:ext cx="2702074" cy="4059889"/>
          </a:xfrm>
        </p:spPr>
      </p:pic>
      <p:sp>
        <p:nvSpPr>
          <p:cNvPr id="15364" name="Rectangle 1"/>
          <p:cNvSpPr>
            <a:spLocks noChangeArrowheads="1"/>
          </p:cNvSpPr>
          <p:nvPr/>
        </p:nvSpPr>
        <p:spPr bwMode="auto">
          <a:xfrm>
            <a:off x="3131840" y="1916832"/>
            <a:ext cx="5857875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600" i="1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«Парадокс» освоения профессиональной деятельности в том, что полноценное освоение данной профессии достигается лишь тогда, когда субъект начинает выполнять ее не только так, как «положено» (по нормативно-заданным образцам), а привносит в эту деятельность свои собственные, творческие элементы (через выработку индивидуального стиля деятельности).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78373" y="116632"/>
            <a:ext cx="8958123" cy="18002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i="1" dirty="0" smtClean="0"/>
              <a:t>    </a:t>
            </a:r>
            <a:r>
              <a:rPr lang="ru-RU" altLang="ru-RU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Индивидуальный стиль деятельности </a:t>
            </a: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alt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характерная для индивида система методов, приемов, способов решения задач деятельности, обеспечивающая успешное ее выполнение</a:t>
            </a:r>
          </a:p>
          <a:p>
            <a:pPr eaLnBrk="1" hangingPunct="1"/>
            <a:endParaRPr lang="ru-RU" altLang="ru-RU" dirty="0" smtClean="0"/>
          </a:p>
        </p:txBody>
      </p:sp>
      <p:sp>
        <p:nvSpPr>
          <p:cNvPr id="3" name="Объект 2"/>
          <p:cNvSpPr txBox="1">
            <a:spLocks/>
          </p:cNvSpPr>
          <p:nvPr/>
        </p:nvSpPr>
        <p:spPr bwMode="auto">
          <a:xfrm>
            <a:off x="611560" y="5570125"/>
            <a:ext cx="8424936" cy="11690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700"/>
              </a:lnSpc>
              <a:spcBef>
                <a:spcPts val="0"/>
              </a:spcBef>
              <a:buNone/>
            </a:pPr>
            <a:r>
              <a:rPr lang="ru-RU" sz="2600" dirty="0" smtClean="0"/>
              <a:t>Человек учится гораздо успешнее и легче, если у него сформирован свой индивидуальный стиль учебной деятельности, соответствующий его природным задаткам </a:t>
            </a:r>
            <a:endParaRPr lang="ru-RU" sz="2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3" y="5570126"/>
            <a:ext cx="416324" cy="969885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4" y="1843314"/>
            <a:ext cx="8958122" cy="372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649303" y="5186993"/>
            <a:ext cx="504056" cy="383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@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571500"/>
            <a:ext cx="8229600" cy="12733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Коммуникация</a:t>
            </a:r>
            <a:r>
              <a:rPr lang="ru-RU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процесс двустороннего обмена информацией, ведущей ко взаимному пониманию. 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1330" y="2996952"/>
            <a:ext cx="8286750" cy="24929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2667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Коммуникативная компетентность 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— способность устанавливать и поддерживать необходимые контакты с другими людьми; </a:t>
            </a:r>
          </a:p>
          <a:p>
            <a:pPr indent="2667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система внутренних ресурсов, необходимых для построения эффективной коммуникации в определенном круге ситуаций межличностного взаимодействия.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Ежедневный акт коммуникации человека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5563194"/>
              </p:ext>
            </p:extLst>
          </p:nvPr>
        </p:nvGraphicFramePr>
        <p:xfrm>
          <a:off x="107504" y="1556792"/>
          <a:ext cx="8784976" cy="4968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" r:id="rId3" imgW="8230313" imgH="4523624" progId="Excel.Chart.8">
                  <p:embed/>
                </p:oleObj>
              </mc:Choice>
              <mc:Fallback>
                <p:oleObj r:id="rId3" imgW="8230313" imgH="4523624" progId="Excel.Char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556792"/>
                        <a:ext cx="8784976" cy="4968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8435" name="Содержимое 5" descr="12347-img_6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938" y="-6350"/>
            <a:ext cx="9151938" cy="686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Стороны общения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899592" y="1916832"/>
            <a:ext cx="7787208" cy="3911600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Перцептивная</a:t>
            </a:r>
          </a:p>
          <a:p>
            <a:pPr eaLnBrk="1" hangingPunct="1"/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Коммуникативная  </a:t>
            </a:r>
          </a:p>
          <a:p>
            <a:pPr eaLnBrk="1" hangingPunct="1"/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Интерактивная  </a:t>
            </a:r>
          </a:p>
        </p:txBody>
      </p:sp>
      <p:pic>
        <p:nvPicPr>
          <p:cNvPr id="19460" name="Picture 2" descr="C:\Users\Алексей\Desktop\image1568289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3286125"/>
            <a:ext cx="4597400" cy="308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lnSpc>
                <a:spcPts val="3100"/>
              </a:lnSpc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Перцептивная сторона общения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err="1"/>
              <a:t>перце́пция</a:t>
            </a:r>
            <a:r>
              <a:rPr lang="ru-RU" sz="3100" dirty="0"/>
              <a:t> </a:t>
            </a:r>
            <a:r>
              <a:rPr lang="ru-RU" sz="2700" dirty="0" smtClean="0"/>
              <a:t>(лат</a:t>
            </a:r>
            <a:r>
              <a:rPr lang="ru-RU" sz="2700" dirty="0"/>
              <a:t>. </a:t>
            </a:r>
            <a:r>
              <a:rPr lang="ru-RU" sz="2700" dirty="0" err="1"/>
              <a:t>perceptio</a:t>
            </a:r>
            <a:r>
              <a:rPr lang="ru-RU" sz="2700" dirty="0"/>
              <a:t>) </a:t>
            </a:r>
            <a:r>
              <a:rPr lang="ru-RU" sz="3100" dirty="0"/>
              <a:t>-</a:t>
            </a:r>
            <a:r>
              <a:rPr lang="ru-RU" sz="3100" dirty="0" smtClean="0"/>
              <a:t> </a:t>
            </a:r>
            <a:r>
              <a:rPr lang="ru-RU" sz="3100" dirty="0"/>
              <a:t>чувственное познание </a:t>
            </a:r>
            <a:r>
              <a:rPr lang="ru-RU" sz="3100" dirty="0" smtClean="0"/>
              <a:t>предметов, восприятие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204864"/>
            <a:ext cx="8229600" cy="4065315"/>
          </a:xfrm>
        </p:spPr>
        <p:txBody>
          <a:bodyPr rtlCol="0">
            <a:normAutofit fontScale="92500" lnSpcReduction="10000"/>
          </a:bodyPr>
          <a:lstStyle/>
          <a:p>
            <a:pPr marL="0" indent="35877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Первое впечатление. </a:t>
            </a:r>
          </a:p>
          <a:p>
            <a:pPr marL="0" indent="35877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Взаимопонимание. </a:t>
            </a:r>
          </a:p>
          <a:p>
            <a:pPr marL="0" indent="35877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Установки. </a:t>
            </a:r>
          </a:p>
          <a:p>
            <a:pPr marL="0" indent="35877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Предубеждения. </a:t>
            </a:r>
          </a:p>
          <a:p>
            <a:pPr marL="0" indent="35877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Эффекты, наблюдаемые при восприятии врача и пациента: первичности, ореола новизны,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стереотипизации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35877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Эмпатия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900igr.net/datai/istorija/Razvitie-drevnikh-ljudej/0001-002-Vypolnila-Pavlovskaja-Kristina-Uchenitsa-11-klassa-Tjoplovskoj-SO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8928992" cy="334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ravlencam.ru/files/0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2656"/>
            <a:ext cx="518457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85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467292" y="1772816"/>
            <a:ext cx="842544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Aft>
                <a:spcPts val="647"/>
              </a:spcAft>
              <a:buSzPct val="100000"/>
              <a:defRPr/>
            </a:pPr>
            <a:endParaRPr lang="ru-RU" altLang="ru-RU" sz="635" dirty="0"/>
          </a:p>
          <a:p>
            <a:pPr>
              <a:spcAft>
                <a:spcPts val="647"/>
              </a:spcAft>
              <a:buSzPct val="100000"/>
              <a:defRPr/>
            </a:pPr>
            <a:r>
              <a:rPr lang="ru-RU" altLang="ru-RU" sz="2800" b="1" dirty="0"/>
              <a:t>Ошибки первого впечатления </a:t>
            </a:r>
            <a:r>
              <a:rPr lang="ru-RU" altLang="ru-RU" sz="2800" dirty="0"/>
              <a:t>вызывают:</a:t>
            </a:r>
          </a:p>
          <a:p>
            <a:pPr marL="900113" indent="-457200">
              <a:spcAft>
                <a:spcPts val="647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sz="2800" dirty="0" smtClean="0"/>
              <a:t>Мнения </a:t>
            </a:r>
            <a:r>
              <a:rPr lang="ru-RU" altLang="ru-RU" sz="2800" dirty="0"/>
              <a:t>других лиц. </a:t>
            </a:r>
          </a:p>
          <a:p>
            <a:pPr marL="900113" indent="-457200">
              <a:spcAft>
                <a:spcPts val="647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sz="2800" dirty="0" err="1" smtClean="0"/>
              <a:t>Галло</a:t>
            </a:r>
            <a:r>
              <a:rPr lang="ru-RU" altLang="ru-RU" sz="2800" dirty="0" smtClean="0"/>
              <a:t>-эффект</a:t>
            </a:r>
            <a:r>
              <a:rPr lang="ru-RU" altLang="ru-RU" sz="2800" dirty="0"/>
              <a:t>. </a:t>
            </a:r>
          </a:p>
          <a:p>
            <a:pPr marL="900113" indent="-457200">
              <a:spcAft>
                <a:spcPts val="647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sz="2800" dirty="0" smtClean="0"/>
              <a:t>Эффект </a:t>
            </a:r>
            <a:r>
              <a:rPr lang="ru-RU" altLang="ru-RU" sz="2800" dirty="0"/>
              <a:t>снисходительности - ужесточения. </a:t>
            </a:r>
          </a:p>
          <a:p>
            <a:pPr marL="900113" indent="-457200">
              <a:spcAft>
                <a:spcPts val="647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sz="2800" dirty="0" smtClean="0"/>
              <a:t>Стереотипы</a:t>
            </a:r>
            <a:r>
              <a:rPr lang="ru-RU" altLang="ru-RU" sz="2800" dirty="0"/>
              <a:t>. </a:t>
            </a:r>
          </a:p>
          <a:p>
            <a:pPr marL="900113" indent="-457200">
              <a:spcAft>
                <a:spcPts val="647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sz="2800" dirty="0" smtClean="0"/>
              <a:t>Психическое </a:t>
            </a:r>
            <a:r>
              <a:rPr lang="ru-RU" altLang="ru-RU" sz="2800" dirty="0"/>
              <a:t>состояние.</a:t>
            </a:r>
          </a:p>
          <a:p>
            <a:pPr marL="900113" indent="-457200">
              <a:spcAft>
                <a:spcPts val="647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sz="2800" dirty="0" smtClean="0"/>
              <a:t>Доминирующая </a:t>
            </a:r>
            <a:r>
              <a:rPr lang="ru-RU" altLang="ru-RU" sz="2800" dirty="0"/>
              <a:t>потребность. </a:t>
            </a:r>
          </a:p>
          <a:p>
            <a:pPr marL="900113" indent="-457200">
              <a:spcAft>
                <a:spcPts val="647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sz="2800" dirty="0" smtClean="0"/>
              <a:t>Проекция </a:t>
            </a:r>
            <a:r>
              <a:rPr lang="ru-RU" altLang="ru-RU" sz="2800" dirty="0"/>
              <a:t>и </a:t>
            </a:r>
            <a:r>
              <a:rPr lang="ru-RU" altLang="ru-RU" sz="2800" dirty="0" err="1" smtClean="0"/>
              <a:t>эмпатия</a:t>
            </a:r>
            <a:r>
              <a:rPr lang="ru-RU" altLang="ru-RU" sz="1000" dirty="0" smtClean="0"/>
              <a:t>..</a:t>
            </a:r>
            <a:endParaRPr lang="ru-RU" alt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3780" y="476672"/>
            <a:ext cx="8568952" cy="8925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contourW="50800">
            <a:contourClr>
              <a:schemeClr val="tx2">
                <a:lumMod val="60000"/>
                <a:lumOff val="40000"/>
              </a:schemeClr>
            </a:contourClr>
          </a:sp3d>
        </p:spPr>
        <p:txBody>
          <a:bodyPr wrap="square">
            <a:spAutoFit/>
          </a:bodyPr>
          <a:lstStyle/>
          <a:p>
            <a:pPr algn="ctr">
              <a:spcAft>
                <a:spcPts val="647"/>
              </a:spcAft>
              <a:buSzPct val="100000"/>
              <a:defRPr/>
            </a:pPr>
            <a:r>
              <a:rPr lang="ru-RU" altLang="ru-RU" sz="2600" b="1" dirty="0"/>
              <a:t>Первое впечатление</a:t>
            </a:r>
            <a:r>
              <a:rPr lang="ru-RU" altLang="ru-RU" sz="2600" dirty="0"/>
              <a:t> - общее, тотальное восприятие </a:t>
            </a:r>
            <a:r>
              <a:rPr lang="ru-RU" altLang="ru-RU" sz="2600" dirty="0" smtClean="0"/>
              <a:t>человека</a:t>
            </a:r>
            <a:r>
              <a:rPr lang="ru-RU" altLang="ru-RU" sz="2600" dirty="0"/>
              <a:t> </a:t>
            </a:r>
            <a:r>
              <a:rPr lang="ru-RU" altLang="ru-RU" sz="2400" dirty="0" smtClean="0"/>
              <a:t>(без деталей). </a:t>
            </a:r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42483978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65417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lnSpc>
                <a:spcPts val="2900"/>
              </a:lnSpc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Интерактивная сторона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/>
              <a:t>Интерактивность </a:t>
            </a:r>
            <a:r>
              <a:rPr lang="ru-RU" sz="3100" dirty="0" smtClean="0"/>
              <a:t>(англ</a:t>
            </a:r>
            <a:r>
              <a:rPr lang="ru-RU" sz="3100" dirty="0"/>
              <a:t>. </a:t>
            </a:r>
            <a:r>
              <a:rPr lang="en-US" sz="3100" dirty="0" smtClean="0"/>
              <a:t>I</a:t>
            </a:r>
            <a:r>
              <a:rPr lang="ru-RU" sz="3100" dirty="0" err="1" smtClean="0"/>
              <a:t>nteraction</a:t>
            </a:r>
            <a:r>
              <a:rPr lang="ru-RU" sz="3100" dirty="0" smtClean="0"/>
              <a:t>) </a:t>
            </a:r>
            <a:r>
              <a:rPr lang="ru-RU" sz="3100" dirty="0"/>
              <a:t>— </a:t>
            </a:r>
            <a:r>
              <a:rPr lang="ru-RU" sz="3100" dirty="0" smtClean="0"/>
              <a:t>взаимодействие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457200" y="2132855"/>
            <a:ext cx="8229600" cy="3993307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 организация взаимодействия между людьми, например, нужно согласовать действия, распределить функции или повлиять на настроение, поведение, убеждения собеседника 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9817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lnSpc>
                <a:spcPts val="2800"/>
              </a:lnSpc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Коммуникативная сторона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коммуникация (</a:t>
            </a:r>
            <a:r>
              <a:rPr 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communication)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расширенное понятие общения, социальное взаимодействие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457200" y="2420887"/>
            <a:ext cx="8229600" cy="3960441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Каналы общения: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4863" eaLnBrk="1" hangingPunct="1"/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речевой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(вербальный, </a:t>
            </a: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лат.- устный, словесный)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</a:p>
          <a:p>
            <a:pPr marL="804863" eaLnBrk="1" hangingPunct="1"/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неречевой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(невербальный)</a:t>
            </a:r>
          </a:p>
          <a:p>
            <a:pPr marL="0" indent="0" eaLnBrk="1" hangingPunct="1">
              <a:buNone/>
            </a:pPr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Установление  границ психологического пространства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980728"/>
            <a:ext cx="8229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C00000"/>
                </a:solidFill>
              </a:rPr>
              <a:t>Коммуникационный </a:t>
            </a:r>
            <a:r>
              <a:rPr lang="ru-RU" sz="2800" b="1" dirty="0" smtClean="0">
                <a:solidFill>
                  <a:srgbClr val="C00000"/>
                </a:solidFill>
              </a:rPr>
              <a:t>процесс - </a:t>
            </a:r>
            <a:r>
              <a:rPr lang="ru-RU" sz="2800" dirty="0"/>
              <a:t>это последовательность взаимосвязанных этапов, необходимых для осуществления обмена информации:</a:t>
            </a:r>
          </a:p>
          <a:p>
            <a:pPr marL="457200" indent="-279400">
              <a:buFont typeface="Arial" panose="020B0604020202020204" pitchFamily="34" charset="0"/>
              <a:buChar char="•"/>
            </a:pPr>
            <a:r>
              <a:rPr lang="ru-RU" sz="2800" dirty="0"/>
              <a:t>Формулирование сообщения</a:t>
            </a:r>
          </a:p>
          <a:p>
            <a:pPr marL="457200" indent="-279400">
              <a:buFont typeface="Arial" panose="020B0604020202020204" pitchFamily="34" charset="0"/>
              <a:buChar char="•"/>
            </a:pPr>
            <a:r>
              <a:rPr lang="ru-RU" sz="2800" dirty="0"/>
              <a:t>Кодирование информации</a:t>
            </a:r>
          </a:p>
          <a:p>
            <a:pPr marL="457200" indent="-279400">
              <a:buFont typeface="Arial" panose="020B0604020202020204" pitchFamily="34" charset="0"/>
              <a:buChar char="•"/>
            </a:pPr>
            <a:r>
              <a:rPr lang="ru-RU" sz="2800" dirty="0"/>
              <a:t>Выбор каналов и передача сообщения</a:t>
            </a:r>
          </a:p>
          <a:p>
            <a:pPr marL="457200" indent="-279400">
              <a:buFont typeface="Arial" panose="020B0604020202020204" pitchFamily="34" charset="0"/>
              <a:buChar char="•"/>
            </a:pPr>
            <a:r>
              <a:rPr lang="ru-RU" sz="2800" dirty="0"/>
              <a:t>Декодирование сообщений </a:t>
            </a:r>
          </a:p>
          <a:p>
            <a:pPr marL="457200" indent="-279400">
              <a:buFont typeface="Arial" panose="020B0604020202020204" pitchFamily="34" charset="0"/>
              <a:buChar char="•"/>
            </a:pPr>
            <a:r>
              <a:rPr lang="ru-RU" sz="2800" dirty="0"/>
              <a:t>Интерпретация информации</a:t>
            </a:r>
          </a:p>
          <a:p>
            <a:pPr marL="457200" indent="-279400">
              <a:buFont typeface="Arial" panose="020B0604020202020204" pitchFamily="34" charset="0"/>
              <a:buChar char="•"/>
            </a:pPr>
            <a:r>
              <a:rPr lang="ru-RU" sz="2800" dirty="0"/>
              <a:t>Передача подтверждения по обратной связи</a:t>
            </a:r>
          </a:p>
        </p:txBody>
      </p:sp>
    </p:spTree>
    <p:extLst>
      <p:ext uri="{BB962C8B-B14F-4D97-AF65-F5344CB8AC3E}">
        <p14:creationId xmlns:p14="http://schemas.microsoft.com/office/powerpoint/2010/main" val="88945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01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Структура речевого общения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2695998"/>
              </p:ext>
            </p:extLst>
          </p:nvPr>
        </p:nvGraphicFramePr>
        <p:xfrm>
          <a:off x="359024" y="1340768"/>
          <a:ext cx="8784976" cy="535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91235">
                <a:tc>
                  <a:txBody>
                    <a:bodyPr/>
                    <a:lstStyle/>
                    <a:p>
                      <a:pPr marL="72000">
                        <a:lnSpc>
                          <a:spcPts val="2500"/>
                        </a:lnSpc>
                      </a:pPr>
                      <a:r>
                        <a:rPr lang="ru-RU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Значение и смысл слов, фраз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108000">
                        <a:lnSpc>
                          <a:spcPts val="2500"/>
                        </a:lnSpc>
                      </a:pPr>
                      <a:r>
                        <a:rPr lang="ru-RU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точность употребления слова, его выразительность и доступность, правильность построения фразы и ее доходчивость, правильность произношения звуков, слов, выразительность и смысл интонации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9592">
                <a:tc>
                  <a:txBody>
                    <a:bodyPr/>
                    <a:lstStyle/>
                    <a:p>
                      <a:pPr marL="72000">
                        <a:lnSpc>
                          <a:spcPts val="2500"/>
                        </a:lnSpc>
                      </a:pPr>
                      <a:r>
                        <a:rPr lang="ru-RU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Речевые звуковые явления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108000">
                        <a:lnSpc>
                          <a:spcPts val="2500"/>
                        </a:lnSpc>
                      </a:pPr>
                      <a:r>
                        <a:rPr lang="ru-RU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темп речи (быстрый, средний, замедленный), модуляция высоты голоса (плавная, резкая), тональность голоса (высокая, низкая), ритм (равномерный, прерывистый), тембр (раскатистый, хриплый, скрипучий), интонация, дикция речи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1235">
                <a:tc>
                  <a:txBody>
                    <a:bodyPr/>
                    <a:lstStyle/>
                    <a:p>
                      <a:pPr marL="72000">
                        <a:lnSpc>
                          <a:spcPts val="2500"/>
                        </a:lnSpc>
                      </a:pPr>
                      <a:r>
                        <a:rPr lang="ru-RU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Выразительные качества голоса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108000">
                        <a:lnSpc>
                          <a:spcPts val="2500"/>
                        </a:lnSpc>
                      </a:pPr>
                      <a:r>
                        <a:rPr lang="ru-RU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характерные специфические звуки, при общении: смех, </a:t>
                      </a:r>
                      <a:r>
                        <a:rPr lang="ru-RU" sz="24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хмыкание</a:t>
                      </a:r>
                      <a:r>
                        <a:rPr lang="ru-RU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, плач, шепот, вздохи и др.; разделительные звуки — это кашель; нулевые звуки — паузы, а также звуки назализации — "хм-хм", "э-э-э" и др.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Жестовая речь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74" y="1268760"/>
            <a:ext cx="8634052" cy="507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20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«Алфавит» жестов   (А. </a:t>
            </a:r>
            <a:r>
              <a:rPr lang="ru-RU" sz="2800" dirty="0" err="1" smtClean="0"/>
              <a:t>Пиз</a:t>
            </a:r>
            <a:r>
              <a:rPr lang="ru-RU" sz="2800" dirty="0" smtClean="0"/>
              <a:t>, Дж. </a:t>
            </a:r>
            <a:r>
              <a:rPr lang="ru-RU" sz="2800" dirty="0" err="1" smtClean="0"/>
              <a:t>Ниренберг</a:t>
            </a:r>
            <a:r>
              <a:rPr lang="ru-RU" sz="2800" dirty="0" smtClean="0"/>
              <a:t>, Г. </a:t>
            </a:r>
            <a:r>
              <a:rPr lang="ru-RU" sz="2800" dirty="0" err="1" smtClean="0"/>
              <a:t>Калеро</a:t>
            </a:r>
            <a:r>
              <a:rPr lang="ru-RU" sz="2800" dirty="0" smtClean="0"/>
              <a:t>,</a:t>
            </a:r>
            <a:br>
              <a:rPr lang="ru-RU" sz="2800" dirty="0" smtClean="0"/>
            </a:br>
            <a:r>
              <a:rPr lang="ru-RU" sz="2800" dirty="0" smtClean="0"/>
              <a:t> Г.Е. </a:t>
            </a:r>
            <a:r>
              <a:rPr lang="ru-RU" sz="2800" dirty="0" err="1" smtClean="0"/>
              <a:t>Крейдлин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b="1" dirty="0" smtClean="0"/>
              <a:t>                                         </a:t>
            </a:r>
            <a:endParaRPr lang="ru-RU" altLang="ru-RU" dirty="0" smtClean="0"/>
          </a:p>
        </p:txBody>
      </p:sp>
      <p:pic>
        <p:nvPicPr>
          <p:cNvPr id="24580" name="Picture 2" descr="C:\Users\Алексей\Desktop\691TGV0BGA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143000"/>
            <a:ext cx="4071938" cy="5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28745" y="1988840"/>
            <a:ext cx="4507358" cy="3323987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/>
        </p:spPr>
        <p:txBody>
          <a:bodyPr wrap="square">
            <a:spAutoFit/>
          </a:bodyPr>
          <a:lstStyle/>
          <a:p>
            <a:r>
              <a:rPr lang="ru-RU" altLang="ru-RU" sz="2800" b="1" dirty="0"/>
              <a:t>Жесты-иллюстраторы</a:t>
            </a:r>
            <a:endParaRPr lang="ru-RU" altLang="ru-RU" sz="2800" dirty="0"/>
          </a:p>
          <a:p>
            <a:r>
              <a:rPr lang="ru-RU" sz="2600" dirty="0" smtClean="0">
                <a:solidFill>
                  <a:srgbClr val="0F0F0F"/>
                </a:solidFill>
                <a:ea typeface="Times New Roman" panose="02020603050405020304" pitchFamily="18" charset="0"/>
              </a:rPr>
              <a:t>подкрепляют </a:t>
            </a:r>
            <a:r>
              <a:rPr lang="ru-RU" sz="2600" dirty="0">
                <a:solidFill>
                  <a:srgbClr val="0F0F0F"/>
                </a:solidFill>
                <a:ea typeface="Times New Roman" panose="02020603050405020304" pitchFamily="18" charset="0"/>
              </a:rPr>
              <a:t>сообщения (</a:t>
            </a:r>
            <a:r>
              <a:rPr lang="ru-RU" sz="2600" i="1" dirty="0">
                <a:solidFill>
                  <a:srgbClr val="0F0F0F"/>
                </a:solidFill>
                <a:ea typeface="Times New Roman" panose="02020603050405020304" pitchFamily="18" charset="0"/>
              </a:rPr>
              <a:t>указатели</a:t>
            </a:r>
            <a:r>
              <a:rPr lang="ru-RU" sz="2600" dirty="0">
                <a:solidFill>
                  <a:srgbClr val="0F0F0F"/>
                </a:solidFill>
                <a:ea typeface="Times New Roman" panose="02020603050405020304" pitchFamily="18" charset="0"/>
              </a:rPr>
              <a:t> – направление,   </a:t>
            </a:r>
            <a:r>
              <a:rPr lang="ru-RU" sz="2600" i="1" dirty="0" err="1">
                <a:solidFill>
                  <a:srgbClr val="0F0F0F"/>
                </a:solidFill>
                <a:ea typeface="Times New Roman" panose="02020603050405020304" pitchFamily="18" charset="0"/>
              </a:rPr>
              <a:t>пиктографы</a:t>
            </a:r>
            <a:r>
              <a:rPr lang="ru-RU" sz="2600" dirty="0">
                <a:solidFill>
                  <a:srgbClr val="0F0F0F"/>
                </a:solidFill>
                <a:ea typeface="Times New Roman" panose="02020603050405020304" pitchFamily="18" charset="0"/>
              </a:rPr>
              <a:t> (изображение руками предмета или его размеры), </a:t>
            </a:r>
            <a:r>
              <a:rPr lang="ru-RU" sz="2600" i="1" dirty="0">
                <a:solidFill>
                  <a:srgbClr val="0F0F0F"/>
                </a:solidFill>
                <a:ea typeface="Times New Roman" panose="02020603050405020304" pitchFamily="18" charset="0"/>
              </a:rPr>
              <a:t>жесты-биты</a:t>
            </a:r>
            <a:r>
              <a:rPr lang="ru-RU" sz="2600" dirty="0">
                <a:solidFill>
                  <a:srgbClr val="0F0F0F"/>
                </a:solidFill>
                <a:ea typeface="Times New Roman" panose="02020603050405020304" pitchFamily="18" charset="0"/>
              </a:rPr>
              <a:t> (отмашки, подкрепляющие такт речи)  и </a:t>
            </a:r>
            <a:r>
              <a:rPr lang="ru-RU" sz="2600" dirty="0" smtClean="0">
                <a:solidFill>
                  <a:srgbClr val="0F0F0F"/>
                </a:solidFill>
                <a:ea typeface="Times New Roman" panose="02020603050405020304" pitchFamily="18" charset="0"/>
              </a:rPr>
              <a:t>др.</a:t>
            </a:r>
            <a:endParaRPr lang="ru-RU" sz="2600" dirty="0">
              <a:effectLst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                     Жесты-регуляторы</a:t>
            </a:r>
            <a:endParaRPr lang="ru-RU" dirty="0"/>
          </a:p>
        </p:txBody>
      </p:sp>
      <p:pic>
        <p:nvPicPr>
          <p:cNvPr id="25604" name="Picture 2" descr="C:\Users\Алексей\Desktop\people_thumbs_up_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8223"/>
            <a:ext cx="2926890" cy="317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3" descr="C:\Users\Алексей\Desktop\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4584"/>
            <a:ext cx="3729037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4" descr="C:\Users\Алексей\Desktop\zhest-vlublennogo-muzhchin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770" y="4407378"/>
            <a:ext cx="3616276" cy="224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91881" y="1131888"/>
            <a:ext cx="543609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solidFill>
                  <a:srgbClr val="0F0F0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демонстрирующие </a:t>
            </a:r>
            <a:r>
              <a:rPr lang="ru-RU" sz="2600" dirty="0">
                <a:solidFill>
                  <a:srgbClr val="0F0F0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отношение к аудитории (улыбка, кивок головы, взгляды, целеустремленные движения руками. Регуляторы сообщают о завершении разговора о готовности слушать, просьбу подождать. К ним также относятся поглаживание волос, дерганье галстука и </a:t>
            </a:r>
            <a:r>
              <a:rPr lang="ru-RU" sz="2600" dirty="0" smtClean="0">
                <a:solidFill>
                  <a:srgbClr val="0F0F0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паузы.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6175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err="1" smtClean="0"/>
              <a:t>Жесты-адапторы</a:t>
            </a:r>
            <a:endParaRPr lang="ru-RU" sz="3200" dirty="0"/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dirty="0" smtClean="0"/>
          </a:p>
        </p:txBody>
      </p:sp>
      <p:pic>
        <p:nvPicPr>
          <p:cNvPr id="26628" name="Picture 2" descr="C:\Users\Алексей\Desktop\images24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13" y="209550"/>
            <a:ext cx="194945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3" descr="C:\Users\Алексей\Desktop\F6c8zwa8ZA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85" y="1500188"/>
            <a:ext cx="4656803" cy="25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4" descr="C:\Users\Алексей\Desktop\1035902-img_26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3429000"/>
            <a:ext cx="3571875" cy="289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5" descr="C:\Users\Алексей\Desktop\7845_6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5612"/>
            <a:ext cx="3929063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9050" cy="7969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err="1" smtClean="0"/>
              <a:t>Жесты-аффекторы</a:t>
            </a:r>
            <a:r>
              <a:rPr lang="ru-RU" sz="3200" dirty="0" smtClean="0"/>
              <a:t> </a:t>
            </a:r>
            <a:endParaRPr lang="ru-RU" sz="2800" dirty="0"/>
          </a:p>
        </p:txBody>
      </p:sp>
      <p:pic>
        <p:nvPicPr>
          <p:cNvPr id="27651" name="Picture 2" descr="C:\Users\Алексей\Desktop\gal_trening_v_krasnoyarske4_356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" y="2378074"/>
            <a:ext cx="4872038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3" descr="C:\Users\Алексей\Desktop\beb0b5732e9f5e74ee0633b70f80930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8" y="142875"/>
            <a:ext cx="4557712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C:\Users\Алексей\Desktop\img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643188"/>
            <a:ext cx="441642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4" descr="C:\Users\Алексей\Desktop\5455454452-670x130.jpg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5619750"/>
            <a:ext cx="6381750" cy="1238250"/>
          </a:xfrm>
        </p:spPr>
      </p:pic>
      <p:sp>
        <p:nvSpPr>
          <p:cNvPr id="3" name="Прямоугольник 2"/>
          <p:cNvSpPr/>
          <p:nvPr/>
        </p:nvSpPr>
        <p:spPr>
          <a:xfrm>
            <a:off x="357188" y="1217962"/>
            <a:ext cx="41433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F0F0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выражают </a:t>
            </a:r>
            <a:r>
              <a:rPr lang="ru-RU" sz="2400" dirty="0">
                <a:solidFill>
                  <a:srgbClr val="0F0F0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эмоции, это </a:t>
            </a:r>
            <a:r>
              <a:rPr lang="ru-RU" sz="2400" dirty="0" smtClean="0">
                <a:solidFill>
                  <a:srgbClr val="0F0F0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rgbClr val="0F0F0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движение различных частей тела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59682" y="260648"/>
            <a:ext cx="6563072" cy="1714500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600" u="sng" dirty="0" smtClean="0"/>
              <a:t>Индивид (от лат. </a:t>
            </a:r>
            <a:r>
              <a:rPr lang="ru-RU" sz="2600" u="sng" dirty="0" err="1" smtClean="0"/>
              <a:t>individuum</a:t>
            </a:r>
            <a:r>
              <a:rPr lang="ru-RU" sz="2600" u="sng" dirty="0" smtClean="0"/>
              <a:t> – неделимое) </a:t>
            </a:r>
            <a:endParaRPr lang="ru-RU" sz="2600" dirty="0" smtClean="0"/>
          </a:p>
          <a:p>
            <a:pPr marL="0" indent="0" eaLnBrk="1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600" dirty="0" smtClean="0"/>
              <a:t>В основе понятия индивида, по А.Н. Леонтьеву, лежит факт </a:t>
            </a:r>
            <a:r>
              <a:rPr lang="ru-RU" sz="2600" b="1" dirty="0" smtClean="0"/>
              <a:t>неделимости, целостности </a:t>
            </a:r>
            <a:r>
              <a:rPr lang="ru-RU" sz="2600" dirty="0" smtClean="0"/>
              <a:t>человека, наличия свойственных ему особенностей.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476686"/>
            <a:ext cx="86272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/>
              <a:t>«</a:t>
            </a:r>
            <a:r>
              <a:rPr lang="ru-RU" sz="2400" i="1" dirty="0"/>
              <a:t>Индивид, </a:t>
            </a:r>
            <a:r>
              <a:rPr lang="ru-RU" sz="2000" i="1" dirty="0"/>
              <a:t>— писал А.Н. Леонтьев, — </a:t>
            </a:r>
            <a:r>
              <a:rPr lang="ru-RU" sz="2400" i="1" dirty="0"/>
              <a:t>это, прежде всего, генотипическое образование... Понятие «индивид» выражает неделимость, целостность и особенности конкретного субъекта, возникающие уже на ранних ступенях развития жизни. Индивид как целостность — это продукт биологической эволюции, в ходе которой происходит процесс не только дифференциации органов и функций, но также и их интеграции, их взаимного «</a:t>
            </a:r>
            <a:r>
              <a:rPr lang="ru-RU" sz="2400" i="1" dirty="0" err="1"/>
              <a:t>слаживания</a:t>
            </a:r>
            <a:r>
              <a:rPr lang="ru-RU" sz="2400" dirty="0"/>
              <a:t>».</a:t>
            </a:r>
          </a:p>
        </p:txBody>
      </p:sp>
      <p:pic>
        <p:nvPicPr>
          <p:cNvPr id="5" name="Picture 2" descr="А. Н. Леонтье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9833"/>
            <a:ext cx="2006371" cy="200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71600" y="2364391"/>
            <a:ext cx="7272808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contourW="38100">
            <a:contourClr>
              <a:schemeClr val="accent6">
                <a:lumMod val="60000"/>
                <a:lumOff val="40000"/>
              </a:schemeClr>
            </a:contourClr>
          </a:sp3d>
        </p:spPr>
        <p:txBody>
          <a:bodyPr wrap="square">
            <a:spAutoFit/>
          </a:bodyPr>
          <a:lstStyle/>
          <a:p>
            <a:pPr algn="ctr"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</a:rPr>
              <a:t> </a:t>
            </a:r>
            <a:r>
              <a:rPr lang="ru-RU" altLang="ru-RU" sz="2800" b="1" dirty="0">
                <a:solidFill>
                  <a:srgbClr val="000066"/>
                </a:solidFill>
              </a:rPr>
              <a:t>Индивид </a:t>
            </a:r>
            <a:r>
              <a:rPr lang="ru-RU" altLang="ru-RU" sz="2800" dirty="0">
                <a:solidFill>
                  <a:srgbClr val="000066"/>
                </a:solidFill>
              </a:rPr>
              <a:t>- отдельный человек, особь, принадлежащая к человеческому роду.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33091" y="188640"/>
            <a:ext cx="5059389" cy="5040560"/>
          </a:xfrm>
        </p:spPr>
        <p:txBody>
          <a:bodyPr/>
          <a:lstStyle/>
          <a:p>
            <a:r>
              <a:rPr lang="ru-RU" sz="2800" b="1" i="1" dirty="0"/>
              <a:t>Эмблемы</a:t>
            </a:r>
            <a:r>
              <a:rPr lang="ru-RU" sz="2800" b="1" dirty="0"/>
              <a:t> </a:t>
            </a:r>
            <a:r>
              <a:rPr lang="ru-RU" sz="2800" dirty="0"/>
              <a:t>— представляют собой жесты-заменители слов или целых фраз: рука, сжатая в кулак, может означать «держись!».  </a:t>
            </a:r>
            <a:r>
              <a:rPr lang="ru-RU" sz="2800" dirty="0" smtClean="0"/>
              <a:t>         </a:t>
            </a:r>
            <a:r>
              <a:rPr lang="ru-RU" sz="2600" dirty="0" smtClean="0"/>
              <a:t>Тот </a:t>
            </a:r>
            <a:r>
              <a:rPr lang="ru-RU" sz="2600" dirty="0"/>
              <a:t>самый жест с разворотом кулака в другой ракурс будет означать «Берегись!», </a:t>
            </a:r>
            <a:endParaRPr lang="ru-RU" sz="2600" dirty="0" smtClean="0"/>
          </a:p>
          <a:p>
            <a:pPr marL="0" indent="0">
              <a:buNone/>
            </a:pPr>
            <a:r>
              <a:rPr lang="ru-RU" sz="2600" dirty="0" smtClean="0"/>
              <a:t>Слово «Победа</a:t>
            </a:r>
            <a:r>
              <a:rPr lang="ru-RU" sz="2600" dirty="0"/>
              <a:t>» будут означать два пальца, разведенные в форме латинской буквы «V» (</a:t>
            </a:r>
            <a:r>
              <a:rPr lang="ru-RU" sz="2600" dirty="0" err="1"/>
              <a:t>victory</a:t>
            </a:r>
            <a:r>
              <a:rPr lang="ru-RU" sz="2600" dirty="0" smtClean="0"/>
              <a:t>) </a:t>
            </a:r>
            <a:endParaRPr lang="ru-RU" sz="2600" dirty="0"/>
          </a:p>
          <a:p>
            <a:endParaRPr lang="ru-RU" sz="2800" dirty="0"/>
          </a:p>
        </p:txBody>
      </p:sp>
      <p:pic>
        <p:nvPicPr>
          <p:cNvPr id="2050" name="Picture 2" descr="Картинки по запросу &quot;жесты эмблемы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75" y="192839"/>
            <a:ext cx="2569468" cy="354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&quot;жесты эмблемы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3509563" cy="261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&quot;жесты эмблемы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76" y="4807027"/>
            <a:ext cx="3249265" cy="231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06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Принципы делового общения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214438"/>
            <a:ext cx="8572500" cy="5429250"/>
          </a:xfrm>
        </p:spPr>
        <p:txBody>
          <a:bodyPr rtlCol="0">
            <a:normAutofit fontScale="55000" lnSpcReduction="20000"/>
          </a:bodyPr>
          <a:lstStyle/>
          <a:p>
            <a:pPr marL="182563" indent="35242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tabLst>
                <a:tab pos="84138" algn="l"/>
              </a:tabLst>
              <a:defRPr/>
            </a:pPr>
            <a: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723900" indent="-641350" eaLnBrk="1" fontAlgn="auto" hangingPunct="1">
              <a:spcAft>
                <a:spcPts val="0"/>
              </a:spcAft>
              <a:buFont typeface="+mj-lt"/>
              <a:buAutoNum type="arabicPeriod"/>
              <a:tabLst>
                <a:tab pos="84138" algn="l"/>
                <a:tab pos="627063" algn="l"/>
              </a:tabLst>
              <a:defRPr/>
            </a:pPr>
            <a:r>
              <a:rPr lang="ru-RU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принцип </a:t>
            </a:r>
            <a:r>
              <a:rPr lang="ru-RU" sz="4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кооперативности</a:t>
            </a:r>
            <a: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: "</a:t>
            </a:r>
            <a:r>
              <a:rPr lang="ru-RU" sz="4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твой вклад должен быть таким, какого требует совместно принятое направление разговора</a:t>
            </a:r>
            <a: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"; </a:t>
            </a:r>
          </a:p>
          <a:p>
            <a:pPr marL="723900" indent="-641350" eaLnBrk="1" fontAlgn="auto" hangingPunct="1">
              <a:spcAft>
                <a:spcPts val="0"/>
              </a:spcAft>
              <a:buFont typeface="+mj-lt"/>
              <a:buAutoNum type="arabicPeriod"/>
              <a:tabLst>
                <a:tab pos="84138" algn="l"/>
                <a:tab pos="627063" algn="l"/>
              </a:tabLst>
              <a:defRPr/>
            </a:pPr>
            <a:r>
              <a:rPr lang="ru-RU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принцип достаточности  </a:t>
            </a:r>
            <a: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информации — "</a:t>
            </a:r>
            <a:r>
              <a:rPr lang="ru-RU" sz="4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говори не больше и не меньше, чем требуется в данный момент</a:t>
            </a:r>
            <a: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"; </a:t>
            </a:r>
          </a:p>
          <a:p>
            <a:pPr marL="723900" indent="-641350" eaLnBrk="1" fontAlgn="auto" hangingPunct="1">
              <a:spcAft>
                <a:spcPts val="0"/>
              </a:spcAft>
              <a:buFont typeface="+mj-lt"/>
              <a:buAutoNum type="arabicPeriod"/>
              <a:tabLst>
                <a:tab pos="84138" algn="l"/>
                <a:tab pos="627063" algn="l"/>
              </a:tabLst>
              <a:defRPr/>
            </a:pPr>
            <a:r>
              <a:rPr lang="ru-RU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принцип качества информации </a:t>
            </a:r>
            <a: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— "</a:t>
            </a:r>
            <a:r>
              <a:rPr lang="ru-RU" sz="4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не ври</a:t>
            </a:r>
            <a: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";</a:t>
            </a:r>
          </a:p>
          <a:p>
            <a:pPr marL="723900" indent="-641350" eaLnBrk="1" fontAlgn="auto" hangingPunct="1">
              <a:spcAft>
                <a:spcPts val="0"/>
              </a:spcAft>
              <a:buFont typeface="+mj-lt"/>
              <a:buAutoNum type="arabicPeriod"/>
              <a:tabLst>
                <a:tab pos="84138" algn="l"/>
                <a:tab pos="627063" algn="l"/>
              </a:tabLst>
              <a:defRPr/>
            </a:pPr>
            <a:r>
              <a:rPr lang="ru-RU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принцип целесообразности </a:t>
            </a:r>
            <a: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— "</a:t>
            </a:r>
            <a:r>
              <a:rPr lang="ru-RU" sz="4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не отклоняйся от темы, сумей найти решение</a:t>
            </a:r>
            <a: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"; </a:t>
            </a:r>
          </a:p>
          <a:p>
            <a:pPr marL="723900" indent="0" eaLnBrk="1" fontAlgn="auto" hangingPunct="1">
              <a:spcAft>
                <a:spcPts val="0"/>
              </a:spcAft>
              <a:buNone/>
              <a:tabLst>
                <a:tab pos="84138" algn="l"/>
                <a:tab pos="627063" algn="l"/>
              </a:tabLst>
              <a:defRPr/>
            </a:pPr>
            <a: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4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выражай мысль ясно и убедительно для собеседника</a:t>
            </a:r>
            <a: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"; </a:t>
            </a:r>
          </a:p>
          <a:p>
            <a:pPr marL="723900" indent="0" eaLnBrk="1" fontAlgn="auto" hangingPunct="1">
              <a:spcAft>
                <a:spcPts val="0"/>
              </a:spcAft>
              <a:buNone/>
              <a:tabLst>
                <a:tab pos="84138" algn="l"/>
                <a:tab pos="627063" algn="l"/>
              </a:tabLst>
              <a:defRPr/>
            </a:pPr>
            <a: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4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умей слушать и понять нужную мысль</a:t>
            </a:r>
            <a: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": </a:t>
            </a:r>
          </a:p>
          <a:p>
            <a:pPr marL="723900" indent="0" eaLnBrk="1" fontAlgn="auto" hangingPunct="1">
              <a:spcAft>
                <a:spcPts val="0"/>
              </a:spcAft>
              <a:buNone/>
              <a:tabLst>
                <a:tab pos="84138" algn="l"/>
                <a:tab pos="627063" algn="l"/>
              </a:tabLst>
              <a:defRPr/>
            </a:pPr>
            <a: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4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умей учесть индивидуальные особенности собеседника ради интересов дела</a:t>
            </a:r>
            <a:r>
              <a:rPr lang="ru-RU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".</a:t>
            </a:r>
          </a:p>
          <a:p>
            <a:pPr marL="182563" indent="35242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tabLst>
                <a:tab pos="84138" algn="l"/>
              </a:tabLst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Тактика общения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 — реализация в конкретной ситуации коммуникативной стратегии на основе владения техниками и знания правил общения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229819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Позиции в общении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1) доброжелательная позиция принятия собеседника;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2) нейтральная позиция;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3) враждебная позиция непринятия собеседника;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4) доминирование, или "общение сверху";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5) "общение на равных";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6) подчинение, или позиция "снизу".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7888" y="1611776"/>
            <a:ext cx="8208912" cy="954107"/>
          </a:xfrm>
          <a:prstGeom prst="rect">
            <a:avLst/>
          </a:prstGeom>
          <a:scene3d>
            <a:camera prst="orthographicFront"/>
            <a:lightRig rig="threePt" dir="t"/>
          </a:scene3d>
          <a:sp3d extrusionH="38100" contourW="44450">
            <a:contourClr>
              <a:schemeClr val="tx2">
                <a:lumMod val="75000"/>
              </a:schemeClr>
            </a:contourClr>
          </a:sp3d>
        </p:spPr>
        <p:txBody>
          <a:bodyPr wrap="square">
            <a:spAutoFit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dirty="0"/>
              <a:t>Техника общения </a:t>
            </a:r>
            <a:r>
              <a:rPr lang="ru-RU" sz="2800" dirty="0"/>
              <a:t>— совокупность конкретных коммуникативных умений: говорить и слушать</a:t>
            </a:r>
            <a:r>
              <a:rPr lang="ru-RU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499681" y="240841"/>
            <a:ext cx="8490240" cy="51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567"/>
              </a:spcBef>
              <a:spcAft>
                <a:spcPts val="647"/>
              </a:spcAft>
              <a:buClrTx/>
            </a:pPr>
            <a:r>
              <a:rPr lang="ru-RU" altLang="ru-RU" sz="2358" b="1">
                <a:solidFill>
                  <a:srgbClr val="7E0021"/>
                </a:solidFill>
              </a:rPr>
              <a:t>ТЕХНИКИ АКТИВНОГО СЛУШАНИЯ</a:t>
            </a:r>
          </a:p>
          <a:p>
            <a:pPr algn="ctr">
              <a:spcBef>
                <a:spcPts val="567"/>
              </a:spcBef>
              <a:spcAft>
                <a:spcPts val="647"/>
              </a:spcAft>
              <a:buClrTx/>
            </a:pPr>
            <a:endParaRPr lang="ru-RU" altLang="ru-RU" sz="2358" b="1">
              <a:solidFill>
                <a:srgbClr val="7E0021"/>
              </a:solidFill>
            </a:endParaRP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387361" y="587881"/>
            <a:ext cx="8755200" cy="604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 indent="179388"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ts val="2300"/>
              </a:lnSpc>
              <a:spcAft>
                <a:spcPts val="400"/>
              </a:spcAft>
              <a:buClrTx/>
            </a:pPr>
            <a:r>
              <a:rPr lang="ru-RU" altLang="ru-RU" sz="2200" b="1" dirty="0"/>
              <a:t>1. Смотрите на собеседника.</a:t>
            </a:r>
            <a:r>
              <a:rPr lang="ru-RU" altLang="ru-RU" sz="2200" dirty="0"/>
              <a:t> Если вы смотрите в глаза собеседнику, тем самым вы показываете, что вам важно и интересно то, что говорит собеседник.</a:t>
            </a:r>
          </a:p>
          <a:p>
            <a:pPr>
              <a:lnSpc>
                <a:spcPts val="2300"/>
              </a:lnSpc>
              <a:spcAft>
                <a:spcPts val="400"/>
              </a:spcAft>
              <a:buClrTx/>
            </a:pPr>
            <a:r>
              <a:rPr lang="ru-RU" altLang="ru-RU" sz="2200" b="1" dirty="0"/>
              <a:t>2. Реагируйте. Главный элемент активного восприятия</a:t>
            </a:r>
            <a:r>
              <a:rPr lang="ru-RU" altLang="ru-RU" sz="2200" dirty="0"/>
              <a:t> — умение дать человеку понять, что вы его внимательно слушаете. Это можно сделать, сопровождая речь собеседника киванием головы, произнесением сопровождающих слов типа «да», «понимаю вас...»</a:t>
            </a:r>
          </a:p>
          <a:p>
            <a:pPr>
              <a:lnSpc>
                <a:spcPts val="2300"/>
              </a:lnSpc>
              <a:spcAft>
                <a:spcPts val="400"/>
              </a:spcAft>
              <a:buClrTx/>
            </a:pPr>
            <a:r>
              <a:rPr lang="ru-RU" altLang="ru-RU" sz="2200" b="1" dirty="0"/>
              <a:t>3. Не заканчивайте предложение вместо другого человека.</a:t>
            </a:r>
          </a:p>
          <a:p>
            <a:pPr>
              <a:lnSpc>
                <a:spcPts val="2300"/>
              </a:lnSpc>
              <a:spcAft>
                <a:spcPts val="400"/>
              </a:spcAft>
              <a:buClrTx/>
            </a:pPr>
            <a:r>
              <a:rPr lang="ru-RU" altLang="ru-RU" sz="2200" b="1" dirty="0"/>
              <a:t>4. Задавайте вопросы на понимание. </a:t>
            </a:r>
            <a:r>
              <a:rPr lang="ru-RU" altLang="ru-RU" sz="2200" dirty="0"/>
              <a:t>Обращение к говорящему за уточнением, стремление получить дополнительную информацию, прояснить позицию собеседника — показатель активного слушания.</a:t>
            </a:r>
          </a:p>
          <a:p>
            <a:pPr>
              <a:lnSpc>
                <a:spcPts val="2300"/>
              </a:lnSpc>
              <a:spcAft>
                <a:spcPts val="400"/>
              </a:spcAft>
              <a:buClrTx/>
            </a:pPr>
            <a:r>
              <a:rPr lang="ru-RU" altLang="ru-RU" sz="2200" b="1" dirty="0"/>
              <a:t>5. Перефразируйте.</a:t>
            </a:r>
            <a:r>
              <a:rPr lang="ru-RU" altLang="ru-RU" sz="2200" dirty="0"/>
              <a:t> Перефразирование означает попытку уточнить смысл высказывания собеседника посредством повторения говорящему его же сообщения, но своими словами. </a:t>
            </a:r>
          </a:p>
          <a:p>
            <a:pPr>
              <a:lnSpc>
                <a:spcPts val="2300"/>
              </a:lnSpc>
              <a:spcAft>
                <a:spcPts val="400"/>
              </a:spcAft>
              <a:buClrTx/>
            </a:pPr>
            <a:r>
              <a:rPr lang="ru-RU" altLang="ru-RU" sz="2200" b="1" dirty="0"/>
              <a:t>6. Замечайте чувства.</a:t>
            </a:r>
            <a:r>
              <a:rPr lang="ru-RU" altLang="ru-RU" sz="2200" dirty="0"/>
              <a:t> Фразы «</a:t>
            </a:r>
            <a:r>
              <a:rPr lang="ru-RU" altLang="ru-RU" sz="2200" i="1" dirty="0"/>
              <a:t>Я понимаю ваше состояние</a:t>
            </a:r>
            <a:r>
              <a:rPr lang="ru-RU" altLang="ru-RU" sz="2200" dirty="0"/>
              <a:t>...»; «</a:t>
            </a:r>
            <a:r>
              <a:rPr lang="ru-RU" altLang="ru-RU" sz="2200" i="1" dirty="0"/>
              <a:t>Я понимаю, что вам нелегко говорить об этом</a:t>
            </a:r>
            <a:r>
              <a:rPr lang="ru-RU" altLang="ru-RU" sz="2200" dirty="0"/>
              <a:t>» и т.п. — показывают собеседнику, что его состояние понимают, ему сопереживают.</a:t>
            </a:r>
          </a:p>
        </p:txBody>
      </p:sp>
    </p:spTree>
    <p:extLst>
      <p:ext uri="{BB962C8B-B14F-4D97-AF65-F5344CB8AC3E}">
        <p14:creationId xmlns:p14="http://schemas.microsoft.com/office/powerpoint/2010/main" val="24305877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0723" name="Picture 2" descr="C:\Users\Алексей\Desktop\Л3 медунив леч\никогда не верьте ушам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813" y="303213"/>
            <a:ext cx="8993187" cy="5822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032448"/>
          </a:xfrm>
        </p:spPr>
        <p:txBody>
          <a:bodyPr/>
          <a:lstStyle/>
          <a:p>
            <a:r>
              <a:rPr lang="ru-RU" b="1" dirty="0"/>
              <a:t>Сознание </a:t>
            </a:r>
            <a:r>
              <a:rPr lang="ru-RU" dirty="0"/>
              <a:t>– высшая свойственная </a:t>
            </a:r>
            <a:r>
              <a:rPr lang="ru-RU" dirty="0" smtClean="0"/>
              <a:t>только человеку </a:t>
            </a:r>
            <a:r>
              <a:rPr lang="ru-RU" dirty="0"/>
              <a:t>форма отражения объективных устойчивых свойств и закономерностей окружающего мира, формирование у человека внутренней модели внешнего мира, в результате чего достигается познание и преобразование окружающей </a:t>
            </a:r>
            <a:r>
              <a:rPr lang="ru-RU" dirty="0" smtClean="0"/>
              <a:t>действительности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03156"/>
            <a:ext cx="8496944" cy="15542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sz="3200" dirty="0" smtClean="0"/>
          </a:p>
          <a:p>
            <a:pPr algn="ctr"/>
            <a:r>
              <a:rPr lang="ru-RU" sz="3100" b="1" dirty="0" smtClean="0"/>
              <a:t>Материалистическая </a:t>
            </a:r>
            <a:r>
              <a:rPr lang="ru-RU" sz="3100" b="1" dirty="0"/>
              <a:t>трактовка </a:t>
            </a:r>
            <a:r>
              <a:rPr lang="ru-RU" sz="3100" b="1" dirty="0" smtClean="0"/>
              <a:t>сознания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540963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053600"/>
            <a:ext cx="8229600" cy="3311504"/>
          </a:xfrm>
        </p:spPr>
        <p:txBody>
          <a:bodyPr/>
          <a:lstStyle/>
          <a:p>
            <a:pPr marL="609600" indent="-609600" eaLnBrk="1" hangingPunct="1">
              <a:buFont typeface="+mj-lt"/>
              <a:buAutoNum type="arabicPeriod"/>
            </a:pPr>
            <a:r>
              <a:rPr lang="ru-RU" sz="2800" b="1" dirty="0" smtClean="0">
                <a:solidFill>
                  <a:srgbClr val="3E3D00"/>
                </a:solidFill>
              </a:rPr>
              <a:t>внешний предметный и духовный мир </a:t>
            </a:r>
            <a:r>
              <a:rPr lang="ru-RU" sz="2800" dirty="0" smtClean="0">
                <a:solidFill>
                  <a:srgbClr val="3E3D00"/>
                </a:solidFill>
              </a:rPr>
              <a:t>- конкретно-чувственные и понятийные образы;</a:t>
            </a:r>
          </a:p>
          <a:p>
            <a:pPr marL="609600" indent="-609600" eaLnBrk="1" hangingPunct="1">
              <a:buFont typeface="+mj-lt"/>
              <a:buAutoNum type="arabicPeriod"/>
            </a:pPr>
            <a:r>
              <a:rPr lang="ru-RU" sz="2800" b="1" dirty="0" smtClean="0">
                <a:solidFill>
                  <a:srgbClr val="3E3D00"/>
                </a:solidFill>
              </a:rPr>
              <a:t>социокультурная среда </a:t>
            </a:r>
            <a:r>
              <a:rPr lang="ru-RU" sz="2800" dirty="0" smtClean="0">
                <a:solidFill>
                  <a:srgbClr val="3E3D00"/>
                </a:solidFill>
              </a:rPr>
              <a:t>- общие понятия, этические, эстетические установки, социальные идеалы, правовые нормы и т.д.</a:t>
            </a:r>
          </a:p>
          <a:p>
            <a:pPr marL="609600" indent="-609600" eaLnBrk="1" hangingPunct="1">
              <a:buFont typeface="+mj-lt"/>
              <a:buAutoNum type="arabicPeriod"/>
            </a:pPr>
            <a:r>
              <a:rPr lang="ru-RU" sz="2800" b="1" dirty="0" smtClean="0">
                <a:solidFill>
                  <a:srgbClr val="3E3D00"/>
                </a:solidFill>
              </a:rPr>
              <a:t>духовный мир индивида</a:t>
            </a:r>
            <a:r>
              <a:rPr lang="ru-RU" sz="2800" dirty="0" smtClean="0">
                <a:solidFill>
                  <a:srgbClr val="3E3D00"/>
                </a:solidFill>
              </a:rPr>
              <a:t>, его собственный уникальный опыт жизни и переживаний.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57313"/>
            <a:ext cx="8229600" cy="783121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C00000"/>
                </a:solidFill>
              </a:rPr>
              <a:t>Источники сознания:</a:t>
            </a:r>
          </a:p>
        </p:txBody>
      </p:sp>
      <p:pic>
        <p:nvPicPr>
          <p:cNvPr id="6" name="Picture 7" descr="chto-posmotret-v-Simferopole-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633987"/>
            <a:ext cx="3024064" cy="201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1363664812_obschestv_organizaciy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789" y="4633987"/>
            <a:ext cx="2880793" cy="182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IwLWE2YT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669170"/>
            <a:ext cx="2303462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35482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468331" y="260648"/>
            <a:ext cx="8229600" cy="78581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ru-RU" altLang="ru-RU" b="1" dirty="0" smtClean="0"/>
              <a:t>Функции сознания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42160"/>
            <a:ext cx="8229600" cy="5597797"/>
          </a:xfrm>
        </p:spPr>
        <p:txBody>
          <a:bodyPr rtlCol="0">
            <a:normAutofit fontScale="77500" lnSpcReduction="20000"/>
          </a:bodyPr>
          <a:lstStyle/>
          <a:p>
            <a:pPr marL="538163" indent="-174625" eaLnBrk="1" fontAlgn="auto" hangingPunct="1">
              <a:spcAft>
                <a:spcPts val="0"/>
              </a:spcAft>
              <a:buNone/>
              <a:defRPr/>
            </a:pPr>
            <a:r>
              <a:rPr lang="ru-RU" sz="3400" dirty="0" smtClean="0"/>
              <a:t>1. Функция отражения.</a:t>
            </a:r>
          </a:p>
          <a:p>
            <a:pPr marL="538163" indent="-174625" eaLnBrk="1" fontAlgn="auto" hangingPunct="1">
              <a:spcAft>
                <a:spcPts val="0"/>
              </a:spcAft>
              <a:buNone/>
              <a:defRPr/>
            </a:pPr>
            <a:r>
              <a:rPr lang="ru-RU" sz="3400" dirty="0" smtClean="0"/>
              <a:t>2. Функция целеполагания.</a:t>
            </a:r>
          </a:p>
          <a:p>
            <a:pPr marL="538163" indent="-174625" eaLnBrk="1" fontAlgn="auto" hangingPunct="1">
              <a:spcAft>
                <a:spcPts val="0"/>
              </a:spcAft>
              <a:buNone/>
              <a:defRPr/>
            </a:pPr>
            <a:r>
              <a:rPr lang="ru-RU" sz="3400" dirty="0" smtClean="0"/>
              <a:t>3. Творческая функция (творчество есть путь и средство самопознания и развития сознания человека через восприятие им своих собственных творений).</a:t>
            </a:r>
          </a:p>
          <a:p>
            <a:pPr marL="538163" indent="-174625" eaLnBrk="1" fontAlgn="auto" hangingPunct="1">
              <a:spcAft>
                <a:spcPts val="0"/>
              </a:spcAft>
              <a:buNone/>
              <a:defRPr/>
            </a:pPr>
            <a:r>
              <a:rPr lang="ru-RU" sz="3400" dirty="0" smtClean="0"/>
              <a:t>4. Функция оценки и регуляции поведения и деятельности.</a:t>
            </a:r>
          </a:p>
          <a:p>
            <a:pPr marL="538163" indent="-174625" eaLnBrk="1" fontAlgn="auto" hangingPunct="1">
              <a:spcAft>
                <a:spcPts val="0"/>
              </a:spcAft>
              <a:buNone/>
              <a:defRPr/>
            </a:pPr>
            <a:r>
              <a:rPr lang="ru-RU" sz="3400" dirty="0" smtClean="0"/>
              <a:t>5. Функция построения отношения к миру, другим людям, себе.</a:t>
            </a:r>
          </a:p>
          <a:p>
            <a:pPr marL="538163" indent="-174625" eaLnBrk="1" fontAlgn="auto" hangingPunct="1">
              <a:spcAft>
                <a:spcPts val="0"/>
              </a:spcAft>
              <a:buNone/>
              <a:defRPr/>
            </a:pPr>
            <a:r>
              <a:rPr lang="ru-RU" sz="3400" dirty="0" smtClean="0"/>
              <a:t>6. Духовная функция – обусловливающая становление индивидуальности и развитие духовности.</a:t>
            </a:r>
          </a:p>
          <a:p>
            <a:pPr marL="538163" indent="-174625" eaLnBrk="1" fontAlgn="auto" hangingPunct="1">
              <a:spcAft>
                <a:spcPts val="0"/>
              </a:spcAft>
              <a:buNone/>
              <a:defRPr/>
            </a:pPr>
            <a:r>
              <a:rPr lang="ru-RU" sz="3400" dirty="0" smtClean="0"/>
              <a:t>7. Рефлексивная функция, являющаяся основной, характеризующей сознание функцией.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464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lnSpc>
                <a:spcPts val="3700"/>
              </a:lnSpc>
              <a:spcAft>
                <a:spcPts val="0"/>
              </a:spcAft>
              <a:defRPr/>
            </a:pPr>
            <a:r>
              <a:rPr lang="ru-RU" dirty="0" smtClean="0"/>
              <a:t>Свойства сознания как функционального органа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507288" cy="5229200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500" dirty="0" smtClean="0"/>
              <a:t>1) </a:t>
            </a:r>
            <a:r>
              <a:rPr lang="ru-RU" sz="4500" b="1" dirty="0" smtClean="0"/>
              <a:t>реактивность</a:t>
            </a:r>
            <a:r>
              <a:rPr lang="ru-RU" sz="4500" dirty="0" smtClean="0"/>
              <a:t> (способность к реагированию);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500" dirty="0" smtClean="0"/>
              <a:t>2) </a:t>
            </a:r>
            <a:r>
              <a:rPr lang="ru-RU" sz="4500" b="1" dirty="0" smtClean="0"/>
              <a:t>чувствительность</a:t>
            </a:r>
            <a:r>
              <a:rPr lang="ru-RU" sz="4500" dirty="0" smtClean="0"/>
              <a:t> (способность чувствовать и сочувствовать);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500" dirty="0" smtClean="0"/>
              <a:t>3) </a:t>
            </a:r>
            <a:r>
              <a:rPr lang="ru-RU" sz="4500" b="1" dirty="0" err="1" smtClean="0"/>
              <a:t>диалогизм</a:t>
            </a:r>
            <a:r>
              <a:rPr lang="ru-RU" sz="4500" dirty="0" smtClean="0"/>
              <a:t> (способность к восприятию себе подобных, а также самосознание как возможность вести внутренний диалог с собой);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500" dirty="0" smtClean="0"/>
              <a:t>4) </a:t>
            </a:r>
            <a:r>
              <a:rPr lang="ru-RU" sz="4500" b="1" dirty="0" err="1" smtClean="0"/>
              <a:t>полифоничность</a:t>
            </a:r>
            <a:r>
              <a:rPr lang="ru-RU" sz="4500" dirty="0" smtClean="0"/>
              <a:t> (множественность протекания психических процессов одновременно);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500" dirty="0" smtClean="0"/>
              <a:t>5) </a:t>
            </a:r>
            <a:r>
              <a:rPr lang="ru-RU" sz="4500" b="1" dirty="0" smtClean="0"/>
              <a:t>спонтанность развития </a:t>
            </a:r>
            <a:r>
              <a:rPr lang="ru-RU" sz="4500" dirty="0" smtClean="0"/>
              <a:t>(сознание каждого человека уникально, его развитие в онтогенезе не может жестко обусловливаться ни индивидными качествами, ни воздействием социальной среды.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604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Особенности </a:t>
            </a:r>
            <a:r>
              <a:rPr lang="ru-RU" b="1" dirty="0" smtClean="0">
                <a:solidFill>
                  <a:srgbClr val="C00000"/>
                </a:solidFill>
              </a:rPr>
              <a:t>сознания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686800" cy="5040560"/>
          </a:xfrm>
        </p:spPr>
        <p:txBody>
          <a:bodyPr/>
          <a:lstStyle/>
          <a:p>
            <a:pPr>
              <a:lnSpc>
                <a:spcPts val="2800"/>
              </a:lnSpc>
              <a:spcBef>
                <a:spcPts val="1200"/>
              </a:spcBef>
            </a:pPr>
            <a:r>
              <a:rPr lang="ru-RU" sz="2700" dirty="0" smtClean="0"/>
              <a:t>Категоричность </a:t>
            </a:r>
            <a:r>
              <a:rPr lang="ru-RU" sz="2700" dirty="0"/>
              <a:t>– отражение мира сквозь призму общечеловеческих знаний и позиций, отражение мира на основе концептуальных схем</a:t>
            </a:r>
          </a:p>
          <a:p>
            <a:pPr>
              <a:lnSpc>
                <a:spcPts val="2800"/>
              </a:lnSpc>
              <a:spcBef>
                <a:spcPts val="1200"/>
              </a:spcBef>
            </a:pPr>
            <a:r>
              <a:rPr lang="ru-RU" sz="2700" dirty="0"/>
              <a:t>Отражение </a:t>
            </a:r>
            <a:r>
              <a:rPr lang="ru-RU" sz="2700" dirty="0" smtClean="0"/>
              <a:t>существенных, </a:t>
            </a:r>
            <a:r>
              <a:rPr lang="ru-RU" sz="2700" dirty="0"/>
              <a:t>наиболее значимых в данной ситуации взаимосвязей</a:t>
            </a:r>
          </a:p>
          <a:p>
            <a:pPr>
              <a:lnSpc>
                <a:spcPts val="2800"/>
              </a:lnSpc>
              <a:spcBef>
                <a:spcPts val="1200"/>
              </a:spcBef>
            </a:pPr>
            <a:r>
              <a:rPr lang="ru-RU" sz="2700" dirty="0"/>
              <a:t>Осознание целей деятельности, предвосхищение их в системе общечеловеческих понятий и представлений</a:t>
            </a:r>
          </a:p>
          <a:p>
            <a:pPr>
              <a:lnSpc>
                <a:spcPts val="2800"/>
              </a:lnSpc>
              <a:spcBef>
                <a:spcPts val="1200"/>
              </a:spcBef>
            </a:pPr>
            <a:r>
              <a:rPr lang="ru-RU" sz="2700" dirty="0"/>
              <a:t>Обусловленность индивидуального сознания общественными формами сознания</a:t>
            </a:r>
          </a:p>
          <a:p>
            <a:pPr>
              <a:lnSpc>
                <a:spcPts val="2800"/>
              </a:lnSpc>
              <a:spcBef>
                <a:spcPts val="1200"/>
              </a:spcBef>
            </a:pPr>
            <a:r>
              <a:rPr lang="ru-RU" sz="2700" dirty="0"/>
              <a:t>Сознание – концептуальная модель собственной личности и построение взаимодействий с действительностью на этой основе.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52633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725487"/>
          </a:xfrm>
        </p:spPr>
        <p:txBody>
          <a:bodyPr/>
          <a:lstStyle/>
          <a:p>
            <a:pPr eaLnBrk="1" hangingPunct="1">
              <a:lnSpc>
                <a:spcPts val="2500"/>
              </a:lnSpc>
            </a:pPr>
            <a:r>
              <a:rPr lang="ru-RU" alt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Индивидные свойства человека</a:t>
            </a:r>
            <a:r>
              <a:rPr lang="ru-RU" alt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Б.Г. Ананьеву)</a:t>
            </a:r>
            <a:endParaRPr lang="ru-RU" alt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Содержимо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914122"/>
            <a:ext cx="8574124" cy="4157066"/>
          </a:xfrm>
        </p:spPr>
      </p:pic>
      <p:sp>
        <p:nvSpPr>
          <p:cNvPr id="6149" name="Прямоугольник 5"/>
          <p:cNvSpPr>
            <a:spLocks noChangeArrowheads="1"/>
          </p:cNvSpPr>
          <p:nvPr/>
        </p:nvSpPr>
        <p:spPr bwMode="auto">
          <a:xfrm>
            <a:off x="900627" y="5071188"/>
            <a:ext cx="8275022" cy="17851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 b="1" i="1" dirty="0">
                <a:latin typeface="Calibri" panose="020F0502020204030204" pitchFamily="34" charset="0"/>
              </a:rPr>
              <a:t>Диморфизмом называется фундаментальное разделение органических свойств человека на две качественно разные формы: мужскую и женскую. </a:t>
            </a:r>
            <a:endParaRPr lang="ru-RU" altLang="ru-RU" sz="2200" b="1" i="1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ru-RU" altLang="ru-RU" sz="2200" b="1" i="1" dirty="0" smtClean="0">
                <a:latin typeface="Calibri" panose="020F0502020204030204" pitchFamily="34" charset="0"/>
              </a:rPr>
              <a:t>Половой </a:t>
            </a:r>
            <a:r>
              <a:rPr lang="ru-RU" altLang="ru-RU" sz="2200" b="1" i="1" dirty="0">
                <a:latin typeface="Calibri" panose="020F0502020204030204" pitchFamily="34" charset="0"/>
              </a:rPr>
              <a:t>диморфизм</a:t>
            </a:r>
            <a:r>
              <a:rPr lang="ru-RU" altLang="ru-RU" sz="2200" i="1" dirty="0">
                <a:latin typeface="Calibri" panose="020F0502020204030204" pitchFamily="34" charset="0"/>
              </a:rPr>
              <a:t> —</a:t>
            </a:r>
            <a:r>
              <a:rPr lang="ru-RU" altLang="ru-RU" sz="2200" dirty="0">
                <a:latin typeface="Calibri" panose="020F0502020204030204" pitchFamily="34" charset="0"/>
              </a:rPr>
              <a:t> это физическое различие между полами, обусловленное биологически.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016" y="246921"/>
            <a:ext cx="1575857" cy="19936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17" y="5229200"/>
            <a:ext cx="737151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472487" cy="725487"/>
          </a:xfrm>
        </p:spPr>
        <p:txBody>
          <a:bodyPr/>
          <a:lstStyle/>
          <a:p>
            <a:pPr eaLnBrk="1" hangingPunct="1"/>
            <a:r>
              <a:rPr lang="ru-RU" altLang="ru-RU" sz="3200" b="1" dirty="0">
                <a:solidFill>
                  <a:srgbClr val="002060"/>
                </a:solidFill>
              </a:rPr>
              <a:t>О</a:t>
            </a:r>
            <a:r>
              <a:rPr lang="ru-RU" altLang="ru-RU" sz="3200" b="1" dirty="0" smtClean="0">
                <a:solidFill>
                  <a:srgbClr val="002060"/>
                </a:solidFill>
              </a:rPr>
              <a:t>сновные характеристики сознания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24"/>
            <a:ext cx="8686800" cy="5741243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900" dirty="0" smtClean="0"/>
              <a:t>1. Сознание - совокупность знаний об окружающем мире.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900" dirty="0" smtClean="0"/>
              <a:t>2. В сознании зафиксировано четкое различие между субъектом и объектом, между «я» и «не я». 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900" dirty="0" smtClean="0"/>
              <a:t>3. Сознание обеспечивает осуществление целеполагающей деятельности человека. 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900" dirty="0" smtClean="0"/>
              <a:t>4. В структуру сознания входит и эмоциональная сфера человека. Она отвечает за формирование эмоциональных оценок в межличностных отношениях и самооценки, эмоциональных реакций на явления окружающего мира, на внутренние явления.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_03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63688" y="260648"/>
            <a:ext cx="5445394" cy="643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09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0272" y="0"/>
            <a:ext cx="1882552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Работа сознания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i_03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87108" y="332656"/>
            <a:ext cx="6233164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35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Сознание рождается в бытии, отражает бытие и творит бытие</a:t>
            </a:r>
            <a:endParaRPr lang="ru-RU" dirty="0"/>
          </a:p>
        </p:txBody>
      </p:sp>
      <p:pic>
        <p:nvPicPr>
          <p:cNvPr id="34819" name="Содержимое 3" descr="1_struktura_soznaniy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9050" y="1714500"/>
            <a:ext cx="6640513" cy="4346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5768975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Бытийное сознание: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 - решение комплексных задач поведения и деятельности человека;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-  основа рефлексивного С., содержит в себе его истоки, поскольку значения и смыслы зарождаются в бытийном слое.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Значение</a:t>
            </a:r>
            <a:r>
              <a:rPr lang="ru-RU" dirty="0" smtClean="0"/>
              <a:t> – это объективное содержание общественного сознания, усваиваемое человеком.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Смысл </a:t>
            </a:r>
            <a:r>
              <a:rPr lang="ru-RU" dirty="0" smtClean="0"/>
              <a:t>– это субъективная интерпретация человеком объективных значений.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85750"/>
            <a:ext cx="8929687" cy="2225675"/>
          </a:xfrm>
          <a:solidFill>
            <a:schemeClr val="accent6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Самосозна́ние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сознание субъектом самого себя в отличие от иного — других субъектов и мира вообще;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сознание человеком своего взаимодействия с объективным миром и миром субъективным (психикой), своих жизненно важных потребностей, мыслей, чувств, мотивов, инстинктов,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переживаний, действий.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5" name="Содержимое 3" descr="самосозн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5813" y="2779713"/>
            <a:ext cx="7643812" cy="36750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формируется самосознание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9" name="Содержимое 3" descr="как формируется сс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556792"/>
            <a:ext cx="8199814" cy="46642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4505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ru-RU" altLang="ru-RU" sz="2000" smtClean="0"/>
              <a:t>Понимание реалий человеческого существования формирует системное представление о взаимодействии компонентов внутри системы «человек».</a:t>
            </a:r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ru-RU" altLang="ru-RU" sz="2000" smtClean="0"/>
              <a:t>Деятельность – специфический вид активности человека, направленный на познание и творческое преобразование окружающего мира, включая самого себя и условия своего существования.</a:t>
            </a:r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ru-RU" altLang="ru-RU" sz="2000" smtClean="0"/>
              <a:t>Сознание – «субъективный образ объективной реальности».</a:t>
            </a:r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ru-RU" altLang="ru-RU" sz="2000" smtClean="0"/>
              <a:t>Самосознание — сознание субъектом самого себя; своего взаимодействия с объективным миром и миром субъективным (психикой), своих жизненно важных потребностей, мыслей, чувств, мотивов, переживаний, действий</a:t>
            </a:r>
          </a:p>
        </p:txBody>
      </p:sp>
    </p:spTree>
    <p:extLst>
      <p:ext uri="{BB962C8B-B14F-4D97-AF65-F5344CB8AC3E}">
        <p14:creationId xmlns:p14="http://schemas.microsoft.com/office/powerpoint/2010/main" val="15720291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63" cy="796925"/>
          </a:xfrm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Основная: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Бордовская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Н. В.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Психология и педагогика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[Электронный ресурс] : учеб. для вузов / Н. 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Бордовская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С. И. Розум. - СПб. : Питер, 2014. - 624 с. - (Учебник для вузов . Стандарт третьего поколения).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Дополнительная: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Маклаков, А. Г.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/>
              </a:rPr>
              <a:t>Общая психология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[Электронный ресурс] : учеб. для вузов / А. Г. Маклаков. - СПб. : Питер, 2012. - 583 с. : ил. - (Учеб. для вузов). - ISBN 9785459015799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Электронные ресурсы: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1. Электронный каталог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КрасГМУ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2. Электронная библиотека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Absotheue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3. БД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МедАрт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1697761" y="2939401"/>
            <a:ext cx="7119360" cy="111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57"/>
              </a:spcBef>
              <a:spcAft>
                <a:spcPts val="136"/>
              </a:spcAft>
            </a:pPr>
            <a:r>
              <a:rPr lang="ru-RU" altLang="ru-RU" sz="4898">
                <a:solidFill>
                  <a:srgbClr val="FF0066"/>
                </a:solidFill>
              </a:rPr>
              <a:t>Спасибо за внимание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21" y="196200"/>
            <a:ext cx="2704320" cy="259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480" y="4005001"/>
            <a:ext cx="2073600" cy="25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21" y="3789001"/>
            <a:ext cx="2154240" cy="28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40000">
            <a:off x="3126241" y="4605481"/>
            <a:ext cx="2985120" cy="199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081" y="422281"/>
            <a:ext cx="3722400" cy="192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321" y="327241"/>
            <a:ext cx="1820160" cy="204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8146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1774" y="1340768"/>
            <a:ext cx="8496944" cy="1584176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b="1" dirty="0" smtClean="0"/>
              <a:t>ИНДИВИДУАЛЬНОСТЬ</a:t>
            </a:r>
            <a:r>
              <a:rPr lang="ru-RU" dirty="0" smtClean="0"/>
              <a:t> – это понятие отражает те особенности психики и личности индивида, которые присущи только данному человеку.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3745195"/>
            <a:ext cx="76328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/>
              <a:t>Эти особенности отличают одного человека от другого:  индивидуально-неповторимые психобиологические особенности организма индивида, уникальные свойства личности.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933056"/>
            <a:ext cx="737151" cy="14401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93471" y="103266"/>
            <a:ext cx="3375348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</a:rPr>
              <a:t>Определение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</a:rPr>
              <a:t>понятий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52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67060" y="867795"/>
            <a:ext cx="8496944" cy="57983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contour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25852" y="1009016"/>
            <a:ext cx="748883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300" dirty="0" smtClean="0"/>
              <a:t>В процессе дальнейшего индивидуального </a:t>
            </a:r>
            <a:r>
              <a:rPr lang="ru-RU" sz="2400" dirty="0" smtClean="0"/>
              <a:t>развития человек приобретает свою </a:t>
            </a:r>
            <a:r>
              <a:rPr lang="ru-RU" sz="2200" cap="all" dirty="0" smtClean="0"/>
              <a:t>Индивидуальность</a:t>
            </a:r>
            <a:endParaRPr lang="ru-RU" sz="2200" cap="all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61449" y="2042843"/>
            <a:ext cx="7493109" cy="46021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contour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331640" y="2132856"/>
            <a:ext cx="6552728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В процессе включения в систему общественных отношений формируется </a:t>
            </a:r>
            <a:r>
              <a:rPr lang="ru-RU" sz="2200" cap="all" dirty="0" smtClean="0"/>
              <a:t>личность</a:t>
            </a:r>
            <a:endParaRPr lang="ru-RU" sz="2200" cap="all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73738" y="3132020"/>
            <a:ext cx="6883588" cy="3509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contour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331640" y="3469089"/>
            <a:ext cx="640871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После формирования сознания человек становится СУБЪЕКТОМ, активно преобразующим мир</a:t>
            </a:r>
            <a:endParaRPr lang="ru-RU" sz="2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44056" y="4980248"/>
            <a:ext cx="3942951" cy="164274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 contour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968336" y="5131376"/>
            <a:ext cx="340386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Человек рождается</a:t>
            </a:r>
            <a:endParaRPr lang="ru-RU" sz="2400" dirty="0"/>
          </a:p>
          <a:p>
            <a:pPr algn="ctr"/>
            <a:r>
              <a:rPr lang="ru-RU" sz="2400" dirty="0" smtClean="0"/>
              <a:t> как </a:t>
            </a:r>
            <a:r>
              <a:rPr lang="ru-RU" sz="2400" cap="all" dirty="0" smtClean="0"/>
              <a:t>Индивид</a:t>
            </a:r>
            <a:endParaRPr lang="ru-RU" sz="2400" cap="all" dirty="0"/>
          </a:p>
        </p:txBody>
      </p:sp>
      <p:sp>
        <p:nvSpPr>
          <p:cNvPr id="12" name="Стрелка вправо 11"/>
          <p:cNvSpPr/>
          <p:nvPr/>
        </p:nvSpPr>
        <p:spPr>
          <a:xfrm rot="18057742">
            <a:off x="6189328" y="4820384"/>
            <a:ext cx="1229840" cy="26982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7828936">
            <a:off x="7253206" y="2743986"/>
            <a:ext cx="1149293" cy="477941"/>
          </a:xfrm>
          <a:prstGeom prst="rightArrow">
            <a:avLst>
              <a:gd name="adj1" fmla="val 21639"/>
              <a:gd name="adj2" fmla="val 5000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7401966">
            <a:off x="7865847" y="1716774"/>
            <a:ext cx="727944" cy="22551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1921" y="125523"/>
            <a:ext cx="8372164" cy="530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Этапы развития </a:t>
            </a:r>
            <a:r>
              <a:rPr lang="ru-RU" sz="28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индивидуальности человека</a:t>
            </a:r>
            <a:endParaRPr lang="ru-RU" sz="28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20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1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1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90772"/>
            <a:ext cx="8229600" cy="6006580"/>
          </a:xfrm>
        </p:spPr>
        <p:txBody>
          <a:bodyPr/>
          <a:lstStyle/>
          <a:p>
            <a:r>
              <a:rPr lang="ru-RU" sz="2800" b="1" dirty="0"/>
              <a:t>Субъект</a:t>
            </a:r>
            <a:r>
              <a:rPr lang="ru-RU" sz="2800" dirty="0"/>
              <a:t> (</a:t>
            </a:r>
            <a:r>
              <a:rPr lang="ru-RU" sz="2600" dirty="0"/>
              <a:t>лат. </a:t>
            </a:r>
            <a:r>
              <a:rPr lang="ru-RU" sz="2600" dirty="0" err="1"/>
              <a:t>subjectus</a:t>
            </a:r>
            <a:r>
              <a:rPr lang="ru-RU" sz="2600" dirty="0"/>
              <a:t> - находящийся в основе</a:t>
            </a:r>
            <a:r>
              <a:rPr lang="ru-RU" sz="2800" dirty="0"/>
              <a:t>) активно действующий и познающий, обладающий сознанием или волей </a:t>
            </a:r>
            <a:r>
              <a:rPr lang="ru-RU" sz="2800" dirty="0" smtClean="0"/>
              <a:t>индивид</a:t>
            </a:r>
          </a:p>
          <a:p>
            <a:pPr marL="0" indent="0">
              <a:buNone/>
            </a:pPr>
            <a:endParaRPr lang="ru-RU" sz="1800" dirty="0"/>
          </a:p>
          <a:p>
            <a:r>
              <a:rPr lang="ru-RU" sz="2800" b="1" dirty="0"/>
              <a:t>Субъективность</a:t>
            </a:r>
            <a:r>
              <a:rPr lang="ru-RU" sz="2800" dirty="0"/>
              <a:t> - отношение к чему-либо, определяемое личными взглядами, интересами или вкусами субъекта, </a:t>
            </a:r>
            <a:r>
              <a:rPr lang="ru-RU" sz="2800" u="sng" dirty="0"/>
              <a:t>отсутствие объективности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2800" b="1" dirty="0" smtClean="0"/>
              <a:t>Субъективный</a:t>
            </a:r>
            <a:r>
              <a:rPr lang="ru-RU" sz="2800" b="1" dirty="0"/>
              <a:t>:</a:t>
            </a:r>
          </a:p>
          <a:p>
            <a:pPr marL="538163" lvl="0" indent="-174625"/>
            <a:r>
              <a:rPr lang="ru-RU" sz="2800" dirty="0"/>
              <a:t>свойственный только данному лицу, субъекту, личный;</a:t>
            </a:r>
          </a:p>
          <a:p>
            <a:pPr marL="538163" lvl="0" indent="-174625"/>
            <a:r>
              <a:rPr lang="ru-RU" sz="2800" dirty="0"/>
              <a:t>односторонний, лишенный объективности, пристрастный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93471" y="103266"/>
            <a:ext cx="3375348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</a:rPr>
              <a:t>Определение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</a:rPr>
              <a:t>понятий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13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</TotalTime>
  <Words>2529</Words>
  <Application>Microsoft Office PowerPoint</Application>
  <PresentationFormat>Экран (4:3)</PresentationFormat>
  <Paragraphs>377</Paragraphs>
  <Slides>69</Slides>
  <Notes>14</Notes>
  <HiddenSlides>1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69</vt:i4>
      </vt:variant>
    </vt:vector>
  </HeadingPairs>
  <TitlesOfParts>
    <vt:vector size="81" baseType="lpstr">
      <vt:lpstr>Microsoft YaHei</vt:lpstr>
      <vt:lpstr>Arial</vt:lpstr>
      <vt:lpstr>Bodoni MT</vt:lpstr>
      <vt:lpstr>Calibri</vt:lpstr>
      <vt:lpstr>HelveticaNeue</vt:lpstr>
      <vt:lpstr>Tahoma</vt:lpstr>
      <vt:lpstr>Times New Roman</vt:lpstr>
      <vt:lpstr>TimesNewRomanPSMT</vt:lpstr>
      <vt:lpstr>Tw Cen MT</vt:lpstr>
      <vt:lpstr>Wingdings</vt:lpstr>
      <vt:lpstr>Тема Office</vt:lpstr>
      <vt:lpstr>Диаграмма Microsoft Excel</vt:lpstr>
      <vt:lpstr>Презентация PowerPoint</vt:lpstr>
      <vt:lpstr>План</vt:lpstr>
      <vt:lpstr>Актуальность темы</vt:lpstr>
      <vt:lpstr>Презентация PowerPoint</vt:lpstr>
      <vt:lpstr>Презентация PowerPoint</vt:lpstr>
      <vt:lpstr>Индивидные свойства человека  (по Б.Г. Ананьеву)</vt:lpstr>
      <vt:lpstr>Презентация PowerPoint</vt:lpstr>
      <vt:lpstr>Презентация PowerPoint</vt:lpstr>
      <vt:lpstr>Презентация PowerPoint</vt:lpstr>
      <vt:lpstr>Признаки субъектности (по А.К.Марковой) </vt:lpstr>
      <vt:lpstr>Презентация PowerPoint</vt:lpstr>
      <vt:lpstr>Презентация PowerPoint</vt:lpstr>
      <vt:lpstr>Презентация PowerPoint</vt:lpstr>
      <vt:lpstr>Основные подструктуры личности и их иерархия (по К. К. Платонову, 1984)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Деятельность</vt:lpstr>
      <vt:lpstr>Презентация PowerPoint</vt:lpstr>
      <vt:lpstr>Презентация PowerPoint</vt:lpstr>
      <vt:lpstr>Схема информационной профессиограммы:</vt:lpstr>
      <vt:lpstr>Презентация PowerPoint</vt:lpstr>
      <vt:lpstr>КАЧЕСТВА, ОБЕСПЕЧИВАЮЩИЕ УСПЕШНОСТЬ ВЫПОЛНЕНИЯ ПРОФЕССИОНАЛЬНОЙ ДЕЯТЕЛЬНОСТИ</vt:lpstr>
      <vt:lpstr>Презентация PowerPoint</vt:lpstr>
      <vt:lpstr>КАЧЕСТВА, ПРЕПЯТСТВУЮЩИЕ ЭФФЕКТИВНОСТИ ПРОФЕССИОНАЛЬНОЙ ДЕЯТЕЛЬНОСТИ</vt:lpstr>
      <vt:lpstr>Презентация PowerPoint</vt:lpstr>
      <vt:lpstr>Методики оценки индивидуально-личностных качеств:</vt:lpstr>
      <vt:lpstr>Профессиограмма  «ФАРМАЦЕВТ», «ПРОВИЗОР»</vt:lpstr>
      <vt:lpstr>Способности как фактор успешности профессиональной деятельности</vt:lpstr>
      <vt:lpstr>Презентация PowerPoint</vt:lpstr>
      <vt:lpstr>Презентация PowerPoint</vt:lpstr>
      <vt:lpstr>Ежедневный акт коммуникации человека </vt:lpstr>
      <vt:lpstr>Презентация PowerPoint</vt:lpstr>
      <vt:lpstr>Стороны общения</vt:lpstr>
      <vt:lpstr>Перцептивная сторона общения перце́пция (лат. perceptio) - чувственное познание предметов, восприятие</vt:lpstr>
      <vt:lpstr>Презентация PowerPoint</vt:lpstr>
      <vt:lpstr>Интерактивная сторона Интерактивность (англ. Interaction) — взаимодействие</vt:lpstr>
      <vt:lpstr> Коммуникативная сторона коммуникация (communication) – расширенное понятие общения, социальное взаимодействие  </vt:lpstr>
      <vt:lpstr>Презентация PowerPoint</vt:lpstr>
      <vt:lpstr> Структура речевого общения  </vt:lpstr>
      <vt:lpstr>Жестовая речь</vt:lpstr>
      <vt:lpstr>«Алфавит» жестов   (А. Пиз, Дж. Ниренберг, Г. Калеро,  Г.Е. Крейдлин)</vt:lpstr>
      <vt:lpstr>                     Жесты-регуляторы</vt:lpstr>
      <vt:lpstr>Жесты-адапторы</vt:lpstr>
      <vt:lpstr>Жесты-аффекторы </vt:lpstr>
      <vt:lpstr>Презентация PowerPoint</vt:lpstr>
      <vt:lpstr>Принципы делового общения</vt:lpstr>
      <vt:lpstr>Тактика общения — реализация в конкретной ситуации коммуникативной стратегии на основе владения техниками и знания правил общения</vt:lpstr>
      <vt:lpstr>Презентация PowerPoint</vt:lpstr>
      <vt:lpstr>Презентация PowerPoint</vt:lpstr>
      <vt:lpstr>Презентация PowerPoint</vt:lpstr>
      <vt:lpstr>Источники сознания:</vt:lpstr>
      <vt:lpstr>Функции сознания </vt:lpstr>
      <vt:lpstr>Свойства сознания как функционального органа</vt:lpstr>
      <vt:lpstr>Особенности сознания</vt:lpstr>
      <vt:lpstr>Основные характеристики сознания</vt:lpstr>
      <vt:lpstr>Презентация PowerPoint</vt:lpstr>
      <vt:lpstr>Работа сознания</vt:lpstr>
      <vt:lpstr>Сознание рождается в бытии, отражает бытие и творит бытие</vt:lpstr>
      <vt:lpstr>Презентация PowerPoint</vt:lpstr>
      <vt:lpstr>Самосозна́ние — сознание субъектом самого себя в отличие от иного — других субъектов и мира вообще; это сознание человеком своего взаимодействия с объективным миром и миром субъективным (психикой), своих жизненно важных потребностей, мыслей, чувств, мотивов, инстинктов,  переживаний, действий.</vt:lpstr>
      <vt:lpstr>Как формируется самосознание</vt:lpstr>
      <vt:lpstr>Заключение</vt:lpstr>
      <vt:lpstr>Литература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Кафедра педагогики и  психологии с курсом ПО</dc:title>
  <dc:creator>рабочий</dc:creator>
  <cp:lastModifiedBy>Гуров</cp:lastModifiedBy>
  <cp:revision>157</cp:revision>
  <dcterms:created xsi:type="dcterms:W3CDTF">2016-09-11T17:26:02Z</dcterms:created>
  <dcterms:modified xsi:type="dcterms:W3CDTF">2022-09-14T15:16:47Z</dcterms:modified>
</cp:coreProperties>
</file>