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48"/>
  </p:notesMasterIdLst>
  <p:sldIdLst>
    <p:sldId id="256" r:id="rId2"/>
    <p:sldId id="257" r:id="rId3"/>
    <p:sldId id="358" r:id="rId4"/>
    <p:sldId id="357" r:id="rId5"/>
    <p:sldId id="306" r:id="rId6"/>
    <p:sldId id="347" r:id="rId7"/>
    <p:sldId id="349" r:id="rId8"/>
    <p:sldId id="350" r:id="rId9"/>
    <p:sldId id="351" r:id="rId10"/>
    <p:sldId id="352" r:id="rId11"/>
    <p:sldId id="354" r:id="rId12"/>
    <p:sldId id="355" r:id="rId13"/>
    <p:sldId id="356" r:id="rId14"/>
    <p:sldId id="359" r:id="rId15"/>
    <p:sldId id="360" r:id="rId16"/>
    <p:sldId id="361" r:id="rId17"/>
    <p:sldId id="362" r:id="rId18"/>
    <p:sldId id="363" r:id="rId19"/>
    <p:sldId id="364" r:id="rId20"/>
    <p:sldId id="366" r:id="rId21"/>
    <p:sldId id="365" r:id="rId22"/>
    <p:sldId id="288" r:id="rId23"/>
    <p:sldId id="273" r:id="rId24"/>
    <p:sldId id="299" r:id="rId25"/>
    <p:sldId id="277" r:id="rId26"/>
    <p:sldId id="293" r:id="rId27"/>
    <p:sldId id="289" r:id="rId28"/>
    <p:sldId id="369" r:id="rId29"/>
    <p:sldId id="370" r:id="rId30"/>
    <p:sldId id="372" r:id="rId31"/>
    <p:sldId id="373" r:id="rId32"/>
    <p:sldId id="338" r:id="rId33"/>
    <p:sldId id="367" r:id="rId34"/>
    <p:sldId id="313" r:id="rId35"/>
    <p:sldId id="314" r:id="rId36"/>
    <p:sldId id="315" r:id="rId37"/>
    <p:sldId id="316" r:id="rId38"/>
    <p:sldId id="318" r:id="rId39"/>
    <p:sldId id="319" r:id="rId40"/>
    <p:sldId id="320" r:id="rId41"/>
    <p:sldId id="321" r:id="rId42"/>
    <p:sldId id="323" r:id="rId43"/>
    <p:sldId id="339" r:id="rId44"/>
    <p:sldId id="368" r:id="rId45"/>
    <p:sldId id="325" r:id="rId46"/>
    <p:sldId id="29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1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4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9C73-D59E-4ED9-85B4-EBE0FFEC2DD7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FC1A-BC18-49F4-851D-49462514B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63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8725-4CAD-43A0-ABB0-A7B8855C3662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1855-2DCA-45E3-95E2-CB47188E38E4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A28-FFDA-43FD-9967-B65A00D5DBA6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4AD0-84B9-4CA0-866F-16204522A515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A23-062D-41B6-B46D-4A3DB41C7E35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743E-1D7D-4CD5-A8B1-8E5CAFF64671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5E88-269F-4EA2-B239-EBAAE577D088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B3AD-C542-4418-AAAD-C02AD3A76DBD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FD81-AE15-4F32-B26B-ABC9D3BC2244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38E-0F10-47B2-B70C-25E1D65C1AB2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5753-D2E2-406D-8EC2-350B60994D03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ACC7-8CB1-4403-93DA-5EE91A02C045}" type="datetime1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8.jpe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088231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18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18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488832" cy="5184576"/>
          </a:xfrm>
        </p:spPr>
        <p:txBody>
          <a:bodyPr>
            <a:normAutofit fontScale="77500" lnSpcReduction="20000"/>
          </a:bodyPr>
          <a:lstStyle/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ФАРМАКОЛОГИИ</a:t>
            </a:r>
          </a:p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СРЕДСТВА, ВЛИЯЮЩИЕ НА ФУНКЦИИ ОРГАНОВ ПИЩЕВАРЕНИЯ</a:t>
            </a:r>
          </a:p>
          <a:p>
            <a:pPr algn="ct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видео-лекция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1 курса,</a:t>
            </a:r>
            <a:b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31.02.03 Лабораторная диагностика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Анисимова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Красноярск, 2022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9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499992" cy="65973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Рабепразол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Париет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1 таблетке 1 раз в сутки, не разжевывая, утром, по 20 мг курсом 4-8 недель.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Ингибиторы способны умеренно угнетать рост бактерий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Helicobacterpylori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повышать чувствительность бактерий к антибиотикам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метронидазолу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поэтому очень эффективно их комбинировать с химиотерапией.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Содержимое 4" descr="париет.jpg"/>
          <p:cNvPicPr>
            <a:picLocks noChangeAspect="1"/>
          </p:cNvPicPr>
          <p:nvPr/>
        </p:nvPicPr>
        <p:blipFill>
          <a:blip r:embed="rId2" cstate="print"/>
          <a:srcRect l="9987" t="27906" r="13848" b="24580"/>
          <a:stretch>
            <a:fillRect/>
          </a:stretch>
        </p:blipFill>
        <p:spPr>
          <a:xfrm>
            <a:off x="4661478" y="2132856"/>
            <a:ext cx="4360118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ГАСТРОПРОТЕКТОРЫ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6804248" cy="630932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вещества, защищающие клетки слизистой от воздействия соляной кислоты. Они создают благоприятные условия для заживления эрозий, язв, а также стимулируют процессы регенерации слизистой.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Де-нол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содержит висмута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дицитрат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применяется для лечения язвенной болезни желудка, ассоциированной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Helicobacterpylori.В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кислой среде желудка образуют с белками слизистой гликопротеин висмутовый комплекс, прочную защитную пленку, которая препятствует агрессивному воздействию соляной кислоты и пепсина и разъеданию язв и эрозий бактериями.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Сукральфат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Вентер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желудочном соке образует полимер, который связывается с белками слизистой, образуя защитную, вязкую пленку, которая может удерживаться на слизистой желудка до 8 часов,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дуоденум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4 часов.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0728"/>
            <a:ext cx="2088232" cy="3540465"/>
          </a:xfrm>
          <a:prstGeom prst="rect">
            <a:avLst/>
          </a:prstGeom>
        </p:spPr>
      </p:pic>
      <p:pic>
        <p:nvPicPr>
          <p:cNvPr id="5" name="Рисунок 4" descr="вен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728" y="4509120"/>
            <a:ext cx="2448272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45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839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АНТАЦИДЫ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слабые щелочи, которые нейтрализуют соляную кислоту.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Делятся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резорбирующиеся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нерезорбирующиеся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резорбирующимся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относят соду.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быстро гасит соляную кислоту,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в результате реакции нейтрализации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высвобождается большое количество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углекислоты, которая растягивает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желудок, вызывает газовую отрыжку,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ощущение тяжести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сода применяется только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небольших дозах в составе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комбинированных препаратов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Бекарбон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»).</a:t>
            </a:r>
          </a:p>
        </p:txBody>
      </p:sp>
      <p:pic>
        <p:nvPicPr>
          <p:cNvPr id="9" name="Рисунок 8" descr="с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204864"/>
            <a:ext cx="2802773" cy="1800200"/>
          </a:xfrm>
          <a:prstGeom prst="rect">
            <a:avLst/>
          </a:prstGeom>
        </p:spPr>
      </p:pic>
      <p:pic>
        <p:nvPicPr>
          <p:cNvPr id="10" name="Рисунок 9" descr="iCWVY0D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21088"/>
            <a:ext cx="2160240" cy="2393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56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5256584" cy="67413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современные антациды являются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резорбирующемися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все,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правило это комбинация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гидроокиси,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фосфата,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окиси.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оксиды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вызывают запирающий эффект, оксиды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послабляющий, поэтому их используют в комбинации, в составе препаратов: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Альмагель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Альмагель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с анестезином,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Альмагель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 с сорбентом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Фосфолюгель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Маалокс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Ренни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виде суспензий,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таблеток. Антациды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принимают за 1 час до еды или через 3 часа после, 6-8 раз в сутки, курсом 3-4 недели.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Содержимое 4" descr="аль.jpg"/>
          <p:cNvPicPr>
            <a:picLocks noChangeAspect="1"/>
          </p:cNvPicPr>
          <p:nvPr/>
        </p:nvPicPr>
        <p:blipFill>
          <a:blip r:embed="rId2" cstate="print"/>
          <a:srcRect l="19783"/>
          <a:stretch>
            <a:fillRect/>
          </a:stretch>
        </p:blipFill>
        <p:spPr>
          <a:xfrm>
            <a:off x="5580112" y="332656"/>
            <a:ext cx="3312368" cy="2736304"/>
          </a:xfrm>
          <a:prstGeom prst="rect">
            <a:avLst/>
          </a:prstGeom>
        </p:spPr>
      </p:pic>
      <p:pic>
        <p:nvPicPr>
          <p:cNvPr id="5" name="Содержимо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21" t="5532" r="21156" b="4043"/>
          <a:stretch>
            <a:fillRect/>
          </a:stretch>
        </p:blipFill>
        <p:spPr>
          <a:xfrm>
            <a:off x="5868144" y="3501008"/>
            <a:ext cx="2888837" cy="2634587"/>
          </a:xfrm>
          <a:prstGeom prst="rect">
            <a:avLst/>
          </a:prstGeom>
        </p:spPr>
      </p:pic>
      <p:pic>
        <p:nvPicPr>
          <p:cNvPr id="7" name="Рисунок 6" descr="ре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733256"/>
            <a:ext cx="1800200" cy="975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 t="14595" r="856" b="13818"/>
          <a:stretch>
            <a:fillRect/>
          </a:stretch>
        </p:blipFill>
        <p:spPr>
          <a:xfrm>
            <a:off x="4211960" y="3356992"/>
            <a:ext cx="1599413" cy="1315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04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СЛАБИТЕЛЬНЫЕ СРЕДСТВА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 основном растительные препараты, некоторые соли и синтетические вещества, активирующие перистальтику толстой кишки или действующие на всем протяжении кишечника.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1.Слабительные, размягчающие каловые массы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делают каловые массы более рыхлыми, облегчают их продвижение по кишечнику и выход из него.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Сюда относят: растительные масла: подсолнечное, оливковое, миндальное, кукурузное. А так же синтетическое вазелиновое масло.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Слабительные, увеличивающие объем химуса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Растительные препараты, содержащие клетчатку: порошок, гранулы морской капусты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Ламинарид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богаты, кроме растительных волокон , набухающими полисахаридами, солями йода и брома, которые полезны больным атеросклерозом.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Натуралакс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Натур-кер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содержат семена подорожника блошиного, богатые набухающими полисахаридами.</a:t>
            </a:r>
          </a:p>
        </p:txBody>
      </p:sp>
      <p:sp>
        <p:nvSpPr>
          <p:cNvPr id="4" name="object 6"/>
          <p:cNvSpPr/>
          <p:nvPr/>
        </p:nvSpPr>
        <p:spPr>
          <a:xfrm>
            <a:off x="7380312" y="4653136"/>
            <a:ext cx="1152128" cy="165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7308304" y="2636912"/>
            <a:ext cx="1241648" cy="19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7092280" y="908720"/>
            <a:ext cx="1440160" cy="165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24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51845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3.Осмотические слабительные.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Создают в кишечнике высокое осмотическое давление.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Дюфалак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Фортранс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Форлакс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магния и натрия сульфаты.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4.Слабительные, раздражающие рецепторы кишечника.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Сюда относят синтетические препараты, лекарственные растения, содержащие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антрагликозиды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препараты из них: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сены (Александрийский лист), таблетки с сухим экстрактом сены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Сенадексин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Сенаде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Пикосульфат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натрия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Гутталакс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Бисакодил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Дульколакс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ю.png"/>
          <p:cNvPicPr>
            <a:picLocks noChangeAspect="1"/>
          </p:cNvPicPr>
          <p:nvPr/>
        </p:nvPicPr>
        <p:blipFill>
          <a:blip r:embed="rId2" cstate="print"/>
          <a:srcRect l="33334" t="7778" r="34444" b="17778"/>
          <a:stretch>
            <a:fillRect/>
          </a:stretch>
        </p:blipFill>
        <p:spPr>
          <a:xfrm>
            <a:off x="7380312" y="260648"/>
            <a:ext cx="1379522" cy="3024336"/>
          </a:xfrm>
          <a:prstGeom prst="rect">
            <a:avLst/>
          </a:prstGeom>
        </p:spPr>
      </p:pic>
      <p:sp>
        <p:nvSpPr>
          <p:cNvPr id="5" name="object 20"/>
          <p:cNvSpPr/>
          <p:nvPr/>
        </p:nvSpPr>
        <p:spPr>
          <a:xfrm>
            <a:off x="5436096" y="260648"/>
            <a:ext cx="1855440" cy="288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4932040" y="2348880"/>
            <a:ext cx="1440160" cy="1819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5796136" y="4365104"/>
            <a:ext cx="2160240" cy="2088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 descr="рег.jpg"/>
          <p:cNvPicPr>
            <a:picLocks noChangeAspect="1"/>
          </p:cNvPicPr>
          <p:nvPr/>
        </p:nvPicPr>
        <p:blipFill>
          <a:blip r:embed="rId6" cstate="print"/>
          <a:srcRect l="22923" r="22923"/>
          <a:stretch>
            <a:fillRect/>
          </a:stretch>
        </p:blipFill>
        <p:spPr>
          <a:xfrm>
            <a:off x="5292080" y="4581128"/>
            <a:ext cx="1046744" cy="2110608"/>
          </a:xfrm>
          <a:prstGeom prst="rect">
            <a:avLst/>
          </a:prstGeom>
        </p:spPr>
      </p:pic>
      <p:sp>
        <p:nvSpPr>
          <p:cNvPr id="11" name="object 8"/>
          <p:cNvSpPr/>
          <p:nvPr/>
        </p:nvSpPr>
        <p:spPr>
          <a:xfrm>
            <a:off x="7020272" y="3068960"/>
            <a:ext cx="2016224" cy="16855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 descr="ду.jpg"/>
          <p:cNvPicPr>
            <a:picLocks noChangeAspect="1"/>
          </p:cNvPicPr>
          <p:nvPr/>
        </p:nvPicPr>
        <p:blipFill>
          <a:blip r:embed="rId8" cstate="print"/>
          <a:srcRect l="7292" t="6275" r="8333" b="6275"/>
          <a:stretch>
            <a:fillRect/>
          </a:stretch>
        </p:blipFill>
        <p:spPr>
          <a:xfrm>
            <a:off x="7271792" y="5085184"/>
            <a:ext cx="1872208" cy="151216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75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АНТИДИАРЕЙНЫЕ СРЕДСТВА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группа препаратов, которые тормозят перистальтику кишечника и сокращения его сфинктеров. Таким действием обладает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противодиарейный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Лоперамид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имодиум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лопедиум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object 3"/>
          <p:cNvSpPr/>
          <p:nvPr/>
        </p:nvSpPr>
        <p:spPr>
          <a:xfrm>
            <a:off x="1331640" y="2780928"/>
            <a:ext cx="7115944" cy="375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6264696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антидиарейным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средствам, защищающим слизистую желудка, относят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обволакивающие, адсорбирующие и вяжущие средства,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защищают слизистую от раздражения, снижают воспаление,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сорбируют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бактерии и их токсины.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образуют на поверхности воспаленной слизистой защитную пленку или слой геля.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Растительные средства,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отвары плодов Черники и Черемухи, коры Дуба, соплодий Ольхи, отвар и экстракт корня Кровохлебки.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 также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сорбенты: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Уголь активированный,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Лакто-фильтрум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др.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Антидиарейным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препаратом, широко применяемым в педиатрии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диосмектит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порошок в пакетиках, продукт специальной обработки лигнина, оказывает сорбирующее и обволакивающее действие. </a:t>
            </a:r>
          </a:p>
        </p:txBody>
      </p:sp>
      <p:pic>
        <p:nvPicPr>
          <p:cNvPr id="4" name="Рисунок 3" descr="смек.jpg"/>
          <p:cNvPicPr>
            <a:picLocks noChangeAspect="1"/>
          </p:cNvPicPr>
          <p:nvPr/>
        </p:nvPicPr>
        <p:blipFill>
          <a:blip r:embed="rId2" cstate="print"/>
          <a:srcRect t="9340" r="4878" b="7981"/>
          <a:stretch>
            <a:fillRect/>
          </a:stretch>
        </p:blipFill>
        <p:spPr>
          <a:xfrm>
            <a:off x="4139952" y="5157192"/>
            <a:ext cx="2808312" cy="1584176"/>
          </a:xfrm>
          <a:prstGeom prst="rect">
            <a:avLst/>
          </a:prstGeom>
        </p:spPr>
      </p:pic>
      <p:pic>
        <p:nvPicPr>
          <p:cNvPr id="5" name="Рисунок 4" descr="у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373216"/>
            <a:ext cx="2592288" cy="1214861"/>
          </a:xfrm>
          <a:prstGeom prst="rect">
            <a:avLst/>
          </a:prstGeom>
        </p:spPr>
      </p:pic>
      <p:pic>
        <p:nvPicPr>
          <p:cNvPr id="6" name="Рисунок 5" descr="лакто.png"/>
          <p:cNvPicPr>
            <a:picLocks noChangeAspect="1"/>
          </p:cNvPicPr>
          <p:nvPr/>
        </p:nvPicPr>
        <p:blipFill>
          <a:blip r:embed="rId4" cstate="print"/>
          <a:srcRect l="17778" r="17778"/>
          <a:stretch>
            <a:fillRect/>
          </a:stretch>
        </p:blipFill>
        <p:spPr>
          <a:xfrm>
            <a:off x="7308304" y="3501008"/>
            <a:ext cx="1447637" cy="2520280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6876256" y="908720"/>
            <a:ext cx="2012454" cy="2520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57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антидиарейных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средств применяют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эубиотики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препараты содержащие живые культуры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бифидо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лактобактерий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нормализующие микрофлору кишечника.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Выпускаются в форме порошков в пакетах, растворов, капсул: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Бифидумбактерин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Бифиформ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Линекс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Бактисубтил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Хилак-форте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4932040" y="3429000"/>
            <a:ext cx="3986276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5796136" y="188640"/>
            <a:ext cx="2736304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2195736" y="4121696"/>
            <a:ext cx="2886472" cy="2736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868144" y="2132856"/>
            <a:ext cx="2664296" cy="1368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0" y="5057800"/>
            <a:ext cx="2238400" cy="18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58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832" cy="9361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ПРОТИВОРВОТНЫЕ СРЕДСТВА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105" y="824930"/>
            <a:ext cx="632110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группы: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5НТ3-серотониновых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рецепторов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триггерной зоны рвотного центра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продолговатого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мозга: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Ондансетрон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Зофран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2) блокаторы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Д2-дофаминовых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рецепторов:Домперидон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Мотилиум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подавляют рвотные импульсы, поступающие от внутренних органов в триггер-зону.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блокаторы Д2-дофаминовых и 5НТ3</a:t>
            </a:r>
          </a:p>
          <a:p>
            <a:pPr marL="457200" indent="-45720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серотониновых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рецепторов: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Метоклопрамид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Церукал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блокирует и Д2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дофаминовые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рецепторы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рвотного центра.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Применяются для подавления тошноты, рвоты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различной этиологии.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7"/>
          <p:cNvSpPr/>
          <p:nvPr/>
        </p:nvSpPr>
        <p:spPr>
          <a:xfrm>
            <a:off x="7236296" y="980728"/>
            <a:ext cx="1368152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6876256" y="2564904"/>
            <a:ext cx="1872210" cy="1728192"/>
          </a:xfrm>
          <a:prstGeom prst="rect">
            <a:avLst/>
          </a:prstGeom>
          <a:blipFill>
            <a:blip r:embed="rId3" cstate="print"/>
            <a:srcRect/>
            <a:stretch>
              <a:fillRect l="-11430" r="-3335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 descr="кал.jpg"/>
          <p:cNvPicPr>
            <a:picLocks noChangeAspect="1"/>
          </p:cNvPicPr>
          <p:nvPr/>
        </p:nvPicPr>
        <p:blipFill>
          <a:blip r:embed="rId4" cstate="print"/>
          <a:srcRect l="7810" t="13333" r="8921" b="12222"/>
          <a:stretch>
            <a:fillRect/>
          </a:stretch>
        </p:blipFill>
        <p:spPr>
          <a:xfrm>
            <a:off x="6804248" y="4581128"/>
            <a:ext cx="1848541" cy="15841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Средства, влияющие на секреторную и моторную функции ЖКТ: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Антисекреторные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ЛС (блокаторы Н2-гистаминовых рецепторов, М-ХБ, ИПП)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Гастропротекторы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Антациды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Слабительные ЛС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Антидиарейные ЛС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Противорвотные ЛС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Средства заместительной терапии при гипофункции ПЖ: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Ферментные препараты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Желчегонные ЛС: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Холесекретики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Холекинетики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Гепатопротекторы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5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2493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Мотилиум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церукал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кроме противорвотного действия оказывают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прокинетическое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действие, т.е. нормализуют работу и тонус ЖКТ,  поэтому применяется  при  функциональных расстройствах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желудочно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-дуоденальной области.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827584" y="2780928"/>
            <a:ext cx="3456384" cy="3384376"/>
          </a:xfrm>
          <a:prstGeom prst="rect">
            <a:avLst/>
          </a:prstGeom>
          <a:blipFill>
            <a:blip r:embed="rId2" cstate="print"/>
            <a:srcRect/>
            <a:stretch>
              <a:fillRect l="-11430" r="-3335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 descr="кал.jpg"/>
          <p:cNvPicPr>
            <a:picLocks noChangeAspect="1"/>
          </p:cNvPicPr>
          <p:nvPr/>
        </p:nvPicPr>
        <p:blipFill>
          <a:blip r:embed="rId3" cstate="print"/>
          <a:srcRect l="7810" t="13333" r="8921" b="12222"/>
          <a:stretch>
            <a:fillRect/>
          </a:stretch>
        </p:blipFill>
        <p:spPr>
          <a:xfrm>
            <a:off x="4572000" y="2924944"/>
            <a:ext cx="3456384" cy="31683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отдельную группу относятся  противорвотные препараты, эффективные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кинетозах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укачивании морским, наземным  и воздушным транспортом.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Н1-гистаминовых рецепторов: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Дименгидринат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Драмина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эффективен при гиперчувствительности вестибулярного аппарата, болезни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Меньера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и.jpg"/>
          <p:cNvPicPr>
            <a:picLocks noChangeAspect="1"/>
          </p:cNvPicPr>
          <p:nvPr/>
        </p:nvPicPr>
        <p:blipFill>
          <a:blip r:embed="rId2" cstate="print"/>
          <a:srcRect l="4901" t="10862" r="5465" b="19622"/>
          <a:stretch>
            <a:fillRect/>
          </a:stretch>
        </p:blipFill>
        <p:spPr>
          <a:xfrm>
            <a:off x="5220072" y="3573016"/>
            <a:ext cx="3494626" cy="17185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 descr="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08512" cy="35715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ЗАМЕСТИТЕЛЬНОЙ ТЕРАПИИ, ПРИМЕНЯЕМЫЕ ПРИ ГИПОФУНКЦИИ ПОДЖЕЛУДОЧНОЙ ЖЕЛЕЗЫ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дж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508104" cy="5256584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288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Поджелудочная железа играет ключевую роль в переваривании белков, жиров и углеводов, благодаря своим уникальным ферментам.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6309320"/>
            <a:ext cx="235456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недостатке секреции поджелудочной железы. хроническом панкреатите, назначают средства заместительной терапии, ферментные препараты, в которые часто вводят пепсин и желчь: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Панкреатин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Мезим-форте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Эрмиталь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Микразим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содержат основные пищеварительные ферменты протеазы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 основном трипсин) амилазу, липазу.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3" descr="C:\Users\Виталя\Desktop\original_mikrazim_kaps_25000ed_N20_up_kont_yach_N10h2_ind_up_www_piluli_ru_pr337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8" t="14316" r="4972" b="19890"/>
          <a:stretch/>
        </p:blipFill>
        <p:spPr bwMode="auto">
          <a:xfrm>
            <a:off x="5076056" y="2996952"/>
            <a:ext cx="3240360" cy="159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Виталя\Desktop\kreon_1000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4" t="16221" r="15930" b="13078"/>
          <a:stretch/>
        </p:blipFill>
        <p:spPr bwMode="auto">
          <a:xfrm>
            <a:off x="6588224" y="908720"/>
            <a:ext cx="2339752" cy="187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е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2041324" cy="1728192"/>
          </a:xfrm>
          <a:prstGeom prst="rect">
            <a:avLst/>
          </a:prstGeom>
        </p:spPr>
      </p:pic>
      <p:pic>
        <p:nvPicPr>
          <p:cNvPr id="8" name="Picture 5" descr="C:\Users\Виталя\Desktop\original_4c4fb108ddc32370e0634fe1053b5cb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7" t="23034" r="8549" b="11445"/>
          <a:stretch/>
        </p:blipFill>
        <p:spPr bwMode="auto">
          <a:xfrm>
            <a:off x="5364088" y="4869160"/>
            <a:ext cx="2232248" cy="173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26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6444208" cy="63813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Панкреофлат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аналогичный препарат, дополнительно содержащий адсорбент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пеногаситель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Сорбирует газы, снижает пенообразование в кишечнике, показан при метеоризме и для подготовки к рентгеновскому исследованию ЖКТ.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Панзинорм-форте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двухслойные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таблетки,содержит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панкреатин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желчные кислоты, пепсин, соляную кислоту, соли аминокислот, которые расположены в наружном слое и всасываются в желудке.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Фестал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Энзистал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Дигестал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Котазим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-форте»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драже, содержат липазы, амилазы, экстракт желчи и гемицеллюлозу, которая способствует расщеплению растительной клетчатки, нормализует стул.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Picture 2" descr="C:\Users\Виталя\Desktop\8815109865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24" t="27367" r="10155" b="27620"/>
          <a:stretch/>
        </p:blipFill>
        <p:spPr bwMode="auto">
          <a:xfrm>
            <a:off x="6335688" y="3645024"/>
            <a:ext cx="2628800" cy="1512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италя\Desktop\full_3af48a6d47020e0e1524e3ec55838a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3" t="11010" r="3418" b="9599"/>
          <a:stretch/>
        </p:blipFill>
        <p:spPr bwMode="auto">
          <a:xfrm>
            <a:off x="6228184" y="5301208"/>
            <a:ext cx="2713841" cy="141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р.jpg"/>
          <p:cNvPicPr>
            <a:picLocks noChangeAspect="1"/>
          </p:cNvPicPr>
          <p:nvPr/>
        </p:nvPicPr>
        <p:blipFill>
          <a:blip r:embed="rId4" cstate="print"/>
          <a:srcRect l="19288" t="19288" r="26375" b="40550"/>
          <a:stretch>
            <a:fillRect/>
          </a:stretch>
        </p:blipFill>
        <p:spPr>
          <a:xfrm>
            <a:off x="6444208" y="188640"/>
            <a:ext cx="2443129" cy="1800200"/>
          </a:xfrm>
          <a:prstGeom prst="rect">
            <a:avLst/>
          </a:prstGeom>
        </p:spPr>
      </p:pic>
      <p:pic>
        <p:nvPicPr>
          <p:cNvPr id="8" name="Рисунок 7" descr="з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132856"/>
            <a:ext cx="2484784" cy="13207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я\Desktop\vobenz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7" t="16403" r="31228" b="9585"/>
          <a:stretch/>
        </p:blipFill>
        <p:spPr bwMode="auto">
          <a:xfrm>
            <a:off x="2786050" y="714356"/>
            <a:ext cx="6215074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обэнзим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14356"/>
            <a:ext cx="4463926" cy="6143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ферментный препарат содержит растительные ферменты папаин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бромелаин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оказывающие дополнительные противовоспалительный,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по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таблетки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раза в день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53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476673"/>
            <a:ext cx="8839200" cy="2304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препараты как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Солизим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Нигедаза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содержат только липазу,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применяются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стеарее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Сомилаза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содержит липазу и амилазу.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Применяются в комплексе с препаратами на основе панкреатина.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Рисунок 7" descr="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6552728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248472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ферментов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Ферментные препараты активируются только в резко щелочной среде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12-перстной кишки.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нельзя делить, разламывать, разжевывать и запивать щелочной водой. Ферменты принимают после еды, избегая сочетания с препаратами железа, антацидами,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солями кальция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 descr="м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139952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723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ПОВЫШАЮЩИЕ АППЕТИТ И СЕКРЕТОРНУЮ ФУНКЦИЮ ЖЕЛУДКА 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Слизистая желудка секретирует желудочный сок, содержащий несколько ферментов, главный из которых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пепсиноген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превращения в активный фермент пепсин ему необходима резко кислая среда, РН 1.4-2.0, при РН 4.0 и выше пепсин не активен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мягких нарушениях секреции т. н. «вялом пищеварении», применяются средства повышающие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аппетит.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оляная.jpg"/>
          <p:cNvPicPr>
            <a:picLocks noChangeAspect="1"/>
          </p:cNvPicPr>
          <p:nvPr/>
        </p:nvPicPr>
        <p:blipFill>
          <a:blip r:embed="rId2" cstate="print"/>
          <a:srcRect l="6742" t="23573" r="53032" b="17567"/>
          <a:stretch>
            <a:fillRect/>
          </a:stretch>
        </p:blipFill>
        <p:spPr>
          <a:xfrm>
            <a:off x="5436096" y="2996952"/>
            <a:ext cx="3456384" cy="34563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4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7"/>
            <a:ext cx="4608512" cy="4680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аппетита применяют сырье и препараты лекарственных растений богатых горечами: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олототысячника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Настойка, трава Полыни Горькой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Одуванчика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 Аира болотного листья Подорожника большого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Виталя\Desktop\9dfce815f9b17ed927aaf0775df1d1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1907704" cy="3262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" name="Picture 2" descr="C:\Users\Виталя\Desktop\49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65618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италя\Desktop\polyni-nastoyka-600x6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5" t="7533" r="7026" b="8314"/>
          <a:stretch/>
        </p:blipFill>
        <p:spPr bwMode="auto">
          <a:xfrm>
            <a:off x="5868144" y="4077072"/>
            <a:ext cx="2158015" cy="237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75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2952328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Гиперсекреция пищеварительными  железами  НС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приводит к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гиперацидным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гастритам, язвенной болезни  желудка 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дпк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Язвенная болезнь желудка  и ДПК довольно распространенное заболевание, чаще встречается среди людей молодого и среднего возраста. Она протекает с обострениями весной и осенью, а так же обостряется при стрессовых ситуациях; болезнь длится годами,  полное излечение возможно, если лечение начато вовремя и больной соблюдает все предписания и  строгую диету. В запущенной форме ведет к осложнениям.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Лечение язвенной болезни должно быть комплексным. Выбор и комбинирование лекарственны средств осуществляют исходя из основных  причин и симптомов язвенной болезни желудка и ДПК.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соляная.jpg"/>
          <p:cNvPicPr>
            <a:picLocks noChangeAspect="1"/>
          </p:cNvPicPr>
          <p:nvPr/>
        </p:nvPicPr>
        <p:blipFill>
          <a:blip r:embed="rId2" cstate="print"/>
          <a:srcRect l="6742" t="23573" r="53032" b="17567"/>
          <a:stretch>
            <a:fillRect/>
          </a:stretch>
        </p:blipFill>
        <p:spPr>
          <a:xfrm>
            <a:off x="1763688" y="3861048"/>
            <a:ext cx="4824536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ЛС, ВЛИЯЮЩИЕ НА СЕКРЕТОРНУЮ ФУНКЦИЮ ЖЕЛУДКА. АНТИСЕКРЕТОРНЫЕ ЛС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176464" cy="3528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подорожника используют для получения ЛП: «Сок подорожника»,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Плантаглюцид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также повышающих аппетит и секрецию желудочных желез. применяют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гипоцидных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гастритах.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Виталя\Desktop\image_5841-800x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3" r="21777"/>
          <a:stretch/>
        </p:blipFill>
        <p:spPr bwMode="auto">
          <a:xfrm>
            <a:off x="6876256" y="1916832"/>
            <a:ext cx="1930221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таля\Desktop\podorozhnik-bolshoj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87" t="2778" r="9031"/>
          <a:stretch/>
        </p:blipFill>
        <p:spPr bwMode="auto">
          <a:xfrm>
            <a:off x="4211960" y="76470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таля\Desktop\53153.750x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4" t="21501" r="3285" b="20256"/>
          <a:stretch/>
        </p:blipFill>
        <p:spPr bwMode="auto">
          <a:xfrm>
            <a:off x="2051720" y="4581128"/>
            <a:ext cx="4032448" cy="2069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7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восстановления переваривающей способности желудочного сока применяют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средства заместительной терапии: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Абомин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таблетки, содержащие сухой экстракт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слизистых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оболочек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желудков телят и ягнят, принимают по 1-2 таблетке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еды, курсом 1-3 месяца. Его прием сочетают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раствором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соляной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кислоты.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Ацидин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-пепсин»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таблетки, содержащие 1часть пепсина и 4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части бетаина соляной кислоты,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который в желудке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гидролизуется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отдает свободную соляную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кислоту.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Принимают, растворяя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таблетку в ½ стакана воды,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время или сразу после еды.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Виталя\Desktop\Ацидин-пепси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8" t="8267" r="6029" b="8909"/>
          <a:stretch/>
        </p:blipFill>
        <p:spPr bwMode="auto">
          <a:xfrm>
            <a:off x="5220072" y="4365104"/>
            <a:ext cx="3744416" cy="213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1" y="4365104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92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ЖЕЛЧЕГОННЫЕ, ГЕПАТОТРОПНЫЕ СРЕДСТВА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лекарственные препараты улучшающие функцию печени.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стимулируют образование и выделение желчи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холекинетики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холесекретики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повышают устойчивость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агрессивным воздействиям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ксенобиотиков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гепатопротекоры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5" descr="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96952"/>
            <a:ext cx="4824536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5148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Основные показания к применению данных препаратов: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холангиты- воспаление желчных протоков,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холециститы- воспаление желчного пузыря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гепатиты – деструкция, разрушение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влиянием вирусной, бактериальной инфекции, токсинов, ЛП и др.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гепатотоксических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Застой желчи в протоках возникает в результате образования желчных камней, а так же при спазмах  желчных протоков при холецистите и холангите.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разных заболеваниях печени назначают желчегонные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гепатотропные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Рисунок 5" descr="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4248472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514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892480" cy="1196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желчегонных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гепатотропных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315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Холесекретики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3407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Холекинетики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3294" y="1484784"/>
            <a:ext cx="29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Гепатопротекторы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2996952"/>
            <a:ext cx="4466634" cy="448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Животного происхождения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Аллохол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Холензим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Растительного происхождения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Холагол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Фламин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Танацехол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Холагогум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Холосас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Хофитол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Синтетического происхождения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Гемикромон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407707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Сорбит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204864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Эссенциале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Фосфонциале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Гепабене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Фосфоглив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Адеметионин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гептрал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Эслидин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Карсил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Силибор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Резалют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Лив-52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522498" y="2185060"/>
            <a:ext cx="485168" cy="10806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2930236" y="2060849"/>
            <a:ext cx="467828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16017" y="2420888"/>
            <a:ext cx="7200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792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4"/>
            <a:ext cx="9143999" cy="62211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Холесекретики животного происхождения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3827690" cy="2476873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endPos="13000" dist="50800" dir="5400000" sy="-100000" algn="bl" rotWithShape="0"/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0475" y="1052736"/>
            <a:ext cx="4115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Аллохол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желчь крупнорогатого скота сухую, экстракт чеснока, экстракт крапивы сухой, уголь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ктивированный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хронический гепатит, холангит, холецистит, атонические запоры, дискинезия желчевыводящих путей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599" y="1124744"/>
            <a:ext cx="398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Холензим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желчь сухую, порошок высушенной поджелудочной железы и высушенные слизистые оболочки тонкой кишки убойного скота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гепатит, холангит, холецистит, колит, гастрит, метеоризм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399806" y="1840676"/>
            <a:ext cx="63682" cy="4132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135000"/>
                    </a14:imgEffect>
                    <a14:imgEffect>
                      <a14:brightnessContrast bright="-11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42608"/>
            <a:ext cx="3605507" cy="258273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glow rad="165100">
              <a:schemeClr val="accent1">
                <a:alpha val="40000"/>
              </a:schemeClr>
            </a:glow>
            <a:outerShdw blurRad="558800" dist="292100" dir="5400000" sx="-80000" sy="-18000" rotWithShape="0">
              <a:srgbClr val="000000">
                <a:alpha val="22000"/>
              </a:srgbClr>
            </a:outerShdw>
            <a:reflection stA="45000" endPos="8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67987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853054" cy="11247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Холескеретики растительного происхождения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86" r="26118"/>
          <a:stretch>
            <a:fillRect/>
          </a:stretch>
        </p:blipFill>
        <p:spPr>
          <a:xfrm>
            <a:off x="755576" y="2060849"/>
            <a:ext cx="2880320" cy="3758062"/>
          </a:xfrm>
          <a:prstGeom prst="round2DiagRect">
            <a:avLst>
              <a:gd name="adj1" fmla="val 16667"/>
              <a:gd name="adj2" fmla="val 0"/>
            </a:avLst>
          </a:prstGeom>
          <a:pattFill prst="dash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419100" algn="tl" rotWithShape="0">
              <a:srgbClr val="000000">
                <a:alpha val="67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48396" y="1124744"/>
            <a:ext cx="4788099" cy="570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Холагол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раствор во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по 10 мл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(красящее вещество из корня куркумы 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эмодин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крушины – антрахинон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антрагликозидов+магния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салицилат+эфирные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масла+спирт+оливковое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масло)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применения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 5-10 кап. на кусочек сахара. Медленно рассасывать, за 30 мин. до еды, 3 р/сутки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печеночная колика,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холецистит и холангит (в фазе ремиссии).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7922" y="2137560"/>
            <a:ext cx="80159" cy="3693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2137559"/>
            <a:ext cx="89065" cy="358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044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6226" y="843149"/>
            <a:ext cx="39722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Танацехол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ухой экстракт травы пижмы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применения: 1-2 таб. 3-4 р/сутки за 20 мин. до еды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0507" y="581892"/>
            <a:ext cx="6270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90901" y="1116281"/>
            <a:ext cx="71253" cy="4726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72" b="28587"/>
          <a:stretch>
            <a:fillRect/>
          </a:stretch>
        </p:blipFill>
        <p:spPr>
          <a:xfrm>
            <a:off x="4644008" y="4005064"/>
            <a:ext cx="424847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90872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экстракт травы бессмертника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применения: 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мин. до еды 4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/сутки,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874324" cy="2435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304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737937"/>
            <a:ext cx="2273969" cy="4908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207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63716" y="249383"/>
            <a:ext cx="44516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Холосас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сгущенный на сахаре водный экстракт плодов шиповника собачьего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за 30 минут до еды, взрослым и детям старше 12 лет – по 1 чайной ложке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р/сутки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6358" y="449180"/>
            <a:ext cx="108284" cy="561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188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2031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Холесекретики синтетического происхождения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" y="1941096"/>
            <a:ext cx="1621659" cy="2274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941094"/>
            <a:ext cx="3109929" cy="4174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19746" y="1268761"/>
            <a:ext cx="3703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Гемикромон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Одестон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дискинезия желчевыводящих путей, хронический холецистит, холангит, снижение аппетита, тошнота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45224"/>
            <a:ext cx="60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200-400 мг  3 р/сутки за 30 минут до еды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370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9"/>
            <a:ext cx="86868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АНТИСЕКРЕТОРНЫЕ ЛС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292080" cy="551723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Н2-гистаминовых рецепторов.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М-холинолитики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Ингибиторы протонной помпы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Содержимое 6" descr="занта.jpg"/>
          <p:cNvPicPr>
            <a:picLocks noChangeAspect="1"/>
          </p:cNvPicPr>
          <p:nvPr/>
        </p:nvPicPr>
        <p:blipFill>
          <a:blip r:embed="rId2" cstate="print"/>
          <a:srcRect l="11069" t="13348" r="11126" b="10606"/>
          <a:stretch>
            <a:fillRect/>
          </a:stretch>
        </p:blipFill>
        <p:spPr>
          <a:xfrm>
            <a:off x="6948264" y="2924944"/>
            <a:ext cx="1872208" cy="1916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2" b="13793"/>
          <a:stretch>
            <a:fillRect/>
          </a:stretch>
        </p:blipFill>
        <p:spPr>
          <a:xfrm>
            <a:off x="7020272" y="1556792"/>
            <a:ext cx="1958617" cy="936104"/>
          </a:xfrm>
          <a:prstGeom prst="rect">
            <a:avLst/>
          </a:prstGeom>
        </p:spPr>
      </p:pic>
      <p:pic>
        <p:nvPicPr>
          <p:cNvPr id="6" name="Рисунок 5" descr="фамо.jpg"/>
          <p:cNvPicPr>
            <a:picLocks noChangeAspect="1"/>
          </p:cNvPicPr>
          <p:nvPr/>
        </p:nvPicPr>
        <p:blipFill>
          <a:blip r:embed="rId4" cstate="print"/>
          <a:srcRect l="6383" t="19243" b="14421"/>
          <a:stretch>
            <a:fillRect/>
          </a:stretch>
        </p:blipFill>
        <p:spPr>
          <a:xfrm>
            <a:off x="4427984" y="4005064"/>
            <a:ext cx="2284610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89240"/>
            <a:ext cx="2664296" cy="1080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0" t="6960" r="11274"/>
          <a:stretch>
            <a:fillRect/>
          </a:stretch>
        </p:blipFill>
        <p:spPr>
          <a:xfrm>
            <a:off x="683568" y="3573016"/>
            <a:ext cx="3168352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28" t="14278" r="22143" b="30572"/>
          <a:stretch>
            <a:fillRect/>
          </a:stretch>
        </p:blipFill>
        <p:spPr>
          <a:xfrm>
            <a:off x="5436096" y="2060848"/>
            <a:ext cx="1486688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893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2001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Холекинетики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46910"/>
            <a:ext cx="4968552" cy="51344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Раздражают клетки</a:t>
            </a: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дуоденум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 результате чего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выделение в кровь</a:t>
            </a: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аутокоида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холецистокинина,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 стимулирует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желчного пузыря,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 сфинктеров, в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чего  происходит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желчи в ДПК.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779004" cy="432816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14468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185438" cy="332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accent1">
                <a:alpha val="50000"/>
              </a:schemeClr>
            </a:glow>
            <a:outerShdw blurRad="76200" dist="38100" dir="7800000" algn="tl" rotWithShape="0">
              <a:srgbClr val="000000">
                <a:alpha val="29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18548" y="272717"/>
            <a:ext cx="84221" cy="598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052736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Холекинетическим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действием обладает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сульфат магния и сорбит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сульфат магния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25% - 10% теплый раствор вводят через дуоденальный зонд 1 раз в 3 дня или принимают внутрь по 1 столовой ложке 3-4 раз в день в течение 2-3 недель, проводят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тюбаж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5-7 дней.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Сорбит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принимают по 50-75мл 10% раствора 2-3 раз в день до еды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орби.jpg"/>
          <p:cNvPicPr>
            <a:picLocks noChangeAspect="1"/>
          </p:cNvPicPr>
          <p:nvPr/>
        </p:nvPicPr>
        <p:blipFill>
          <a:blip r:embed="rId3" cstate="print"/>
          <a:srcRect l="21736" t="9375" r="16806"/>
          <a:stretch>
            <a:fillRect/>
          </a:stretch>
        </p:blipFill>
        <p:spPr>
          <a:xfrm>
            <a:off x="1043608" y="3933056"/>
            <a:ext cx="2160240" cy="26849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444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yachist.ru/wp-content/uploads/2017/09/Karsil-e150484005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1979312" cy="25531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7354" y="116632"/>
            <a:ext cx="8594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Гепатопротекторы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Антиоксиданты</a:t>
            </a:r>
            <a:endParaRPr lang="ru-RU" sz="2800" dirty="0"/>
          </a:p>
        </p:txBody>
      </p:sp>
      <p:pic>
        <p:nvPicPr>
          <p:cNvPr id="34818" name="Picture 2" descr="http://apteka.life/image/cache/catalog/Tovar/1.%20Pishchevaritel%27naya%20sistema/%D0%A1%D0%B8%D0%BB%D0%B8%D0%B1%D0%BE%D1%80%20%D0%9C%D0%B0%D0%BA%D1%81%20140%20%D0%BC%D0%B3%20%E2%84%9620/%D0%A1%D0%B8%D0%BB%D0%B8%D0%B1%D0%BE%D1%80-%D0%9C%D0%B0%D0%BA%D1%81-140%D0%BC%D0%B3-%E2%84%9620-%D0%BA%D0%B0%D0%BF%D1%81%D1%83%D0%BB%D1%8B-1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64733"/>
            <a:ext cx="2634184" cy="25291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7952" y="1052736"/>
            <a:ext cx="38165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Сюда относят препараты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Расторопши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пятнистой: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Карсил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Лив-52,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Гепабене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Легалон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Оказывают желчегонное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спазмолитическое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противомикробное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антиоксидантное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гепатопротекторное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действие;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препятствуют образованию свободных радикалов и нейтрализуют 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mirpecheni.ru/wp-content/uploads/2017/07/600x476xliv-52-main.jpg.pagespeed.ic.bb6rZVni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1922906" cy="2302822"/>
          </a:xfrm>
          <a:prstGeom prst="rect">
            <a:avLst/>
          </a:prstGeom>
          <a:noFill/>
        </p:spPr>
      </p:pic>
      <p:pic>
        <p:nvPicPr>
          <p:cNvPr id="34822" name="Picture 6" descr="http://www.zdravzona.ru/upload/iblock/c32/c321a7fc702f9210d16ddbc939d038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484784"/>
            <a:ext cx="2645229" cy="223256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51" y="0"/>
            <a:ext cx="88650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Гепатопротекторы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содержащие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эссенциальные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фосфолипиды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многочисленная группа комбинированных препаратов применяемых в форме капсул. В форме раствора для инъекций применяют препарат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Эссенциале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форте Н»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Эссециале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форте Н»  содержит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эссенциальные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фосфолипиды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фосфолипиды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соевых бобов, богатых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фосфатидилхолином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85" b="18864"/>
          <a:stretch>
            <a:fillRect/>
          </a:stretch>
        </p:blipFill>
        <p:spPr>
          <a:xfrm>
            <a:off x="2267744" y="3356992"/>
            <a:ext cx="374441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43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51" y="404664"/>
            <a:ext cx="8865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Эслидин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содержит метионин и соевые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фосфолипиды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выпускается в форме таблеток, капсул  № 30, 50. 60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Фосфоглив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капсулы, содержит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фосфатидилхолин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растительного происхождения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тринатриевую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глицирризиновой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кислоты из корня солодки.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hv-info.ru/images/M_images/fosfoglif_f.jpg"/>
          <p:cNvPicPr>
            <a:picLocks noChangeAspect="1" noChangeArrowheads="1"/>
          </p:cNvPicPr>
          <p:nvPr/>
        </p:nvPicPr>
        <p:blipFill>
          <a:blip r:embed="rId2" cstate="print"/>
          <a:srcRect l="22646" t="4878" r="22137" b="28293"/>
          <a:stretch>
            <a:fillRect/>
          </a:stretch>
        </p:blipFill>
        <p:spPr bwMode="auto">
          <a:xfrm>
            <a:off x="4860032" y="2852936"/>
            <a:ext cx="32403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://rumeds.ru/uploads/tabletki/images/eslidin_kapsuli_kaps_30_nizhfarm_ross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36724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43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alvik74.ru/watermark/346238424e612f36746b432b49417753416f6b61764a413034573449464242574f73776d576757416a4b336e6350543964515263566d557269774b32335648323441386e49737a785456733d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51" y="116632"/>
            <a:ext cx="483259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Аналогичный состав имеют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гепатопротекторы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капсулах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Эссливер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Фосфонциале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Резалют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и др.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некоторые из которых добавляют  метионин,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элькарнитин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вит. Е,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силимарин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armlend.ru/uploads/cache/5/5522cf83b88bca60c64a86bbcbf70f2d.jpg"/>
          <p:cNvPicPr>
            <a:picLocks noChangeAspect="1" noChangeArrowheads="1"/>
          </p:cNvPicPr>
          <p:nvPr/>
        </p:nvPicPr>
        <p:blipFill>
          <a:blip r:embed="rId2" cstate="print"/>
          <a:srcRect l="13194" r="7850"/>
          <a:stretch>
            <a:fillRect/>
          </a:stretch>
        </p:blipFill>
        <p:spPr bwMode="auto">
          <a:xfrm>
            <a:off x="5796136" y="2924944"/>
            <a:ext cx="273812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с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32448" cy="2247594"/>
          </a:xfrm>
          <a:prstGeom prst="rect">
            <a:avLst/>
          </a:prstGeom>
        </p:spPr>
      </p:pic>
      <p:pic>
        <p:nvPicPr>
          <p:cNvPr id="9" name="Рисунок 8" descr="э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5917" y="3544044"/>
            <a:ext cx="2818131" cy="29523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78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340767"/>
            <a:ext cx="8686800" cy="129614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БЛОКАТОРЫ Н2-ГИСТАМИНОВЫХ РЕЦЕПТОРОВ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Ранитидин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Гистак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Ранисан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таблетки и раствор в ампулах.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Низатидин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Аксид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Фамотидин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Ульфамид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Квамател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таблетки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лиофилизат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ампулах,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Роксатидин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«Роксан» - 24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часового действия, принимают по 1таблетке 20, 40 мг 1 раз в сутки на ночь, курсом от 3-4 недель до нескольких месяцев.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Квамател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ампулах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лиофилизированный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порошок по 5,0 +ампула с растворителем, применяется в/в  при желудочных кровотечениях при прободении язвы.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Содержимое 6" descr="занта.jpg"/>
          <p:cNvPicPr>
            <a:picLocks noChangeAspect="1"/>
          </p:cNvPicPr>
          <p:nvPr/>
        </p:nvPicPr>
        <p:blipFill>
          <a:blip r:embed="rId2" cstate="print"/>
          <a:srcRect l="11069" t="13348" r="11126" b="10606"/>
          <a:stretch>
            <a:fillRect/>
          </a:stretch>
        </p:blipFill>
        <p:spPr>
          <a:xfrm>
            <a:off x="6444208" y="2996952"/>
            <a:ext cx="2520280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2" b="13793"/>
          <a:stretch>
            <a:fillRect/>
          </a:stretch>
        </p:blipFill>
        <p:spPr>
          <a:xfrm>
            <a:off x="6169425" y="1124744"/>
            <a:ext cx="2737456" cy="1584176"/>
          </a:xfrm>
          <a:prstGeom prst="rect">
            <a:avLst/>
          </a:prstGeom>
        </p:spPr>
      </p:pic>
      <p:pic>
        <p:nvPicPr>
          <p:cNvPr id="6" name="Рисунок 5" descr="фамо.jpg"/>
          <p:cNvPicPr>
            <a:picLocks noChangeAspect="1"/>
          </p:cNvPicPr>
          <p:nvPr/>
        </p:nvPicPr>
        <p:blipFill>
          <a:blip r:embed="rId4" cstate="print"/>
          <a:srcRect l="6383" t="19243" b="14421"/>
          <a:stretch>
            <a:fillRect/>
          </a:stretch>
        </p:blipFill>
        <p:spPr>
          <a:xfrm>
            <a:off x="4211960" y="2060848"/>
            <a:ext cx="180020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225616"/>
            <a:ext cx="3240360" cy="134076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52120" y="4099384"/>
            <a:ext cx="792088" cy="69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М-ХОЛИНОЛИТИКИ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4968552" cy="58052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неселективные М-ХБ: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Атропин и препараты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красавки: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Беллалгин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Белластезин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Бекарбон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Это первые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противоязвенные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антисекреторные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препараты короткого действия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назначают по 1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2-3 раза в день после еды.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 пилороспазме, болях в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изжоге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Вызывают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атропиноподобные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побочные эффекты (сухость во рту, сухость кожи,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мидриаз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 descr="б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3456384" cy="1584176"/>
          </a:xfrm>
          <a:prstGeom prst="rect">
            <a:avLst/>
          </a:prstGeom>
        </p:spPr>
      </p:pic>
      <p:pic>
        <p:nvPicPr>
          <p:cNvPr id="9" name="Рисунок 8" descr="б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509120"/>
            <a:ext cx="1727202" cy="2232248"/>
          </a:xfrm>
          <a:prstGeom prst="rect">
            <a:avLst/>
          </a:prstGeom>
        </p:spPr>
      </p:pic>
      <p:pic>
        <p:nvPicPr>
          <p:cNvPr id="10" name="Рисунок 9" descr="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852936"/>
            <a:ext cx="3500941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88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4536504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Б) селективные М-ХБ: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Пирензепин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Гастроцепин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таблетки, блокирует М1-холинорецепторы, на которые влияет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повышая секрецию соляной кислоты.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 вызывает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атропиноподобных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побочных эффектов, оказывает пролонгированное 12-часовое действие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назначают по 150 мг 2 раза в сутки за 30 мин. до еды, курсом 3-4 недели.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г.jpg"/>
          <p:cNvPicPr>
            <a:picLocks noChangeAspect="1"/>
          </p:cNvPicPr>
          <p:nvPr/>
        </p:nvPicPr>
        <p:blipFill>
          <a:blip r:embed="rId2" cstate="print"/>
          <a:srcRect l="1563" r="17177"/>
          <a:stretch>
            <a:fillRect/>
          </a:stretch>
        </p:blipFill>
        <p:spPr>
          <a:xfrm>
            <a:off x="4427984" y="692696"/>
            <a:ext cx="471601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64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ИНГИБИТОРЫ ПРОТОННОЙ ПОМПЫ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5256584" cy="558924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Первым представителем этой группы стал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Омез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Ультоп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Лосек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сильный ингибитор кислотообразования в желудке,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липофилен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поэтому способен проникать внутрь париетальных клеток, где создает высокую концентрацию, подавляет протонный насос, оказывает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цитопротекторное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действие, защищает слизистую от воздействия соляной кислоты.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30" t="6960" r="11274"/>
          <a:stretch>
            <a:fillRect/>
          </a:stretch>
        </p:blipFill>
        <p:spPr>
          <a:xfrm>
            <a:off x="5868144" y="1124744"/>
            <a:ext cx="2989453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12976"/>
            <a:ext cx="2952328" cy="1744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6" t="11530" r="6838" b="15531"/>
          <a:stretch>
            <a:fillRect/>
          </a:stretch>
        </p:blipFill>
        <p:spPr>
          <a:xfrm>
            <a:off x="5940152" y="5157192"/>
            <a:ext cx="2952328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9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4536504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Препараты 2-го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поколения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Пантопразол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Контролок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 4 раза сильнее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омепразола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Лансопразол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Ланзап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Эзомепразол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Нексиум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Рабепразол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ариет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капсулы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таблетки в оболочке по 20, 40 мг принимают 1 раз в сутки, действие развивается через 60 мин после 1 кратного приема, проглатывают не разжевывая или растворив в 100 мл воды.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некс.png"/>
          <p:cNvPicPr>
            <a:picLocks noChangeAspect="1"/>
          </p:cNvPicPr>
          <p:nvPr/>
        </p:nvPicPr>
        <p:blipFill>
          <a:blip r:embed="rId2" cstate="print"/>
          <a:srcRect t="14372" b="13247"/>
          <a:stretch>
            <a:fillRect/>
          </a:stretch>
        </p:blipFill>
        <p:spPr>
          <a:xfrm>
            <a:off x="5076056" y="4437112"/>
            <a:ext cx="3419872" cy="2088232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>
          <a:xfrm>
            <a:off x="4860032" y="2492896"/>
            <a:ext cx="3672408" cy="1800200"/>
          </a:xfrm>
          <a:prstGeom prst="rect">
            <a:avLst/>
          </a:prstGeom>
        </p:spPr>
      </p:pic>
      <p:pic>
        <p:nvPicPr>
          <p:cNvPr id="7" name="Рисунок 6" descr="панто.jpg"/>
          <p:cNvPicPr>
            <a:picLocks noChangeAspect="1"/>
          </p:cNvPicPr>
          <p:nvPr/>
        </p:nvPicPr>
        <p:blipFill>
          <a:blip r:embed="rId4" cstate="print"/>
          <a:srcRect l="11847" t="23377" r="16465" b="23636"/>
          <a:stretch>
            <a:fillRect/>
          </a:stretch>
        </p:blipFill>
        <p:spPr>
          <a:xfrm>
            <a:off x="4788024" y="620688"/>
            <a:ext cx="38164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898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2525</Words>
  <Application>Microsoft Office PowerPoint</Application>
  <PresentationFormat>Экран (4:3)</PresentationFormat>
  <Paragraphs>335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ФГБОУ ВО КрасГМУ им.проф. В.Ф. Войно-Ясенецкого Минздрава России  Фармацевтический колледж </vt:lpstr>
      <vt:lpstr>План лекции:</vt:lpstr>
      <vt:lpstr>Слайд 3</vt:lpstr>
      <vt:lpstr>АНТИСЕКРЕТОРНЫЕ ЛС </vt:lpstr>
      <vt:lpstr>БЛОКАТОРЫ Н2-ГИСТАМИНОВЫХ РЕЦЕПТОРОВ</vt:lpstr>
      <vt:lpstr>М-ХОЛИНОЛИТИКИ</vt:lpstr>
      <vt:lpstr>Слайд 7</vt:lpstr>
      <vt:lpstr>ИНГИБИТОРЫ ПРОТОННОЙ ПОМПЫ</vt:lpstr>
      <vt:lpstr>Слайд 9</vt:lpstr>
      <vt:lpstr>Слайд 10</vt:lpstr>
      <vt:lpstr>ГАСТРОПРОТЕКТОРЫ</vt:lpstr>
      <vt:lpstr> АНТАЦИДЫ  </vt:lpstr>
      <vt:lpstr>Слайд 13</vt:lpstr>
      <vt:lpstr>СЛАБИТЕЛЬНЫЕ СРЕДСТВА</vt:lpstr>
      <vt:lpstr>Слайд 15</vt:lpstr>
      <vt:lpstr>АНТИДИАРЕЙНЫЕ СРЕДСТВА </vt:lpstr>
      <vt:lpstr>Слайд 17</vt:lpstr>
      <vt:lpstr>Слайд 18</vt:lpstr>
      <vt:lpstr> ПРОТИВОРВОТНЫЕ СРЕДСТВА </vt:lpstr>
      <vt:lpstr>Слайд 20</vt:lpstr>
      <vt:lpstr>Слайд 21</vt:lpstr>
      <vt:lpstr>СРЕДСТВА ЗАМЕСТИТЕЛЬНОЙ ТЕРАПИИ, ПРИМЕНЯЕМЫЕ ПРИ ГИПОФУНКЦИИ ПОДЖЕЛУДОЧНОЙ ЖЕЛЕЗЫ</vt:lpstr>
      <vt:lpstr>Слайд 23</vt:lpstr>
      <vt:lpstr>Слайд 24</vt:lpstr>
      <vt:lpstr>Вобэнзим</vt:lpstr>
      <vt:lpstr>Слайд 26</vt:lpstr>
      <vt:lpstr>Слайд 27</vt:lpstr>
      <vt:lpstr>  СРЕДСТВА, ПОВЫШАЮЩИЕ АППЕТИТ И СЕКРЕТОРНУЮ ФУНКЦИЮ ЖЕЛУДКА   </vt:lpstr>
      <vt:lpstr>Слайд 29</vt:lpstr>
      <vt:lpstr>Слайд 30</vt:lpstr>
      <vt:lpstr>Слайд 31</vt:lpstr>
      <vt:lpstr>ЖЕЛЧЕГОННЫЕ, ГЕПАТОТРОПНЫЕ СРЕДСТВА</vt:lpstr>
      <vt:lpstr>Слайд 33</vt:lpstr>
      <vt:lpstr>Классификация желчегонных и гепатотропных средств</vt:lpstr>
      <vt:lpstr>Холесекретики животного происхождения</vt:lpstr>
      <vt:lpstr>Холескеретики растительного происхождения</vt:lpstr>
      <vt:lpstr>Слайд 37</vt:lpstr>
      <vt:lpstr>Слайд 38</vt:lpstr>
      <vt:lpstr>Холесекретики синтетического происхождения</vt:lpstr>
      <vt:lpstr>Холекинетики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Виталя</dc:creator>
  <cp:lastModifiedBy>Пользователь Windows</cp:lastModifiedBy>
  <cp:revision>145</cp:revision>
  <dcterms:created xsi:type="dcterms:W3CDTF">2018-01-29T12:12:14Z</dcterms:created>
  <dcterms:modified xsi:type="dcterms:W3CDTF">2023-09-10T03:09:43Z</dcterms:modified>
</cp:coreProperties>
</file>