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59" r:id="rId7"/>
    <p:sldId id="262" r:id="rId8"/>
    <p:sldId id="273" r:id="rId9"/>
    <p:sldId id="274" r:id="rId10"/>
    <p:sldId id="275" r:id="rId11"/>
    <p:sldId id="276" r:id="rId12"/>
    <p:sldId id="277" r:id="rId13"/>
    <p:sldId id="278" r:id="rId14"/>
    <p:sldId id="279" r:id="rId15"/>
    <p:sldId id="280" r:id="rId16"/>
    <p:sldId id="281" r:id="rId17"/>
    <p:sldId id="282" r:id="rId18"/>
    <p:sldId id="283" r:id="rId19"/>
    <p:sldId id="263" r:id="rId20"/>
    <p:sldId id="264" r:id="rId21"/>
    <p:sldId id="265" r:id="rId22"/>
    <p:sldId id="266" r:id="rId23"/>
    <p:sldId id="267" r:id="rId24"/>
    <p:sldId id="268" r:id="rId25"/>
    <p:sldId id="284" r:id="rId26"/>
    <p:sldId id="269" r:id="rId27"/>
    <p:sldId id="270" r:id="rId28"/>
    <p:sldId id="272"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4214712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311183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6903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2058356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70556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3868760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923058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85813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141577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6A1C1EB-D06B-473C-8CFA-E468384E14E6}" type="datetimeFigureOut">
              <a:rPr lang="ru-RU" smtClean="0"/>
              <a:t>20.05.2021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588224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6A1C1EB-D06B-473C-8CFA-E468384E14E6}" type="datetimeFigureOut">
              <a:rPr lang="ru-RU" smtClean="0"/>
              <a:t>20.05.2021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313006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6A1C1EB-D06B-473C-8CFA-E468384E14E6}" type="datetimeFigureOut">
              <a:rPr lang="ru-RU" smtClean="0"/>
              <a:t>20.05.2021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186329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6A1C1EB-D06B-473C-8CFA-E468384E14E6}" type="datetimeFigureOut">
              <a:rPr lang="ru-RU" smtClean="0"/>
              <a:t>20.05.2021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365643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1C1EB-D06B-473C-8CFA-E468384E14E6}" type="datetimeFigureOut">
              <a:rPr lang="ru-RU" smtClean="0"/>
              <a:t>20.05.2021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161818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6A1C1EB-D06B-473C-8CFA-E468384E14E6}" type="datetimeFigureOut">
              <a:rPr lang="ru-RU" smtClean="0"/>
              <a:t>20.05.2021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22858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6A1C1EB-D06B-473C-8CFA-E468384E14E6}" type="datetimeFigureOut">
              <a:rPr lang="ru-RU" smtClean="0"/>
              <a:t>20.05.2021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92DDD6F-B400-405F-B349-0F41D9E7FD99}" type="slidenum">
              <a:rPr lang="ru-RU" smtClean="0"/>
              <a:t>‹#›</a:t>
            </a:fld>
            <a:endParaRPr lang="ru-RU"/>
          </a:p>
        </p:txBody>
      </p:sp>
    </p:spTree>
    <p:extLst>
      <p:ext uri="{BB962C8B-B14F-4D97-AF65-F5344CB8AC3E}">
        <p14:creationId xmlns:p14="http://schemas.microsoft.com/office/powerpoint/2010/main" val="332950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6A1C1EB-D06B-473C-8CFA-E468384E14E6}" type="datetimeFigureOut">
              <a:rPr lang="ru-RU" smtClean="0"/>
              <a:t>20.05.2021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92DDD6F-B400-405F-B349-0F41D9E7FD99}" type="slidenum">
              <a:rPr lang="ru-RU" smtClean="0"/>
              <a:t>‹#›</a:t>
            </a:fld>
            <a:endParaRPr lang="ru-RU"/>
          </a:p>
        </p:txBody>
      </p:sp>
    </p:spTree>
    <p:extLst>
      <p:ext uri="{BB962C8B-B14F-4D97-AF65-F5344CB8AC3E}">
        <p14:creationId xmlns:p14="http://schemas.microsoft.com/office/powerpoint/2010/main" val="4086547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6FB3A3-2AD7-446B-BB7D-4A6429E608E8}"/>
              </a:ext>
            </a:extLst>
          </p:cNvPr>
          <p:cNvSpPr>
            <a:spLocks noGrp="1"/>
          </p:cNvSpPr>
          <p:nvPr>
            <p:ph type="ctrTitle"/>
          </p:nvPr>
        </p:nvSpPr>
        <p:spPr>
          <a:xfrm>
            <a:off x="1524000" y="0"/>
            <a:ext cx="9144000" cy="1104388"/>
          </a:xfrm>
        </p:spPr>
        <p:txBody>
          <a:bodyPr/>
          <a:lstStyle/>
          <a:p>
            <a:pPr algn="ctr"/>
            <a:r>
              <a:rPr kumimoji="0" lang="ru-RU" sz="12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ФЕДЕРАЛЬНОЕ ГОСУДАРСТВЕННОЕ БЮДЖЕТНОЕ ОБРАЗОВАТЕЛЬНОЕ УЧРЕЖДЕНИЕ</a:t>
            </a:r>
            <a:br>
              <a:rPr kumimoji="0" lang="ru-RU" sz="12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r>
              <a:rPr kumimoji="0" lang="ru-RU" sz="12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ВЫСШЕГО  ОБРАЗОВАНИЯ </a:t>
            </a:r>
            <a:r>
              <a:rPr kumimoji="0" lang="ru-RU" sz="12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a:t>
            </a:r>
            <a:r>
              <a:rPr kumimoji="0" lang="ru-RU" sz="12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КРАСНОЯРСКИЙ  ГОСУДАРСТВЕННЫЙ  МЕДИЦИНСКИЙ  УНИВЕРСИТЕТ ИМЕНИ ПРОФЕССОРА В.Ф. ВОЙНО-ЯСЕНЕЦКОГО»</a:t>
            </a:r>
            <a:br>
              <a:rPr kumimoji="0" lang="ru-RU" sz="12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r>
              <a:rPr kumimoji="0" lang="ru-RU" sz="1200" b="1" i="0" u="none" strike="noStrike" kern="1200" cap="all" spc="0" normalizeH="0" baseline="0" noProof="0" dirty="0">
                <a:ln>
                  <a:noFill/>
                </a:ln>
                <a:solidFill>
                  <a:prstClr val="black"/>
                </a:solidFill>
                <a:effectLst/>
                <a:uLnTx/>
                <a:uFillTx/>
                <a:latin typeface="Times New Roman" pitchFamily="18" charset="0"/>
                <a:ea typeface="+mj-ea"/>
                <a:cs typeface="Times New Roman" pitchFamily="18" charset="0"/>
              </a:rPr>
              <a:t>МИНИСТЕРСТВА ЗДРАВООХРАНЕНИЯ российской ФЕДЕРАЦИИ</a:t>
            </a:r>
            <a:br>
              <a:rPr kumimoji="0" lang="ru-RU" sz="12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r>
              <a:rPr kumimoji="0" lang="ru-RU" sz="1200" b="1" i="0" u="none" strike="noStrike" kern="1200" cap="all" spc="0" normalizeH="0" baseline="0" noProof="0" dirty="0">
                <a:ln>
                  <a:noFill/>
                </a:ln>
                <a:solidFill>
                  <a:prstClr val="black"/>
                </a:solidFill>
                <a:effectLst/>
                <a:uLnTx/>
                <a:uFillTx/>
                <a:latin typeface="Times New Roman" pitchFamily="18" charset="0"/>
                <a:ea typeface="+mj-ea"/>
                <a:cs typeface="Times New Roman" pitchFamily="18" charset="0"/>
              </a:rPr>
              <a:t>ФАРМАЦЕВТИЧЕСКИЙ КОЛЛЕДЖ</a:t>
            </a:r>
            <a:endParaRPr lang="ru-RU" dirty="0"/>
          </a:p>
        </p:txBody>
      </p:sp>
      <p:sp>
        <p:nvSpPr>
          <p:cNvPr id="3" name="Подзаголовок 2">
            <a:extLst>
              <a:ext uri="{FF2B5EF4-FFF2-40B4-BE49-F238E27FC236}">
                <a16:creationId xmlns:a16="http://schemas.microsoft.com/office/drawing/2014/main" id="{A2DFA470-69C4-4CFC-9006-5787B58ECC51}"/>
              </a:ext>
            </a:extLst>
          </p:cNvPr>
          <p:cNvSpPr>
            <a:spLocks noGrp="1"/>
          </p:cNvSpPr>
          <p:nvPr>
            <p:ph type="subTitle" idx="1"/>
          </p:nvPr>
        </p:nvSpPr>
        <p:spPr>
          <a:xfrm>
            <a:off x="1389895" y="2481580"/>
            <a:ext cx="9144000" cy="1655762"/>
          </a:xfrm>
        </p:spPr>
        <p:txBody>
          <a:bodyPr>
            <a:normAutofit/>
          </a:bodyPr>
          <a:lstStyle/>
          <a:p>
            <a:pPr algn="ctr"/>
            <a:r>
              <a:rPr lang="ru-RU" sz="3600" b="1" dirty="0">
                <a:solidFill>
                  <a:schemeClr val="tx1"/>
                </a:solidFill>
                <a:latin typeface="Times New Roman" panose="02020603050405020304" pitchFamily="18" charset="0"/>
                <a:cs typeface="Times New Roman" panose="02020603050405020304" pitchFamily="18" charset="0"/>
              </a:rPr>
              <a:t>Тема: Санаторий им. Калинина</a:t>
            </a:r>
          </a:p>
          <a:p>
            <a:pPr algn="ctr"/>
            <a:r>
              <a:rPr lang="ru-RU" sz="3600" b="1" dirty="0">
                <a:solidFill>
                  <a:schemeClr val="tx1"/>
                </a:solidFill>
                <a:latin typeface="Times New Roman" panose="02020603050405020304" pitchFamily="18" charset="0"/>
                <a:cs typeface="Times New Roman" panose="02020603050405020304" pitchFamily="18" charset="0"/>
              </a:rPr>
              <a:t>Ессентуки</a:t>
            </a:r>
          </a:p>
        </p:txBody>
      </p:sp>
      <p:sp>
        <p:nvSpPr>
          <p:cNvPr id="4" name="TextBox 3">
            <a:extLst>
              <a:ext uri="{FF2B5EF4-FFF2-40B4-BE49-F238E27FC236}">
                <a16:creationId xmlns:a16="http://schemas.microsoft.com/office/drawing/2014/main" id="{D93F2AFF-DD59-4A9D-BBA1-F8B3381D3611}"/>
              </a:ext>
            </a:extLst>
          </p:cNvPr>
          <p:cNvSpPr txBox="1"/>
          <p:nvPr/>
        </p:nvSpPr>
        <p:spPr>
          <a:xfrm>
            <a:off x="7834781" y="5514535"/>
            <a:ext cx="4357219" cy="1138773"/>
          </a:xfrm>
          <a:prstGeom prst="rect">
            <a:avLst/>
          </a:prstGeom>
          <a:noFill/>
        </p:spPr>
        <p:txBody>
          <a:bodyPr wrap="non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Подготовила студентка 309 </a:t>
            </a:r>
            <a:r>
              <a:rPr kumimoji="0" lang="ru-RU" altLang="ru-RU" sz="1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гр</a:t>
            </a:r>
            <a: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2 подгруппы</a:t>
            </a:r>
            <a:b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Специальность: «Сестринское дело»</a:t>
            </a:r>
            <a:b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Резвова Алина</a:t>
            </a:r>
            <a:b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ru-RU" altLang="ru-RU" sz="1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Проверила: Цуканова Е.В.</a:t>
            </a:r>
            <a:endParaRPr kumimoji="0" lang="ru-RU" sz="17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3CF2E44A-B172-4CD1-89A5-7C37FDBEE212}"/>
              </a:ext>
            </a:extLst>
          </p:cNvPr>
          <p:cNvSpPr txBox="1"/>
          <p:nvPr/>
        </p:nvSpPr>
        <p:spPr>
          <a:xfrm>
            <a:off x="5146060" y="6488668"/>
            <a:ext cx="1899879" cy="369332"/>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Красноярск, 2021</a:t>
            </a:r>
          </a:p>
        </p:txBody>
      </p:sp>
    </p:spTree>
    <p:extLst>
      <p:ext uri="{BB962C8B-B14F-4D97-AF65-F5344CB8AC3E}">
        <p14:creationId xmlns:p14="http://schemas.microsoft.com/office/powerpoint/2010/main" val="1118673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9E4773-2C14-479C-A80F-8844453644EE}"/>
              </a:ext>
            </a:extLst>
          </p:cNvPr>
          <p:cNvSpPr>
            <a:spLocks noGrp="1"/>
          </p:cNvSpPr>
          <p:nvPr>
            <p:ph type="title"/>
          </p:nvPr>
        </p:nvSpPr>
        <p:spPr>
          <a:xfrm>
            <a:off x="1797666" y="0"/>
            <a:ext cx="8596668" cy="1320800"/>
          </a:xfrm>
        </p:spPr>
        <p:txBody>
          <a:bodyPr/>
          <a:lstStyle/>
          <a:p>
            <a:pPr algn="ctr"/>
            <a:r>
              <a:rPr lang="ru-RU" b="1" dirty="0">
                <a:latin typeface="Times New Roman" panose="02020603050405020304" pitchFamily="18" charset="0"/>
                <a:cs typeface="Times New Roman" panose="02020603050405020304" pitchFamily="18" charset="0"/>
              </a:rPr>
              <a:t>Процедуры</a:t>
            </a:r>
          </a:p>
        </p:txBody>
      </p:sp>
      <p:sp>
        <p:nvSpPr>
          <p:cNvPr id="3" name="Объект 2">
            <a:extLst>
              <a:ext uri="{FF2B5EF4-FFF2-40B4-BE49-F238E27FC236}">
                <a16:creationId xmlns:a16="http://schemas.microsoft.com/office/drawing/2014/main" id="{D355482A-61BA-402B-8AAE-2331ADC748C3}"/>
              </a:ext>
            </a:extLst>
          </p:cNvPr>
          <p:cNvSpPr>
            <a:spLocks noGrp="1"/>
          </p:cNvSpPr>
          <p:nvPr>
            <p:ph idx="1"/>
          </p:nvPr>
        </p:nvSpPr>
        <p:spPr>
          <a:xfrm>
            <a:off x="-1" y="1139483"/>
            <a:ext cx="10846191" cy="4901880"/>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диетотерапия;</a:t>
            </a:r>
          </a:p>
          <a:p>
            <a:r>
              <a:rPr lang="ru-RU" sz="2400" dirty="0" err="1">
                <a:solidFill>
                  <a:schemeClr val="tx1"/>
                </a:solidFill>
                <a:latin typeface="Times New Roman" panose="02020603050405020304" pitchFamily="18" charset="0"/>
                <a:cs typeface="Times New Roman" panose="02020603050405020304" pitchFamily="18" charset="0"/>
              </a:rPr>
              <a:t>грязетерапия</a:t>
            </a:r>
            <a:r>
              <a:rPr lang="ru-RU" sz="2400" dirty="0">
                <a:solidFill>
                  <a:schemeClr val="tx1"/>
                </a:solidFill>
                <a:latin typeface="Times New Roman" panose="02020603050405020304" pitchFamily="18" charset="0"/>
                <a:cs typeface="Times New Roman" panose="02020603050405020304" pitchFamily="18" charset="0"/>
              </a:rPr>
              <a:t>;</a:t>
            </a:r>
          </a:p>
          <a:p>
            <a:r>
              <a:rPr lang="ru-RU" sz="2400" dirty="0">
                <a:solidFill>
                  <a:schemeClr val="tx1"/>
                </a:solidFill>
                <a:latin typeface="Times New Roman" panose="02020603050405020304" pitchFamily="18" charset="0"/>
                <a:cs typeface="Times New Roman" panose="02020603050405020304" pitchFamily="18" charset="0"/>
              </a:rPr>
              <a:t>бальнеолечение;</a:t>
            </a:r>
          </a:p>
          <a:p>
            <a:r>
              <a:rPr lang="ru-RU" sz="2400" dirty="0">
                <a:solidFill>
                  <a:schemeClr val="tx1"/>
                </a:solidFill>
                <a:latin typeface="Times New Roman" panose="02020603050405020304" pitchFamily="18" charset="0"/>
                <a:cs typeface="Times New Roman" panose="02020603050405020304" pitchFamily="18" charset="0"/>
              </a:rPr>
              <a:t>физиотерапия;</a:t>
            </a:r>
          </a:p>
          <a:p>
            <a:r>
              <a:rPr lang="ru-RU" sz="2400" dirty="0">
                <a:solidFill>
                  <a:schemeClr val="tx1"/>
                </a:solidFill>
                <a:latin typeface="Times New Roman" panose="02020603050405020304" pitchFamily="18" charset="0"/>
                <a:cs typeface="Times New Roman" panose="02020603050405020304" pitchFamily="18" charset="0"/>
              </a:rPr>
              <a:t>комплекс упражнений ЛФК;</a:t>
            </a:r>
          </a:p>
          <a:p>
            <a:r>
              <a:rPr lang="ru-RU" sz="2400" dirty="0">
                <a:solidFill>
                  <a:schemeClr val="tx1"/>
                </a:solidFill>
                <a:latin typeface="Times New Roman" panose="02020603050405020304" pitchFamily="18" charset="0"/>
                <a:cs typeface="Times New Roman" panose="02020603050405020304" pitchFamily="18" charset="0"/>
              </a:rPr>
              <a:t>рефлексотерапия;</a:t>
            </a:r>
          </a:p>
          <a:p>
            <a:r>
              <a:rPr lang="ru-RU" sz="2400" dirty="0">
                <a:solidFill>
                  <a:schemeClr val="tx1"/>
                </a:solidFill>
                <a:latin typeface="Times New Roman" panose="02020603050405020304" pitchFamily="18" charset="0"/>
                <a:cs typeface="Times New Roman" panose="02020603050405020304" pitchFamily="18" charset="0"/>
              </a:rPr>
              <a:t>диагностика;</a:t>
            </a:r>
          </a:p>
          <a:p>
            <a:r>
              <a:rPr lang="ru-RU" sz="2400" dirty="0">
                <a:solidFill>
                  <a:schemeClr val="tx1"/>
                </a:solidFill>
                <a:latin typeface="Times New Roman" panose="02020603050405020304" pitchFamily="18" charset="0"/>
                <a:cs typeface="Times New Roman" panose="02020603050405020304" pitchFamily="18" charset="0"/>
              </a:rPr>
              <a:t>консультации врачей общей практики (терапевт, а для детей — педиатр).</a:t>
            </a:r>
          </a:p>
        </p:txBody>
      </p:sp>
    </p:spTree>
    <p:extLst>
      <p:ext uri="{BB962C8B-B14F-4D97-AF65-F5344CB8AC3E}">
        <p14:creationId xmlns:p14="http://schemas.microsoft.com/office/powerpoint/2010/main" val="2674423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B1A60A-BF08-4C25-8B00-A4E7477114BE}"/>
              </a:ext>
            </a:extLst>
          </p:cNvPr>
          <p:cNvSpPr>
            <a:spLocks noGrp="1"/>
          </p:cNvSpPr>
          <p:nvPr>
            <p:ph type="title"/>
          </p:nvPr>
        </p:nvSpPr>
        <p:spPr>
          <a:xfrm>
            <a:off x="1797666" y="0"/>
            <a:ext cx="8596668" cy="815926"/>
          </a:xfrm>
        </p:spPr>
        <p:txBody>
          <a:bodyPr/>
          <a:lstStyle/>
          <a:p>
            <a:pPr algn="ctr"/>
            <a:r>
              <a:rPr lang="ru-RU" b="1" dirty="0">
                <a:latin typeface="Times New Roman" panose="02020603050405020304" pitchFamily="18" charset="0"/>
                <a:cs typeface="Times New Roman" panose="02020603050405020304" pitchFamily="18" charset="0"/>
              </a:rPr>
              <a:t>Медицинские услуги санатория</a:t>
            </a:r>
          </a:p>
        </p:txBody>
      </p:sp>
      <p:sp>
        <p:nvSpPr>
          <p:cNvPr id="3" name="Объект 2">
            <a:extLst>
              <a:ext uri="{FF2B5EF4-FFF2-40B4-BE49-F238E27FC236}">
                <a16:creationId xmlns:a16="http://schemas.microsoft.com/office/drawing/2014/main" id="{D5153AFA-0463-48AA-96F9-76BB9C97D646}"/>
              </a:ext>
            </a:extLst>
          </p:cNvPr>
          <p:cNvSpPr>
            <a:spLocks noGrp="1"/>
          </p:cNvSpPr>
          <p:nvPr>
            <p:ph idx="1"/>
          </p:nvPr>
        </p:nvSpPr>
        <p:spPr>
          <a:xfrm>
            <a:off x="126609" y="1320800"/>
            <a:ext cx="12065391" cy="5305083"/>
          </a:xfrm>
        </p:spPr>
        <p:txBody>
          <a:bodyPr>
            <a:normAutofit/>
          </a:bodyPr>
          <a:lstStyle/>
          <a:p>
            <a:pPr marL="0" indent="0">
              <a:buNone/>
            </a:pPr>
            <a:r>
              <a:rPr lang="ru-RU" sz="2400" dirty="0">
                <a:solidFill>
                  <a:schemeClr val="tx1"/>
                </a:solidFill>
                <a:latin typeface="Times New Roman" panose="02020603050405020304" pitchFamily="18" charset="0"/>
                <a:cs typeface="Times New Roman" panose="02020603050405020304" pitchFamily="18" charset="0"/>
              </a:rPr>
              <a:t>1. Прием минеральных вод из источников “Ессентуки 4, 17”, “Новая”.</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2. Здоровое трехразовое питание, а для принимающих инсулин — пятиразовое. Возможно предоставление индивидуального меню в случае непереносимости некоторых продуктов питания.</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3. Аппаратные и лабораторные методы исследований:</a:t>
            </a:r>
          </a:p>
          <a:p>
            <a:r>
              <a:rPr lang="ru-RU" sz="2400" dirty="0">
                <a:solidFill>
                  <a:schemeClr val="tx1"/>
                </a:solidFill>
                <a:latin typeface="Times New Roman" panose="02020603050405020304" pitchFamily="18" charset="0"/>
                <a:cs typeface="Times New Roman" panose="02020603050405020304" pitchFamily="18" charset="0"/>
              </a:rPr>
              <a:t>ЭКГ;</a:t>
            </a:r>
          </a:p>
          <a:p>
            <a:r>
              <a:rPr lang="ru-RU" sz="2400" dirty="0">
                <a:solidFill>
                  <a:schemeClr val="tx1"/>
                </a:solidFill>
                <a:latin typeface="Times New Roman" panose="02020603050405020304" pitchFamily="18" charset="0"/>
                <a:cs typeface="Times New Roman" panose="02020603050405020304" pitchFamily="18" charset="0"/>
              </a:rPr>
              <a:t>Ультразвуковые исследования органов брюшной полости;</a:t>
            </a:r>
          </a:p>
          <a:p>
            <a:r>
              <a:rPr lang="ru-RU" sz="2400" dirty="0" err="1">
                <a:solidFill>
                  <a:schemeClr val="tx1"/>
                </a:solidFill>
                <a:latin typeface="Times New Roman" panose="02020603050405020304" pitchFamily="18" charset="0"/>
                <a:cs typeface="Times New Roman" panose="02020603050405020304" pitchFamily="18" charset="0"/>
              </a:rPr>
              <a:t>Ректороманоскопия</a:t>
            </a:r>
            <a:r>
              <a:rPr lang="ru-RU" sz="2400" dirty="0">
                <a:solidFill>
                  <a:schemeClr val="tx1"/>
                </a:solidFill>
                <a:latin typeface="Times New Roman" panose="02020603050405020304" pitchFamily="18" charset="0"/>
                <a:cs typeface="Times New Roman" panose="02020603050405020304" pitchFamily="18" charset="0"/>
              </a:rPr>
              <a:t>;</a:t>
            </a:r>
          </a:p>
          <a:p>
            <a:r>
              <a:rPr lang="ru-RU" sz="2400" dirty="0" err="1">
                <a:solidFill>
                  <a:schemeClr val="tx1"/>
                </a:solidFill>
                <a:latin typeface="Times New Roman" panose="02020603050405020304" pitchFamily="18" charset="0"/>
                <a:cs typeface="Times New Roman" panose="02020603050405020304" pitchFamily="18" charset="0"/>
              </a:rPr>
              <a:t>Допплер</a:t>
            </a:r>
            <a:r>
              <a:rPr lang="ru-RU" sz="2400" dirty="0">
                <a:solidFill>
                  <a:schemeClr val="tx1"/>
                </a:solidFill>
                <a:latin typeface="Times New Roman" panose="02020603050405020304" pitchFamily="18" charset="0"/>
                <a:cs typeface="Times New Roman" panose="02020603050405020304" pitchFamily="18" charset="0"/>
              </a:rPr>
              <a:t>-исследование сосудов нижних конечностей;</a:t>
            </a:r>
          </a:p>
          <a:p>
            <a:r>
              <a:rPr lang="ru-RU" sz="2400" dirty="0">
                <a:solidFill>
                  <a:schemeClr val="tx1"/>
                </a:solidFill>
                <a:latin typeface="Times New Roman" panose="02020603050405020304" pitchFamily="18" charset="0"/>
                <a:cs typeface="Times New Roman" panose="02020603050405020304" pitchFamily="18" charset="0"/>
              </a:rPr>
              <a:t>ЭГДС;</a:t>
            </a:r>
          </a:p>
          <a:p>
            <a:endParaRPr lang="ru-RU" dirty="0"/>
          </a:p>
        </p:txBody>
      </p:sp>
    </p:spTree>
    <p:extLst>
      <p:ext uri="{BB962C8B-B14F-4D97-AF65-F5344CB8AC3E}">
        <p14:creationId xmlns:p14="http://schemas.microsoft.com/office/powerpoint/2010/main" val="2634634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A271CE8-B784-4BE6-8ADD-2D50AC63E18C}"/>
              </a:ext>
            </a:extLst>
          </p:cNvPr>
          <p:cNvSpPr>
            <a:spLocks noGrp="1"/>
          </p:cNvSpPr>
          <p:nvPr>
            <p:ph idx="1"/>
          </p:nvPr>
        </p:nvSpPr>
        <p:spPr>
          <a:xfrm>
            <a:off x="0" y="731875"/>
            <a:ext cx="11479237" cy="5394249"/>
          </a:xfrm>
        </p:spPr>
        <p:txBody>
          <a:bodyPr/>
          <a:lstStyle/>
          <a:p>
            <a:r>
              <a:rPr lang="ru-RU" sz="2400" dirty="0">
                <a:solidFill>
                  <a:schemeClr val="tx1"/>
                </a:solidFill>
                <a:latin typeface="Times New Roman" panose="02020603050405020304" pitchFamily="18" charset="0"/>
                <a:cs typeface="Times New Roman" panose="02020603050405020304" pitchFamily="18" charset="0"/>
              </a:rPr>
              <a:t>Лабораторные исследования. Общие: клинический анализ крови, общий анализ мочи. Больным сахарным диабетом по показаниям: определение сахара в крови, дневной и суточный гликемический профиль, гемоглобин </a:t>
            </a:r>
            <a:r>
              <a:rPr lang="ru-RU" sz="2400" dirty="0" err="1">
                <a:solidFill>
                  <a:schemeClr val="tx1"/>
                </a:solidFill>
                <a:latin typeface="Times New Roman" panose="02020603050405020304" pitchFamily="18" charset="0"/>
                <a:cs typeface="Times New Roman" panose="02020603050405020304" pitchFamily="18" charset="0"/>
              </a:rPr>
              <a:t>гликированный</a:t>
            </a:r>
            <a:r>
              <a:rPr lang="ru-RU" sz="2400" dirty="0">
                <a:solidFill>
                  <a:schemeClr val="tx1"/>
                </a:solidFill>
                <a:latin typeface="Times New Roman" panose="02020603050405020304" pitchFamily="18" charset="0"/>
                <a:cs typeface="Times New Roman" panose="02020603050405020304" pitchFamily="18" charset="0"/>
              </a:rPr>
              <a:t>, С-пептид, уровень инсулина. Биохимия: холестерин, альфа-липопротеиды, бета-липопротеиды, триглицериды, индекс </a:t>
            </a:r>
            <a:r>
              <a:rPr lang="ru-RU" sz="2400" dirty="0" err="1">
                <a:solidFill>
                  <a:schemeClr val="tx1"/>
                </a:solidFill>
                <a:latin typeface="Times New Roman" panose="02020603050405020304" pitchFamily="18" charset="0"/>
                <a:cs typeface="Times New Roman" panose="02020603050405020304" pitchFamily="18" charset="0"/>
              </a:rPr>
              <a:t>атерогенности</a:t>
            </a:r>
            <a:r>
              <a:rPr lang="ru-RU" sz="2400" dirty="0">
                <a:solidFill>
                  <a:schemeClr val="tx1"/>
                </a:solidFill>
                <a:latin typeface="Times New Roman" panose="02020603050405020304" pitchFamily="18" charset="0"/>
                <a:cs typeface="Times New Roman" panose="02020603050405020304" pitchFamily="18" charset="0"/>
              </a:rPr>
              <a:t>, билирубин, панкреатическая амилаза, общий белок, трансаминаза.</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4. При необходимости, консультации специалистов узкого профиля.</a:t>
            </a:r>
          </a:p>
          <a:p>
            <a:pPr marL="0" indent="0">
              <a:buNone/>
            </a:pPr>
            <a:endParaRPr lang="ru-RU" sz="2400" dirty="0">
              <a:latin typeface="Times New Roman" panose="02020603050405020304" pitchFamily="18" charset="0"/>
              <a:cs typeface="Times New Roman" panose="02020603050405020304" pitchFamily="18" charset="0"/>
            </a:endParaRPr>
          </a:p>
          <a:p>
            <a:pPr marL="0" indent="0">
              <a:buNone/>
            </a:pPr>
            <a:endParaRPr lang="ru-RU" sz="2400" dirty="0">
              <a:latin typeface="Times New Roman" panose="02020603050405020304" pitchFamily="18" charset="0"/>
              <a:cs typeface="Times New Roman" panose="02020603050405020304" pitchFamily="18" charset="0"/>
            </a:endParaRPr>
          </a:p>
          <a:p>
            <a:r>
              <a:rPr lang="ru-RU" sz="2400" dirty="0">
                <a:solidFill>
                  <a:schemeClr val="tx1"/>
                </a:solidFill>
                <a:latin typeface="Times New Roman" panose="02020603050405020304" pitchFamily="18" charset="0"/>
                <a:cs typeface="Times New Roman" panose="02020603050405020304" pitchFamily="18" charset="0"/>
              </a:rPr>
              <a:t>Для диабетиков проводятся занятия “Школа сахарного диабета”.</a:t>
            </a:r>
          </a:p>
          <a:p>
            <a:endParaRPr lang="ru-RU" dirty="0"/>
          </a:p>
        </p:txBody>
      </p:sp>
    </p:spTree>
    <p:extLst>
      <p:ext uri="{BB962C8B-B14F-4D97-AF65-F5344CB8AC3E}">
        <p14:creationId xmlns:p14="http://schemas.microsoft.com/office/powerpoint/2010/main" val="50279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E3BDA7-A333-4F11-ACE0-CBCDDAA243C6}"/>
              </a:ext>
            </a:extLst>
          </p:cNvPr>
          <p:cNvSpPr>
            <a:spLocks noGrp="1"/>
          </p:cNvSpPr>
          <p:nvPr>
            <p:ph type="title"/>
          </p:nvPr>
        </p:nvSpPr>
        <p:spPr>
          <a:xfrm>
            <a:off x="1797666" y="0"/>
            <a:ext cx="8596668" cy="1320800"/>
          </a:xfrm>
        </p:spPr>
        <p:txBody>
          <a:bodyPr/>
          <a:lstStyle/>
          <a:p>
            <a:pPr algn="ctr"/>
            <a:r>
              <a:rPr lang="ru-RU" b="1" dirty="0">
                <a:latin typeface="Times New Roman" panose="02020603050405020304" pitchFamily="18" charset="0"/>
                <a:cs typeface="Times New Roman" panose="02020603050405020304" pitchFamily="18" charset="0"/>
              </a:rPr>
              <a:t>Общие противопоказания для лечения в санатории</a:t>
            </a:r>
          </a:p>
        </p:txBody>
      </p:sp>
      <p:sp>
        <p:nvSpPr>
          <p:cNvPr id="3" name="Объект 2">
            <a:extLst>
              <a:ext uri="{FF2B5EF4-FFF2-40B4-BE49-F238E27FC236}">
                <a16:creationId xmlns:a16="http://schemas.microsoft.com/office/drawing/2014/main" id="{DD59BA83-58BC-4A70-B4F7-3D5F3709C85E}"/>
              </a:ext>
            </a:extLst>
          </p:cNvPr>
          <p:cNvSpPr>
            <a:spLocks noGrp="1"/>
          </p:cNvSpPr>
          <p:nvPr>
            <p:ph idx="1"/>
          </p:nvPr>
        </p:nvSpPr>
        <p:spPr>
          <a:xfrm>
            <a:off x="152400" y="1574019"/>
            <a:ext cx="11887200" cy="4720562"/>
          </a:xfrm>
        </p:spPr>
        <p:txBody>
          <a:bodyPr>
            <a:noAutofit/>
          </a:bodyPr>
          <a:lstStyle/>
          <a:p>
            <a:r>
              <a:rPr lang="ru-RU" sz="2400" dirty="0">
                <a:solidFill>
                  <a:schemeClr val="tx1"/>
                </a:solidFill>
                <a:latin typeface="Times New Roman" panose="02020603050405020304" pitchFamily="18" charset="0"/>
                <a:cs typeface="Times New Roman" panose="02020603050405020304" pitchFamily="18" charset="0"/>
              </a:rPr>
              <a:t>Любые заболевания в стадии обострения и осложненные гнойными процессами;</a:t>
            </a:r>
          </a:p>
          <a:p>
            <a:r>
              <a:rPr lang="ru-RU" sz="2400" dirty="0">
                <a:solidFill>
                  <a:schemeClr val="tx1"/>
                </a:solidFill>
                <a:latin typeface="Times New Roman" panose="02020603050405020304" pitchFamily="18" charset="0"/>
                <a:cs typeface="Times New Roman" panose="02020603050405020304" pitchFamily="18" charset="0"/>
              </a:rPr>
              <a:t>Инфекционные поражения до окончания периода изоляции;</a:t>
            </a:r>
          </a:p>
          <a:p>
            <a:r>
              <a:rPr lang="ru-RU" sz="2400" dirty="0">
                <a:solidFill>
                  <a:schemeClr val="tx1"/>
                </a:solidFill>
                <a:latin typeface="Times New Roman" panose="02020603050405020304" pitchFamily="18" charset="0"/>
                <a:cs typeface="Times New Roman" panose="02020603050405020304" pitchFamily="18" charset="0"/>
              </a:rPr>
              <a:t>Заболевания, передающиеся половым путем, в острой и заразной форме;</a:t>
            </a:r>
          </a:p>
          <a:p>
            <a:r>
              <a:rPr lang="ru-RU" sz="2400" dirty="0">
                <a:solidFill>
                  <a:schemeClr val="tx1"/>
                </a:solidFill>
                <a:latin typeface="Times New Roman" panose="02020603050405020304" pitchFamily="18" charset="0"/>
                <a:cs typeface="Times New Roman" panose="02020603050405020304" pitchFamily="18" charset="0"/>
              </a:rPr>
              <a:t>Патологии крови в острой форме и на стадии обострения;</a:t>
            </a:r>
          </a:p>
          <a:p>
            <a:r>
              <a:rPr lang="ru-RU" sz="2400" dirty="0">
                <a:solidFill>
                  <a:schemeClr val="tx1"/>
                </a:solidFill>
                <a:latin typeface="Times New Roman" panose="02020603050405020304" pitchFamily="18" charset="0"/>
                <a:cs typeface="Times New Roman" panose="02020603050405020304" pitchFamily="18" charset="0"/>
              </a:rPr>
              <a:t>Крайнее истощение любого происхождения;</a:t>
            </a:r>
          </a:p>
          <a:p>
            <a:r>
              <a:rPr lang="ru-RU" sz="2400" dirty="0">
                <a:solidFill>
                  <a:schemeClr val="tx1"/>
                </a:solidFill>
                <a:latin typeface="Times New Roman" panose="02020603050405020304" pitchFamily="18" charset="0"/>
                <a:cs typeface="Times New Roman" panose="02020603050405020304" pitchFamily="18" charset="0"/>
              </a:rPr>
              <a:t>Злокачественные, быстро растущие и метастазирующие опухоли;</a:t>
            </a:r>
          </a:p>
        </p:txBody>
      </p:sp>
    </p:spTree>
    <p:extLst>
      <p:ext uri="{BB962C8B-B14F-4D97-AF65-F5344CB8AC3E}">
        <p14:creationId xmlns:p14="http://schemas.microsoft.com/office/powerpoint/2010/main" val="367560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D59FF65-A3CF-43FC-A7CF-9A4350AC1623}"/>
              </a:ext>
            </a:extLst>
          </p:cNvPr>
          <p:cNvSpPr>
            <a:spLocks noGrp="1"/>
          </p:cNvSpPr>
          <p:nvPr>
            <p:ph idx="1"/>
          </p:nvPr>
        </p:nvSpPr>
        <p:spPr>
          <a:xfrm>
            <a:off x="180536" y="773723"/>
            <a:ext cx="11830928" cy="4184427"/>
          </a:xfrm>
        </p:spPr>
        <p:txBody>
          <a:bodyPr/>
          <a:lstStyle/>
          <a:p>
            <a:r>
              <a:rPr lang="ru-RU" sz="2400" dirty="0">
                <a:solidFill>
                  <a:schemeClr val="tx1"/>
                </a:solidFill>
                <a:latin typeface="Times New Roman" panose="02020603050405020304" pitchFamily="18" charset="0"/>
                <a:cs typeface="Times New Roman" panose="02020603050405020304" pitchFamily="18" charset="0"/>
              </a:rPr>
              <a:t>Все патологии, при которых требуется стационарное наблюдение или хирургический метод лечения. Заболевания, при которых пациент не может самостоятельно передвигаться и выполнять бытовые задачи;</a:t>
            </a:r>
          </a:p>
          <a:p>
            <a:r>
              <a:rPr lang="ru-RU" sz="2400" dirty="0">
                <a:solidFill>
                  <a:schemeClr val="tx1"/>
                </a:solidFill>
                <a:latin typeface="Times New Roman" panose="02020603050405020304" pitchFamily="18" charset="0"/>
                <a:cs typeface="Times New Roman" panose="02020603050405020304" pitchFamily="18" charset="0"/>
              </a:rPr>
              <a:t>Поражение любого органа эхинококком;</a:t>
            </a:r>
          </a:p>
          <a:p>
            <a:r>
              <a:rPr lang="ru-RU" sz="2400" dirty="0">
                <a:solidFill>
                  <a:schemeClr val="tx1"/>
                </a:solidFill>
                <a:latin typeface="Times New Roman" panose="02020603050405020304" pitchFamily="18" charset="0"/>
                <a:cs typeface="Times New Roman" panose="02020603050405020304" pitchFamily="18" charset="0"/>
              </a:rPr>
              <a:t>Частые и обильные кровотечения;</a:t>
            </a:r>
          </a:p>
          <a:p>
            <a:r>
              <a:rPr lang="ru-RU" sz="2400" dirty="0">
                <a:solidFill>
                  <a:schemeClr val="tx1"/>
                </a:solidFill>
                <a:latin typeface="Times New Roman" panose="02020603050405020304" pitchFamily="18" charset="0"/>
                <a:cs typeface="Times New Roman" panose="02020603050405020304" pitchFamily="18" charset="0"/>
              </a:rPr>
              <a:t>Беременность в любом триместре;</a:t>
            </a:r>
          </a:p>
          <a:p>
            <a:r>
              <a:rPr lang="ru-RU" sz="2400" dirty="0">
                <a:solidFill>
                  <a:schemeClr val="tx1"/>
                </a:solidFill>
                <a:latin typeface="Times New Roman" panose="02020603050405020304" pitchFamily="18" charset="0"/>
                <a:cs typeface="Times New Roman" panose="02020603050405020304" pitchFamily="18" charset="0"/>
              </a:rPr>
              <a:t>Все активные формы туберкулеза.</a:t>
            </a:r>
          </a:p>
          <a:p>
            <a:endParaRPr lang="ru-RU" dirty="0"/>
          </a:p>
        </p:txBody>
      </p:sp>
    </p:spTree>
    <p:extLst>
      <p:ext uri="{BB962C8B-B14F-4D97-AF65-F5344CB8AC3E}">
        <p14:creationId xmlns:p14="http://schemas.microsoft.com/office/powerpoint/2010/main" val="124044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29B6EAB5-D9AC-42CB-9672-50F924C50C37}"/>
              </a:ext>
            </a:extLst>
          </p:cNvPr>
          <p:cNvPicPr>
            <a:picLocks noGrp="1" noChangeAspect="1"/>
          </p:cNvPicPr>
          <p:nvPr>
            <p:ph idx="1"/>
          </p:nvPr>
        </p:nvPicPr>
        <p:blipFill>
          <a:blip r:embed="rId2"/>
          <a:stretch>
            <a:fillRect/>
          </a:stretch>
        </p:blipFill>
        <p:spPr>
          <a:xfrm>
            <a:off x="1873596" y="736495"/>
            <a:ext cx="8444807" cy="5628548"/>
          </a:xfrm>
          <a:prstGeom prst="rect">
            <a:avLst/>
          </a:prstGeom>
        </p:spPr>
      </p:pic>
    </p:spTree>
    <p:extLst>
      <p:ext uri="{BB962C8B-B14F-4D97-AF65-F5344CB8AC3E}">
        <p14:creationId xmlns:p14="http://schemas.microsoft.com/office/powerpoint/2010/main" val="217988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79168CC2-3C08-4855-AC0D-D164B6D2438C}"/>
              </a:ext>
            </a:extLst>
          </p:cNvPr>
          <p:cNvPicPr>
            <a:picLocks noGrp="1" noChangeAspect="1"/>
          </p:cNvPicPr>
          <p:nvPr>
            <p:ph idx="1"/>
          </p:nvPr>
        </p:nvPicPr>
        <p:blipFill>
          <a:blip r:embed="rId2"/>
          <a:stretch>
            <a:fillRect/>
          </a:stretch>
        </p:blipFill>
        <p:spPr>
          <a:xfrm>
            <a:off x="1919228" y="757539"/>
            <a:ext cx="8353544" cy="5579907"/>
          </a:xfrm>
          <a:prstGeom prst="rect">
            <a:avLst/>
          </a:prstGeom>
        </p:spPr>
      </p:pic>
    </p:spTree>
    <p:extLst>
      <p:ext uri="{BB962C8B-B14F-4D97-AF65-F5344CB8AC3E}">
        <p14:creationId xmlns:p14="http://schemas.microsoft.com/office/powerpoint/2010/main" val="3853032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EAC8C7AF-E343-466D-BD48-2ED67F8061BC}"/>
              </a:ext>
            </a:extLst>
          </p:cNvPr>
          <p:cNvPicPr>
            <a:picLocks noGrp="1" noChangeAspect="1"/>
          </p:cNvPicPr>
          <p:nvPr>
            <p:ph idx="1"/>
          </p:nvPr>
        </p:nvPicPr>
        <p:blipFill>
          <a:blip r:embed="rId2"/>
          <a:stretch>
            <a:fillRect/>
          </a:stretch>
        </p:blipFill>
        <p:spPr>
          <a:xfrm>
            <a:off x="3504920" y="207489"/>
            <a:ext cx="4837222" cy="6443022"/>
          </a:xfrm>
          <a:prstGeom prst="rect">
            <a:avLst/>
          </a:prstGeom>
        </p:spPr>
      </p:pic>
    </p:spTree>
    <p:extLst>
      <p:ext uri="{BB962C8B-B14F-4D97-AF65-F5344CB8AC3E}">
        <p14:creationId xmlns:p14="http://schemas.microsoft.com/office/powerpoint/2010/main" val="2334133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054D66E9-C4DC-439A-8CEA-51DEEF14C273}"/>
              </a:ext>
            </a:extLst>
          </p:cNvPr>
          <p:cNvPicPr>
            <a:picLocks noGrp="1" noChangeAspect="1"/>
          </p:cNvPicPr>
          <p:nvPr>
            <p:ph idx="1"/>
          </p:nvPr>
        </p:nvPicPr>
        <p:blipFill>
          <a:blip r:embed="rId2"/>
          <a:stretch>
            <a:fillRect/>
          </a:stretch>
        </p:blipFill>
        <p:spPr>
          <a:xfrm>
            <a:off x="1888982" y="622919"/>
            <a:ext cx="8414035" cy="5612162"/>
          </a:xfrm>
          <a:prstGeom prst="rect">
            <a:avLst/>
          </a:prstGeom>
        </p:spPr>
      </p:pic>
    </p:spTree>
    <p:extLst>
      <p:ext uri="{BB962C8B-B14F-4D97-AF65-F5344CB8AC3E}">
        <p14:creationId xmlns:p14="http://schemas.microsoft.com/office/powerpoint/2010/main" val="3539218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A19A33-BDCA-4F55-8FE7-80E94CC6FBA8}"/>
              </a:ext>
            </a:extLst>
          </p:cNvPr>
          <p:cNvSpPr>
            <a:spLocks noGrp="1"/>
          </p:cNvSpPr>
          <p:nvPr>
            <p:ph type="title"/>
          </p:nvPr>
        </p:nvSpPr>
        <p:spPr>
          <a:xfrm>
            <a:off x="1797666" y="0"/>
            <a:ext cx="8596668" cy="1320800"/>
          </a:xfrm>
        </p:spPr>
        <p:txBody>
          <a:bodyPr/>
          <a:lstStyle/>
          <a:p>
            <a:pPr algn="ctr"/>
            <a:r>
              <a:rPr lang="ru-RU" b="1" dirty="0">
                <a:latin typeface="Times New Roman" panose="02020603050405020304" pitchFamily="18" charset="0"/>
                <a:cs typeface="Times New Roman" panose="02020603050405020304" pitchFamily="18" charset="0"/>
              </a:rPr>
              <a:t>Бассейн </a:t>
            </a:r>
          </a:p>
        </p:txBody>
      </p:sp>
      <p:pic>
        <p:nvPicPr>
          <p:cNvPr id="4" name="Объект 3">
            <a:extLst>
              <a:ext uri="{FF2B5EF4-FFF2-40B4-BE49-F238E27FC236}">
                <a16:creationId xmlns:a16="http://schemas.microsoft.com/office/drawing/2014/main" id="{1603812A-FC8E-45DE-85C3-3785B9860E56}"/>
              </a:ext>
            </a:extLst>
          </p:cNvPr>
          <p:cNvPicPr>
            <a:picLocks noGrp="1" noChangeAspect="1"/>
          </p:cNvPicPr>
          <p:nvPr>
            <p:ph idx="1"/>
          </p:nvPr>
        </p:nvPicPr>
        <p:blipFill>
          <a:blip r:embed="rId2"/>
          <a:stretch>
            <a:fillRect/>
          </a:stretch>
        </p:blipFill>
        <p:spPr>
          <a:xfrm>
            <a:off x="2369590" y="1094926"/>
            <a:ext cx="7452819" cy="4965441"/>
          </a:xfrm>
          <a:prstGeom prst="rect">
            <a:avLst/>
          </a:prstGeom>
        </p:spPr>
      </p:pic>
    </p:spTree>
    <p:extLst>
      <p:ext uri="{BB962C8B-B14F-4D97-AF65-F5344CB8AC3E}">
        <p14:creationId xmlns:p14="http://schemas.microsoft.com/office/powerpoint/2010/main" val="1464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AC386C-56A4-42A3-99D4-E5FFDCA6DE81}"/>
              </a:ext>
            </a:extLst>
          </p:cNvPr>
          <p:cNvSpPr>
            <a:spLocks noGrp="1"/>
          </p:cNvSpPr>
          <p:nvPr>
            <p:ph type="title"/>
          </p:nvPr>
        </p:nvSpPr>
        <p:spPr>
          <a:xfrm>
            <a:off x="1797666" y="20637"/>
            <a:ext cx="8596668" cy="1320800"/>
          </a:xfrm>
        </p:spPr>
        <p:txBody>
          <a:bodyPr/>
          <a:lstStyle/>
          <a:p>
            <a:pPr algn="ctr"/>
            <a:r>
              <a:rPr lang="ru-RU" b="1" dirty="0">
                <a:latin typeface="Times New Roman" panose="02020603050405020304" pitchFamily="18" charset="0"/>
                <a:cs typeface="Times New Roman" panose="02020603050405020304" pitchFamily="18" charset="0"/>
              </a:rPr>
              <a:t>История </a:t>
            </a:r>
          </a:p>
        </p:txBody>
      </p:sp>
      <p:sp>
        <p:nvSpPr>
          <p:cNvPr id="3" name="Объект 2">
            <a:extLst>
              <a:ext uri="{FF2B5EF4-FFF2-40B4-BE49-F238E27FC236}">
                <a16:creationId xmlns:a16="http://schemas.microsoft.com/office/drawing/2014/main" id="{C251B2D4-50E8-4F8B-97F7-0467D3417495}"/>
              </a:ext>
            </a:extLst>
          </p:cNvPr>
          <p:cNvSpPr>
            <a:spLocks noGrp="1"/>
          </p:cNvSpPr>
          <p:nvPr>
            <p:ph idx="1"/>
          </p:nvPr>
        </p:nvSpPr>
        <p:spPr>
          <a:xfrm>
            <a:off x="0" y="1341437"/>
            <a:ext cx="11380763" cy="4486275"/>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Одна из старейших здравниц города - санаторий им. М.И. Калинина расположен в живописнейшем месте Ставропольского края – на Кавказских Минеральных Водах. Недаром это удивительное место по красоте природы, одно из самых экологически чистых районов Ставрополья называют «Синий край России». Редкая для нашего времени тишина, чистый воздух, ароматы разнотравья, сочетания хвойных и лиственных пород деревьев в парке успокаивают и создают удивительное настроение и желание творить добро….</a:t>
            </a:r>
          </a:p>
        </p:txBody>
      </p:sp>
    </p:spTree>
    <p:extLst>
      <p:ext uri="{BB962C8B-B14F-4D97-AF65-F5344CB8AC3E}">
        <p14:creationId xmlns:p14="http://schemas.microsoft.com/office/powerpoint/2010/main" val="40794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BC3AF4-1E26-4F97-BB45-9D6DF1720753}"/>
              </a:ext>
            </a:extLst>
          </p:cNvPr>
          <p:cNvSpPr>
            <a:spLocks noGrp="1"/>
          </p:cNvSpPr>
          <p:nvPr>
            <p:ph type="title"/>
          </p:nvPr>
        </p:nvSpPr>
        <p:spPr>
          <a:xfrm>
            <a:off x="1797666" y="0"/>
            <a:ext cx="8596668" cy="1320800"/>
          </a:xfrm>
        </p:spPr>
        <p:txBody>
          <a:bodyPr/>
          <a:lstStyle/>
          <a:p>
            <a:pPr algn="ctr"/>
            <a:r>
              <a:rPr lang="ru-RU" b="1" dirty="0">
                <a:latin typeface="Times New Roman" panose="02020603050405020304" pitchFamily="18" charset="0"/>
                <a:cs typeface="Times New Roman" panose="02020603050405020304" pitchFamily="18" charset="0"/>
              </a:rPr>
              <a:t>Сауна </a:t>
            </a:r>
          </a:p>
        </p:txBody>
      </p:sp>
      <p:pic>
        <p:nvPicPr>
          <p:cNvPr id="4" name="Объект 3">
            <a:extLst>
              <a:ext uri="{FF2B5EF4-FFF2-40B4-BE49-F238E27FC236}">
                <a16:creationId xmlns:a16="http://schemas.microsoft.com/office/drawing/2014/main" id="{47BE8AFE-B98E-4DA2-975B-620D0A9AEAA9}"/>
              </a:ext>
            </a:extLst>
          </p:cNvPr>
          <p:cNvPicPr>
            <a:picLocks noGrp="1" noChangeAspect="1"/>
          </p:cNvPicPr>
          <p:nvPr>
            <p:ph idx="1"/>
          </p:nvPr>
        </p:nvPicPr>
        <p:blipFill>
          <a:blip r:embed="rId2"/>
          <a:stretch>
            <a:fillRect/>
          </a:stretch>
        </p:blipFill>
        <p:spPr>
          <a:xfrm>
            <a:off x="2255832" y="1320800"/>
            <a:ext cx="7680335" cy="5126624"/>
          </a:xfrm>
          <a:prstGeom prst="rect">
            <a:avLst/>
          </a:prstGeom>
        </p:spPr>
      </p:pic>
    </p:spTree>
    <p:extLst>
      <p:ext uri="{BB962C8B-B14F-4D97-AF65-F5344CB8AC3E}">
        <p14:creationId xmlns:p14="http://schemas.microsoft.com/office/powerpoint/2010/main" val="880972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6629DB-7773-4102-AF42-1115E245588A}"/>
              </a:ext>
            </a:extLst>
          </p:cNvPr>
          <p:cNvSpPr>
            <a:spLocks noGrp="1"/>
          </p:cNvSpPr>
          <p:nvPr>
            <p:ph type="title"/>
          </p:nvPr>
        </p:nvSpPr>
        <p:spPr>
          <a:xfrm>
            <a:off x="1797666" y="0"/>
            <a:ext cx="8596668" cy="1320800"/>
          </a:xfrm>
        </p:spPr>
        <p:txBody>
          <a:bodyPr/>
          <a:lstStyle/>
          <a:p>
            <a:pPr algn="ctr"/>
            <a:r>
              <a:rPr lang="ru-RU" b="1" dirty="0">
                <a:latin typeface="Times New Roman" panose="02020603050405020304" pitchFamily="18" charset="0"/>
                <a:cs typeface="Times New Roman" panose="02020603050405020304" pitchFamily="18" charset="0"/>
              </a:rPr>
              <a:t>Столовая</a:t>
            </a:r>
          </a:p>
        </p:txBody>
      </p:sp>
      <p:pic>
        <p:nvPicPr>
          <p:cNvPr id="4" name="Объект 3">
            <a:extLst>
              <a:ext uri="{FF2B5EF4-FFF2-40B4-BE49-F238E27FC236}">
                <a16:creationId xmlns:a16="http://schemas.microsoft.com/office/drawing/2014/main" id="{554F0084-8B42-4BF4-BA25-A86CE38E9374}"/>
              </a:ext>
            </a:extLst>
          </p:cNvPr>
          <p:cNvPicPr>
            <a:picLocks noGrp="1" noChangeAspect="1"/>
          </p:cNvPicPr>
          <p:nvPr>
            <p:ph idx="1"/>
          </p:nvPr>
        </p:nvPicPr>
        <p:blipFill>
          <a:blip r:embed="rId2"/>
          <a:stretch>
            <a:fillRect/>
          </a:stretch>
        </p:blipFill>
        <p:spPr>
          <a:xfrm>
            <a:off x="2043710" y="978662"/>
            <a:ext cx="8350624" cy="5569801"/>
          </a:xfrm>
          <a:prstGeom prst="rect">
            <a:avLst/>
          </a:prstGeom>
        </p:spPr>
      </p:pic>
    </p:spTree>
    <p:extLst>
      <p:ext uri="{BB962C8B-B14F-4D97-AF65-F5344CB8AC3E}">
        <p14:creationId xmlns:p14="http://schemas.microsoft.com/office/powerpoint/2010/main" val="2110567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8EC654-FACB-4FA5-9479-36201EAB1B9E}"/>
              </a:ext>
            </a:extLst>
          </p:cNvPr>
          <p:cNvSpPr>
            <a:spLocks noGrp="1"/>
          </p:cNvSpPr>
          <p:nvPr>
            <p:ph type="title"/>
          </p:nvPr>
        </p:nvSpPr>
        <p:spPr>
          <a:xfrm>
            <a:off x="1797666" y="0"/>
            <a:ext cx="8596668" cy="1320800"/>
          </a:xfrm>
        </p:spPr>
        <p:txBody>
          <a:bodyPr/>
          <a:lstStyle/>
          <a:p>
            <a:pPr algn="ctr"/>
            <a:r>
              <a:rPr lang="ru-RU" b="1" dirty="0">
                <a:latin typeface="Times New Roman" panose="02020603050405020304" pitchFamily="18" charset="0"/>
                <a:cs typeface="Times New Roman" panose="02020603050405020304" pitchFamily="18" charset="0"/>
              </a:rPr>
              <a:t>Развлечения и спорт </a:t>
            </a:r>
          </a:p>
        </p:txBody>
      </p:sp>
      <p:pic>
        <p:nvPicPr>
          <p:cNvPr id="4" name="Объект 3">
            <a:extLst>
              <a:ext uri="{FF2B5EF4-FFF2-40B4-BE49-F238E27FC236}">
                <a16:creationId xmlns:a16="http://schemas.microsoft.com/office/drawing/2014/main" id="{30B50146-9466-44B9-8E7E-9F0B8A88F533}"/>
              </a:ext>
            </a:extLst>
          </p:cNvPr>
          <p:cNvPicPr>
            <a:picLocks noGrp="1" noChangeAspect="1"/>
          </p:cNvPicPr>
          <p:nvPr>
            <p:ph idx="1"/>
          </p:nvPr>
        </p:nvPicPr>
        <p:blipFill>
          <a:blip r:embed="rId2"/>
          <a:stretch>
            <a:fillRect/>
          </a:stretch>
        </p:blipFill>
        <p:spPr>
          <a:xfrm>
            <a:off x="2030833" y="1145695"/>
            <a:ext cx="8130334" cy="5416835"/>
          </a:xfrm>
          <a:prstGeom prst="rect">
            <a:avLst/>
          </a:prstGeom>
        </p:spPr>
      </p:pic>
    </p:spTree>
    <p:extLst>
      <p:ext uri="{BB962C8B-B14F-4D97-AF65-F5344CB8AC3E}">
        <p14:creationId xmlns:p14="http://schemas.microsoft.com/office/powerpoint/2010/main" val="676912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13F81552-52A6-4E74-89BA-7A3C3EF22053}"/>
              </a:ext>
            </a:extLst>
          </p:cNvPr>
          <p:cNvPicPr>
            <a:picLocks noGrp="1" noChangeAspect="1"/>
          </p:cNvPicPr>
          <p:nvPr>
            <p:ph idx="1"/>
          </p:nvPr>
        </p:nvPicPr>
        <p:blipFill>
          <a:blip r:embed="rId2"/>
          <a:stretch>
            <a:fillRect/>
          </a:stretch>
        </p:blipFill>
        <p:spPr>
          <a:xfrm>
            <a:off x="1851424" y="970670"/>
            <a:ext cx="8489152" cy="5662199"/>
          </a:xfrm>
          <a:prstGeom prst="rect">
            <a:avLst/>
          </a:prstGeom>
        </p:spPr>
      </p:pic>
    </p:spTree>
    <p:extLst>
      <p:ext uri="{BB962C8B-B14F-4D97-AF65-F5344CB8AC3E}">
        <p14:creationId xmlns:p14="http://schemas.microsoft.com/office/powerpoint/2010/main" val="212185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50BAE434-EB69-482A-A8BD-E5E568EE2C8A}"/>
              </a:ext>
            </a:extLst>
          </p:cNvPr>
          <p:cNvPicPr>
            <a:picLocks noGrp="1" noChangeAspect="1"/>
          </p:cNvPicPr>
          <p:nvPr>
            <p:ph idx="1"/>
          </p:nvPr>
        </p:nvPicPr>
        <p:blipFill>
          <a:blip r:embed="rId2"/>
          <a:stretch>
            <a:fillRect/>
          </a:stretch>
        </p:blipFill>
        <p:spPr>
          <a:xfrm>
            <a:off x="1796750" y="700790"/>
            <a:ext cx="8598499" cy="5735132"/>
          </a:xfrm>
          <a:prstGeom prst="rect">
            <a:avLst/>
          </a:prstGeom>
        </p:spPr>
      </p:pic>
    </p:spTree>
    <p:extLst>
      <p:ext uri="{BB962C8B-B14F-4D97-AF65-F5344CB8AC3E}">
        <p14:creationId xmlns:p14="http://schemas.microsoft.com/office/powerpoint/2010/main" val="2619907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5B507F41-F64C-4141-AD0D-5ECDF4214CAF}"/>
              </a:ext>
            </a:extLst>
          </p:cNvPr>
          <p:cNvPicPr>
            <a:picLocks noGrp="1" noChangeAspect="1"/>
          </p:cNvPicPr>
          <p:nvPr>
            <p:ph idx="1"/>
          </p:nvPr>
        </p:nvPicPr>
        <p:blipFill>
          <a:blip r:embed="rId2"/>
          <a:stretch>
            <a:fillRect/>
          </a:stretch>
        </p:blipFill>
        <p:spPr>
          <a:xfrm>
            <a:off x="1351424" y="901326"/>
            <a:ext cx="9489151" cy="5337648"/>
          </a:xfrm>
          <a:prstGeom prst="rect">
            <a:avLst/>
          </a:prstGeom>
        </p:spPr>
      </p:pic>
    </p:spTree>
    <p:extLst>
      <p:ext uri="{BB962C8B-B14F-4D97-AF65-F5344CB8AC3E}">
        <p14:creationId xmlns:p14="http://schemas.microsoft.com/office/powerpoint/2010/main" val="317404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A8A88C7B-AD28-414E-80A2-628EFD07E591}"/>
              </a:ext>
            </a:extLst>
          </p:cNvPr>
          <p:cNvPicPr>
            <a:picLocks noGrp="1" noChangeAspect="1"/>
          </p:cNvPicPr>
          <p:nvPr>
            <p:ph idx="1"/>
          </p:nvPr>
        </p:nvPicPr>
        <p:blipFill>
          <a:blip r:embed="rId2"/>
          <a:stretch>
            <a:fillRect/>
          </a:stretch>
        </p:blipFill>
        <p:spPr>
          <a:xfrm>
            <a:off x="1826388" y="858332"/>
            <a:ext cx="8879126" cy="5549454"/>
          </a:xfrm>
          <a:prstGeom prst="rect">
            <a:avLst/>
          </a:prstGeom>
        </p:spPr>
      </p:pic>
    </p:spTree>
    <p:extLst>
      <p:ext uri="{BB962C8B-B14F-4D97-AF65-F5344CB8AC3E}">
        <p14:creationId xmlns:p14="http://schemas.microsoft.com/office/powerpoint/2010/main" val="2726910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397153D-E58C-4F85-A639-3C9F588CC95D}"/>
              </a:ext>
            </a:extLst>
          </p:cNvPr>
          <p:cNvPicPr>
            <a:picLocks noGrp="1" noChangeAspect="1"/>
          </p:cNvPicPr>
          <p:nvPr>
            <p:ph idx="1"/>
          </p:nvPr>
        </p:nvPicPr>
        <p:blipFill>
          <a:blip r:embed="rId2"/>
          <a:stretch>
            <a:fillRect/>
          </a:stretch>
        </p:blipFill>
        <p:spPr>
          <a:xfrm>
            <a:off x="1809973" y="865466"/>
            <a:ext cx="8572054" cy="5711132"/>
          </a:xfrm>
          <a:prstGeom prst="rect">
            <a:avLst/>
          </a:prstGeom>
        </p:spPr>
      </p:pic>
    </p:spTree>
    <p:extLst>
      <p:ext uri="{BB962C8B-B14F-4D97-AF65-F5344CB8AC3E}">
        <p14:creationId xmlns:p14="http://schemas.microsoft.com/office/powerpoint/2010/main" val="2725149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D27C810C-0C5C-4824-8AC9-D074EBDF453D}"/>
              </a:ext>
            </a:extLst>
          </p:cNvPr>
          <p:cNvPicPr>
            <a:picLocks noGrp="1" noChangeAspect="1"/>
          </p:cNvPicPr>
          <p:nvPr>
            <p:ph idx="1"/>
          </p:nvPr>
        </p:nvPicPr>
        <p:blipFill>
          <a:blip r:embed="rId2"/>
          <a:stretch>
            <a:fillRect/>
          </a:stretch>
        </p:blipFill>
        <p:spPr>
          <a:xfrm>
            <a:off x="0" y="0"/>
            <a:ext cx="6900332" cy="3881437"/>
          </a:xfrm>
          <a:prstGeom prst="rect">
            <a:avLst/>
          </a:prstGeom>
        </p:spPr>
      </p:pic>
      <p:pic>
        <p:nvPicPr>
          <p:cNvPr id="5" name="Рисунок 4">
            <a:extLst>
              <a:ext uri="{FF2B5EF4-FFF2-40B4-BE49-F238E27FC236}">
                <a16:creationId xmlns:a16="http://schemas.microsoft.com/office/drawing/2014/main" id="{41F22AF4-1C1B-462C-860F-4FB3F250904D}"/>
              </a:ext>
            </a:extLst>
          </p:cNvPr>
          <p:cNvPicPr>
            <a:picLocks noChangeAspect="1"/>
          </p:cNvPicPr>
          <p:nvPr/>
        </p:nvPicPr>
        <p:blipFill>
          <a:blip r:embed="rId3"/>
          <a:stretch>
            <a:fillRect/>
          </a:stretch>
        </p:blipFill>
        <p:spPr>
          <a:xfrm>
            <a:off x="6471138" y="2567353"/>
            <a:ext cx="5720862" cy="4290647"/>
          </a:xfrm>
          <a:prstGeom prst="rect">
            <a:avLst/>
          </a:prstGeom>
        </p:spPr>
      </p:pic>
      <p:pic>
        <p:nvPicPr>
          <p:cNvPr id="6" name="Рисунок 5">
            <a:extLst>
              <a:ext uri="{FF2B5EF4-FFF2-40B4-BE49-F238E27FC236}">
                <a16:creationId xmlns:a16="http://schemas.microsoft.com/office/drawing/2014/main" id="{885D9D98-96F2-4F99-9A7F-3F2D850EFB7C}"/>
              </a:ext>
            </a:extLst>
          </p:cNvPr>
          <p:cNvPicPr>
            <a:picLocks noChangeAspect="1"/>
          </p:cNvPicPr>
          <p:nvPr/>
        </p:nvPicPr>
        <p:blipFill>
          <a:blip r:embed="rId4"/>
          <a:stretch>
            <a:fillRect/>
          </a:stretch>
        </p:blipFill>
        <p:spPr>
          <a:xfrm>
            <a:off x="148005" y="2976563"/>
            <a:ext cx="2911078" cy="3881437"/>
          </a:xfrm>
          <a:prstGeom prst="rect">
            <a:avLst/>
          </a:prstGeom>
        </p:spPr>
      </p:pic>
      <p:pic>
        <p:nvPicPr>
          <p:cNvPr id="7" name="Рисунок 6">
            <a:extLst>
              <a:ext uri="{FF2B5EF4-FFF2-40B4-BE49-F238E27FC236}">
                <a16:creationId xmlns:a16="http://schemas.microsoft.com/office/drawing/2014/main" id="{A751097F-D0A6-4FC7-9BA0-F2E41A8B37F1}"/>
              </a:ext>
            </a:extLst>
          </p:cNvPr>
          <p:cNvPicPr>
            <a:picLocks noChangeAspect="1"/>
          </p:cNvPicPr>
          <p:nvPr/>
        </p:nvPicPr>
        <p:blipFill>
          <a:blip r:embed="rId5"/>
          <a:stretch>
            <a:fillRect/>
          </a:stretch>
        </p:blipFill>
        <p:spPr>
          <a:xfrm>
            <a:off x="3524250" y="2976562"/>
            <a:ext cx="2911078" cy="3881437"/>
          </a:xfrm>
          <a:prstGeom prst="rect">
            <a:avLst/>
          </a:prstGeom>
        </p:spPr>
      </p:pic>
    </p:spTree>
    <p:extLst>
      <p:ext uri="{BB962C8B-B14F-4D97-AF65-F5344CB8AC3E}">
        <p14:creationId xmlns:p14="http://schemas.microsoft.com/office/powerpoint/2010/main" val="3635967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6F2279-FBFB-4D8B-A72A-4FCC8FA45A3D}"/>
              </a:ext>
            </a:extLst>
          </p:cNvPr>
          <p:cNvSpPr>
            <a:spLocks noGrp="1"/>
          </p:cNvSpPr>
          <p:nvPr>
            <p:ph idx="1"/>
          </p:nvPr>
        </p:nvSpPr>
        <p:spPr>
          <a:xfrm>
            <a:off x="1797666" y="2259063"/>
            <a:ext cx="8596668" cy="3880773"/>
          </a:xfrm>
        </p:spPr>
        <p:txBody>
          <a:bodyPr>
            <a:normAutofit/>
          </a:bodyPr>
          <a:lstStyle/>
          <a:p>
            <a:pPr marL="0" indent="0" algn="ctr">
              <a:buNone/>
            </a:pPr>
            <a:r>
              <a:rPr lang="ru-RU" sz="4000" b="1" dirty="0">
                <a:solidFill>
                  <a:schemeClr val="tx1"/>
                </a:solidFill>
                <a:latin typeface="Times New Roman" panose="02020603050405020304" pitchFamily="18" charset="0"/>
                <a:cs typeface="Times New Roman" panose="02020603050405020304" pitchFamily="18" charset="0"/>
              </a:rPr>
              <a:t>СПАСИБО ЗА ВНИМАНИЕ!</a:t>
            </a:r>
          </a:p>
        </p:txBody>
      </p:sp>
    </p:spTree>
    <p:extLst>
      <p:ext uri="{BB962C8B-B14F-4D97-AF65-F5344CB8AC3E}">
        <p14:creationId xmlns:p14="http://schemas.microsoft.com/office/powerpoint/2010/main" val="3793765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8AF4ABD-D435-4C63-9595-D4E48C65BC11}"/>
              </a:ext>
            </a:extLst>
          </p:cNvPr>
          <p:cNvSpPr>
            <a:spLocks noGrp="1"/>
          </p:cNvSpPr>
          <p:nvPr>
            <p:ph idx="1"/>
          </p:nvPr>
        </p:nvSpPr>
        <p:spPr>
          <a:xfrm>
            <a:off x="0" y="168812"/>
            <a:ext cx="11788726" cy="6035040"/>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Санаторий им. Калинина занимается лечением и оздоровлением пациентов на протяжении более 90 лет. За это время традиционные методики лечения усовершенствовались, дополнялись актуальными тенденциями. Медперсонал здравницы обладает большим опытом в совмещении бальнеологических методик и традиционной медицины.</a:t>
            </a:r>
          </a:p>
          <a:p>
            <a:endParaRPr lang="ru-RU" sz="2400" dirty="0">
              <a:solidFill>
                <a:schemeClr val="tx1"/>
              </a:solidFill>
              <a:latin typeface="Times New Roman" panose="02020603050405020304" pitchFamily="18" charset="0"/>
              <a:cs typeface="Times New Roman" panose="02020603050405020304" pitchFamily="18" charset="0"/>
            </a:endParaRPr>
          </a:p>
          <a:p>
            <a:r>
              <a:rPr lang="ru-RU" sz="2400" dirty="0">
                <a:solidFill>
                  <a:schemeClr val="tx1"/>
                </a:solidFill>
                <a:latin typeface="Times New Roman" panose="02020603050405020304" pitchFamily="18" charset="0"/>
                <a:cs typeface="Times New Roman" panose="02020603050405020304" pitchFamily="18" charset="0"/>
              </a:rPr>
              <a:t>Медицинский центр оснащен новейшим диагностическим оборудованием. Здравница специализируется на лечении широкого спектра заболеваний. Особое внимание отведено реабилитации детей с сахарным диабетом. Здравница не единожды была награждена за развитие этого направления, а в 2002 году на ее базе начал работу Всероссийский реабилитационный центр.</a:t>
            </a:r>
          </a:p>
        </p:txBody>
      </p:sp>
    </p:spTree>
    <p:extLst>
      <p:ext uri="{BB962C8B-B14F-4D97-AF65-F5344CB8AC3E}">
        <p14:creationId xmlns:p14="http://schemas.microsoft.com/office/powerpoint/2010/main" val="225693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DBCE362E-3839-4930-821A-1D93E9C39B21}"/>
              </a:ext>
            </a:extLst>
          </p:cNvPr>
          <p:cNvPicPr>
            <a:picLocks noGrp="1" noChangeAspect="1"/>
          </p:cNvPicPr>
          <p:nvPr>
            <p:ph idx="1"/>
          </p:nvPr>
        </p:nvPicPr>
        <p:blipFill>
          <a:blip r:embed="rId2"/>
          <a:stretch>
            <a:fillRect/>
          </a:stretch>
        </p:blipFill>
        <p:spPr>
          <a:xfrm>
            <a:off x="2006669" y="485614"/>
            <a:ext cx="7854783" cy="5886772"/>
          </a:xfrm>
          <a:prstGeom prst="rect">
            <a:avLst/>
          </a:prstGeom>
        </p:spPr>
      </p:pic>
    </p:spTree>
    <p:extLst>
      <p:ext uri="{BB962C8B-B14F-4D97-AF65-F5344CB8AC3E}">
        <p14:creationId xmlns:p14="http://schemas.microsoft.com/office/powerpoint/2010/main" val="1294075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6B4BBB8-8207-4AEB-8289-1F267E2E8992}"/>
              </a:ext>
            </a:extLst>
          </p:cNvPr>
          <p:cNvPicPr>
            <a:picLocks noGrp="1" noChangeAspect="1"/>
          </p:cNvPicPr>
          <p:nvPr>
            <p:ph idx="1"/>
          </p:nvPr>
        </p:nvPicPr>
        <p:blipFill>
          <a:blip r:embed="rId2"/>
          <a:stretch>
            <a:fillRect/>
          </a:stretch>
        </p:blipFill>
        <p:spPr>
          <a:xfrm>
            <a:off x="492369" y="1641943"/>
            <a:ext cx="10923419" cy="4078075"/>
          </a:xfrm>
          <a:prstGeom prst="rect">
            <a:avLst/>
          </a:prstGeom>
        </p:spPr>
      </p:pic>
    </p:spTree>
    <p:extLst>
      <p:ext uri="{BB962C8B-B14F-4D97-AF65-F5344CB8AC3E}">
        <p14:creationId xmlns:p14="http://schemas.microsoft.com/office/powerpoint/2010/main" val="140659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8B9ACD1-8464-4CBF-8737-923AC3826D68}"/>
              </a:ext>
            </a:extLst>
          </p:cNvPr>
          <p:cNvSpPr>
            <a:spLocks noGrp="1"/>
          </p:cNvSpPr>
          <p:nvPr>
            <p:ph idx="1"/>
          </p:nvPr>
        </p:nvSpPr>
        <p:spPr>
          <a:xfrm>
            <a:off x="0" y="267287"/>
            <a:ext cx="11422966" cy="5239504"/>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Санаторный комплекс расположен в живописной местности. Неподалеку находятся известные целебные источники, озеро </a:t>
            </a:r>
            <a:r>
              <a:rPr lang="ru-RU" sz="2400" dirty="0" err="1">
                <a:solidFill>
                  <a:schemeClr val="tx1"/>
                </a:solidFill>
                <a:latin typeface="Times New Roman" panose="02020603050405020304" pitchFamily="18" charset="0"/>
                <a:cs typeface="Times New Roman" panose="02020603050405020304" pitchFamily="18" charset="0"/>
              </a:rPr>
              <a:t>Тамбукан</a:t>
            </a:r>
            <a:r>
              <a:rPr lang="ru-RU" sz="2400" dirty="0">
                <a:solidFill>
                  <a:schemeClr val="tx1"/>
                </a:solidFill>
                <a:latin typeface="Times New Roman" panose="02020603050405020304" pitchFamily="18" charset="0"/>
                <a:cs typeface="Times New Roman" panose="02020603050405020304" pitchFamily="18" charset="0"/>
              </a:rPr>
              <a:t> с целебными грязями, которые нашли широкое применение в лечебных и оздоровительных процедурах. Рядом — транспортная развязка, благодаря которой можно легко добраться в санаторий или время от времени выбираться в город.</a:t>
            </a:r>
          </a:p>
        </p:txBody>
      </p:sp>
      <p:pic>
        <p:nvPicPr>
          <p:cNvPr id="4" name="Рисунок 3">
            <a:extLst>
              <a:ext uri="{FF2B5EF4-FFF2-40B4-BE49-F238E27FC236}">
                <a16:creationId xmlns:a16="http://schemas.microsoft.com/office/drawing/2014/main" id="{7383F531-0CCF-4589-B129-172788A224DD}"/>
              </a:ext>
            </a:extLst>
          </p:cNvPr>
          <p:cNvPicPr>
            <a:picLocks noChangeAspect="1"/>
          </p:cNvPicPr>
          <p:nvPr/>
        </p:nvPicPr>
        <p:blipFill>
          <a:blip r:embed="rId2"/>
          <a:stretch>
            <a:fillRect/>
          </a:stretch>
        </p:blipFill>
        <p:spPr>
          <a:xfrm>
            <a:off x="2856145" y="2263680"/>
            <a:ext cx="5767352" cy="4327033"/>
          </a:xfrm>
          <a:prstGeom prst="rect">
            <a:avLst/>
          </a:prstGeom>
        </p:spPr>
      </p:pic>
    </p:spTree>
    <p:extLst>
      <p:ext uri="{BB962C8B-B14F-4D97-AF65-F5344CB8AC3E}">
        <p14:creationId xmlns:p14="http://schemas.microsoft.com/office/powerpoint/2010/main" val="3300857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3EC028A-DF69-4403-8B18-12BBEABB8AD2}"/>
              </a:ext>
            </a:extLst>
          </p:cNvPr>
          <p:cNvSpPr>
            <a:spLocks noGrp="1"/>
          </p:cNvSpPr>
          <p:nvPr>
            <p:ph idx="1"/>
          </p:nvPr>
        </p:nvSpPr>
        <p:spPr>
          <a:xfrm>
            <a:off x="0" y="134840"/>
            <a:ext cx="11690252" cy="7138156"/>
          </a:xfrm>
        </p:spPr>
        <p:txBody>
          <a:bodyPr>
            <a:noAutofit/>
          </a:bodyPr>
          <a:lstStyle/>
          <a:p>
            <a:pPr marL="0" indent="0">
              <a:buNone/>
            </a:pPr>
            <a:r>
              <a:rPr lang="ru-RU" sz="2400" dirty="0">
                <a:solidFill>
                  <a:schemeClr val="tx1"/>
                </a:solidFill>
                <a:latin typeface="Times New Roman" panose="02020603050405020304" pitchFamily="18" charset="0"/>
                <a:cs typeface="Times New Roman" panose="02020603050405020304" pitchFamily="18" charset="0"/>
              </a:rPr>
              <a:t>Кроме широкого спектра медицинских услуг, гостей ждет полноценный </a:t>
            </a:r>
            <a:r>
              <a:rPr lang="ru-RU" sz="2400" b="1" dirty="0">
                <a:solidFill>
                  <a:schemeClr val="tx1"/>
                </a:solidFill>
                <a:latin typeface="Times New Roman" panose="02020603050405020304" pitchFamily="18" charset="0"/>
                <a:cs typeface="Times New Roman" panose="02020603050405020304" pitchFamily="18" charset="0"/>
              </a:rPr>
              <a:t>разнообразный отдых</a:t>
            </a:r>
            <a:r>
              <a:rPr lang="ru-RU" sz="2400" dirty="0">
                <a:solidFill>
                  <a:schemeClr val="tx1"/>
                </a:solidFill>
                <a:latin typeface="Times New Roman" panose="02020603050405020304" pitchFamily="18" charset="0"/>
                <a:cs typeface="Times New Roman" panose="02020603050405020304" pitchFamily="18" charset="0"/>
              </a:rPr>
              <a:t>:</a:t>
            </a:r>
          </a:p>
          <a:p>
            <a:r>
              <a:rPr lang="ru-RU" sz="2400" dirty="0">
                <a:solidFill>
                  <a:schemeClr val="tx1"/>
                </a:solidFill>
                <a:latin typeface="Times New Roman" panose="02020603050405020304" pitchFamily="18" charset="0"/>
                <a:cs typeface="Times New Roman" panose="02020603050405020304" pitchFamily="18" charset="0"/>
              </a:rPr>
              <a:t>киносеансы;</a:t>
            </a:r>
          </a:p>
          <a:p>
            <a:r>
              <a:rPr lang="ru-RU" sz="2400" dirty="0">
                <a:solidFill>
                  <a:schemeClr val="tx1"/>
                </a:solidFill>
                <a:latin typeface="Times New Roman" panose="02020603050405020304" pitchFamily="18" charset="0"/>
                <a:cs typeface="Times New Roman" panose="02020603050405020304" pitchFamily="18" charset="0"/>
              </a:rPr>
              <a:t>библиотека;</a:t>
            </a:r>
          </a:p>
          <a:p>
            <a:r>
              <a:rPr lang="ru-RU" sz="2400" dirty="0">
                <a:solidFill>
                  <a:schemeClr val="tx1"/>
                </a:solidFill>
                <a:latin typeface="Times New Roman" panose="02020603050405020304" pitchFamily="18" charset="0"/>
                <a:cs typeface="Times New Roman" panose="02020603050405020304" pitchFamily="18" charset="0"/>
              </a:rPr>
              <a:t>спортзал;</a:t>
            </a:r>
          </a:p>
          <a:p>
            <a:r>
              <a:rPr lang="ru-RU" sz="2400" dirty="0">
                <a:solidFill>
                  <a:schemeClr val="tx1"/>
                </a:solidFill>
                <a:latin typeface="Times New Roman" panose="02020603050405020304" pitchFamily="18" charset="0"/>
                <a:cs typeface="Times New Roman" panose="02020603050405020304" pitchFamily="18" charset="0"/>
              </a:rPr>
              <a:t>тренажерный зал;</a:t>
            </a:r>
          </a:p>
          <a:p>
            <a:r>
              <a:rPr lang="ru-RU" sz="2400" dirty="0">
                <a:solidFill>
                  <a:schemeClr val="tx1"/>
                </a:solidFill>
                <a:latin typeface="Times New Roman" panose="02020603050405020304" pitchFamily="18" charset="0"/>
                <a:cs typeface="Times New Roman" panose="02020603050405020304" pitchFamily="18" charset="0"/>
              </a:rPr>
              <a:t>бассейн;</a:t>
            </a:r>
          </a:p>
          <a:p>
            <a:r>
              <a:rPr lang="ru-RU" sz="2400" dirty="0">
                <a:solidFill>
                  <a:schemeClr val="tx1"/>
                </a:solidFill>
                <a:latin typeface="Times New Roman" panose="02020603050405020304" pitchFamily="18" charset="0"/>
                <a:cs typeface="Times New Roman" panose="02020603050405020304" pitchFamily="18" charset="0"/>
              </a:rPr>
              <a:t>сауна;</a:t>
            </a:r>
          </a:p>
          <a:p>
            <a:r>
              <a:rPr lang="ru-RU" sz="2400" dirty="0">
                <a:solidFill>
                  <a:schemeClr val="tx1"/>
                </a:solidFill>
                <a:latin typeface="Times New Roman" panose="02020603050405020304" pitchFamily="18" charset="0"/>
                <a:cs typeface="Times New Roman" panose="02020603050405020304" pitchFamily="18" charset="0"/>
              </a:rPr>
              <a:t>собственный теннисный корт;</a:t>
            </a:r>
          </a:p>
          <a:p>
            <a:r>
              <a:rPr lang="ru-RU" sz="2400" dirty="0">
                <a:solidFill>
                  <a:schemeClr val="tx1"/>
                </a:solidFill>
                <a:latin typeface="Times New Roman" panose="02020603050405020304" pitchFamily="18" charset="0"/>
                <a:cs typeface="Times New Roman" panose="02020603050405020304" pitchFamily="18" charset="0"/>
              </a:rPr>
              <a:t>скандинавская ходьба под руководством опытного инструктора;</a:t>
            </a:r>
          </a:p>
          <a:p>
            <a:r>
              <a:rPr lang="ru-RU" sz="2400" dirty="0">
                <a:solidFill>
                  <a:schemeClr val="tx1"/>
                </a:solidFill>
                <a:latin typeface="Times New Roman" panose="02020603050405020304" pitchFamily="18" charset="0"/>
                <a:cs typeface="Times New Roman" panose="02020603050405020304" pitchFamily="18" charset="0"/>
              </a:rPr>
              <a:t>для маленьких гостей — детская игровая комната и летняя площадка;</a:t>
            </a:r>
          </a:p>
          <a:p>
            <a:r>
              <a:rPr lang="ru-RU" sz="2400" dirty="0">
                <a:solidFill>
                  <a:schemeClr val="tx1"/>
                </a:solidFill>
                <a:latin typeface="Times New Roman" panose="02020603050405020304" pitchFamily="18" charset="0"/>
                <a:cs typeface="Times New Roman" panose="02020603050405020304" pitchFamily="18" charset="0"/>
              </a:rPr>
              <a:t>и многое другое.</a:t>
            </a:r>
          </a:p>
        </p:txBody>
      </p:sp>
    </p:spTree>
    <p:extLst>
      <p:ext uri="{BB962C8B-B14F-4D97-AF65-F5344CB8AC3E}">
        <p14:creationId xmlns:p14="http://schemas.microsoft.com/office/powerpoint/2010/main" val="157738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5D502D7-DECA-447B-B593-8F334679574C}"/>
              </a:ext>
            </a:extLst>
          </p:cNvPr>
          <p:cNvSpPr>
            <a:spLocks noGrp="1"/>
          </p:cNvSpPr>
          <p:nvPr>
            <p:ph idx="1"/>
          </p:nvPr>
        </p:nvSpPr>
        <p:spPr>
          <a:xfrm>
            <a:off x="267286" y="0"/>
            <a:ext cx="11141612" cy="6435969"/>
          </a:xfrm>
        </p:spPr>
        <p:txBody>
          <a:bodyPr>
            <a:noAutofit/>
          </a:bodyPr>
          <a:lstStyle/>
          <a:p>
            <a:pPr marL="0" indent="0" algn="ctr">
              <a:buNone/>
            </a:pPr>
            <a:r>
              <a:rPr lang="ru-RU" sz="2400" dirty="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Основные лечебные направления санатория:</a:t>
            </a:r>
          </a:p>
          <a:p>
            <a:r>
              <a:rPr lang="ru-RU" sz="2400" dirty="0">
                <a:solidFill>
                  <a:schemeClr val="tx1"/>
                </a:solidFill>
                <a:latin typeface="Times New Roman" panose="02020603050405020304" pitchFamily="18" charset="0"/>
                <a:cs typeface="Times New Roman" panose="02020603050405020304" pitchFamily="18" charset="0"/>
              </a:rPr>
              <a:t>Программа лечения «Сахарный диабет»</a:t>
            </a:r>
          </a:p>
          <a:p>
            <a:r>
              <a:rPr lang="ru-RU" sz="2400" dirty="0">
                <a:solidFill>
                  <a:schemeClr val="tx1"/>
                </a:solidFill>
                <a:latin typeface="Times New Roman" panose="02020603050405020304" pitchFamily="18" charset="0"/>
                <a:cs typeface="Times New Roman" panose="02020603050405020304" pitchFamily="18" charset="0"/>
              </a:rPr>
              <a:t>Лечение гастродуоденита</a:t>
            </a:r>
          </a:p>
          <a:p>
            <a:r>
              <a:rPr lang="ru-RU" sz="2400" dirty="0">
                <a:solidFill>
                  <a:schemeClr val="tx1"/>
                </a:solidFill>
                <a:latin typeface="Times New Roman" panose="02020603050405020304" pitchFamily="18" charset="0"/>
                <a:cs typeface="Times New Roman" panose="02020603050405020304" pitchFamily="18" charset="0"/>
              </a:rPr>
              <a:t>Лечение язвы желудка и 12-перстной кишки</a:t>
            </a:r>
          </a:p>
          <a:p>
            <a:r>
              <a:rPr lang="ru-RU" sz="2400" dirty="0">
                <a:solidFill>
                  <a:schemeClr val="tx1"/>
                </a:solidFill>
                <a:latin typeface="Times New Roman" panose="02020603050405020304" pitchFamily="18" charset="0"/>
                <a:cs typeface="Times New Roman" panose="02020603050405020304" pitchFamily="18" charset="0"/>
              </a:rPr>
              <a:t>Лечение гастрита</a:t>
            </a:r>
          </a:p>
          <a:p>
            <a:r>
              <a:rPr lang="ru-RU" sz="2400" dirty="0">
                <a:solidFill>
                  <a:schemeClr val="tx1"/>
                </a:solidFill>
                <a:latin typeface="Times New Roman" panose="02020603050405020304" pitchFamily="18" charset="0"/>
                <a:cs typeface="Times New Roman" panose="02020603050405020304" pitchFamily="18" charset="0"/>
              </a:rPr>
              <a:t>Лечение панкреатита</a:t>
            </a:r>
          </a:p>
          <a:p>
            <a:r>
              <a:rPr lang="ru-RU" sz="2400" dirty="0">
                <a:solidFill>
                  <a:schemeClr val="tx1"/>
                </a:solidFill>
                <a:latin typeface="Times New Roman" panose="02020603050405020304" pitchFamily="18" charset="0"/>
                <a:cs typeface="Times New Roman" panose="02020603050405020304" pitchFamily="18" charset="0"/>
              </a:rPr>
              <a:t>Лечение хронического энтероколита</a:t>
            </a:r>
          </a:p>
          <a:p>
            <a:r>
              <a:rPr lang="ru-RU" sz="2400" dirty="0">
                <a:solidFill>
                  <a:schemeClr val="tx1"/>
                </a:solidFill>
                <a:latin typeface="Times New Roman" panose="02020603050405020304" pitchFamily="18" charset="0"/>
                <a:cs typeface="Times New Roman" panose="02020603050405020304" pitchFamily="18" charset="0"/>
              </a:rPr>
              <a:t>Лечение хронического колита</a:t>
            </a:r>
          </a:p>
          <a:p>
            <a:r>
              <a:rPr lang="ru-RU" sz="2400" dirty="0">
                <a:solidFill>
                  <a:schemeClr val="tx1"/>
                </a:solidFill>
                <a:latin typeface="Times New Roman" panose="02020603050405020304" pitchFamily="18" charset="0"/>
                <a:cs typeface="Times New Roman" panose="02020603050405020304" pitchFamily="18" charset="0"/>
              </a:rPr>
              <a:t>Лечение гепатита</a:t>
            </a:r>
          </a:p>
          <a:p>
            <a:r>
              <a:rPr lang="ru-RU" sz="2400" dirty="0">
                <a:solidFill>
                  <a:schemeClr val="tx1"/>
                </a:solidFill>
                <a:latin typeface="Times New Roman" panose="02020603050405020304" pitchFamily="18" charset="0"/>
                <a:cs typeface="Times New Roman" panose="02020603050405020304" pitchFamily="18" charset="0"/>
              </a:rPr>
              <a:t>Лечение </a:t>
            </a:r>
            <a:r>
              <a:rPr lang="ru-RU" sz="2400" dirty="0" err="1">
                <a:solidFill>
                  <a:schemeClr val="tx1"/>
                </a:solidFill>
                <a:latin typeface="Times New Roman" panose="02020603050405020304" pitchFamily="18" charset="0"/>
                <a:cs typeface="Times New Roman" panose="02020603050405020304" pitchFamily="18" charset="0"/>
              </a:rPr>
              <a:t>желчекаменной</a:t>
            </a:r>
            <a:r>
              <a:rPr lang="ru-RU" sz="2400" dirty="0">
                <a:solidFill>
                  <a:schemeClr val="tx1"/>
                </a:solidFill>
                <a:latin typeface="Times New Roman" panose="02020603050405020304" pitchFamily="18" charset="0"/>
                <a:cs typeface="Times New Roman" panose="02020603050405020304" pitchFamily="18" charset="0"/>
              </a:rPr>
              <a:t> болезни</a:t>
            </a:r>
          </a:p>
          <a:p>
            <a:r>
              <a:rPr lang="ru-RU" sz="2400" dirty="0">
                <a:solidFill>
                  <a:schemeClr val="tx1"/>
                </a:solidFill>
                <a:latin typeface="Times New Roman" panose="02020603050405020304" pitchFamily="18" charset="0"/>
                <a:cs typeface="Times New Roman" panose="02020603050405020304" pitchFamily="18" charset="0"/>
              </a:rPr>
              <a:t>Лечение холецистита</a:t>
            </a:r>
          </a:p>
          <a:p>
            <a:r>
              <a:rPr lang="ru-RU" sz="2400" dirty="0">
                <a:solidFill>
                  <a:schemeClr val="tx1"/>
                </a:solidFill>
                <a:latin typeface="Times New Roman" panose="02020603050405020304" pitchFamily="18" charset="0"/>
                <a:cs typeface="Times New Roman" panose="02020603050405020304" pitchFamily="18" charset="0"/>
              </a:rPr>
              <a:t>Лечение холангита</a:t>
            </a:r>
          </a:p>
          <a:p>
            <a:r>
              <a:rPr lang="ru-RU" sz="2400" dirty="0">
                <a:solidFill>
                  <a:schemeClr val="tx1"/>
                </a:solidFill>
                <a:latin typeface="Times New Roman" panose="02020603050405020304" pitchFamily="18" charset="0"/>
                <a:cs typeface="Times New Roman" panose="02020603050405020304" pitchFamily="18" charset="0"/>
              </a:rPr>
              <a:t>Лечение ожирения</a:t>
            </a:r>
          </a:p>
          <a:p>
            <a:r>
              <a:rPr lang="ru-RU" sz="2400" dirty="0">
                <a:solidFill>
                  <a:schemeClr val="tx1"/>
                </a:solidFill>
                <a:latin typeface="Times New Roman" panose="02020603050405020304" pitchFamily="18" charset="0"/>
                <a:cs typeface="Times New Roman" panose="02020603050405020304" pitchFamily="18" charset="0"/>
              </a:rPr>
              <a:t>Лечение заболеваний зубов</a:t>
            </a:r>
          </a:p>
        </p:txBody>
      </p:sp>
    </p:spTree>
    <p:extLst>
      <p:ext uri="{BB962C8B-B14F-4D97-AF65-F5344CB8AC3E}">
        <p14:creationId xmlns:p14="http://schemas.microsoft.com/office/powerpoint/2010/main" val="2843729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7F11BAF-21C5-438F-8DF5-418D98009AFE}"/>
              </a:ext>
            </a:extLst>
          </p:cNvPr>
          <p:cNvSpPr>
            <a:spLocks noGrp="1"/>
          </p:cNvSpPr>
          <p:nvPr>
            <p:ph idx="1"/>
          </p:nvPr>
        </p:nvSpPr>
        <p:spPr>
          <a:xfrm>
            <a:off x="211014" y="182880"/>
            <a:ext cx="10747717" cy="5028489"/>
          </a:xfrm>
        </p:spPr>
        <p:txBody>
          <a:bodyPr>
            <a:normAutofit/>
          </a:bodyPr>
          <a:lstStyle/>
          <a:p>
            <a:pPr marL="0" indent="0" algn="ctr">
              <a:buNone/>
            </a:pPr>
            <a:r>
              <a:rPr lang="ru-RU" sz="2400" dirty="0">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Сопутствующие направления:</a:t>
            </a:r>
          </a:p>
          <a:p>
            <a:pPr marL="0" indent="0" algn="ctr">
              <a:buNone/>
            </a:pPr>
            <a:endParaRPr lang="ru-RU" sz="2400" b="1" dirty="0">
              <a:solidFill>
                <a:schemeClr val="tx1"/>
              </a:solidFill>
              <a:latin typeface="Times New Roman" panose="02020603050405020304" pitchFamily="18" charset="0"/>
              <a:cs typeface="Times New Roman" panose="02020603050405020304" pitchFamily="18" charset="0"/>
            </a:endParaRPr>
          </a:p>
          <a:p>
            <a:r>
              <a:rPr lang="ru-RU" sz="2400" dirty="0">
                <a:solidFill>
                  <a:schemeClr val="tx1"/>
                </a:solidFill>
                <a:latin typeface="Times New Roman" panose="02020603050405020304" pitchFamily="18" charset="0"/>
                <a:cs typeface="Times New Roman" panose="02020603050405020304" pitchFamily="18" charset="0"/>
              </a:rPr>
              <a:t>Лечение гинекологических нарушений;</a:t>
            </a:r>
          </a:p>
          <a:p>
            <a:r>
              <a:rPr lang="ru-RU" sz="2400" dirty="0">
                <a:solidFill>
                  <a:schemeClr val="tx1"/>
                </a:solidFill>
                <a:latin typeface="Times New Roman" panose="02020603050405020304" pitchFamily="18" charset="0"/>
                <a:cs typeface="Times New Roman" panose="02020603050405020304" pitchFamily="18" charset="0"/>
              </a:rPr>
              <a:t>Лечение урологических проблем (в частности, хронического простатита);</a:t>
            </a:r>
          </a:p>
          <a:p>
            <a:r>
              <a:rPr lang="ru-RU" sz="2400" dirty="0">
                <a:solidFill>
                  <a:schemeClr val="tx1"/>
                </a:solidFill>
                <a:latin typeface="Times New Roman" panose="02020603050405020304" pitchFamily="18" charset="0"/>
                <a:cs typeface="Times New Roman" panose="02020603050405020304" pitchFamily="18" charset="0"/>
              </a:rPr>
              <a:t>Лечение ЛОР-заболеваний;</a:t>
            </a:r>
          </a:p>
          <a:p>
            <a:r>
              <a:rPr lang="ru-RU" sz="2400" dirty="0">
                <a:solidFill>
                  <a:schemeClr val="tx1"/>
                </a:solidFill>
                <a:latin typeface="Times New Roman" panose="02020603050405020304" pitchFamily="18" charset="0"/>
                <a:cs typeface="Times New Roman" panose="02020603050405020304" pitchFamily="18" charset="0"/>
              </a:rPr>
              <a:t>Лечение расстройств нервной системы;</a:t>
            </a:r>
          </a:p>
          <a:p>
            <a:r>
              <a:rPr lang="ru-RU" sz="2400" dirty="0">
                <a:solidFill>
                  <a:schemeClr val="tx1"/>
                </a:solidFill>
                <a:latin typeface="Times New Roman" panose="02020603050405020304" pitchFamily="18" charset="0"/>
                <a:cs typeface="Times New Roman" panose="02020603050405020304" pitchFamily="18" charset="0"/>
              </a:rPr>
              <a:t>Восстановление функций опорно-двигательного аппарата;</a:t>
            </a:r>
          </a:p>
          <a:p>
            <a:r>
              <a:rPr lang="ru-RU" sz="2400" dirty="0">
                <a:solidFill>
                  <a:schemeClr val="tx1"/>
                </a:solidFill>
                <a:latin typeface="Times New Roman" panose="02020603050405020304" pitchFamily="18" charset="0"/>
                <a:cs typeface="Times New Roman" panose="02020603050405020304" pitchFamily="18" charset="0"/>
              </a:rPr>
              <a:t>Лечение остеохондроза в хронической форме.</a:t>
            </a:r>
          </a:p>
        </p:txBody>
      </p:sp>
    </p:spTree>
    <p:extLst>
      <p:ext uri="{BB962C8B-B14F-4D97-AF65-F5344CB8AC3E}">
        <p14:creationId xmlns:p14="http://schemas.microsoft.com/office/powerpoint/2010/main" val="3763646134"/>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74</TotalTime>
  <Words>703</Words>
  <Application>Microsoft Office PowerPoint</Application>
  <PresentationFormat>Широкоэкранный</PresentationFormat>
  <Paragraphs>84</Paragraphs>
  <Slides>29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29</vt:i4>
      </vt:variant>
    </vt:vector>
  </HeadingPairs>
  <TitlesOfParts>
    <vt:vector size="35" baseType="lpstr">
      <vt:lpstr>Arial</vt:lpstr>
      <vt:lpstr>Calibri</vt:lpstr>
      <vt:lpstr>Times New Roman</vt:lpstr>
      <vt:lpstr>Trebuchet MS</vt:lpstr>
      <vt:lpstr>Wingdings 3</vt:lpstr>
      <vt:lpstr>Аспект</vt:lpstr>
      <vt:lpstr>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ВОЙНО-ЯСЕНЕЦКОГО» МИНИСТЕРСТВА ЗДРАВООХРАНЕНИЯ российской ФЕДЕРАЦИИ ФАРМАЦЕВТИЧЕСКИЙ КОЛЛЕДЖ</vt:lpstr>
      <vt:lpstr>История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Процедуры</vt:lpstr>
      <vt:lpstr>Медицинские услуги санатория</vt:lpstr>
      <vt:lpstr>Презентация PowerPoint</vt:lpstr>
      <vt:lpstr>Общие противопоказания для лечения в санатории</vt:lpstr>
      <vt:lpstr>Презентация PowerPoint</vt:lpstr>
      <vt:lpstr>Презентация PowerPoint</vt:lpstr>
      <vt:lpstr>Презентация PowerPoint</vt:lpstr>
      <vt:lpstr>Презентация PowerPoint</vt:lpstr>
      <vt:lpstr>Презентация PowerPoint</vt:lpstr>
      <vt:lpstr>Бассейн </vt:lpstr>
      <vt:lpstr>Сауна </vt:lpstr>
      <vt:lpstr>Столовая</vt:lpstr>
      <vt:lpstr>Развлечения и спорт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ВОЙНО-ЯСЕНЕЦКОГО» МИНИСТЕРСТВА ЗДРАВООХРАНЕНИЯ российской ФЕДЕРАЦИИ ФАРМАЦЕВТИЧЕСКИЙ КОЛЛЕДЖ</dc:title>
  <dc:creator>velina-va@yandex.ru</dc:creator>
  <cp:lastModifiedBy>velina-va@yandex.ru</cp:lastModifiedBy>
  <cp:revision>10</cp:revision>
  <dcterms:created xsi:type="dcterms:W3CDTF">2021-05-20T06:51:00Z</dcterms:created>
  <dcterms:modified xsi:type="dcterms:W3CDTF">2021-05-20T08:05:12Z</dcterms:modified>
</cp:coreProperties>
</file>