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indawi.com/journals/bmri/2018/2580181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5214950"/>
            <a:ext cx="4186222" cy="92869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 ординатор 2 года кафедры лучевой диагностики и ИПО </a:t>
            </a:r>
          </a:p>
          <a:p>
            <a:pPr algn="l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Тепляшина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Ю.К.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000240"/>
            <a:ext cx="7772400" cy="364333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Стандартизированный дуплексный ультразвуковой протокол ранней диагностики стеноза трансплантированной почечной артерии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8596" y="357166"/>
            <a:ext cx="814387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Georgia" pitchFamily="18" charset="0"/>
              </a:rPr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</a:t>
            </a:r>
            <a:r>
              <a:rPr lang="ru-RU" b="1" dirty="0" err="1">
                <a:latin typeface="Georgia" pitchFamily="18" charset="0"/>
              </a:rPr>
              <a:t>В.Ф.Войно-Ясенецкого</a:t>
            </a:r>
            <a:r>
              <a:rPr lang="ru-RU" b="1" dirty="0">
                <a:latin typeface="Georgia" pitchFamily="18" charset="0"/>
              </a:rPr>
              <a:t>" Министерства здравоохранения Российской Федерации</a:t>
            </a:r>
          </a:p>
          <a:p>
            <a:pPr algn="ctr"/>
            <a:endParaRPr lang="ru-RU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Материалы и методы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i="1" dirty="0" smtClean="0"/>
              <a:t>Бессимптомные</a:t>
            </a:r>
            <a:r>
              <a:rPr lang="ru-RU" sz="2800" dirty="0" smtClean="0"/>
              <a:t> больные были разделены на РК 1, РК 2, РК 3 ДУ или если визуализация была отрицательной по подозрению в трас (ВПС &lt; 2,2 м/сек на уровне предполагаемого стеноза артерий), подозрительного на трас (ВПС &gt; 2,2 м/сек, но меньше, чем 2,8 м/сек), или подозрительных по поводу </a:t>
            </a:r>
            <a:r>
              <a:rPr lang="ru-RU" sz="2800" dirty="0" err="1" smtClean="0"/>
              <a:t>гемодинамически</a:t>
            </a:r>
            <a:r>
              <a:rPr lang="ru-RU" sz="2800" dirty="0" smtClean="0"/>
              <a:t> значимых трас (ВПС &gt; 2,8 м/сек), соответственно. </a:t>
            </a:r>
          </a:p>
          <a:p>
            <a:endParaRPr lang="ru-RU" sz="2800" dirty="0" smtClean="0"/>
          </a:p>
          <a:p>
            <a:pPr>
              <a:buNone/>
            </a:pPr>
            <a:r>
              <a:rPr lang="ru-RU" sz="2800" i="1" dirty="0" smtClean="0"/>
              <a:t>    Симптоматично</a:t>
            </a:r>
            <a:r>
              <a:rPr lang="ru-RU" sz="2800" dirty="0" smtClean="0"/>
              <a:t> пациенты были классифицированы на РК 4 и РК 5 на основании результатов ДУ следующим образом: РК 4, Если VPS &lt; 2,2 м/сек; РК 5, если VPS &gt; 2,2 м/сек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Материалы и методы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4778" y="1674292"/>
            <a:ext cx="8519188" cy="418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Материалы и методы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конечном итоге определили три различных протокольных стратегии (ПС): ПС1-продолжение регулярного наблюдения за пациентом (через заранее определенные промежутки времени); ПС2-интенсификация графика наблюдения (ежемесячное </a:t>
            </a:r>
            <a:r>
              <a:rPr lang="ru-RU" smtClean="0"/>
              <a:t>проведение </a:t>
            </a:r>
            <a:r>
              <a:rPr lang="ru-RU" smtClean="0"/>
              <a:t>ДУ </a:t>
            </a:r>
            <a:r>
              <a:rPr lang="ru-RU" dirty="0" smtClean="0"/>
              <a:t>до </a:t>
            </a:r>
            <a:r>
              <a:rPr lang="ru-RU" dirty="0" err="1" smtClean="0"/>
              <a:t>реклассификации</a:t>
            </a:r>
            <a:r>
              <a:rPr lang="ru-RU" dirty="0" smtClean="0"/>
              <a:t> в другой РК в течение 1 года); ПС3-показание к традиционной ангиографии и возможному сопутствующему лечению ПТА после конфирмационного исследования ДК.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Материалы и методы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5. Ангиография и </a:t>
            </a:r>
            <a:r>
              <a:rPr lang="ru-RU" b="1" dirty="0" err="1" smtClean="0"/>
              <a:t>эндоваскулярное</a:t>
            </a:r>
            <a:r>
              <a:rPr lang="ru-RU" b="1" dirty="0" smtClean="0"/>
              <a:t> вмешательство</a:t>
            </a:r>
          </a:p>
          <a:p>
            <a:r>
              <a:rPr lang="ru-RU" dirty="0" smtClean="0"/>
              <a:t>У пациентов с высоким подозрением на TRAS (RC 3 и RC 5) проводилась традиционная или цифровая </a:t>
            </a:r>
            <a:r>
              <a:rPr lang="ru-RU" dirty="0" err="1" smtClean="0"/>
              <a:t>субтракционная</a:t>
            </a:r>
            <a:r>
              <a:rPr lang="ru-RU" dirty="0" smtClean="0"/>
              <a:t> ангиография;</a:t>
            </a:r>
          </a:p>
          <a:p>
            <a:r>
              <a:rPr lang="ru-RU" dirty="0" smtClean="0"/>
              <a:t>По результатам ангиографического изображения, пациенты были классифицированы в следующие группы:(1)пациенты без ангиографических признаков трас;(2)пациенты с ангиографическими доказательствами трас &lt; 50%;(3)пациентов с </a:t>
            </a:r>
            <a:r>
              <a:rPr lang="ru-RU" dirty="0" err="1" smtClean="0"/>
              <a:t>аг</a:t>
            </a:r>
            <a:r>
              <a:rPr lang="ru-RU" dirty="0" smtClean="0"/>
              <a:t> свидетельствует о трас &gt; 50% и &lt;70%;(4)пациентов с </a:t>
            </a:r>
            <a:r>
              <a:rPr lang="ru-RU" dirty="0" err="1" smtClean="0"/>
              <a:t>аг</a:t>
            </a:r>
            <a:r>
              <a:rPr lang="ru-RU" dirty="0" smtClean="0"/>
              <a:t> свидетельствует о трас &gt; 70% (</a:t>
            </a:r>
            <a:r>
              <a:rPr lang="ru-RU" dirty="0" err="1" smtClean="0"/>
              <a:t>гемодинамически</a:t>
            </a:r>
            <a:r>
              <a:rPr lang="ru-RU" dirty="0" smtClean="0"/>
              <a:t> значимый трас).</a:t>
            </a:r>
          </a:p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Материалы</a:t>
            </a:r>
            <a:r>
              <a:rPr lang="ru-RU" sz="3200" b="1" dirty="0" smtClean="0">
                <a:solidFill>
                  <a:schemeClr val="tx1"/>
                </a:solidFill>
              </a:rPr>
              <a:t> и методы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Пациенты с ангиографическими признаками TRAS &gt; 70% всегда получали лечение ПТА и </a:t>
            </a:r>
            <a:r>
              <a:rPr lang="ru-RU" dirty="0" err="1" smtClean="0"/>
              <a:t>стентирование</a:t>
            </a:r>
            <a:r>
              <a:rPr lang="ru-RU" dirty="0" smtClean="0"/>
              <a:t>, если измерения гемодинамического давления показывали систолический градиент давления 20 мм </a:t>
            </a:r>
            <a:r>
              <a:rPr lang="ru-RU" dirty="0" err="1" smtClean="0"/>
              <a:t>рт.ст</a:t>
            </a:r>
            <a:r>
              <a:rPr lang="ru-RU" dirty="0" smtClean="0"/>
              <a:t>. и более. </a:t>
            </a:r>
          </a:p>
          <a:p>
            <a:r>
              <a:rPr lang="ru-RU" dirty="0" smtClean="0"/>
              <a:t>Пациенты с </a:t>
            </a:r>
            <a:r>
              <a:rPr lang="ru-RU" dirty="0" err="1" smtClean="0"/>
              <a:t>тра</a:t>
            </a:r>
            <a:r>
              <a:rPr lang="ru-RU" dirty="0" smtClean="0"/>
              <a:t> 50-70% получали лечение ПТА только в том случае, если систолический градиент давления не превышал порога в 20 мм </a:t>
            </a:r>
            <a:r>
              <a:rPr lang="ru-RU" dirty="0" err="1" smtClean="0"/>
              <a:t>рт.ст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Материалы и методы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После </a:t>
            </a:r>
            <a:r>
              <a:rPr lang="ru-RU" dirty="0" err="1" smtClean="0"/>
              <a:t>эндоваскулярного</a:t>
            </a:r>
            <a:r>
              <a:rPr lang="ru-RU" dirty="0" smtClean="0"/>
              <a:t> вмешательства все пациенты продолжали наблюдение в соответствии с расписанием PS1. </a:t>
            </a:r>
          </a:p>
          <a:p>
            <a:r>
              <a:rPr lang="ru-RU" dirty="0" smtClean="0"/>
              <a:t>Для бессимптомных пациентов с TRAS, получавших ПТА и </a:t>
            </a:r>
            <a:r>
              <a:rPr lang="ru-RU" dirty="0" err="1" smtClean="0"/>
              <a:t>стентирование</a:t>
            </a:r>
            <a:r>
              <a:rPr lang="ru-RU" dirty="0" smtClean="0"/>
              <a:t>, определение</a:t>
            </a:r>
            <a:r>
              <a:rPr lang="ru-RU" i="1" dirty="0" smtClean="0"/>
              <a:t> клинической</a:t>
            </a:r>
            <a:r>
              <a:rPr lang="ru-RU" dirty="0" smtClean="0"/>
              <a:t> успех зависел от отсутствия </a:t>
            </a:r>
            <a:r>
              <a:rPr lang="ru-RU" dirty="0" err="1" smtClean="0"/>
              <a:t>рестеноза</a:t>
            </a:r>
            <a:r>
              <a:rPr lang="ru-RU" dirty="0" smtClean="0"/>
              <a:t> трансплантированной почечной артерии во время длительного наблюдения, требующего повторного вмешательства (либо повторного </a:t>
            </a:r>
            <a:r>
              <a:rPr lang="ru-RU" dirty="0" err="1" smtClean="0"/>
              <a:t>стента</a:t>
            </a:r>
            <a:r>
              <a:rPr lang="ru-RU" dirty="0" smtClean="0"/>
              <a:t> PTA +/−, либо открытой операции);</a:t>
            </a:r>
          </a:p>
          <a:p>
            <a:r>
              <a:rPr lang="ru-RU" dirty="0" smtClean="0"/>
              <a:t> Для симптоматических пациентов с </a:t>
            </a:r>
            <a:r>
              <a:rPr lang="ru-RU" dirty="0" err="1" smtClean="0"/>
              <a:t>тра</a:t>
            </a:r>
            <a:r>
              <a:rPr lang="ru-RU" dirty="0" smtClean="0"/>
              <a:t>, получавших ПТА и </a:t>
            </a:r>
            <a:r>
              <a:rPr lang="ru-RU" dirty="0" err="1" smtClean="0"/>
              <a:t>стентирование</a:t>
            </a:r>
            <a:r>
              <a:rPr lang="ru-RU" dirty="0" smtClean="0"/>
              <a:t>, помимо ранее описанного критерия, клинический успех также определялся как снижение значений АБП и количества хронических </a:t>
            </a:r>
            <a:r>
              <a:rPr lang="ru-RU" dirty="0" err="1" smtClean="0"/>
              <a:t>антигипертензивных</a:t>
            </a:r>
            <a:r>
              <a:rPr lang="ru-RU" dirty="0" smtClean="0"/>
              <a:t> препаратов, а также улучшение/стабильность функции почек;</a:t>
            </a:r>
          </a:p>
          <a:p>
            <a:r>
              <a:rPr lang="ru-RU" dirty="0" smtClean="0"/>
              <a:t>Как клинические (систолическое и </a:t>
            </a:r>
            <a:r>
              <a:rPr lang="ru-RU" dirty="0" err="1" smtClean="0"/>
              <a:t>диастолическое</a:t>
            </a:r>
            <a:r>
              <a:rPr lang="ru-RU" dirty="0" smtClean="0"/>
              <a:t> артериальное давление, </a:t>
            </a:r>
            <a:r>
              <a:rPr lang="ru-RU" dirty="0" err="1" smtClean="0"/>
              <a:t>рскф</a:t>
            </a:r>
            <a:r>
              <a:rPr lang="ru-RU" dirty="0" smtClean="0"/>
              <a:t>), так и показатели ДУ (ПСВ, РИ) у пациентов, перенесших ПТА + </a:t>
            </a:r>
            <a:r>
              <a:rPr lang="ru-RU" dirty="0" err="1" smtClean="0"/>
              <a:t>стентирование</a:t>
            </a:r>
            <a:r>
              <a:rPr lang="ru-RU" dirty="0" smtClean="0"/>
              <a:t>, регистрировались через 1 месяц наблюдения после </a:t>
            </a:r>
            <a:r>
              <a:rPr lang="ru-RU" dirty="0" err="1" smtClean="0"/>
              <a:t>эндоваскулярной</a:t>
            </a:r>
            <a:r>
              <a:rPr lang="ru-RU" dirty="0" smtClean="0"/>
              <a:t> процедуры.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Результаты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июля 1991 года было проведено 946 пациентам трансплантация почки;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140/946-не имели права участвовать в исследовании, т.к. не существовало стандартизированного протокола наблюдения за ранним выявлением трас;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 806 пациентов, перенесших КТ с января 1998 года, были исключены пациенты, испытывающие медицинские или хирургические осложнения в послеоперационном периоде, пациенты с недоступными клиническими данными и пациенты, потерянные при последующем наблюдении;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Т.о. 620/806 были включены в стандартизированный протокол наблюдения на основе DU для раннего выявления TRAS;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ходе наблюдений были исключены  18/620  пациентов, у которых при повторном ДУ удалось выявить наличие морфологического перегиба почечной артерии трансплантата (TRAK);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итоге 598 пациентов располагали полными данными и стали объектами исследования.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598 пациентов :59 (10%) пациентам с клиническим или клиническим подозрением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была проведена диагностическая ангиография, а 56/59 (95%) пациентам был поставлен диагноз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ангиографическом исследовании. Таким образом, частота встречаемости TRAS в нашей серии составила 9%;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3/59 (5%) случаях не было обнаружено никаких признаков трас, из которых 1 случай был связан с трак;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Среди 56 пациентов с ангиографическим диагнозом трас: в 1 случае был выявлен трас, у 3 (5%) пациентов тра-50-70% с пиковым градиентом систолического давления поперек стеноза;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52/56 (93%) пациентов -был выявлен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гемодинамически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значимый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пиковым систолическим градиентом давления &gt; 20 мм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рт.ст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которым была выполнена ПТА плюс установка голого металлического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стента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Общий технический успех составил 97%, а клинический-90%;</a:t>
            </a:r>
          </a:p>
          <a:p>
            <a:r>
              <a:rPr lang="ru-RU" dirty="0" smtClean="0"/>
              <a:t>Из 52 пациентов, получавших ПТА + установку </a:t>
            </a:r>
            <a:r>
              <a:rPr lang="ru-RU" dirty="0" err="1" smtClean="0"/>
              <a:t>стента</a:t>
            </a:r>
            <a:r>
              <a:rPr lang="ru-RU" dirty="0" smtClean="0"/>
              <a:t>, 18/52 (34%) пациента умерли через 49-130 месяцев и 9/52 (18%) были потеряны для последующего наблюдения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616380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Протокол определил две различные стратегии оперативного наблюдения:</a:t>
            </a:r>
          </a:p>
          <a:p>
            <a:r>
              <a:rPr lang="ru-RU" dirty="0" smtClean="0"/>
              <a:t>Консервативная (PS1, то есть регулярное наблюдение через заранее определенные промежутки времени);</a:t>
            </a:r>
          </a:p>
          <a:p>
            <a:r>
              <a:rPr lang="ru-RU" dirty="0" smtClean="0"/>
              <a:t>Интервенционной (PS3, а именно указание на дальнейшие </a:t>
            </a:r>
            <a:r>
              <a:rPr lang="ru-RU" dirty="0" err="1" smtClean="0"/>
              <a:t>инвазивные</a:t>
            </a:r>
            <a:r>
              <a:rPr lang="ru-RU" dirty="0" smtClean="0"/>
              <a:t> процедуры). 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Сокращения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Тра</a:t>
            </a:r>
            <a:r>
              <a:rPr lang="ru-RU" dirty="0" smtClean="0"/>
              <a:t>- стеноз трансплантационной почечной артерии;</a:t>
            </a:r>
          </a:p>
          <a:p>
            <a:r>
              <a:rPr lang="ru-RU" dirty="0" smtClean="0"/>
              <a:t>КТ- трансплантация почки;</a:t>
            </a:r>
          </a:p>
          <a:p>
            <a:r>
              <a:rPr lang="ru-RU" dirty="0" smtClean="0"/>
              <a:t>ДУ- дуплексное УЗИ;</a:t>
            </a:r>
          </a:p>
          <a:p>
            <a:r>
              <a:rPr lang="ru-RU" dirty="0" smtClean="0"/>
              <a:t>РК- категории риска;</a:t>
            </a:r>
          </a:p>
          <a:p>
            <a:r>
              <a:rPr lang="ru-RU" dirty="0" smtClean="0"/>
              <a:t>ПС- протокольные стратегии;</a:t>
            </a:r>
          </a:p>
          <a:p>
            <a:r>
              <a:rPr lang="ru-RU" dirty="0" smtClean="0"/>
              <a:t>ПТА- </a:t>
            </a:r>
            <a:r>
              <a:rPr lang="ru-RU" dirty="0" err="1" smtClean="0"/>
              <a:t>чрескожная</a:t>
            </a:r>
            <a:r>
              <a:rPr lang="ru-RU" dirty="0" smtClean="0"/>
              <a:t> </a:t>
            </a:r>
            <a:r>
              <a:rPr lang="ru-RU" dirty="0" err="1" smtClean="0"/>
              <a:t>ангиопластика</a:t>
            </a:r>
            <a:r>
              <a:rPr lang="ru-RU" dirty="0" smtClean="0"/>
              <a:t>;</a:t>
            </a:r>
          </a:p>
          <a:p>
            <a:r>
              <a:rPr lang="en-US" dirty="0" smtClean="0"/>
              <a:t>SPV</a:t>
            </a:r>
            <a:r>
              <a:rPr lang="ru-RU" dirty="0" smtClean="0"/>
              <a:t>- пиковая систолическая скорость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Литература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https://www.hindawi.com/journals/bmri/2018/2580181/#abstract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Стеноз трансплантационной почечной артерии (</a:t>
            </a:r>
            <a:r>
              <a:rPr lang="ru-RU" dirty="0" err="1" smtClean="0"/>
              <a:t>тра</a:t>
            </a:r>
            <a:r>
              <a:rPr lang="ru-RU" dirty="0" smtClean="0"/>
              <a:t>) является наиболее частым сосудистым осложнением после трансплантации почки (КТ) и ассоциируется с потенциально обратимой рефрактерной артериальной гипертензией, дисфункцией трансплантата и снижением выживаемости пациентов.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Цель исследования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Описать результаты применения стандартизированного </a:t>
            </a:r>
            <a:r>
              <a:rPr lang="ru-RU" dirty="0" err="1" smtClean="0"/>
              <a:t>скринингового</a:t>
            </a:r>
            <a:r>
              <a:rPr lang="ru-RU" dirty="0" smtClean="0"/>
              <a:t> протокола у пациентов, перенесших КТ с акцентом на роль дуплексного ультразвукового исследования (ДУ) для ранней диагностики </a:t>
            </a:r>
            <a:r>
              <a:rPr lang="ru-RU" dirty="0" err="1" smtClean="0"/>
              <a:t>тра</a:t>
            </a:r>
            <a:r>
              <a:rPr lang="ru-RU" dirty="0" smtClean="0"/>
              <a:t> и отбора пациентов, потенциально требующих </a:t>
            </a:r>
            <a:r>
              <a:rPr lang="ru-RU" dirty="0" err="1" smtClean="0"/>
              <a:t>эндоваскулярного</a:t>
            </a:r>
            <a:r>
              <a:rPr lang="ru-RU" dirty="0" smtClean="0"/>
              <a:t> вмешательства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>
                <a:solidFill>
                  <a:schemeClr val="tx1"/>
                </a:solidFill>
              </a:rPr>
              <a:t>Материалы и методы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1. Хирургическая Техника</a:t>
            </a:r>
          </a:p>
          <a:p>
            <a:pPr>
              <a:buNone/>
            </a:pPr>
            <a:r>
              <a:rPr lang="ru-RU" dirty="0" smtClean="0"/>
              <a:t>  Все КТ были выполнены специальной трансплантационной командой, состоящей из 5 высококвалифицированных хирургов в соответствии со стандартной оперативной методикой </a:t>
            </a:r>
          </a:p>
          <a:p>
            <a:pPr algn="ctr">
              <a:buNone/>
            </a:pP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Материалы и методы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b="1" dirty="0" smtClean="0"/>
              <a:t>2. Отбор пациентов и дизайн исследования</a:t>
            </a:r>
          </a:p>
          <a:p>
            <a:pPr>
              <a:buNone/>
            </a:pPr>
            <a:r>
              <a:rPr lang="ru-RU" sz="2800" dirty="0" smtClean="0"/>
              <a:t>После утверждения </a:t>
            </a:r>
            <a:r>
              <a:rPr lang="ru-RU" sz="2800" dirty="0" smtClean="0"/>
              <a:t>комитетом </a:t>
            </a:r>
            <a:r>
              <a:rPr lang="ru-RU" sz="2800" dirty="0" err="1" smtClean="0"/>
              <a:t>проспективно</a:t>
            </a:r>
            <a:r>
              <a:rPr lang="ru-RU" sz="2800" dirty="0" smtClean="0"/>
              <a:t> собранная база данных пациентов, перенесших КТ от доноров с умершим мозгом и</a:t>
            </a:r>
            <a:r>
              <a:rPr lang="ru-RU" sz="2800" i="1" dirty="0" smtClean="0"/>
              <a:t> сердцебиением в</a:t>
            </a:r>
            <a:r>
              <a:rPr lang="ru-RU" sz="2800" dirty="0" smtClean="0"/>
              <a:t> университетской больнице </a:t>
            </a:r>
            <a:r>
              <a:rPr lang="ru-RU" sz="2800" dirty="0" err="1" smtClean="0"/>
              <a:t>Карегги</a:t>
            </a:r>
            <a:r>
              <a:rPr lang="ru-RU" sz="2800" dirty="0" smtClean="0"/>
              <a:t> с января 1998 года, была ретроспективно пересмотрена для отбора пациентов, включенных в наш стандартизированный протокол наблюдения на основе DU с диагнозом TRAS</a:t>
            </a:r>
            <a:endParaRPr lang="ru-RU" sz="2800" b="1" dirty="0" smtClean="0"/>
          </a:p>
          <a:p>
            <a:pPr>
              <a:buNone/>
            </a:pPr>
            <a:endParaRPr lang="ru-RU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Материалы и методы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ru-RU" b="1" dirty="0" smtClean="0"/>
              <a:t>3.  Критерии дуплексного УЗИ при подозрении на стеноз ТПА</a:t>
            </a:r>
          </a:p>
          <a:p>
            <a:pPr>
              <a:buNone/>
            </a:pPr>
            <a:r>
              <a:rPr lang="ru-RU" dirty="0" smtClean="0"/>
              <a:t>  SPV &gt; 2,2 м/сек считался ориентиром для подозрения на TRAS &gt;&gt; 50%, в то время как SPV &gt;&gt;&gt; 2,8 м/сек считался ориентиром для подозрения на TRAS &gt;&gt;&gt;&gt; 70%, который  считали </a:t>
            </a:r>
            <a:r>
              <a:rPr lang="ru-RU" dirty="0" err="1" smtClean="0"/>
              <a:t>гемодинамически</a:t>
            </a:r>
            <a:r>
              <a:rPr lang="ru-RU" dirty="0" smtClean="0"/>
              <a:t> значимым в соответствии с имеющимися доказательствами (НПО). Форма волны </a:t>
            </a:r>
            <a:r>
              <a:rPr lang="ru-RU" dirty="0" err="1" smtClean="0"/>
              <a:t>тардуса-Парвуса</a:t>
            </a:r>
            <a:r>
              <a:rPr lang="ru-RU" dirty="0" smtClean="0"/>
              <a:t> и уменьшенный RI считались вспомогательными параметрами, которые могли бы увеличить степень подозрения в случае появления симптомов или изменения SPV. TRAS = стеноз трансплантированной почечной артерии; SPV = Пиковая систолическая скорость; RI = резистивные индексы;</a:t>
            </a:r>
          </a:p>
          <a:p>
            <a:pPr>
              <a:buNone/>
            </a:pPr>
            <a:r>
              <a:rPr lang="ru-RU" dirty="0" smtClean="0"/>
              <a:t>Отсутствие специфических морфологических аномалий трансплантированной почечной артерии считалось достаточным основанием для подозрения на </a:t>
            </a:r>
            <a:r>
              <a:rPr lang="ru-RU" dirty="0" err="1" smtClean="0"/>
              <a:t>тра</a:t>
            </a:r>
            <a:r>
              <a:rPr lang="ru-RU" dirty="0" smtClean="0"/>
              <a:t> независимо от их локализации 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Материалы и методы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9144000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Материалы и методы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4. Протокол Последующих Действий</a:t>
            </a:r>
          </a:p>
          <a:p>
            <a:r>
              <a:rPr lang="ru-RU" dirty="0" smtClean="0"/>
              <a:t>По протоколу, визуализация ДУ была запланирована у всех подходящих пациентов на 3-й день после КТ, при выписке, затем через 1, 3, 6 и 12 месяцев и ежегодно после этого</a:t>
            </a:r>
          </a:p>
          <a:p>
            <a:r>
              <a:rPr lang="ru-RU" dirty="0" smtClean="0"/>
              <a:t>Далее протокол был основан на </a:t>
            </a:r>
            <a:r>
              <a:rPr lang="ru-RU" dirty="0" err="1" smtClean="0"/>
              <a:t>риск-адаптированном</a:t>
            </a:r>
            <a:r>
              <a:rPr lang="ru-RU" dirty="0" smtClean="0"/>
              <a:t>, динамичном подразделении, имеющих право на КТ у пациентов различных категорий риска (КР): присутствие симптомов, а именно, рефрактерной гипертензии; критерии DU для подозрения на TRAS</a:t>
            </a:r>
            <a:endParaRPr lang="ru-RU" b="1" dirty="0" smtClean="0"/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203</TotalTime>
  <Words>743</Words>
  <PresentationFormat>Экран (4:3)</PresentationFormat>
  <Paragraphs>69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Официальная</vt:lpstr>
      <vt:lpstr>Стандартизированный дуплексный ультразвуковой протокол ранней диагностики стеноза трансплантированной почечной артерии </vt:lpstr>
      <vt:lpstr>Слайд 2</vt:lpstr>
      <vt:lpstr>Слайд 3</vt:lpstr>
      <vt:lpstr>Цель исследования</vt:lpstr>
      <vt:lpstr> Материалы и методы</vt:lpstr>
      <vt:lpstr>Материалы и методы</vt:lpstr>
      <vt:lpstr>Материалы и методы</vt:lpstr>
      <vt:lpstr>Материалы и методы</vt:lpstr>
      <vt:lpstr>Материалы и методы</vt:lpstr>
      <vt:lpstr>Материалы и методы</vt:lpstr>
      <vt:lpstr>Материалы и методы</vt:lpstr>
      <vt:lpstr>Материалы и методы</vt:lpstr>
      <vt:lpstr>Материалы и методы</vt:lpstr>
      <vt:lpstr>Слайд 14</vt:lpstr>
      <vt:lpstr>Материалы и методы</vt:lpstr>
      <vt:lpstr>Материалы и методы</vt:lpstr>
      <vt:lpstr>Результаты</vt:lpstr>
      <vt:lpstr>Результаты</vt:lpstr>
      <vt:lpstr>Результаты</vt:lpstr>
      <vt:lpstr>Слайд 20</vt:lpstr>
      <vt:lpstr>Сокращения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22</cp:revision>
  <dcterms:created xsi:type="dcterms:W3CDTF">2021-03-01T14:38:56Z</dcterms:created>
  <dcterms:modified xsi:type="dcterms:W3CDTF">2021-03-03T14:42:28Z</dcterms:modified>
</cp:coreProperties>
</file>