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70" r:id="rId2"/>
    <p:sldId id="271" r:id="rId3"/>
    <p:sldId id="272" r:id="rId4"/>
    <p:sldId id="258" r:id="rId5"/>
    <p:sldId id="259" r:id="rId6"/>
    <p:sldId id="262" r:id="rId7"/>
    <p:sldId id="274" r:id="rId8"/>
    <p:sldId id="273" r:id="rId9"/>
    <p:sldId id="275" r:id="rId10"/>
    <p:sldId id="265" r:id="rId11"/>
    <p:sldId id="352" r:id="rId12"/>
    <p:sldId id="276" r:id="rId13"/>
    <p:sldId id="277" r:id="rId14"/>
    <p:sldId id="278" r:id="rId15"/>
    <p:sldId id="279" r:id="rId16"/>
    <p:sldId id="281" r:id="rId17"/>
    <p:sldId id="282" r:id="rId18"/>
    <p:sldId id="283" r:id="rId19"/>
    <p:sldId id="284" r:id="rId20"/>
    <p:sldId id="297" r:id="rId21"/>
    <p:sldId id="287" r:id="rId22"/>
    <p:sldId id="288" r:id="rId23"/>
    <p:sldId id="289" r:id="rId24"/>
    <p:sldId id="290" r:id="rId25"/>
    <p:sldId id="292" r:id="rId26"/>
    <p:sldId id="293" r:id="rId27"/>
    <p:sldId id="294" r:id="rId28"/>
    <p:sldId id="295" r:id="rId29"/>
    <p:sldId id="296" r:id="rId30"/>
    <p:sldId id="298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51" r:id="rId79"/>
    <p:sldId id="347" r:id="rId80"/>
    <p:sldId id="348" r:id="rId81"/>
    <p:sldId id="349" r:id="rId82"/>
    <p:sldId id="350" r:id="rId8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8129F6-54A5-47CD-B712-CD79D1D4115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2E36C1-4BE3-4B07-99B7-FA77E0377676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400" b="1" dirty="0"/>
            <a:t>Цели занятия </a:t>
          </a:r>
          <a:r>
            <a:rPr lang="ru-RU" sz="2400" dirty="0"/>
            <a:t>ориентированы на</a:t>
          </a:r>
        </a:p>
      </dgm:t>
    </dgm:pt>
    <dgm:pt modelId="{8769F241-E431-45C3-A150-CF3074688C0C}" type="parTrans" cxnId="{729DD61E-B140-43D0-AAE2-7AB387EAC2F6}">
      <dgm:prSet/>
      <dgm:spPr/>
      <dgm:t>
        <a:bodyPr/>
        <a:lstStyle/>
        <a:p>
          <a:endParaRPr lang="ru-RU"/>
        </a:p>
      </dgm:t>
    </dgm:pt>
    <dgm:pt modelId="{7D7F2C2A-0517-4A81-96CA-E5705890041E}" type="sibTrans" cxnId="{729DD61E-B140-43D0-AAE2-7AB387EAC2F6}">
      <dgm:prSet/>
      <dgm:spPr/>
      <dgm:t>
        <a:bodyPr/>
        <a:lstStyle/>
        <a:p>
          <a:endParaRPr lang="ru-RU"/>
        </a:p>
      </dgm:t>
    </dgm:pt>
    <dgm:pt modelId="{8AC8AC68-B972-47BF-BE43-9708A29B0748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400" dirty="0"/>
            <a:t>развитие ОК (Каких ?)</a:t>
          </a:r>
        </a:p>
      </dgm:t>
    </dgm:pt>
    <dgm:pt modelId="{EA9F2C4A-3C2A-4FBF-90AC-C679D79453CE}" type="parTrans" cxnId="{EB8E550E-A81B-4DE5-A8D6-337745DD4C3F}">
      <dgm:prSet/>
      <dgm:spPr/>
      <dgm:t>
        <a:bodyPr/>
        <a:lstStyle/>
        <a:p>
          <a:endParaRPr lang="ru-RU"/>
        </a:p>
      </dgm:t>
    </dgm:pt>
    <dgm:pt modelId="{9CEA7580-6BA4-46E0-8D24-A56AA2AE227E}" type="sibTrans" cxnId="{EB8E550E-A81B-4DE5-A8D6-337745DD4C3F}">
      <dgm:prSet/>
      <dgm:spPr/>
      <dgm:t>
        <a:bodyPr/>
        <a:lstStyle/>
        <a:p>
          <a:endParaRPr lang="ru-RU"/>
        </a:p>
      </dgm:t>
    </dgm:pt>
    <dgm:pt modelId="{14922767-EF15-4D7A-8D9B-775712F48BF2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400" dirty="0"/>
            <a:t>развитие ПК (Каких?)</a:t>
          </a:r>
        </a:p>
      </dgm:t>
    </dgm:pt>
    <dgm:pt modelId="{DB46A5D0-AA44-4DFF-9BA2-61809C6B518A}" type="parTrans" cxnId="{E064F881-6D02-42E8-95F4-98CA2FA2D1BC}">
      <dgm:prSet/>
      <dgm:spPr/>
      <dgm:t>
        <a:bodyPr/>
        <a:lstStyle/>
        <a:p>
          <a:endParaRPr lang="ru-RU"/>
        </a:p>
      </dgm:t>
    </dgm:pt>
    <dgm:pt modelId="{251EF714-A675-4462-9DB3-658578A17DD0}" type="sibTrans" cxnId="{E064F881-6D02-42E8-95F4-98CA2FA2D1BC}">
      <dgm:prSet/>
      <dgm:spPr/>
      <dgm:t>
        <a:bodyPr/>
        <a:lstStyle/>
        <a:p>
          <a:endParaRPr lang="ru-RU"/>
        </a:p>
      </dgm:t>
    </dgm:pt>
    <dgm:pt modelId="{9FC63D68-65C6-42EB-BFB9-B3E75E70306B}">
      <dgm:prSet phldrT="[Текст]" custT="1"/>
      <dgm:spPr/>
      <dgm:t>
        <a:bodyPr/>
        <a:lstStyle/>
        <a:p>
          <a:pPr algn="ctr">
            <a:lnSpc>
              <a:spcPts val="2400"/>
            </a:lnSpc>
            <a:spcAft>
              <a:spcPts val="0"/>
            </a:spcAft>
          </a:pPr>
          <a:r>
            <a:rPr lang="ru-RU" sz="2400" b="1" dirty="0" smtClean="0"/>
            <a:t>Задачи занятия </a:t>
          </a:r>
        </a:p>
        <a:p>
          <a:pPr algn="l">
            <a:lnSpc>
              <a:spcPts val="2400"/>
            </a:lnSpc>
            <a:spcAft>
              <a:spcPts val="0"/>
            </a:spcAft>
          </a:pPr>
          <a:r>
            <a:rPr lang="ru-RU" sz="2400" b="1" dirty="0" smtClean="0"/>
            <a:t>Преподаватель</a:t>
          </a:r>
          <a:r>
            <a:rPr lang="ru-RU" sz="2400" dirty="0" smtClean="0"/>
            <a:t>  должен мотивировать…, организовать деятельность студентов…, проверить …и др. 	</a:t>
          </a:r>
        </a:p>
        <a:p>
          <a:pPr algn="l">
            <a:lnSpc>
              <a:spcPts val="2400"/>
            </a:lnSpc>
            <a:spcAft>
              <a:spcPts val="0"/>
            </a:spcAft>
          </a:pPr>
          <a:r>
            <a:rPr lang="ru-RU" sz="2400" b="1" dirty="0" smtClean="0"/>
            <a:t>Студент</a:t>
          </a:r>
          <a:r>
            <a:rPr lang="ru-RU" sz="2400" dirty="0" smtClean="0"/>
            <a:t> должен конспектировать…, отвечать на вопросы, выполнять задания, участвовать в дискуссии и др.</a:t>
          </a:r>
          <a:endParaRPr lang="ru-RU" sz="2400" dirty="0"/>
        </a:p>
      </dgm:t>
    </dgm:pt>
    <dgm:pt modelId="{29BDBFEE-9D1E-4765-8890-54F57FBE22D3}" type="parTrans" cxnId="{0B16C09E-8E40-4274-9E86-7394980055FC}">
      <dgm:prSet/>
      <dgm:spPr/>
      <dgm:t>
        <a:bodyPr/>
        <a:lstStyle/>
        <a:p>
          <a:endParaRPr lang="ru-RU"/>
        </a:p>
      </dgm:t>
    </dgm:pt>
    <dgm:pt modelId="{E31C0566-1CAF-4AB1-9264-68E0DA54C175}" type="sibTrans" cxnId="{0B16C09E-8E40-4274-9E86-7394980055FC}">
      <dgm:prSet/>
      <dgm:spPr/>
      <dgm:t>
        <a:bodyPr/>
        <a:lstStyle/>
        <a:p>
          <a:endParaRPr lang="ru-RU"/>
        </a:p>
      </dgm:t>
    </dgm:pt>
    <dgm:pt modelId="{8239A79D-DF16-4700-93A4-CE2AEA3D50E5}">
      <dgm:prSet phldrT="[Текст]" custT="1"/>
      <dgm:spPr/>
      <dgm:t>
        <a:bodyPr/>
        <a:lstStyle/>
        <a:p>
          <a:pPr algn="ctr" defTabSz="800100"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ru-RU" sz="2800" b="1" dirty="0"/>
            <a:t>Результаты </a:t>
          </a:r>
          <a:r>
            <a:rPr lang="ru-RU" sz="2800" b="1" dirty="0" smtClean="0"/>
            <a:t>занятия </a:t>
          </a:r>
        </a:p>
        <a:p>
          <a:pPr algn="l" defTabSz="800100"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ru-RU" sz="2400" dirty="0" smtClean="0"/>
            <a:t>Студенты приобретут  </a:t>
          </a:r>
          <a:endParaRPr lang="ru-RU" sz="2400" dirty="0"/>
        </a:p>
      </dgm:t>
    </dgm:pt>
    <dgm:pt modelId="{2CEDF8DA-07D3-4FFB-925E-DBB065949308}" type="parTrans" cxnId="{F6AA7377-F69A-446C-8936-470DFB170A84}">
      <dgm:prSet/>
      <dgm:spPr/>
      <dgm:t>
        <a:bodyPr/>
        <a:lstStyle/>
        <a:p>
          <a:endParaRPr lang="ru-RU"/>
        </a:p>
      </dgm:t>
    </dgm:pt>
    <dgm:pt modelId="{A50FA146-D86E-4C4C-A897-7AED24E2B3E6}" type="sibTrans" cxnId="{F6AA7377-F69A-446C-8936-470DFB170A84}">
      <dgm:prSet/>
      <dgm:spPr/>
      <dgm:t>
        <a:bodyPr/>
        <a:lstStyle/>
        <a:p>
          <a:endParaRPr lang="ru-RU"/>
        </a:p>
      </dgm:t>
    </dgm:pt>
    <dgm:pt modelId="{3E06A927-E29C-479A-BD51-F7DB2AF81A75}">
      <dgm:prSet phldrT="[Текст]" custT="1"/>
      <dgm:spPr/>
      <dgm:t>
        <a:bodyPr/>
        <a:lstStyle/>
        <a:p>
          <a:pPr marL="171450" indent="0" algn="l" defTabSz="800100"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2800" dirty="0"/>
            <a:t> опыт деятельности (Какой</a:t>
          </a:r>
          <a:r>
            <a:rPr lang="ru-RU" sz="2800" dirty="0" smtClean="0"/>
            <a:t>?). </a:t>
          </a:r>
          <a:endParaRPr lang="ru-RU" sz="2800" dirty="0"/>
        </a:p>
      </dgm:t>
    </dgm:pt>
    <dgm:pt modelId="{86591756-E31C-458A-8841-85712B0A50ED}" type="parTrans" cxnId="{7C6E0D80-57A9-4259-B1D6-AC0063580553}">
      <dgm:prSet/>
      <dgm:spPr/>
      <dgm:t>
        <a:bodyPr/>
        <a:lstStyle/>
        <a:p>
          <a:endParaRPr lang="ru-RU"/>
        </a:p>
      </dgm:t>
    </dgm:pt>
    <dgm:pt modelId="{3EA669DC-285D-4E8C-BD63-305255BC2333}" type="sibTrans" cxnId="{7C6E0D80-57A9-4259-B1D6-AC0063580553}">
      <dgm:prSet/>
      <dgm:spPr/>
      <dgm:t>
        <a:bodyPr/>
        <a:lstStyle/>
        <a:p>
          <a:endParaRPr lang="ru-RU"/>
        </a:p>
      </dgm:t>
    </dgm:pt>
    <dgm:pt modelId="{69365D56-3066-433B-A6AD-E78FC16AC895}">
      <dgm:prSet phldrT="[Текст]" custT="1"/>
      <dgm:spPr/>
      <dgm:t>
        <a:bodyPr/>
        <a:lstStyle/>
        <a:p>
          <a:pPr marL="171450" marR="0" indent="0" algn="l" defTabSz="914400" eaLnBrk="1" fontAlgn="auto" latinLnBrk="0" hangingPunct="1">
            <a:lnSpc>
              <a:spcPts val="23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/>
            <a:t>знания, (Какие?)</a:t>
          </a:r>
          <a:endParaRPr lang="ru-RU" sz="2800" dirty="0"/>
        </a:p>
      </dgm:t>
    </dgm:pt>
    <dgm:pt modelId="{07C3ADB8-7E5B-4041-9AD9-4A250C0066CF}" type="sibTrans" cxnId="{DB3F18AF-EFFF-4401-9E38-372E6B823FD4}">
      <dgm:prSet/>
      <dgm:spPr/>
      <dgm:t>
        <a:bodyPr/>
        <a:lstStyle/>
        <a:p>
          <a:endParaRPr lang="ru-RU"/>
        </a:p>
      </dgm:t>
    </dgm:pt>
    <dgm:pt modelId="{055E9468-14DB-4C48-81B4-2473883918E1}" type="parTrans" cxnId="{DB3F18AF-EFFF-4401-9E38-372E6B823FD4}">
      <dgm:prSet/>
      <dgm:spPr/>
      <dgm:t>
        <a:bodyPr/>
        <a:lstStyle/>
        <a:p>
          <a:endParaRPr lang="ru-RU"/>
        </a:p>
      </dgm:t>
    </dgm:pt>
    <dgm:pt modelId="{6DB52BFB-CD0E-4235-85AC-6A784BCA433F}">
      <dgm:prSet phldrT="[Текст]" custT="1"/>
      <dgm:spPr/>
      <dgm:t>
        <a:bodyPr/>
        <a:lstStyle/>
        <a:p>
          <a:pPr marL="171450" marR="0" indent="0" algn="l" defTabSz="914400" eaLnBrk="1" fontAlgn="auto" latinLnBrk="0" hangingPunct="1">
            <a:lnSpc>
              <a:spcPts val="23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/>
            <a:t>практические  и интеллектуальные умения, (Какие?)</a:t>
          </a:r>
          <a:endParaRPr lang="ru-RU" sz="2800" dirty="0"/>
        </a:p>
      </dgm:t>
    </dgm:pt>
    <dgm:pt modelId="{6614E3D3-2920-4902-99A3-7C3C60E79F72}" type="parTrans" cxnId="{E5992619-DA2C-4081-BD4C-6C45DD06FF45}">
      <dgm:prSet/>
      <dgm:spPr/>
      <dgm:t>
        <a:bodyPr/>
        <a:lstStyle/>
        <a:p>
          <a:endParaRPr lang="ru-RU"/>
        </a:p>
      </dgm:t>
    </dgm:pt>
    <dgm:pt modelId="{7AB2B1E0-DDEE-4D1B-BDEF-CA2C38CA8643}" type="sibTrans" cxnId="{E5992619-DA2C-4081-BD4C-6C45DD06FF45}">
      <dgm:prSet/>
      <dgm:spPr/>
      <dgm:t>
        <a:bodyPr/>
        <a:lstStyle/>
        <a:p>
          <a:endParaRPr lang="ru-RU"/>
        </a:p>
      </dgm:t>
    </dgm:pt>
    <dgm:pt modelId="{4A458E67-346D-469F-9491-5212B15EA6BF}" type="pres">
      <dgm:prSet presAssocID="{838129F6-54A5-47CD-B712-CD79D1D4115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94F068F-2779-418E-8064-6CD36794A4AF}" type="pres">
      <dgm:prSet presAssocID="{838129F6-54A5-47CD-B712-CD79D1D4115F}" presName="pyramid" presStyleLbl="node1" presStyleIdx="0" presStyleCnt="1" custLinFactNeighborX="23345" custLinFactNeighborY="400"/>
      <dgm:spPr/>
      <dgm:t>
        <a:bodyPr/>
        <a:lstStyle/>
        <a:p>
          <a:endParaRPr lang="ru-RU"/>
        </a:p>
      </dgm:t>
    </dgm:pt>
    <dgm:pt modelId="{9D3A9868-CED5-4A9D-8D63-8D5E9FB1FF9A}" type="pres">
      <dgm:prSet presAssocID="{838129F6-54A5-47CD-B712-CD79D1D4115F}" presName="theList" presStyleCnt="0"/>
      <dgm:spPr/>
    </dgm:pt>
    <dgm:pt modelId="{68E9FA52-AB40-4FB0-81D0-120148AB26D3}" type="pres">
      <dgm:prSet presAssocID="{B62E36C1-4BE3-4B07-99B7-FA77E0377676}" presName="aNode" presStyleLbl="fgAcc1" presStyleIdx="0" presStyleCnt="3" custScaleX="124462" custScaleY="142969" custLinFactY="-13230" custLinFactNeighborX="-1496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10663-CDD1-4A55-B79D-C9154D8A0D78}" type="pres">
      <dgm:prSet presAssocID="{B62E36C1-4BE3-4B07-99B7-FA77E0377676}" presName="aSpace" presStyleCnt="0"/>
      <dgm:spPr/>
    </dgm:pt>
    <dgm:pt modelId="{5F33B948-2078-488D-93A9-76FC436E5ED8}" type="pres">
      <dgm:prSet presAssocID="{9FC63D68-65C6-42EB-BFB9-B3E75E70306B}" presName="aNode" presStyleLbl="fgAcc1" presStyleIdx="1" presStyleCnt="3" custScaleX="189615" custScaleY="198540" custLinFactNeighborX="-5386" custLinFactNeighborY="-36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E575C-DAC1-4306-BEED-9ED6EBE76AA1}" type="pres">
      <dgm:prSet presAssocID="{9FC63D68-65C6-42EB-BFB9-B3E75E70306B}" presName="aSpace" presStyleCnt="0"/>
      <dgm:spPr/>
    </dgm:pt>
    <dgm:pt modelId="{1243DCF8-4768-4A8D-AB61-BFBFE8D562A5}" type="pres">
      <dgm:prSet presAssocID="{8239A79D-DF16-4700-93A4-CE2AEA3D50E5}" presName="aNode" presStyleLbl="fgAcc1" presStyleIdx="2" presStyleCnt="3" custScaleX="226171" custScaleY="197285" custLinFactY="31490" custLinFactNeighborX="-1678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B4E64-78A8-4636-8751-98DCF046E98A}" type="pres">
      <dgm:prSet presAssocID="{8239A79D-DF16-4700-93A4-CE2AEA3D50E5}" presName="aSpace" presStyleCnt="0"/>
      <dgm:spPr/>
    </dgm:pt>
  </dgm:ptLst>
  <dgm:cxnLst>
    <dgm:cxn modelId="{DB3F18AF-EFFF-4401-9E38-372E6B823FD4}" srcId="{8239A79D-DF16-4700-93A4-CE2AEA3D50E5}" destId="{69365D56-3066-433B-A6AD-E78FC16AC895}" srcOrd="0" destOrd="0" parTransId="{055E9468-14DB-4C48-81B4-2473883918E1}" sibTransId="{07C3ADB8-7E5B-4041-9AD9-4A250C0066CF}"/>
    <dgm:cxn modelId="{E064F881-6D02-42E8-95F4-98CA2FA2D1BC}" srcId="{B62E36C1-4BE3-4B07-99B7-FA77E0377676}" destId="{14922767-EF15-4D7A-8D9B-775712F48BF2}" srcOrd="1" destOrd="0" parTransId="{DB46A5D0-AA44-4DFF-9BA2-61809C6B518A}" sibTransId="{251EF714-A675-4462-9DB3-658578A17DD0}"/>
    <dgm:cxn modelId="{729DD61E-B140-43D0-AAE2-7AB387EAC2F6}" srcId="{838129F6-54A5-47CD-B712-CD79D1D4115F}" destId="{B62E36C1-4BE3-4B07-99B7-FA77E0377676}" srcOrd="0" destOrd="0" parTransId="{8769F241-E431-45C3-A150-CF3074688C0C}" sibTransId="{7D7F2C2A-0517-4A81-96CA-E5705890041E}"/>
    <dgm:cxn modelId="{B8C9E8EE-62FE-437D-969A-F21FB519A5FE}" type="presOf" srcId="{6DB52BFB-CD0E-4235-85AC-6A784BCA433F}" destId="{1243DCF8-4768-4A8D-AB61-BFBFE8D562A5}" srcOrd="0" destOrd="2" presId="urn:microsoft.com/office/officeart/2005/8/layout/pyramid2"/>
    <dgm:cxn modelId="{2E7E2CDE-0B91-4F4C-9511-8A55B896ED36}" type="presOf" srcId="{69365D56-3066-433B-A6AD-E78FC16AC895}" destId="{1243DCF8-4768-4A8D-AB61-BFBFE8D562A5}" srcOrd="0" destOrd="1" presId="urn:microsoft.com/office/officeart/2005/8/layout/pyramid2"/>
    <dgm:cxn modelId="{E04B0233-9C51-456B-AD87-C81C56048142}" type="presOf" srcId="{3E06A927-E29C-479A-BD51-F7DB2AF81A75}" destId="{1243DCF8-4768-4A8D-AB61-BFBFE8D562A5}" srcOrd="0" destOrd="3" presId="urn:microsoft.com/office/officeart/2005/8/layout/pyramid2"/>
    <dgm:cxn modelId="{E5992619-DA2C-4081-BD4C-6C45DD06FF45}" srcId="{8239A79D-DF16-4700-93A4-CE2AEA3D50E5}" destId="{6DB52BFB-CD0E-4235-85AC-6A784BCA433F}" srcOrd="1" destOrd="0" parTransId="{6614E3D3-2920-4902-99A3-7C3C60E79F72}" sibTransId="{7AB2B1E0-DDEE-4D1B-BDEF-CA2C38CA8643}"/>
    <dgm:cxn modelId="{E84006AA-47DB-4C86-A832-A387F7180A32}" type="presOf" srcId="{B62E36C1-4BE3-4B07-99B7-FA77E0377676}" destId="{68E9FA52-AB40-4FB0-81D0-120148AB26D3}" srcOrd="0" destOrd="0" presId="urn:microsoft.com/office/officeart/2005/8/layout/pyramid2"/>
    <dgm:cxn modelId="{F6AA7377-F69A-446C-8936-470DFB170A84}" srcId="{838129F6-54A5-47CD-B712-CD79D1D4115F}" destId="{8239A79D-DF16-4700-93A4-CE2AEA3D50E5}" srcOrd="2" destOrd="0" parTransId="{2CEDF8DA-07D3-4FFB-925E-DBB065949308}" sibTransId="{A50FA146-D86E-4C4C-A897-7AED24E2B3E6}"/>
    <dgm:cxn modelId="{F3ED3938-1F8F-48E1-A446-BD1DF8180EA1}" type="presOf" srcId="{8239A79D-DF16-4700-93A4-CE2AEA3D50E5}" destId="{1243DCF8-4768-4A8D-AB61-BFBFE8D562A5}" srcOrd="0" destOrd="0" presId="urn:microsoft.com/office/officeart/2005/8/layout/pyramid2"/>
    <dgm:cxn modelId="{7C6E0D80-57A9-4259-B1D6-AC0063580553}" srcId="{8239A79D-DF16-4700-93A4-CE2AEA3D50E5}" destId="{3E06A927-E29C-479A-BD51-F7DB2AF81A75}" srcOrd="2" destOrd="0" parTransId="{86591756-E31C-458A-8841-85712B0A50ED}" sibTransId="{3EA669DC-285D-4E8C-BD63-305255BC2333}"/>
    <dgm:cxn modelId="{C0061BAC-CE67-4197-9424-FD4B356D7FF1}" type="presOf" srcId="{838129F6-54A5-47CD-B712-CD79D1D4115F}" destId="{4A458E67-346D-469F-9491-5212B15EA6BF}" srcOrd="0" destOrd="0" presId="urn:microsoft.com/office/officeart/2005/8/layout/pyramid2"/>
    <dgm:cxn modelId="{0B16C09E-8E40-4274-9E86-7394980055FC}" srcId="{838129F6-54A5-47CD-B712-CD79D1D4115F}" destId="{9FC63D68-65C6-42EB-BFB9-B3E75E70306B}" srcOrd="1" destOrd="0" parTransId="{29BDBFEE-9D1E-4765-8890-54F57FBE22D3}" sibTransId="{E31C0566-1CAF-4AB1-9264-68E0DA54C175}"/>
    <dgm:cxn modelId="{30B878B6-00A9-48D5-908B-87419563D2AA}" type="presOf" srcId="{14922767-EF15-4D7A-8D9B-775712F48BF2}" destId="{68E9FA52-AB40-4FB0-81D0-120148AB26D3}" srcOrd="0" destOrd="2" presId="urn:microsoft.com/office/officeart/2005/8/layout/pyramid2"/>
    <dgm:cxn modelId="{EB8E550E-A81B-4DE5-A8D6-337745DD4C3F}" srcId="{B62E36C1-4BE3-4B07-99B7-FA77E0377676}" destId="{8AC8AC68-B972-47BF-BE43-9708A29B0748}" srcOrd="0" destOrd="0" parTransId="{EA9F2C4A-3C2A-4FBF-90AC-C679D79453CE}" sibTransId="{9CEA7580-6BA4-46E0-8D24-A56AA2AE227E}"/>
    <dgm:cxn modelId="{05EA2A04-80F1-49AB-B2F8-85775E4C456F}" type="presOf" srcId="{8AC8AC68-B972-47BF-BE43-9708A29B0748}" destId="{68E9FA52-AB40-4FB0-81D0-120148AB26D3}" srcOrd="0" destOrd="1" presId="urn:microsoft.com/office/officeart/2005/8/layout/pyramid2"/>
    <dgm:cxn modelId="{BC5AD6C3-FE67-4DD0-AE10-FA37F00F3996}" type="presOf" srcId="{9FC63D68-65C6-42EB-BFB9-B3E75E70306B}" destId="{5F33B948-2078-488D-93A9-76FC436E5ED8}" srcOrd="0" destOrd="0" presId="urn:microsoft.com/office/officeart/2005/8/layout/pyramid2"/>
    <dgm:cxn modelId="{A7CC84B3-6704-4E05-BFB7-F40DD2F1DE2D}" type="presParOf" srcId="{4A458E67-346D-469F-9491-5212B15EA6BF}" destId="{A94F068F-2779-418E-8064-6CD36794A4AF}" srcOrd="0" destOrd="0" presId="urn:microsoft.com/office/officeart/2005/8/layout/pyramid2"/>
    <dgm:cxn modelId="{28EC9E35-0402-4C54-8908-3B33D4CAB6F6}" type="presParOf" srcId="{4A458E67-346D-469F-9491-5212B15EA6BF}" destId="{9D3A9868-CED5-4A9D-8D63-8D5E9FB1FF9A}" srcOrd="1" destOrd="0" presId="urn:microsoft.com/office/officeart/2005/8/layout/pyramid2"/>
    <dgm:cxn modelId="{9318B1D3-BCDF-4CB4-965E-B842819B89D0}" type="presParOf" srcId="{9D3A9868-CED5-4A9D-8D63-8D5E9FB1FF9A}" destId="{68E9FA52-AB40-4FB0-81D0-120148AB26D3}" srcOrd="0" destOrd="0" presId="urn:microsoft.com/office/officeart/2005/8/layout/pyramid2"/>
    <dgm:cxn modelId="{938F18B8-2884-46CC-AE78-B2F882BE3BC1}" type="presParOf" srcId="{9D3A9868-CED5-4A9D-8D63-8D5E9FB1FF9A}" destId="{97910663-CDD1-4A55-B79D-C9154D8A0D78}" srcOrd="1" destOrd="0" presId="urn:microsoft.com/office/officeart/2005/8/layout/pyramid2"/>
    <dgm:cxn modelId="{D71FBDB8-448F-40B4-A2E7-046A0236812D}" type="presParOf" srcId="{9D3A9868-CED5-4A9D-8D63-8D5E9FB1FF9A}" destId="{5F33B948-2078-488D-93A9-76FC436E5ED8}" srcOrd="2" destOrd="0" presId="urn:microsoft.com/office/officeart/2005/8/layout/pyramid2"/>
    <dgm:cxn modelId="{A22BD722-AC08-4856-A7FC-5157C8EECE11}" type="presParOf" srcId="{9D3A9868-CED5-4A9D-8D63-8D5E9FB1FF9A}" destId="{825E575C-DAC1-4306-BEED-9ED6EBE76AA1}" srcOrd="3" destOrd="0" presId="urn:microsoft.com/office/officeart/2005/8/layout/pyramid2"/>
    <dgm:cxn modelId="{757A0328-0BCC-4904-879D-B0D28FA5D795}" type="presParOf" srcId="{9D3A9868-CED5-4A9D-8D63-8D5E9FB1FF9A}" destId="{1243DCF8-4768-4A8D-AB61-BFBFE8D562A5}" srcOrd="4" destOrd="0" presId="urn:microsoft.com/office/officeart/2005/8/layout/pyramid2"/>
    <dgm:cxn modelId="{5EAEA809-862B-4000-967F-63CF3C957D49}" type="presParOf" srcId="{9D3A9868-CED5-4A9D-8D63-8D5E9FB1FF9A}" destId="{163B4E64-78A8-4636-8751-98DCF046E98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8129F6-54A5-47CD-B712-CD79D1D4115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2E36C1-4BE3-4B07-99B7-FA77E0377676}">
      <dgm:prSet phldrT="[Текст]"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800" b="1" dirty="0" smtClean="0"/>
            <a:t>Результаты занятия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Студенты приобретут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Знания  (Какие?),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Практические  и интеллектуальные умения  (Какие?),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Опыт деятельности (Какой?).</a:t>
          </a:r>
          <a:endParaRPr lang="ru-RU" sz="1800" dirty="0"/>
        </a:p>
      </dgm:t>
    </dgm:pt>
    <dgm:pt modelId="{8769F241-E431-45C3-A150-CF3074688C0C}" type="parTrans" cxnId="{729DD61E-B140-43D0-AAE2-7AB387EAC2F6}">
      <dgm:prSet/>
      <dgm:spPr/>
      <dgm:t>
        <a:bodyPr/>
        <a:lstStyle/>
        <a:p>
          <a:endParaRPr lang="ru-RU"/>
        </a:p>
      </dgm:t>
    </dgm:pt>
    <dgm:pt modelId="{7D7F2C2A-0517-4A81-96CA-E5705890041E}" type="sibTrans" cxnId="{729DD61E-B140-43D0-AAE2-7AB387EAC2F6}">
      <dgm:prSet/>
      <dgm:spPr/>
      <dgm:t>
        <a:bodyPr/>
        <a:lstStyle/>
        <a:p>
          <a:endParaRPr lang="ru-RU"/>
        </a:p>
      </dgm:t>
    </dgm:pt>
    <dgm:pt modelId="{9FC63D68-65C6-42EB-BFB9-B3E75E70306B}">
      <dgm:prSet phldrT="[Текст]"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800" b="1" dirty="0" smtClean="0"/>
            <a:t>Методы обучения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0" dirty="0" smtClean="0"/>
            <a:t>Репродуктивные  - ? Информационные  - ?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0" dirty="0" smtClean="0"/>
            <a:t>Продуктивные - ? Операционные, поисковые, исследовательские?</a:t>
          </a:r>
          <a:endParaRPr lang="ru-RU" sz="1800" b="0" dirty="0"/>
        </a:p>
      </dgm:t>
    </dgm:pt>
    <dgm:pt modelId="{29BDBFEE-9D1E-4765-8890-54F57FBE22D3}" type="parTrans" cxnId="{0B16C09E-8E40-4274-9E86-7394980055FC}">
      <dgm:prSet/>
      <dgm:spPr/>
      <dgm:t>
        <a:bodyPr/>
        <a:lstStyle/>
        <a:p>
          <a:endParaRPr lang="ru-RU"/>
        </a:p>
      </dgm:t>
    </dgm:pt>
    <dgm:pt modelId="{E31C0566-1CAF-4AB1-9264-68E0DA54C175}" type="sibTrans" cxnId="{0B16C09E-8E40-4274-9E86-7394980055FC}">
      <dgm:prSet/>
      <dgm:spPr/>
      <dgm:t>
        <a:bodyPr/>
        <a:lstStyle/>
        <a:p>
          <a:endParaRPr lang="ru-RU"/>
        </a:p>
      </dgm:t>
    </dgm:pt>
    <dgm:pt modelId="{8239A79D-DF16-4700-93A4-CE2AEA3D50E5}">
      <dgm:prSet phldrT="[Текст]" custT="1"/>
      <dgm:spPr/>
      <dgm:t>
        <a:bodyPr/>
        <a:lstStyle/>
        <a:p>
          <a:pPr algn="ctr"/>
          <a:r>
            <a:rPr lang="ru-RU" sz="1800" b="1" dirty="0" smtClean="0"/>
            <a:t>Средства обучения</a:t>
          </a:r>
        </a:p>
        <a:p>
          <a:pPr algn="l"/>
          <a:r>
            <a:rPr lang="ru-RU" sz="1800" dirty="0" smtClean="0"/>
            <a:t>Презентация, конспект, раздаточные материалы, учебники, методические указания, задачники;  </a:t>
          </a:r>
        </a:p>
        <a:p>
          <a:pPr algn="l"/>
          <a:r>
            <a:rPr lang="ru-RU" sz="1800" dirty="0" smtClean="0"/>
            <a:t>Задания, вопросы,</a:t>
          </a:r>
        </a:p>
        <a:p>
          <a:pPr algn="l"/>
          <a:r>
            <a:rPr lang="ru-RU" sz="1800" dirty="0" smtClean="0"/>
            <a:t>Программы, ЭОР, и др. </a:t>
          </a:r>
        </a:p>
        <a:p>
          <a:pPr algn="l"/>
          <a:endParaRPr lang="ru-RU" sz="1800" dirty="0"/>
        </a:p>
      </dgm:t>
    </dgm:pt>
    <dgm:pt modelId="{2CEDF8DA-07D3-4FFB-925E-DBB065949308}" type="parTrans" cxnId="{F6AA7377-F69A-446C-8936-470DFB170A84}">
      <dgm:prSet/>
      <dgm:spPr/>
      <dgm:t>
        <a:bodyPr/>
        <a:lstStyle/>
        <a:p>
          <a:endParaRPr lang="ru-RU"/>
        </a:p>
      </dgm:t>
    </dgm:pt>
    <dgm:pt modelId="{A50FA146-D86E-4C4C-A897-7AED24E2B3E6}" type="sibTrans" cxnId="{F6AA7377-F69A-446C-8936-470DFB170A84}">
      <dgm:prSet/>
      <dgm:spPr/>
      <dgm:t>
        <a:bodyPr/>
        <a:lstStyle/>
        <a:p>
          <a:endParaRPr lang="ru-RU"/>
        </a:p>
      </dgm:t>
    </dgm:pt>
    <dgm:pt modelId="{4A458E67-346D-469F-9491-5212B15EA6BF}" type="pres">
      <dgm:prSet presAssocID="{838129F6-54A5-47CD-B712-CD79D1D4115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94F068F-2779-418E-8064-6CD36794A4AF}" type="pres">
      <dgm:prSet presAssocID="{838129F6-54A5-47CD-B712-CD79D1D4115F}" presName="pyramid" presStyleLbl="node1" presStyleIdx="0" presStyleCnt="1" custLinFactNeighborX="13627" custLinFactNeighborY="-767"/>
      <dgm:spPr/>
      <dgm:t>
        <a:bodyPr/>
        <a:lstStyle/>
        <a:p>
          <a:endParaRPr lang="ru-RU"/>
        </a:p>
      </dgm:t>
    </dgm:pt>
    <dgm:pt modelId="{9D3A9868-CED5-4A9D-8D63-8D5E9FB1FF9A}" type="pres">
      <dgm:prSet presAssocID="{838129F6-54A5-47CD-B712-CD79D1D4115F}" presName="theList" presStyleCnt="0"/>
      <dgm:spPr/>
    </dgm:pt>
    <dgm:pt modelId="{68E9FA52-AB40-4FB0-81D0-120148AB26D3}" type="pres">
      <dgm:prSet presAssocID="{B62E36C1-4BE3-4B07-99B7-FA77E0377676}" presName="aNode" presStyleLbl="fgAcc1" presStyleIdx="0" presStyleCnt="3" custScaleX="160309" custScaleY="319672" custLinFactY="-10944" custLinFactNeighborX="-2225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10663-CDD1-4A55-B79D-C9154D8A0D78}" type="pres">
      <dgm:prSet presAssocID="{B62E36C1-4BE3-4B07-99B7-FA77E0377676}" presName="aSpace" presStyleCnt="0"/>
      <dgm:spPr/>
    </dgm:pt>
    <dgm:pt modelId="{5F33B948-2078-488D-93A9-76FC436E5ED8}" type="pres">
      <dgm:prSet presAssocID="{9FC63D68-65C6-42EB-BFB9-B3E75E70306B}" presName="aNode" presStyleLbl="fgAcc1" presStyleIdx="1" presStyleCnt="3" custScaleX="154391" custScaleY="227829" custLinFactNeighborX="-17990" custLinFactNeighborY="-45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E575C-DAC1-4306-BEED-9ED6EBE76AA1}" type="pres">
      <dgm:prSet presAssocID="{9FC63D68-65C6-42EB-BFB9-B3E75E70306B}" presName="aSpace" presStyleCnt="0"/>
      <dgm:spPr/>
    </dgm:pt>
    <dgm:pt modelId="{1243DCF8-4768-4A8D-AB61-BFBFE8D562A5}" type="pres">
      <dgm:prSet presAssocID="{8239A79D-DF16-4700-93A4-CE2AEA3D50E5}" presName="aNode" presStyleLbl="fgAcc1" presStyleIdx="2" presStyleCnt="3" custScaleX="160463" custScaleY="351466" custLinFactY="15512" custLinFactNeighborX="-1678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B4E64-78A8-4636-8751-98DCF046E98A}" type="pres">
      <dgm:prSet presAssocID="{8239A79D-DF16-4700-93A4-CE2AEA3D50E5}" presName="aSpace" presStyleCnt="0"/>
      <dgm:spPr/>
    </dgm:pt>
  </dgm:ptLst>
  <dgm:cxnLst>
    <dgm:cxn modelId="{729DD61E-B140-43D0-AAE2-7AB387EAC2F6}" srcId="{838129F6-54A5-47CD-B712-CD79D1D4115F}" destId="{B62E36C1-4BE3-4B07-99B7-FA77E0377676}" srcOrd="0" destOrd="0" parTransId="{8769F241-E431-45C3-A150-CF3074688C0C}" sibTransId="{7D7F2C2A-0517-4A81-96CA-E5705890041E}"/>
    <dgm:cxn modelId="{B35E8C1A-1BDB-47AE-B771-B58B732EBAEF}" type="presOf" srcId="{9FC63D68-65C6-42EB-BFB9-B3E75E70306B}" destId="{5F33B948-2078-488D-93A9-76FC436E5ED8}" srcOrd="0" destOrd="0" presId="urn:microsoft.com/office/officeart/2005/8/layout/pyramid2"/>
    <dgm:cxn modelId="{F6AA7377-F69A-446C-8936-470DFB170A84}" srcId="{838129F6-54A5-47CD-B712-CD79D1D4115F}" destId="{8239A79D-DF16-4700-93A4-CE2AEA3D50E5}" srcOrd="2" destOrd="0" parTransId="{2CEDF8DA-07D3-4FFB-925E-DBB065949308}" sibTransId="{A50FA146-D86E-4C4C-A897-7AED24E2B3E6}"/>
    <dgm:cxn modelId="{38398DB1-0795-464E-90E9-A9975930B462}" type="presOf" srcId="{838129F6-54A5-47CD-B712-CD79D1D4115F}" destId="{4A458E67-346D-469F-9491-5212B15EA6BF}" srcOrd="0" destOrd="0" presId="urn:microsoft.com/office/officeart/2005/8/layout/pyramid2"/>
    <dgm:cxn modelId="{82FCABB4-5EDE-4C4E-98AA-93F5813F5A4E}" type="presOf" srcId="{B62E36C1-4BE3-4B07-99B7-FA77E0377676}" destId="{68E9FA52-AB40-4FB0-81D0-120148AB26D3}" srcOrd="0" destOrd="0" presId="urn:microsoft.com/office/officeart/2005/8/layout/pyramid2"/>
    <dgm:cxn modelId="{BCBDECA7-F545-475E-8EBE-B20EA5177E56}" type="presOf" srcId="{8239A79D-DF16-4700-93A4-CE2AEA3D50E5}" destId="{1243DCF8-4768-4A8D-AB61-BFBFE8D562A5}" srcOrd="0" destOrd="0" presId="urn:microsoft.com/office/officeart/2005/8/layout/pyramid2"/>
    <dgm:cxn modelId="{0B16C09E-8E40-4274-9E86-7394980055FC}" srcId="{838129F6-54A5-47CD-B712-CD79D1D4115F}" destId="{9FC63D68-65C6-42EB-BFB9-B3E75E70306B}" srcOrd="1" destOrd="0" parTransId="{29BDBFEE-9D1E-4765-8890-54F57FBE22D3}" sibTransId="{E31C0566-1CAF-4AB1-9264-68E0DA54C175}"/>
    <dgm:cxn modelId="{7CB4CE8A-19AB-4BEE-9FBB-13AAA955D36D}" type="presParOf" srcId="{4A458E67-346D-469F-9491-5212B15EA6BF}" destId="{A94F068F-2779-418E-8064-6CD36794A4AF}" srcOrd="0" destOrd="0" presId="urn:microsoft.com/office/officeart/2005/8/layout/pyramid2"/>
    <dgm:cxn modelId="{87AA8F41-67D8-4953-8C00-26DD9B666DA3}" type="presParOf" srcId="{4A458E67-346D-469F-9491-5212B15EA6BF}" destId="{9D3A9868-CED5-4A9D-8D63-8D5E9FB1FF9A}" srcOrd="1" destOrd="0" presId="urn:microsoft.com/office/officeart/2005/8/layout/pyramid2"/>
    <dgm:cxn modelId="{B66EB696-5CF9-4178-837E-08A046C1C558}" type="presParOf" srcId="{9D3A9868-CED5-4A9D-8D63-8D5E9FB1FF9A}" destId="{68E9FA52-AB40-4FB0-81D0-120148AB26D3}" srcOrd="0" destOrd="0" presId="urn:microsoft.com/office/officeart/2005/8/layout/pyramid2"/>
    <dgm:cxn modelId="{8F308EF5-FD05-4B89-B6D4-7B8BCDFA8254}" type="presParOf" srcId="{9D3A9868-CED5-4A9D-8D63-8D5E9FB1FF9A}" destId="{97910663-CDD1-4A55-B79D-C9154D8A0D78}" srcOrd="1" destOrd="0" presId="urn:microsoft.com/office/officeart/2005/8/layout/pyramid2"/>
    <dgm:cxn modelId="{6C06B93B-0DE8-4641-A314-397DB385BCDD}" type="presParOf" srcId="{9D3A9868-CED5-4A9D-8D63-8D5E9FB1FF9A}" destId="{5F33B948-2078-488D-93A9-76FC436E5ED8}" srcOrd="2" destOrd="0" presId="urn:microsoft.com/office/officeart/2005/8/layout/pyramid2"/>
    <dgm:cxn modelId="{3B602132-5417-413B-BB0E-5BEDAD2FBB1E}" type="presParOf" srcId="{9D3A9868-CED5-4A9D-8D63-8D5E9FB1FF9A}" destId="{825E575C-DAC1-4306-BEED-9ED6EBE76AA1}" srcOrd="3" destOrd="0" presId="urn:microsoft.com/office/officeart/2005/8/layout/pyramid2"/>
    <dgm:cxn modelId="{03764929-E0DB-44B2-8B5D-4981A437EAD2}" type="presParOf" srcId="{9D3A9868-CED5-4A9D-8D63-8D5E9FB1FF9A}" destId="{1243DCF8-4768-4A8D-AB61-BFBFE8D562A5}" srcOrd="4" destOrd="0" presId="urn:microsoft.com/office/officeart/2005/8/layout/pyramid2"/>
    <dgm:cxn modelId="{4C7C4116-CD8C-443E-B942-C5809BA3A432}" type="presParOf" srcId="{9D3A9868-CED5-4A9D-8D63-8D5E9FB1FF9A}" destId="{163B4E64-78A8-4636-8751-98DCF046E98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F068F-2779-418E-8064-6CD36794A4AF}">
      <dsp:nvSpPr>
        <dsp:cNvPr id="0" name=""/>
        <dsp:cNvSpPr/>
      </dsp:nvSpPr>
      <dsp:spPr>
        <a:xfrm>
          <a:off x="2184913" y="0"/>
          <a:ext cx="6377049" cy="637704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E9FA52-AB40-4FB0-81D0-120148AB26D3}">
      <dsp:nvSpPr>
        <dsp:cNvPr id="0" name=""/>
        <dsp:cNvSpPr/>
      </dsp:nvSpPr>
      <dsp:spPr>
        <a:xfrm>
          <a:off x="2757461" y="412855"/>
          <a:ext cx="5159051" cy="12642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/>
            <a:t>Цели занятия </a:t>
          </a:r>
          <a:r>
            <a:rPr lang="ru-RU" sz="2400" kern="1200" dirty="0"/>
            <a:t>ориентированы на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kern="1200" dirty="0"/>
            <a:t>развитие ОК (Каких ?)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kern="1200" dirty="0"/>
            <a:t>развитие ПК (Каких?)</a:t>
          </a:r>
        </a:p>
      </dsp:txBody>
      <dsp:txXfrm>
        <a:off x="2819179" y="474573"/>
        <a:ext cx="5035615" cy="1140863"/>
      </dsp:txXfrm>
    </dsp:sp>
    <dsp:sp modelId="{5F33B948-2078-488D-93A9-76FC436E5ED8}">
      <dsp:nvSpPr>
        <dsp:cNvPr id="0" name=""/>
        <dsp:cNvSpPr/>
      </dsp:nvSpPr>
      <dsp:spPr>
        <a:xfrm>
          <a:off x="1804154" y="1974957"/>
          <a:ext cx="7859696" cy="17557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/>
            <a:t>Задачи занятия </a:t>
          </a:r>
        </a:p>
        <a:p>
          <a:pPr lvl="0" algn="l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/>
            <a:t>Преподаватель</a:t>
          </a:r>
          <a:r>
            <a:rPr lang="ru-RU" sz="2400" kern="1200" dirty="0" smtClean="0"/>
            <a:t>  должен мотивировать…, организовать деятельность студентов…, проверить …и др. 	</a:t>
          </a:r>
        </a:p>
        <a:p>
          <a:pPr lvl="0" algn="l" defTabSz="10668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/>
            <a:t>Студент</a:t>
          </a:r>
          <a:r>
            <a:rPr lang="ru-RU" sz="2400" kern="1200" dirty="0" smtClean="0"/>
            <a:t> должен конспектировать…, отвечать на вопросы, выполнять задания, участвовать в дискуссии и др.</a:t>
          </a:r>
          <a:endParaRPr lang="ru-RU" sz="2400" kern="1200" dirty="0"/>
        </a:p>
      </dsp:txBody>
      <dsp:txXfrm>
        <a:off x="1889861" y="2060664"/>
        <a:ext cx="7688282" cy="1584309"/>
      </dsp:txXfrm>
    </dsp:sp>
    <dsp:sp modelId="{1243DCF8-4768-4A8D-AB61-BFBFE8D562A5}">
      <dsp:nvSpPr>
        <dsp:cNvPr id="0" name=""/>
        <dsp:cNvSpPr/>
      </dsp:nvSpPr>
      <dsp:spPr>
        <a:xfrm>
          <a:off x="573894" y="4270504"/>
          <a:ext cx="9374973" cy="17446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8001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/>
            <a:t>Результаты </a:t>
          </a:r>
          <a:r>
            <a:rPr lang="ru-RU" sz="2800" b="1" kern="1200" dirty="0" smtClean="0"/>
            <a:t>занятия </a:t>
          </a:r>
        </a:p>
        <a:p>
          <a:pPr lvl="0" algn="l" defTabSz="8001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/>
            <a:t>Студенты приобретут  </a:t>
          </a:r>
          <a:endParaRPr lang="ru-RU" sz="2400" kern="1200" dirty="0"/>
        </a:p>
        <a:p>
          <a:pPr marL="171450" marR="0" lvl="1" indent="0" algn="l" defTabSz="914400" eaLnBrk="1" fontAlgn="auto" latinLnBrk="0" hangingPunct="1">
            <a:lnSpc>
              <a:spcPts val="23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800" kern="1200" dirty="0" smtClean="0"/>
            <a:t>знания, (Какие?)</a:t>
          </a:r>
          <a:endParaRPr lang="ru-RU" sz="2800" kern="1200" dirty="0"/>
        </a:p>
        <a:p>
          <a:pPr marL="171450" marR="0" lvl="1" indent="0" algn="l" defTabSz="914400" eaLnBrk="1" fontAlgn="auto" latinLnBrk="0" hangingPunct="1">
            <a:lnSpc>
              <a:spcPts val="23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800" kern="1200" dirty="0" smtClean="0"/>
            <a:t>практические  и интеллектуальные умения, (Какие?)</a:t>
          </a:r>
          <a:endParaRPr lang="ru-RU" sz="2800" kern="1200" dirty="0"/>
        </a:p>
        <a:p>
          <a:pPr marL="171450" lvl="1" indent="0" algn="l" defTabSz="800100">
            <a:lnSpc>
              <a:spcPts val="23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800" kern="1200" dirty="0"/>
            <a:t> опыт деятельности (Какой</a:t>
          </a:r>
          <a:r>
            <a:rPr lang="ru-RU" sz="2800" kern="1200" dirty="0" smtClean="0"/>
            <a:t>?). </a:t>
          </a:r>
          <a:endParaRPr lang="ru-RU" sz="2800" kern="1200" dirty="0"/>
        </a:p>
      </dsp:txBody>
      <dsp:txXfrm>
        <a:off x="659060" y="4355670"/>
        <a:ext cx="9204641" cy="15742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F068F-2779-418E-8064-6CD36794A4AF}">
      <dsp:nvSpPr>
        <dsp:cNvPr id="0" name=""/>
        <dsp:cNvSpPr/>
      </dsp:nvSpPr>
      <dsp:spPr>
        <a:xfrm>
          <a:off x="889766" y="0"/>
          <a:ext cx="6120680" cy="612068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E9FA52-AB40-4FB0-81D0-120148AB26D3}">
      <dsp:nvSpPr>
        <dsp:cNvPr id="0" name=""/>
        <dsp:cNvSpPr/>
      </dsp:nvSpPr>
      <dsp:spPr>
        <a:xfrm>
          <a:off x="1031079" y="491769"/>
          <a:ext cx="6377800" cy="16699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Результаты занятия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Студенты приобретут 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Знания  (Какие?),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Практические  и интеллектуальные умения  (Какие?), 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Опыт деятельности (Какой?).</a:t>
          </a:r>
          <a:endParaRPr lang="ru-RU" sz="1800" kern="1200" dirty="0"/>
        </a:p>
      </dsp:txBody>
      <dsp:txXfrm>
        <a:off x="1112602" y="573292"/>
        <a:ext cx="6214754" cy="1506951"/>
      </dsp:txXfrm>
    </dsp:sp>
    <dsp:sp modelId="{5F33B948-2078-488D-93A9-76FC436E5ED8}">
      <dsp:nvSpPr>
        <dsp:cNvPr id="0" name=""/>
        <dsp:cNvSpPr/>
      </dsp:nvSpPr>
      <dsp:spPr>
        <a:xfrm>
          <a:off x="1318362" y="2319851"/>
          <a:ext cx="6142356" cy="11902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Методы обучения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/>
            <a:t>Репродуктивные  - ? Информационные  - ?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/>
            <a:t>Продуктивные - ? Операционные, поисковые, исследовательские?</a:t>
          </a:r>
          <a:endParaRPr lang="ru-RU" sz="1800" b="0" kern="1200" dirty="0"/>
        </a:p>
      </dsp:txBody>
      <dsp:txXfrm>
        <a:off x="1376463" y="2377952"/>
        <a:ext cx="6026154" cy="1073998"/>
      </dsp:txXfrm>
    </dsp:sp>
    <dsp:sp modelId="{1243DCF8-4768-4A8D-AB61-BFBFE8D562A5}">
      <dsp:nvSpPr>
        <dsp:cNvPr id="0" name=""/>
        <dsp:cNvSpPr/>
      </dsp:nvSpPr>
      <dsp:spPr>
        <a:xfrm>
          <a:off x="1245398" y="3751380"/>
          <a:ext cx="6383927" cy="18360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Средства обучения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Презентация, конспект, раздаточные материалы, учебники, методические указания, задачники;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Задания, вопросы,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Программы, ЭОР, и др.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1335029" y="3841011"/>
        <a:ext cx="6204665" cy="1656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C9A32-DD8F-4641-88FA-5C43C9CFFFC2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E9AA9-CF7A-4B2A-A4EF-FD8816080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4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6806-0063-45F3-A0F3-986567695EB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38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C5BAE326-3414-4D3B-9E36-D0A2B2E639F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1713" cy="34210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97105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EF3392A0-D7A2-4993-9403-08A106E17BA6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5800"/>
            <a:ext cx="6070600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84254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7321690-8ECD-4EFB-83DF-F8B40FA2918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13166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CFC427-C245-4438-86A6-11EAFD1F1C60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409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A46661-B724-42AE-933F-737F05406A26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2588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8C38BF-54B8-4CC8-B12E-B8C8866EB1DA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661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FB0823-8CD7-4C4C-BADF-6A41D5A17187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4849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56DED2-52DC-4B34-A699-A144692E5917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8473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D10E54-AFCD-4C11-827D-95ABF613C283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3170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81BF1A-3C11-4063-9B80-FFE48A3C9799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191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6806-0063-45F3-A0F3-986567695EB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748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626599-0CAA-4793-8726-3FF77D3E8A04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7350" y="685800"/>
            <a:ext cx="606901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8090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BB5B4D-353D-4301-AE0B-445453D82A73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7350" y="685800"/>
            <a:ext cx="606901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5006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40271-7BDF-43B1-9947-6CA7C7879CE2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7350" y="685800"/>
            <a:ext cx="606901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1942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E9CEEF-D7C1-4E21-A86A-6235876E70A3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7350" y="685800"/>
            <a:ext cx="606901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0583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397F9-8B2A-40F5-953C-12F8E0AC23EF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7350" y="685800"/>
            <a:ext cx="606901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321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6CF2F5-E807-4F51-9842-F03C4895C0CA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7350" y="685800"/>
            <a:ext cx="606901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385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1DE4FF-6199-409C-BFCB-4813A4FA9E91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7350" y="685800"/>
            <a:ext cx="6069013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9202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10D536-EFE0-4745-BA3E-7F4C80CF4BBC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4508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626599-0CAA-4793-8726-3FF77D3E8A04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7626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BB5B4D-353D-4301-AE0B-445453D82A73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0361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45CC3AF2-44A1-4D19-910B-EC9970E564C8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34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40271-7BDF-43B1-9947-6CA7C7879CE2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97959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E9CEEF-D7C1-4E21-A86A-6235876E70A3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72590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F397F9-8B2A-40F5-953C-12F8E0AC23EF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0956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6CF2F5-E807-4F51-9842-F03C4895C0CA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3323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1DE4FF-6199-409C-BFCB-4813A4FA9E91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4537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1176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35A41F-F2E9-4370-B06C-85A08ABAC9F3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517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BD355827-ACC8-495A-9809-01FAEFE87776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5800"/>
            <a:ext cx="6069013" cy="34147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789786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350D0C1-14A0-4EE6-B6F6-E9F169286758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56151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C341627-BC61-46EF-9271-ACB76FF0398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190599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EA1A1F23-A06B-4B9E-BA2F-7C3D83F36FFB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1729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665D9FA7-C93E-459F-91D4-360F5C1D23C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9659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2297ED4B-EB1E-4B4A-8645-D9BB15A08C1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200931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71F3D00E-E1FB-46D5-8C56-A0D8FAA194AE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5800"/>
            <a:ext cx="6070600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275769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A6958599-67C2-4BA9-BEBC-4C35AB351FB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5800"/>
            <a:ext cx="6070600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604101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47ADB334-D596-4CB0-8DEC-2F894084ED0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0525" y="685800"/>
            <a:ext cx="6056313" cy="34083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5763" cy="40941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741153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3C3E7F9-3A43-4D87-8765-1EAC243D035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0525" y="685800"/>
            <a:ext cx="6056313" cy="34083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5763" cy="40941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13476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E16FB9FB-2316-4949-BDC2-78591F337A2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5800"/>
            <a:ext cx="6076950" cy="34194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241814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1613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7DEDBB-0C3F-404E-B674-E14942B76CBC}" type="slidenum">
              <a:rPr lang="ru-RU" altLang="ru-RU"/>
              <a:pPr eaLnBrk="1" hangingPunct="1">
                <a:spcBef>
                  <a:spcPct val="0"/>
                </a:spcBef>
              </a:pPr>
              <a:t>78</a:t>
            </a:fld>
            <a:endParaRPr lang="ru-RU" altLang="ru-RU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731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9AD6F947-A1E8-4593-AEB9-870A72A34D0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5800"/>
            <a:ext cx="6076950" cy="34194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560563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DA77C6F-F683-4AEB-9128-AACC65F3C0D0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1713" cy="34210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21271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CFC67A41-6E3A-4FEF-B7F5-5896A8AD2E3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2825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9541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1342887-853F-4A6F-A954-5781A3B30F08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5800"/>
            <a:ext cx="6070600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409265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2085CFE-E4F5-4D6E-BD51-F1D6F234CAF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05623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AEAD7899-1C4D-4078-A6EB-86D84ADB1B0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45769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3FAE1CE8-B098-4A3D-8A52-3E5D1EFC293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57551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A89DE72-F5BB-4292-8FE6-226F9916E84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28551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1714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20FD8C2-62FD-4CE6-9DC5-6EFB799AF6C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1713" cy="34210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5608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29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58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18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86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78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99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58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6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10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2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84B7D-C9E3-4D2A-887C-5277266433FC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CD6FF-A705-4AEB-A8A6-0CBBD996E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5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52969" y="1988047"/>
            <a:ext cx="9935570" cy="2304255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учебной деятельности студентов с разными учебными стилями</a:t>
            </a:r>
            <a:endParaRPr lang="ru-RU" sz="3600" b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971173" y="4580731"/>
            <a:ext cx="5363766" cy="1296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 marL="342900" indent="-30797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80000"/>
              </a:lnSpc>
              <a:buClrTx/>
              <a:buFontTx/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Мастер-класс</a:t>
            </a:r>
            <a:endParaRPr lang="ru-RU" alt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>
              <a:lnSpc>
                <a:spcPct val="8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Доцент  </a:t>
            </a:r>
          </a:p>
          <a:p>
            <a:pPr algn="r">
              <a:lnSpc>
                <a:spcPct val="80000"/>
              </a:lnSpc>
              <a:buClrTx/>
              <a:buFontTx/>
              <a:buNone/>
            </a:pPr>
            <a:r>
              <a:rPr lang="ru-RU" altLang="ru-RU" sz="2800" i="1" dirty="0">
                <a:solidFill>
                  <a:srgbClr val="000000"/>
                </a:solidFill>
                <a:latin typeface="Monotype Corsiva" panose="03010101010201010101" pitchFamily="66" charset="0"/>
              </a:rPr>
              <a:t>Гуров Виктор Александрович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83952" y="6165304"/>
            <a:ext cx="2232025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ru-RU" altLang="ru-RU" sz="2000" dirty="0">
                <a:solidFill>
                  <a:srgbClr val="000000"/>
                </a:solidFill>
              </a:rPr>
              <a:t>Красноярск </a:t>
            </a:r>
            <a:r>
              <a:rPr lang="ru-RU" altLang="ru-RU" sz="2000" dirty="0" smtClean="0">
                <a:solidFill>
                  <a:srgbClr val="000000"/>
                </a:solidFill>
              </a:rPr>
              <a:t>2022</a:t>
            </a:r>
            <a:endParaRPr lang="ru-RU" altLang="ru-RU" sz="2000" dirty="0">
              <a:solidFill>
                <a:srgbClr val="0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161410" y="605482"/>
            <a:ext cx="5126697" cy="81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54547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dirty="0">
                <a:solidFill>
                  <a:srgbClr val="C00000"/>
                </a:solidFill>
              </a:rPr>
              <a:t>Кафедра педагогики и психологии</a:t>
            </a:r>
          </a:p>
          <a:p>
            <a:pPr algn="ctr">
              <a:buClrTx/>
              <a:buFontTx/>
              <a:buNone/>
            </a:pPr>
            <a:r>
              <a:rPr lang="ru-RU" altLang="ru-RU" sz="2400" dirty="0">
                <a:solidFill>
                  <a:srgbClr val="C00000"/>
                </a:solidFill>
              </a:rPr>
              <a:t> с курсом ПО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26" y="285582"/>
            <a:ext cx="2042486" cy="200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6119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5538" y="0"/>
            <a:ext cx="7498080" cy="9286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latin typeface="Arial" pitchFamily="34" charset="0"/>
                <a:cs typeface="Arial" pitchFamily="34" charset="0"/>
              </a:rPr>
              <a:t>Целеполагание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3777" y="857232"/>
            <a:ext cx="10260280" cy="5643602"/>
          </a:xfrm>
        </p:spPr>
        <p:txBody>
          <a:bodyPr>
            <a:normAutofit fontScale="92500" lnSpcReduction="10000"/>
          </a:bodyPr>
          <a:lstStyle/>
          <a:p>
            <a:pPr marL="0" indent="539750" algn="just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ru-RU" b="1" dirty="0" smtClean="0">
                <a:solidFill>
                  <a:srgbClr val="990033"/>
                </a:solidFill>
                <a:latin typeface="Arial" charset="0"/>
              </a:rPr>
              <a:t>Цель -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идеальное, мысленное предвосхищение результата деятельности и путей его достижения с помощью определенных средств. </a:t>
            </a:r>
          </a:p>
          <a:p>
            <a:pPr marL="0" indent="539750" algn="just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ru-RU" b="1" dirty="0" smtClean="0">
                <a:solidFill>
                  <a:srgbClr val="990033"/>
                </a:solidFill>
                <a:latin typeface="Arial" charset="0"/>
              </a:rPr>
              <a:t>Постановка цели -  </a:t>
            </a:r>
            <a:r>
              <a:rPr lang="ru-RU" dirty="0" smtClean="0">
                <a:latin typeface="Arial" charset="0"/>
              </a:rPr>
              <a:t>обозначение желаемого результата, который должен быть получен после осуществления действий управления. </a:t>
            </a:r>
            <a:endParaRPr lang="en-GB" dirty="0" smtClean="0">
              <a:latin typeface="Arial" charset="0"/>
            </a:endParaRPr>
          </a:p>
          <a:p>
            <a:pPr marL="0" indent="442913" algn="just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Цели занятия это то, что отвечает на вопросы:</a:t>
            </a:r>
          </a:p>
          <a:p>
            <a:pPr marL="720725" indent="-180975" algn="just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чего это занятие? </a:t>
            </a:r>
          </a:p>
          <a:p>
            <a:pPr marL="720725" indent="-180975" algn="just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Какой результат я как организатор процесса обучения планирую получить?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159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Структурные элементы </a:t>
            </a:r>
            <a:br>
              <a:rPr lang="ru-RU" sz="3200" b="1" dirty="0"/>
            </a:br>
            <a:r>
              <a:rPr lang="ru-RU" sz="3200" b="1" dirty="0"/>
              <a:t>учебного </a:t>
            </a:r>
            <a:r>
              <a:rPr lang="ru-RU" sz="3200" b="1" dirty="0" smtClean="0"/>
              <a:t>занятия</a:t>
            </a:r>
            <a:endParaRPr lang="ru-RU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28800"/>
            <a:ext cx="76328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vacenko.ru/wp-content/uploads/111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328" y="5157192"/>
            <a:ext cx="14036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Kcy;&amp;acy;&amp;rcy;&amp;tcy;&amp;icy;&amp;ncy;&amp;kcy;&amp;icy; &amp;pcy;&amp;ocy; &amp;zcy;&amp;acy;&amp;pcy;&amp;rcy;&amp;ocy;&amp;scy;&amp;ucy; &amp;dcy;&amp;ucy;&amp;mcy;&amp;acy;&amp;yucy;&amp;shchcy;&amp;icy;&amp;jcy; &amp;chcy;&amp;iecy;&amp;lcy;&amp;ocy;&amp;vcy;&amp;iecy;&amp;k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07" y="2054262"/>
            <a:ext cx="1476737" cy="180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165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48084451"/>
              </p:ext>
            </p:extLst>
          </p:nvPr>
        </p:nvGraphicFramePr>
        <p:xfrm>
          <a:off x="676894" y="261256"/>
          <a:ext cx="11340935" cy="637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Выгнутая влево стрелка 2"/>
          <p:cNvSpPr/>
          <p:nvPr/>
        </p:nvSpPr>
        <p:spPr>
          <a:xfrm>
            <a:off x="2166910" y="928670"/>
            <a:ext cx="1357322" cy="3929090"/>
          </a:xfrm>
          <a:prstGeom prst="curvedRightArrow">
            <a:avLst>
              <a:gd name="adj1" fmla="val 14202"/>
              <a:gd name="adj2" fmla="val 62383"/>
              <a:gd name="adj3" fmla="val 577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991544" y="332656"/>
          <a:ext cx="835292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Выгнутая влево стрелка 2"/>
          <p:cNvSpPr/>
          <p:nvPr/>
        </p:nvSpPr>
        <p:spPr>
          <a:xfrm>
            <a:off x="2166910" y="928670"/>
            <a:ext cx="1357322" cy="3786214"/>
          </a:xfrm>
          <a:prstGeom prst="curvedRightArrow">
            <a:avLst>
              <a:gd name="adj1" fmla="val 18400"/>
              <a:gd name="adj2" fmla="val 62383"/>
              <a:gd name="adj3" fmla="val 69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9382148" y="1571612"/>
            <a:ext cx="571504" cy="157163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35304" y="1812608"/>
            <a:ext cx="10034379" cy="3450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dirty="0"/>
              <a:t>Этап проектирования занятия включает отбор </a:t>
            </a:r>
            <a:r>
              <a:rPr lang="ru-RU" dirty="0">
                <a:solidFill>
                  <a:srgbClr val="FF0000"/>
                </a:solidFill>
              </a:rPr>
              <a:t>содержания обучения, </a:t>
            </a:r>
            <a:r>
              <a:rPr lang="ru-RU" dirty="0"/>
              <a:t>в том числе: </a:t>
            </a:r>
          </a:p>
          <a:p>
            <a:r>
              <a:rPr lang="ru-RU" dirty="0"/>
              <a:t>выбор учебной информации, способствующей реализации поставленных задач, </a:t>
            </a:r>
          </a:p>
          <a:p>
            <a:r>
              <a:rPr lang="ru-RU" dirty="0"/>
              <a:t>разработку технологии обучения - определение </a:t>
            </a:r>
            <a:r>
              <a:rPr lang="ru-RU" dirty="0">
                <a:solidFill>
                  <a:srgbClr val="FF0000"/>
                </a:solidFill>
              </a:rPr>
              <a:t>методов и средств обучения </a:t>
            </a:r>
            <a:r>
              <a:rPr lang="ru-RU" dirty="0"/>
              <a:t>организующих/активизирующих деятельность студентов на заняти</a:t>
            </a:r>
            <a:r>
              <a:rPr lang="ru-RU" sz="2600" dirty="0"/>
              <a:t>и</a:t>
            </a:r>
            <a:r>
              <a:rPr lang="ru-RU" dirty="0" smtClean="0"/>
              <a:t>. 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8704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/>
              <a:t>Этап проектирования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7289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896" y="166426"/>
            <a:ext cx="10806546" cy="114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dirty="0"/>
              <a:t>  </a:t>
            </a:r>
            <a:r>
              <a:rPr lang="ru-RU" sz="2800" b="1" dirty="0"/>
              <a:t>При выборе методов обучения необходимо ориентироваться на планируемые УРОВНИ УСВОЕНИЯ </a:t>
            </a:r>
            <a:r>
              <a:rPr lang="ru-RU" sz="2800" b="1" dirty="0" smtClean="0"/>
              <a:t>ЗНАНИЙ:</a:t>
            </a:r>
            <a:endParaRPr lang="ru-RU" sz="28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194853"/>
              </p:ext>
            </p:extLst>
          </p:nvPr>
        </p:nvGraphicFramePr>
        <p:xfrm>
          <a:off x="356260" y="1460663"/>
          <a:ext cx="11637818" cy="5127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2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5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5023">
                <a:tc>
                  <a:txBody>
                    <a:bodyPr/>
                    <a:lstStyle/>
                    <a:p>
                      <a:r>
                        <a:rPr lang="ru-RU" sz="22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Первый уровень</a:t>
                      </a:r>
                      <a:r>
                        <a:rPr lang="ru-RU" sz="2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усвоения </a:t>
                      </a:r>
                      <a:endParaRPr lang="ru-RU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достижение простейших целей, знакомство с учебной информацией, запоминание её, опознание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384">
                <a:tc>
                  <a:txBody>
                    <a:bodyPr/>
                    <a:lstStyle/>
                    <a:p>
                      <a:r>
                        <a:rPr lang="ru-RU" sz="2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Второй уровень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усвоения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</a:t>
                      </a:r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базы знаний и комплекса 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умений интеллектуальной и практической деятельности,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овладение принципами и </a:t>
                      </a:r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алгоритмами конкретных дейс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твий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2384">
                <a:tc>
                  <a:txBody>
                    <a:bodyPr/>
                    <a:lstStyle/>
                    <a:p>
                      <a:r>
                        <a:rPr lang="ru-RU" sz="2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Третий уровень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усвоения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овладение системой знаний и умений для творческой и поисковой деятельности,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решение не типовых задач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7550">
                <a:tc>
                  <a:txBody>
                    <a:bodyPr/>
                    <a:lstStyle/>
                    <a:p>
                      <a:r>
                        <a:rPr lang="ru-RU" sz="2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Четвёртый уровень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усвоения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студент сам выделяет научную проблему, формулирует гипотезу, выбирает методы исследования, ставит эксперимент, делает прогнозы и выводы. Главный элемент учебной деятельности – </a:t>
                      </a:r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самостоятельное решение проблемы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6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DEB347E-0510-4596-992B-1563F277A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33375"/>
            <a:ext cx="7931150" cy="1079500"/>
          </a:xfrm>
          <a:noFill/>
        </p:spPr>
        <p:txBody>
          <a:bodyPr>
            <a:normAutofit/>
          </a:bodyPr>
          <a:lstStyle/>
          <a:p>
            <a:r>
              <a:rPr lang="ru-RU" altLang="ru-RU" sz="3700" b="1" dirty="0">
                <a:solidFill>
                  <a:schemeClr val="accent5">
                    <a:lumMod val="75000"/>
                  </a:schemeClr>
                </a:solidFill>
              </a:rPr>
              <a:t>Основные этапы </a:t>
            </a:r>
            <a:r>
              <a:rPr lang="ru-RU" altLang="ru-RU" sz="3700" b="1" dirty="0" smtClean="0">
                <a:solidFill>
                  <a:schemeClr val="accent5">
                    <a:lumMod val="75000"/>
                  </a:schemeClr>
                </a:solidFill>
              </a:rPr>
              <a:t>практического занятия</a:t>
            </a:r>
            <a:endParaRPr lang="ru-RU" altLang="ru-RU" sz="3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1031AFC-53F8-4A5D-A6A5-15D31222C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7531" y="1628775"/>
            <a:ext cx="10604665" cy="467995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altLang="ru-RU" b="1" dirty="0"/>
              <a:t>вводно-мотивационный</a:t>
            </a:r>
            <a:r>
              <a:rPr lang="ru-RU" altLang="ru-RU" dirty="0"/>
              <a:t> – объявление темы занятия, обсуждение со студентами его цели, задач и плана, при необходимости ответы на вопросы студентов, возникшие при подготовке к занятию, проверка их готовности;</a:t>
            </a:r>
          </a:p>
          <a:p>
            <a:pPr>
              <a:lnSpc>
                <a:spcPct val="90000"/>
              </a:lnSpc>
            </a:pPr>
            <a:r>
              <a:rPr lang="ru-RU" altLang="ru-RU" b="1" dirty="0"/>
              <a:t>основной</a:t>
            </a:r>
            <a:r>
              <a:rPr lang="ru-RU" altLang="ru-RU" dirty="0"/>
              <a:t> (его содержание зависит от типа задач занятия);</a:t>
            </a:r>
          </a:p>
          <a:p>
            <a:pPr>
              <a:lnSpc>
                <a:spcPct val="90000"/>
              </a:lnSpc>
            </a:pPr>
            <a:r>
              <a:rPr lang="ru-RU" altLang="ru-RU" b="1" dirty="0"/>
              <a:t>заключительный</a:t>
            </a:r>
            <a:r>
              <a:rPr lang="ru-RU" altLang="ru-RU" dirty="0"/>
              <a:t> – анализ хода и подведение итогов занятия, постановка задач по дальнейшей проработке темы и/или по подготовке к следующему практическому занятию, а также выдача методических рекомендаций для самостоятельной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905970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591B2D8-9A11-471C-9EB3-2B13F0D63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4" y="274639"/>
            <a:ext cx="8002587" cy="1138237"/>
          </a:xfrm>
          <a:noFill/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</a:rPr>
              <a:t>Методическая разработка практического занятия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0D216D0-38EE-4E28-8DA8-4050B03EE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647" y="1628775"/>
            <a:ext cx="10996550" cy="467995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altLang="ru-RU" dirty="0"/>
              <a:t>1. Формулирование темы занятия, определение цели и задач занятия, выбор типа.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altLang="ru-RU" dirty="0"/>
              <a:t>2. Разработка системы учебных заданий по теме.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altLang="ru-RU" dirty="0"/>
              <a:t>3. Определение степени предварительной ориентировки студентов в теме. Формулировка задания для подготовки к занятию.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altLang="ru-RU" dirty="0"/>
              <a:t>4. Выбор форм и методов работы студентов и преподавателя при выполнении учебных заданий.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altLang="ru-RU" dirty="0"/>
              <a:t>5. Составление плана занятия с указанием количества отводимого на каждый этап времени.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altLang="ru-RU" dirty="0"/>
              <a:t>6. </a:t>
            </a:r>
            <a:r>
              <a:rPr lang="ru-RU" altLang="ru-RU" dirty="0" err="1"/>
              <a:t>Предусмотрение</a:t>
            </a:r>
            <a:r>
              <a:rPr lang="ru-RU" altLang="ru-RU" dirty="0"/>
              <a:t> возможных изменений в ходе занятия.</a:t>
            </a:r>
          </a:p>
        </p:txBody>
      </p:sp>
    </p:spTree>
    <p:extLst>
      <p:ext uri="{BB962C8B-B14F-4D97-AF65-F5344CB8AC3E}">
        <p14:creationId xmlns:p14="http://schemas.microsoft.com/office/powerpoint/2010/main" val="3688773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2" y="828264"/>
            <a:ext cx="11269682" cy="9886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100" b="1" dirty="0"/>
              <a:t>Стиль</a:t>
            </a:r>
            <a:r>
              <a:rPr lang="ru-RU" sz="3100" dirty="0"/>
              <a:t> — </a:t>
            </a:r>
            <a:r>
              <a:rPr lang="ru-RU" sz="2800" dirty="0"/>
              <a:t>это устойчивая система способов выполнения </a:t>
            </a:r>
            <a:r>
              <a:rPr lang="ru-RU" sz="2800" dirty="0" smtClean="0"/>
              <a:t>деятельности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1256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Формальные </a:t>
            </a:r>
            <a:r>
              <a:rPr lang="ru-RU" b="1" dirty="0"/>
              <a:t>признаки индивидуального стиля: </a:t>
            </a:r>
          </a:p>
          <a:p>
            <a:pPr marL="0" indent="0">
              <a:buNone/>
            </a:pPr>
            <a:r>
              <a:rPr lang="ru-RU" dirty="0"/>
              <a:t>•	устойчивая система приемов и способов деятельности; </a:t>
            </a:r>
          </a:p>
          <a:p>
            <a:pPr marL="0" indent="0">
              <a:buNone/>
            </a:pPr>
            <a:r>
              <a:rPr lang="ru-RU" dirty="0"/>
              <a:t>•	эта система обусловлена определенными индивидуальными и личными качествами; </a:t>
            </a:r>
          </a:p>
          <a:p>
            <a:pPr marL="0" indent="0">
              <a:buNone/>
            </a:pPr>
            <a:r>
              <a:rPr lang="ru-RU" dirty="0"/>
              <a:t>•	эта система является средством эффективного приспособления к объективным требованиям среды.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Особенности </a:t>
            </a:r>
            <a:r>
              <a:rPr lang="ru-RU" b="1" dirty="0"/>
              <a:t>формирования индивидуального стиля:</a:t>
            </a:r>
          </a:p>
          <a:p>
            <a:pPr marL="0" indent="0">
              <a:buNone/>
            </a:pPr>
            <a:r>
              <a:rPr lang="ru-RU" dirty="0"/>
              <a:t>- индивидуальный стиль (ИС) деятельности является выражением индивидуальности человека;</a:t>
            </a:r>
          </a:p>
          <a:p>
            <a:pPr marL="0" indent="0">
              <a:buNone/>
            </a:pPr>
            <a:r>
              <a:rPr lang="ru-RU" dirty="0"/>
              <a:t>- ИС вырабатывается под влиянием деятельности и представлений субъекта об её успешности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66763" y="249434"/>
            <a:ext cx="8552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Определение понятий. Методологические основания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95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3347" y="446393"/>
            <a:ext cx="11486148" cy="308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отечественной психологии под </a:t>
            </a:r>
            <a:r>
              <a:rPr lang="ru-RU" sz="2600" b="1" i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индивидуальным стилем учебной </a:t>
            </a:r>
            <a:r>
              <a:rPr lang="ru-RU" sz="2600" b="1" i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деятельности</a:t>
            </a: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понимается индивидуально-своеобразный способ учебной деятельности, определяемый учебными действиями и обусловленный свойствами субъекта деятельности.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endParaRPr lang="ru-RU" sz="2600" spc="5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Индивидуальный стиль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выступает в качестве средства эффективного приспособления к объективным требованиям учебной деятельности</a:t>
            </a: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7831" y="4024863"/>
            <a:ext cx="11117179" cy="1936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Индивидуальный </a:t>
            </a:r>
            <a:r>
              <a:rPr lang="ru-RU" sz="28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стиль учебной деятельности </a:t>
            </a:r>
            <a:r>
              <a:rPr lang="ru-RU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система 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взаимосвязанных действий, обусловленную индивидуально-личностными особенностями, при помощи которой достигается оптимальный для субъекта деятельности результат.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5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5092" y="802139"/>
            <a:ext cx="10877265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120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Проектирование учебной деятельности студентов </a:t>
            </a:r>
            <a:r>
              <a:rPr lang="ru-RU" sz="32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разными учебными стилями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  <a:spcAft>
                <a:spcPts val="1200"/>
              </a:spcAft>
            </a:pPr>
            <a:endParaRPr lang="ru-RU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  <a:spcAft>
                <a:spcPts val="1200"/>
              </a:spcAft>
            </a:pPr>
            <a:r>
              <a:rPr lang="ru-RU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 о процессе и результатах проектирования  учебной деятельности студентов с разными учебными стилями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</a:t>
            </a:r>
          </a:p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Определение основных понятий: проект, проектная деятельность (Де), индивидуальный стиль Де, индивидуальные стили учебной Де</a:t>
            </a:r>
          </a:p>
          <a:p>
            <a:pPr>
              <a:lnSpc>
                <a:spcPts val="2800"/>
              </a:lnSpc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Основные этапы проектирования учебной деятельности. </a:t>
            </a:r>
          </a:p>
          <a:p>
            <a:pPr>
              <a:lnSpc>
                <a:spcPts val="2800"/>
              </a:lnSpc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Пример реализации проекта практического занятия.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5092" y="5742355"/>
            <a:ext cx="1100350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/>
              <a:t>Дидактические  средства: </a:t>
            </a:r>
            <a:r>
              <a:rPr lang="ru-RU" sz="2800" dirty="0"/>
              <a:t>Бумага (лучше в клеточку), ручка, </a:t>
            </a:r>
            <a:r>
              <a:rPr lang="ru-RU" sz="2800" dirty="0" smtClean="0"/>
              <a:t>карандаш.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2920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691" y="757797"/>
            <a:ext cx="10809027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spc="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Модель VARK Нила </a:t>
            </a:r>
            <a:r>
              <a:rPr lang="ru-RU" sz="2800" b="1" spc="5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Д. Флеминга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VARK</a:t>
            </a:r>
            <a:r>
              <a:rPr lang="ru-RU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это аббревиатура от английских названий 4-х типов </a:t>
            </a:r>
            <a:r>
              <a:rPr lang="ru-RU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познания: 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визуальный (</a:t>
            </a:r>
            <a:r>
              <a:rPr lang="ru-RU" sz="28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visual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слуховой (</a:t>
            </a:r>
            <a:r>
              <a:rPr lang="ru-RU" sz="28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auditory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чтение/письмо (</a:t>
            </a:r>
            <a:r>
              <a:rPr lang="ru-RU" sz="28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read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ru-RU" sz="28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и кинестетический (</a:t>
            </a:r>
            <a:r>
              <a:rPr lang="ru-RU" sz="28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kinesthetic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VARK признает, что студенты по-разному воспринимают и обрабатывают информацию, используя т.н. “предпочтительные способы обучения</a:t>
            </a:r>
            <a:r>
              <a:rPr lang="ru-RU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Стили обучения VARK: визуалы, аудиалы, дигиталы, кинестетики | Мастерская  самообразов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70" y="4469180"/>
            <a:ext cx="61531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74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3980" y="440159"/>
            <a:ext cx="99461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ИСУДе</a:t>
            </a:r>
            <a:r>
              <a:rPr lang="ru-RU" sz="2800" dirty="0"/>
              <a:t>  формируется на основе индивидуальных особенностей строения и функционирования ФБ ГМ и социальной ситуации развития человека и по сути есть результат приспособления человека к требованиям/условиям деятельности, обеспечивающая достижение оптимального </a:t>
            </a:r>
            <a:r>
              <a:rPr lang="ru-RU" sz="2800" dirty="0" smtClean="0"/>
              <a:t>для </a:t>
            </a:r>
            <a:r>
              <a:rPr lang="ru-RU" sz="2800" dirty="0"/>
              <a:t>конкретного </a:t>
            </a:r>
            <a:r>
              <a:rPr lang="ru-RU" sz="2800" dirty="0" smtClean="0"/>
              <a:t>индивида </a:t>
            </a:r>
            <a:r>
              <a:rPr lang="ru-RU" sz="2800" dirty="0"/>
              <a:t>результата.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177" y="3326364"/>
            <a:ext cx="6250257" cy="32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48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2" y="999006"/>
            <a:ext cx="10345003" cy="573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41006" y="414231"/>
            <a:ext cx="2622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>
                <a:solidFill>
                  <a:srgbClr val="000000"/>
                </a:solidFill>
                <a:latin typeface="Arial" charset="0"/>
                <a:ea typeface="Microsoft YaHei" charset="-122"/>
                <a:cs typeface="Times New Roman" pitchFamily="16" charset="0"/>
              </a:rPr>
              <a:t>Восприятие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44651" y="396005"/>
            <a:ext cx="2788969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altLang="ru-RU" sz="3200" b="1" dirty="0">
                <a:solidFill>
                  <a:srgbClr val="000000"/>
                </a:solidFill>
                <a:latin typeface="Arial" charset="0"/>
                <a:ea typeface="Microsoft YaHei" charset="-122"/>
                <a:cs typeface="Times New Roman" pitchFamily="16" charset="0"/>
              </a:rPr>
              <a:t>Переработка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83490" y="234165"/>
            <a:ext cx="2805289" cy="87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Хранение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2871636520"/>
      </p:ext>
    </p:extLst>
  </p:cSld>
  <p:clrMapOvr>
    <a:masterClrMapping/>
  </p:clrMapOvr>
  <p:transition spd="slow">
    <p:blinds dir="vert"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010" y="875986"/>
            <a:ext cx="11325725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структуру 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индивидуального стиля учебной деятельности (на основе гипотезы А.Р. </a:t>
            </a:r>
            <a:r>
              <a:rPr lang="ru-RU" sz="28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Лурия</a:t>
            </a:r>
            <a:r>
              <a:rPr lang="ru-RU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входят: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	</a:t>
            </a:r>
            <a:r>
              <a:rPr lang="ru-RU" sz="28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доминирующая система репрезентации 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(доминирующая модальность);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	</a:t>
            </a:r>
            <a:r>
              <a:rPr lang="ru-RU" sz="28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стратегии переработки информации 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(функциональная межполушарная асимметрия);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	</a:t>
            </a:r>
            <a:r>
              <a:rPr lang="ru-RU" sz="28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темперамент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(на основе специфически динамических свойств нервной системы);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	учебно-важные </a:t>
            </a:r>
            <a:r>
              <a:rPr lang="ru-RU" sz="28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когнитивные стили 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(Полезависимость-</a:t>
            </a:r>
            <a:r>
              <a:rPr lang="ru-RU" sz="28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поленезависимость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Рефлексивность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-импульсивность</a:t>
            </a:r>
            <a:r>
              <a:rPr lang="ru-RU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71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9698" y="831182"/>
            <a:ext cx="1132572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>
              <a:spcAft>
                <a:spcPts val="1200"/>
              </a:spcAft>
            </a:pPr>
            <a:r>
              <a:rPr lang="ru-RU" sz="2600" b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Диагностика модальности:  </a:t>
            </a:r>
          </a:p>
          <a:p>
            <a:pPr marL="817563" indent="-457200" algn="just">
              <a:buFont typeface="Wingdings" panose="05000000000000000000" pitchFamily="2" charset="2"/>
              <a:buChar char="Ø"/>
            </a:pP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Наблюдение за поведением: </a:t>
            </a:r>
            <a:endParaRPr lang="ru-RU" sz="2600" spc="5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62063" indent="-457200" algn="just">
              <a:buFont typeface="Arial" panose="020B0604020202020204" pitchFamily="34" charset="0"/>
              <a:buChar char="•"/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глазные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сигналы доступа, </a:t>
            </a:r>
            <a:endParaRPr lang="ru-RU" sz="2600" spc="5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62063" indent="-457200" algn="just">
              <a:buFont typeface="Arial" panose="020B0604020202020204" pitchFamily="34" charset="0"/>
              <a:buChar char="•"/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выделение слов-предикатов…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363" indent="269875" algn="just">
              <a:spcAft>
                <a:spcPts val="1200"/>
              </a:spcAft>
            </a:pPr>
            <a:endParaRPr lang="ru-RU" sz="800" spc="5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60363" indent="269875" algn="just">
              <a:spcAft>
                <a:spcPts val="1200"/>
              </a:spcAft>
            </a:pPr>
            <a:r>
              <a:rPr lang="ru-RU" sz="32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Опросники:</a:t>
            </a:r>
          </a:p>
          <a:p>
            <a:pPr marL="817563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БИАС-тест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817563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Опросник модальности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восприятия </a:t>
            </a:r>
            <a:r>
              <a:rPr lang="ru-RU" sz="24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А.Ф. </a:t>
            </a:r>
            <a:r>
              <a:rPr lang="ru-RU" sz="2400" spc="5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Ремеевой</a:t>
            </a: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</a:p>
          <a:p>
            <a:pPr marL="817563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Тест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определения </a:t>
            </a: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репрезентативных</a:t>
            </a:r>
          </a:p>
          <a:p>
            <a:pPr marL="360363" algn="just">
              <a:spcAft>
                <a:spcPts val="1200"/>
              </a:spcAft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 (модальностей) </a:t>
            </a:r>
            <a:r>
              <a:rPr lang="ru-RU" sz="20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000" spc="5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Левис,Пукелик</a:t>
            </a:r>
            <a:r>
              <a:rPr lang="ru-RU" sz="20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)..</a:t>
            </a:r>
            <a:endParaRPr lang="ru-RU" sz="2600" spc="5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081" y="450376"/>
            <a:ext cx="3552257" cy="307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081" y="4710484"/>
            <a:ext cx="3912642" cy="20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926" y="796120"/>
            <a:ext cx="113257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spcAft>
                <a:spcPts val="1200"/>
              </a:spcAft>
            </a:pPr>
            <a:r>
              <a:rPr lang="ru-RU" sz="2600" b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Диагностика межполушарной функциональной асимметрии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стратегии переработки информации традиционно проводится по </a:t>
            </a: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показателям:</a:t>
            </a:r>
          </a:p>
          <a:p>
            <a:pPr marL="723900" indent="-19208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600" i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мануальной асимметрии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(ведущая рука, нога), </a:t>
            </a:r>
            <a:endParaRPr lang="ru-RU" sz="2600" spc="5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23900" indent="-19208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i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сенсорная </a:t>
            </a:r>
            <a:r>
              <a:rPr lang="ru-RU" sz="2600" i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асимметрия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(ведущие глаз, ухо)  и </a:t>
            </a:r>
            <a:endParaRPr lang="ru-RU" sz="2600" spc="5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23900" indent="-19208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i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психические </a:t>
            </a:r>
            <a:r>
              <a:rPr lang="ru-RU" sz="2600" i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асимметрии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(Анкета стиля обучения и мышления </a:t>
            </a:r>
            <a:r>
              <a:rPr lang="ru-RU" sz="26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П.Торранс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Тест И.П. Павлова, </a:t>
            </a:r>
            <a:endParaRPr lang="ru-RU" sz="2600" spc="5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69875" algn="just">
              <a:spcAft>
                <a:spcPts val="1200"/>
              </a:spcAft>
            </a:pPr>
            <a:r>
              <a:rPr lang="ru-RU" sz="9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900" spc="5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69875" algn="just">
              <a:spcAft>
                <a:spcPts val="600"/>
              </a:spcAft>
            </a:pPr>
            <a:r>
              <a:rPr lang="ru-RU" sz="2600" b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Учебно-важные когнитивные </a:t>
            </a:r>
            <a:r>
              <a:rPr lang="ru-RU" sz="26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стили: </a:t>
            </a:r>
            <a:endParaRPr lang="ru-RU" sz="2600" b="1" spc="5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63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полезависимость-</a:t>
            </a:r>
            <a:r>
              <a:rPr lang="ru-RU" sz="2600" spc="5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поленезависимость</a:t>
            </a: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457200" indent="-63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импульсивность-</a:t>
            </a:r>
            <a:r>
              <a:rPr lang="ru-RU" sz="2600" spc="5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рефлексивность</a:t>
            </a: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-63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600" spc="5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аналитичность</a:t>
            </a: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-синтетичность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5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test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262" y="1031667"/>
            <a:ext cx="2374900" cy="1689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618" y="294328"/>
            <a:ext cx="4558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мануальная асимметрия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440" y="1031667"/>
            <a:ext cx="2456221" cy="1751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058" y="1105225"/>
            <a:ext cx="2625255" cy="16155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7940" y="3259324"/>
            <a:ext cx="4303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сенсорная асимметрия 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08" y="4001229"/>
            <a:ext cx="2975394" cy="21274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99564" y="3007967"/>
            <a:ext cx="4654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психические асимметрии 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20" y="3629900"/>
            <a:ext cx="2338466" cy="31179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4946" y="4008843"/>
            <a:ext cx="2824618" cy="20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98293" y="490700"/>
            <a:ext cx="11283976" cy="208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100"/>
              </a:lnSpc>
            </a:pPr>
            <a:r>
              <a:rPr lang="ru-RU" altLang="ru-RU" sz="2800" b="1" dirty="0">
                <a:latin typeface="Arial Rounded MT Bold" panose="020F0704030504030204" pitchFamily="34" charset="0"/>
              </a:rPr>
              <a:t>Когнитивные стили </a:t>
            </a:r>
            <a:r>
              <a:rPr lang="ru-RU" altLang="ru-RU" sz="2800" dirty="0">
                <a:latin typeface="Arial Rounded MT Bold" panose="020F0704030504030204" pitchFamily="34" charset="0"/>
              </a:rPr>
              <a:t>- это индивидуально-своеобразные способы переработки информации об актуальной ситуации (способы ее восприятия, анализа, категоризации, оценивания и т.д.) </a:t>
            </a:r>
          </a:p>
          <a:p>
            <a:pPr algn="just" eaLnBrk="1" hangingPunct="1">
              <a:lnSpc>
                <a:spcPts val="3100"/>
              </a:lnSpc>
            </a:pPr>
            <a:r>
              <a:rPr lang="ru-RU" altLang="ru-RU" sz="2800" dirty="0">
                <a:latin typeface="Arial Rounded MT Bold" panose="020F0704030504030204" pitchFamily="34" charset="0"/>
              </a:rPr>
              <a:t>Когнитивный стиль не определяет успешности познавательной деятельности и в этом отличается от способностей.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15" y="3172552"/>
            <a:ext cx="4072564" cy="327116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317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71" y="3529312"/>
            <a:ext cx="1614069" cy="2905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10828" y="2640822"/>
            <a:ext cx="5273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полезависимость-</a:t>
            </a:r>
            <a:r>
              <a:rPr lang="ru-RU" sz="2400" b="1" dirty="0" err="1"/>
              <a:t>поленезависимость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357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82059" y="1972289"/>
            <a:ext cx="70401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spcAft>
                <a:spcPts val="1200"/>
              </a:spcAft>
            </a:pPr>
            <a:r>
              <a:rPr lang="ru-RU" sz="2600" b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Оценка </a:t>
            </a:r>
            <a:r>
              <a:rPr lang="ru-RU" sz="26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типологических особенностей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ВНД проводится по традиционным опросникам  </a:t>
            </a:r>
            <a:r>
              <a:rPr lang="ru-RU" sz="26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Я.Стреляу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6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Русалова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6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Теппинг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-тест. Наблюдение за поведением. Хорошим тестом функциональной асимметрии служит чувство юмора.  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Михалыч\Desktop\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144" y="704756"/>
            <a:ext cx="3571900" cy="528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317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558" y="177639"/>
            <a:ext cx="11286699" cy="4770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6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Методика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организации индивидуально-дифференцированного </a:t>
            </a:r>
            <a:r>
              <a:rPr lang="ru-RU" sz="2600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обучения (ИДО)  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учетом </a:t>
            </a:r>
            <a:r>
              <a:rPr lang="ru-RU" sz="26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ИСУДе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этапов занятия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6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</a:t>
            </a:r>
            <a:r>
              <a:rPr lang="ru-RU" sz="2600" b="1" spc="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Диагностика </a:t>
            </a:r>
            <a:r>
              <a:rPr lang="ru-RU" sz="26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индивидуального когнитивного профиля:</a:t>
            </a:r>
            <a:endParaRPr lang="ru-RU" sz="2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62038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доминирующая система репрезентации (модальность);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62038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функциональная межполушарная асимметрия;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62038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специфически динамические свойства нервной системы;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62038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когнитивный стиль.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6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Мотивационно-организационный. </a:t>
            </a:r>
            <a:endParaRPr lang="ru-RU" sz="2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– формирование установки на предполагаемую деятельность и </a:t>
            </a:r>
            <a:r>
              <a:rPr lang="ru-RU" sz="2600" spc="5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операциональное</a:t>
            </a: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обеспечение учебной деятельности.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69875" algn="just">
              <a:lnSpc>
                <a:spcPct val="107000"/>
              </a:lnSpc>
              <a:spcAft>
                <a:spcPts val="0"/>
              </a:spcAft>
            </a:pPr>
            <a:r>
              <a:rPr lang="ru-RU" sz="2600" b="1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Оценочный. </a:t>
            </a:r>
            <a:endParaRPr lang="ru-RU" sz="2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145" y="4948304"/>
            <a:ext cx="11507524" cy="157992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269875" algn="just">
              <a:lnSpc>
                <a:spcPts val="2900"/>
              </a:lnSpc>
              <a:spcAft>
                <a:spcPts val="0"/>
              </a:spcAft>
            </a:pPr>
            <a:r>
              <a:rPr lang="ru-RU" sz="2600" spc="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Методика ИДО предполагает построение учебного процесса не только с учетом имеющихся дефицитов (компенсация), но для развития учебных навыков и соответствующих систем, которые обеспечивают успешность учебной деятельности..</a:t>
            </a:r>
            <a:endParaRPr lang="ru-RU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4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5092" y="1745753"/>
            <a:ext cx="112594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Актуальность обусловлена сменой парадигмы образования: «</a:t>
            </a:r>
            <a:r>
              <a:rPr lang="ru-RU" sz="2800" dirty="0" err="1"/>
              <a:t>знаниевой</a:t>
            </a:r>
            <a:r>
              <a:rPr lang="ru-RU" sz="2800" dirty="0"/>
              <a:t>»  </a:t>
            </a:r>
            <a:r>
              <a:rPr lang="ru-RU" sz="2800" dirty="0" err="1"/>
              <a:t>ЗУНовской</a:t>
            </a:r>
            <a:r>
              <a:rPr lang="ru-RU" sz="2800" dirty="0"/>
              <a:t> - на «</a:t>
            </a:r>
            <a:r>
              <a:rPr lang="ru-RU" sz="2800" dirty="0" err="1"/>
              <a:t>деятельностную</a:t>
            </a:r>
            <a:r>
              <a:rPr lang="ru-RU" sz="2800" dirty="0"/>
              <a:t>» (</a:t>
            </a:r>
            <a:r>
              <a:rPr lang="ru-RU" sz="2800" dirty="0" err="1"/>
              <a:t>компетентностную</a:t>
            </a:r>
            <a:r>
              <a:rPr lang="ru-RU" sz="2800" dirty="0"/>
              <a:t>), которая вызывает необходимость изменения целей педагогической деятельности, позиций педагога и студента на занятии и, главное, самой организации учебного процесса направленного на исключения обучающихся из ситуации не успешности,  . Один из путей, по мнению В. Д. </a:t>
            </a:r>
            <a:r>
              <a:rPr lang="ru-RU" sz="2800" dirty="0" err="1"/>
              <a:t>Щадрикова</a:t>
            </a:r>
            <a:r>
              <a:rPr lang="ru-RU" sz="2800" dirty="0"/>
              <a:t>, создание ситуации успеха заключается в проектировании процесса обучения позволяющих оптимально учесть индивидуальные особенности обучающихся  </a:t>
            </a:r>
            <a:r>
              <a:rPr lang="ru-RU" sz="2800" dirty="0" smtClean="0"/>
              <a:t>- </a:t>
            </a:r>
            <a:r>
              <a:rPr lang="ru-RU" sz="2800" dirty="0"/>
              <a:t>индивидуальные учебные стили.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8752" y="611973"/>
            <a:ext cx="1083632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7310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765" y="521934"/>
            <a:ext cx="11495315" cy="5989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«Идеальный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стиль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успешного студента-медика</a:t>
            </a:r>
          </a:p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Хорошо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развитая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зрительная модальность восприятия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и/или способность быстро транслировать из одной модальности в другую ( это обеспечивает высокую скорость восприятия и воспроизведения информации, качество и прочность запоминания). </a:t>
            </a:r>
            <a:endParaRPr lang="ru-R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Смешанная стратегия переработки информации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(важно владение разными способами мышления – как индуктивного, так и дедуктивного, хорошо развитое понятийное мышление).</a:t>
            </a:r>
          </a:p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Оптимально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сангвинический тип темперамента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но необязательно. Группы риска: меланхолический (практически отсутствует) и флегматический тип не успешен при  высокой скорости подачи учебного материала и быстром опросе без определенного порядка и лимитированном времени.</a:t>
            </a:r>
          </a:p>
          <a:p>
            <a:pPr>
              <a:lnSpc>
                <a:spcPts val="2700"/>
              </a:lnSpc>
              <a:spcAft>
                <a:spcPts val="6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Когнитивные стили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«Импульсивность-</a:t>
            </a:r>
            <a:r>
              <a:rPr lang="ru-RU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рефлексивность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лучше развивать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рефлексивность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«Полезависимость-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поленезависимость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- лучше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поленезависимая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стратегия, она позволяет принимать решения вне зависимости от поддержки  окружения, эмоционального состояния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126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4991595" y="1544638"/>
            <a:ext cx="60198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ru-RU" altLang="ru-RU" sz="5600" b="1" dirty="0">
                <a:solidFill>
                  <a:srgbClr val="C00000"/>
                </a:solidFill>
                <a:latin typeface="Courier New" panose="02070309020205020404" pitchFamily="49" charset="0"/>
              </a:rPr>
              <a:t>ЭМОЦИИ и ВОЛЯ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3405208" y="403225"/>
            <a:ext cx="5759450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2000" dirty="0">
                <a:solidFill>
                  <a:srgbClr val="000000"/>
                </a:solidFill>
              </a:rPr>
              <a:t>Кафедра педагогики и психологии</a:t>
            </a:r>
          </a:p>
          <a:p>
            <a:pPr algn="ctr" eaLnBrk="1" hangingPunct="1">
              <a:buSzPct val="100000"/>
            </a:pPr>
            <a:r>
              <a:rPr lang="ru-RU" altLang="ru-RU" sz="2000" dirty="0">
                <a:solidFill>
                  <a:srgbClr val="000000"/>
                </a:solidFill>
              </a:rPr>
              <a:t> с курсом ПО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70" y="282575"/>
            <a:ext cx="201612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5195888" y="4348163"/>
            <a:ext cx="5111750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63"/>
              </a:spcBef>
              <a:spcAft>
                <a:spcPts val="425"/>
              </a:spcAft>
              <a:buSzPct val="100000"/>
            </a:pPr>
            <a:r>
              <a:rPr lang="ru-RU" altLang="ru-RU" sz="2200" dirty="0">
                <a:solidFill>
                  <a:srgbClr val="000000"/>
                </a:solidFill>
              </a:rPr>
              <a:t>Практическое занятие  № 6</a:t>
            </a:r>
          </a:p>
          <a:p>
            <a:pPr>
              <a:spcBef>
                <a:spcPts val="63"/>
              </a:spcBef>
              <a:spcAft>
                <a:spcPts val="425"/>
              </a:spcAft>
              <a:buSzPct val="100000"/>
            </a:pPr>
            <a:r>
              <a:rPr lang="ru-RU" altLang="ru-RU" sz="2200" dirty="0">
                <a:solidFill>
                  <a:srgbClr val="000000"/>
                </a:solidFill>
              </a:rPr>
              <a:t>Педиатрический факультет 1 курс</a:t>
            </a:r>
          </a:p>
          <a:p>
            <a:pPr>
              <a:spcBef>
                <a:spcPts val="63"/>
              </a:spcBef>
              <a:spcAft>
                <a:spcPts val="425"/>
              </a:spcAft>
              <a:buSzPct val="100000"/>
            </a:pPr>
            <a:r>
              <a:rPr lang="ru-RU" altLang="ru-RU" sz="2200" dirty="0">
                <a:solidFill>
                  <a:srgbClr val="000000"/>
                </a:solidFill>
              </a:rPr>
              <a:t>доцент Гуров Виктор Александрович</a:t>
            </a:r>
          </a:p>
          <a:p>
            <a:pPr>
              <a:spcBef>
                <a:spcPts val="63"/>
              </a:spcBef>
              <a:spcAft>
                <a:spcPts val="425"/>
              </a:spcAft>
              <a:buSzPct val="100000"/>
            </a:pPr>
            <a:endParaRPr lang="ru-RU" altLang="ru-RU" sz="2200" dirty="0">
              <a:solidFill>
                <a:srgbClr val="000000"/>
              </a:solidFill>
            </a:endParaRPr>
          </a:p>
          <a:p>
            <a:pPr>
              <a:spcBef>
                <a:spcPts val="63"/>
              </a:spcBef>
              <a:spcAft>
                <a:spcPts val="425"/>
              </a:spcAft>
              <a:buSzPct val="100000"/>
            </a:pPr>
            <a:endParaRPr lang="ru-RU" altLang="ru-RU" sz="2200" dirty="0">
              <a:solidFill>
                <a:srgbClr val="000000"/>
              </a:solidFill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4191001" y="5994400"/>
            <a:ext cx="27336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63"/>
              </a:spcBef>
              <a:spcAft>
                <a:spcPts val="425"/>
              </a:spcAft>
              <a:buSzPct val="100000"/>
            </a:pPr>
            <a:r>
              <a:rPr lang="ru-RU" altLang="ru-RU" sz="2200" dirty="0">
                <a:solidFill>
                  <a:srgbClr val="000000"/>
                </a:solidFill>
              </a:rPr>
              <a:t>Красноярск 2021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0547" y="1311166"/>
            <a:ext cx="3820453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/>
              <a:t>Пример реализации </a:t>
            </a:r>
            <a:r>
              <a:rPr lang="ru-RU" sz="2800" b="1" dirty="0"/>
              <a:t>проекта </a:t>
            </a:r>
            <a:r>
              <a:rPr lang="ru-RU" sz="2800" dirty="0"/>
              <a:t>учебного занятия на тему «</a:t>
            </a:r>
            <a:r>
              <a:rPr lang="ru-RU" sz="2800" i="1" dirty="0"/>
              <a:t>Эмоции и воля</a:t>
            </a:r>
            <a:r>
              <a:rPr lang="ru-RU" sz="2800" dirty="0"/>
              <a:t>» для студентов 1-го курса педиатрического факультета по курсу «Психология и педагогика»</a:t>
            </a:r>
          </a:p>
        </p:txBody>
      </p:sp>
    </p:spTree>
    <p:extLst>
      <p:ext uri="{BB962C8B-B14F-4D97-AF65-F5344CB8AC3E}">
        <p14:creationId xmlns:p14="http://schemas.microsoft.com/office/powerpoint/2010/main" val="2952620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762000" y="595929"/>
            <a:ext cx="11018519" cy="64354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indent="363538">
              <a:buSzPct val="100000"/>
            </a:pPr>
            <a:r>
              <a:rPr lang="ru-RU" altLang="ru-RU" sz="2400" b="1" dirty="0">
                <a:solidFill>
                  <a:srgbClr val="000000"/>
                </a:solidFill>
              </a:rPr>
              <a:t>Значение темы (актуальность изучаемой проблемы):</a:t>
            </a:r>
          </a:p>
          <a:p>
            <a:pPr indent="363538"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 Наличием тесной связи между эмоциональным состоянием человека и его соматическим и психологическим благополучием определяет актуальность данной темы для будущего врача. Хорошо известно благотворное действие эмоционального состояния на течение болезни. Эмоциональный компонент входит в </a:t>
            </a:r>
            <a:r>
              <a:rPr lang="ru-RU" altLang="ru-RU" sz="2400" dirty="0" err="1">
                <a:solidFill>
                  <a:srgbClr val="000000"/>
                </a:solidFill>
              </a:rPr>
              <a:t>в</a:t>
            </a:r>
            <a:r>
              <a:rPr lang="ru-RU" altLang="ru-RU" sz="2400" dirty="0">
                <a:solidFill>
                  <a:srgbClr val="000000"/>
                </a:solidFill>
              </a:rPr>
              <a:t> структуру как внутренней картины болезни, так и внутренней картины здоровья. </a:t>
            </a:r>
          </a:p>
          <a:p>
            <a:pPr indent="363538"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Врач должен обладать психологическими знаниями о эмоционально-волевых и мотивационно-</a:t>
            </a:r>
            <a:r>
              <a:rPr lang="ru-RU" altLang="ru-RU" sz="2400" dirty="0" err="1">
                <a:solidFill>
                  <a:srgbClr val="000000"/>
                </a:solidFill>
              </a:rPr>
              <a:t>потребностных</a:t>
            </a:r>
            <a:r>
              <a:rPr lang="ru-RU" altLang="ru-RU" sz="2400" dirty="0">
                <a:solidFill>
                  <a:srgbClr val="000000"/>
                </a:solidFill>
              </a:rPr>
              <a:t> сферах, чтобы создать собственную стратегию саморазвития и самообразования, так и лучше понять переживания пациентов, а также уметь редуцировать отрицательные переживания больных. Умение правильно оценить и контролировать собственные эмоции поможет в ситуациях, требующих принятия быстрого, неординарного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3966634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7360" y="858808"/>
            <a:ext cx="896868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4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занятия</a:t>
            </a:r>
          </a:p>
          <a:p>
            <a:pPr>
              <a:spcAft>
                <a:spcPts val="600"/>
              </a:spcAft>
            </a:pPr>
            <a: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Знать: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Определения основных понятий темы,</a:t>
            </a:r>
          </a:p>
          <a:p>
            <a:pPr>
              <a:spcAft>
                <a:spcPts val="6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классификации, нарушения эмоций</a:t>
            </a:r>
          </a:p>
          <a:p>
            <a:pPr>
              <a:spcAft>
                <a:spcPts val="600"/>
              </a:spcAft>
            </a:pPr>
            <a: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выражать свои собственные эмоции,</a:t>
            </a:r>
          </a:p>
          <a:p>
            <a:pPr>
              <a:spcAft>
                <a:spcPts val="6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определять эмоции других людей, диагностировать </a:t>
            </a:r>
          </a:p>
          <a:p>
            <a:pPr>
              <a:spcAft>
                <a:spcPts val="6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уровни развития воли, эмоционального интеллекта</a:t>
            </a:r>
          </a:p>
          <a:p>
            <a:pPr>
              <a:spcAft>
                <a:spcPts val="600"/>
              </a:spcAft>
            </a:pPr>
            <a: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Владеть</a:t>
            </a:r>
            <a:r>
              <a:rPr lang="ru-RU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Способами выражения и диагностики </a:t>
            </a:r>
          </a:p>
          <a:p>
            <a:pPr>
              <a:spcAft>
                <a:spcPts val="6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эмоциональных состояний</a:t>
            </a:r>
          </a:p>
        </p:txBody>
      </p:sp>
    </p:spTree>
    <p:extLst>
      <p:ext uri="{BB962C8B-B14F-4D97-AF65-F5344CB8AC3E}">
        <p14:creationId xmlns:p14="http://schemas.microsoft.com/office/powerpoint/2010/main" val="395268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0"/>
            <a:ext cx="105460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652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1234440" y="332656"/>
            <a:ext cx="10012680" cy="177351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288"/>
              </a:spcAft>
              <a:buSzPct val="100000"/>
            </a:pPr>
            <a:r>
              <a:rPr lang="ru-RU" altLang="ru-RU" sz="26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  </a:t>
            </a:r>
            <a:r>
              <a:rPr lang="ru-RU" altLang="ru-RU" sz="2600" b="1" i="1" dirty="0">
                <a:solidFill>
                  <a:srgbClr val="000000"/>
                </a:solidFill>
              </a:rPr>
              <a:t>Эмоции  </a:t>
            </a:r>
            <a:r>
              <a:rPr lang="ru-RU" altLang="ru-RU" sz="2600" dirty="0">
                <a:solidFill>
                  <a:srgbClr val="000000"/>
                </a:solidFill>
              </a:rPr>
              <a:t>- процесс отражения </a:t>
            </a:r>
            <a:r>
              <a:rPr lang="ru-RU" altLang="ru-RU" sz="2600" u="sng" dirty="0">
                <a:solidFill>
                  <a:srgbClr val="000000"/>
                </a:solidFill>
              </a:rPr>
              <a:t>субъективного </a:t>
            </a:r>
            <a:r>
              <a:rPr lang="ru-RU" altLang="ru-RU" sz="2600" dirty="0">
                <a:solidFill>
                  <a:srgbClr val="000000"/>
                </a:solidFill>
              </a:rPr>
              <a:t>отношения человека к объектам и явлениям окружающего мира, другим людям и самому себе в форме непосредственного переживания.</a:t>
            </a:r>
          </a:p>
          <a:p>
            <a:pPr>
              <a:spcAft>
                <a:spcPts val="288"/>
              </a:spcAft>
              <a:buSzPct val="100000"/>
            </a:pPr>
            <a:r>
              <a:rPr lang="ru-RU" altLang="ru-RU" sz="2600" dirty="0">
                <a:solidFill>
                  <a:srgbClr val="000000"/>
                </a:solidFill>
              </a:rPr>
              <a:t>          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15" y="2331504"/>
            <a:ext cx="583247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2000" y="6156022"/>
            <a:ext cx="10957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buSzPct val="100000"/>
            </a:pPr>
            <a:r>
              <a:rPr lang="ru-RU" altLang="ru-RU" sz="2800" dirty="0">
                <a:solidFill>
                  <a:srgbClr val="000000"/>
                </a:solidFill>
              </a:rPr>
              <a:t>Эмоции выражают состояние субъекта и его отношение к объекту. </a:t>
            </a:r>
          </a:p>
        </p:txBody>
      </p:sp>
    </p:spTree>
    <p:extLst>
      <p:ext uri="{BB962C8B-B14F-4D97-AF65-F5344CB8AC3E}">
        <p14:creationId xmlns:p14="http://schemas.microsoft.com/office/powerpoint/2010/main" val="1451592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47028" y="404665"/>
            <a:ext cx="7920880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Функции эмоций:</a:t>
            </a:r>
          </a:p>
          <a:p>
            <a:r>
              <a:rPr lang="ru-RU" sz="2400" dirty="0"/>
              <a:t>1. Экспрессивная</a:t>
            </a:r>
          </a:p>
          <a:p>
            <a:r>
              <a:rPr lang="ru-RU" sz="2400" dirty="0"/>
              <a:t>2. Отражательно-оценочная. </a:t>
            </a:r>
          </a:p>
          <a:p>
            <a:r>
              <a:rPr lang="ru-RU" sz="2400" dirty="0"/>
              <a:t>3. Побуждающая</a:t>
            </a:r>
          </a:p>
          <a:p>
            <a:r>
              <a:rPr lang="ru-RU" sz="2400" dirty="0"/>
              <a:t>4</a:t>
            </a:r>
            <a:r>
              <a:rPr lang="ru-RU" sz="2400" b="1" dirty="0"/>
              <a:t>. Коммуникативная</a:t>
            </a:r>
          </a:p>
          <a:p>
            <a:r>
              <a:rPr lang="ru-RU" sz="2400" dirty="0"/>
              <a:t>5. Предвосхищающая эвристическая</a:t>
            </a:r>
          </a:p>
          <a:p>
            <a:r>
              <a:rPr lang="ru-RU" sz="2400" dirty="0"/>
              <a:t>6. Синтезирующая</a:t>
            </a:r>
          </a:p>
          <a:p>
            <a:r>
              <a:rPr lang="ru-RU" sz="2400" dirty="0"/>
              <a:t>7. Организующая (дезорганизационная)</a:t>
            </a:r>
          </a:p>
          <a:p>
            <a:r>
              <a:rPr lang="ru-RU" sz="2400" dirty="0"/>
              <a:t>8. Компенсаторная (замещающая). </a:t>
            </a:r>
          </a:p>
          <a:p>
            <a:r>
              <a:rPr lang="ru-RU" sz="2400" dirty="0"/>
              <a:t>9. Переключающая</a:t>
            </a:r>
          </a:p>
          <a:p>
            <a:r>
              <a:rPr lang="ru-RU" sz="2400" dirty="0"/>
              <a:t>10. Функция (аварийного) разрешения ситуаций</a:t>
            </a:r>
          </a:p>
          <a:p>
            <a:r>
              <a:rPr lang="ru-RU" sz="2400" dirty="0"/>
              <a:t>11. Функция активации и мобилизации организма. </a:t>
            </a:r>
          </a:p>
          <a:p>
            <a:r>
              <a:rPr lang="ru-RU" sz="2400" dirty="0"/>
              <a:t>12. </a:t>
            </a:r>
            <a:r>
              <a:rPr lang="ru-RU" sz="2400" dirty="0" err="1"/>
              <a:t>Следообразование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42048" y="5582385"/>
            <a:ext cx="10530840" cy="830997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/>
              <a:t>Эмоции выполняют функции обработки первичной информации о мире.  Эмоциям принадлежит роль в определении ценности предметов и явлений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89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1127760" y="655639"/>
            <a:ext cx="10728960" cy="23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127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625"/>
              </a:spcBef>
              <a:buSzPct val="70000"/>
            </a:pPr>
            <a:r>
              <a:rPr lang="ru-RU" altLang="ru-RU" sz="3400" b="1" dirty="0">
                <a:solidFill>
                  <a:srgbClr val="FF0000"/>
                </a:solidFill>
              </a:rPr>
              <a:t>Коммуникативная функция эмоций</a:t>
            </a:r>
            <a:r>
              <a:rPr lang="ru-RU" altLang="ru-RU" sz="3400" dirty="0">
                <a:solidFill>
                  <a:srgbClr val="000000"/>
                </a:solidFill>
              </a:rPr>
              <a:t> </a:t>
            </a:r>
            <a:r>
              <a:rPr lang="ru-RU" altLang="ru-RU" sz="2500" dirty="0">
                <a:solidFill>
                  <a:srgbClr val="000000"/>
                </a:solidFill>
              </a:rPr>
              <a:t>заключается в том, что мимика, жесты,  позы, выразительные вдохи, изменение интонации являются «языком человеческих чувств» и позволяют человеку передавать своим переживания другим людям информировать их о своём отношении к явлениям объектам и т.д.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883920" y="3501008"/>
            <a:ext cx="10591800" cy="925511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127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450"/>
              </a:spcBef>
              <a:buSzPct val="100000"/>
            </a:pPr>
            <a:r>
              <a:rPr lang="ru-RU" altLang="ru-RU" dirty="0">
                <a:solidFill>
                  <a:srgbClr val="000000"/>
                </a:solidFill>
              </a:rPr>
              <a:t>  </a:t>
            </a:r>
            <a:r>
              <a:rPr lang="ru-RU" altLang="ru-RU" sz="2000" dirty="0">
                <a:solidFill>
                  <a:srgbClr val="000000"/>
                </a:solidFill>
              </a:rPr>
              <a:t>    </a:t>
            </a:r>
            <a:r>
              <a:rPr lang="ru-RU" altLang="ru-RU" sz="2000" dirty="0">
                <a:solidFill>
                  <a:srgbClr val="7E0021"/>
                </a:solidFill>
              </a:rPr>
              <a:t>Известно, что эмоции обладают «заразительностью». «Заражение» эмоциональным состоянием происходит именно потому, что люди могут понять и примерить на себя переживания другого человека</a:t>
            </a:r>
            <a:r>
              <a:rPr lang="ru-RU" altLang="ru-RU" dirty="0">
                <a:solidFill>
                  <a:srgbClr val="7E0021"/>
                </a:solidFill>
              </a:rPr>
              <a:t>.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4941693"/>
            <a:ext cx="1331540" cy="157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57" y="5019270"/>
            <a:ext cx="1222374" cy="162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00" y="4986366"/>
            <a:ext cx="1172840" cy="152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31" y="4941693"/>
            <a:ext cx="1299419" cy="17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340" y="4966247"/>
            <a:ext cx="1507382" cy="157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406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423" y="470538"/>
            <a:ext cx="8218488" cy="62981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Систематика видов эмоций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ru-RU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5647" y="1420988"/>
            <a:ext cx="10462161" cy="5805756"/>
          </a:xfrm>
        </p:spPr>
        <p:txBody>
          <a:bodyPr/>
          <a:lstStyle/>
          <a:p>
            <a:r>
              <a:rPr lang="ru-RU" sz="2700" i="1" dirty="0"/>
              <a:t>По характеру влияния </a:t>
            </a:r>
            <a:r>
              <a:rPr lang="ru-RU" sz="2700" dirty="0"/>
              <a:t>на общее психофизическое состояние человека эмоции делятся на: </a:t>
            </a:r>
            <a:r>
              <a:rPr lang="ru-RU" b="1" i="1" dirty="0"/>
              <a:t>стенические и астенические</a:t>
            </a:r>
            <a:r>
              <a:rPr lang="ru-RU" sz="2700" dirty="0"/>
              <a:t>.</a:t>
            </a:r>
          </a:p>
          <a:p>
            <a:r>
              <a:rPr lang="ru-RU" sz="2700" i="1" dirty="0"/>
              <a:t>По характеру переживаний </a:t>
            </a:r>
            <a:r>
              <a:rPr lang="ru-RU" sz="2700" dirty="0"/>
              <a:t>и субъективной значимости для человека – на </a:t>
            </a:r>
            <a:r>
              <a:rPr lang="ru-RU" sz="2700" b="1" i="1" dirty="0"/>
              <a:t>положительные, нейтральные и отрицательные.</a:t>
            </a:r>
          </a:p>
          <a:p>
            <a:r>
              <a:rPr lang="ru-RU" sz="2700" i="1" dirty="0"/>
              <a:t>По выраженности и продолжительности </a:t>
            </a:r>
            <a:r>
              <a:rPr lang="ru-RU" sz="2700" dirty="0"/>
              <a:t>эмоций выделяют: </a:t>
            </a:r>
            <a:r>
              <a:rPr lang="ru-RU" sz="2500" b="1" i="1" dirty="0"/>
              <a:t>эмоциональный фон, эмоциональные</a:t>
            </a:r>
            <a:r>
              <a:rPr lang="ru-RU" sz="2600" b="1" i="1" dirty="0"/>
              <a:t> состояния, эмоциональные реакции.</a:t>
            </a:r>
          </a:p>
          <a:p>
            <a:r>
              <a:rPr lang="ru-RU" sz="2700" i="1" dirty="0"/>
              <a:t>По уровню </a:t>
            </a:r>
            <a:r>
              <a:rPr lang="ru-RU" sz="2700" dirty="0"/>
              <a:t>эмоции подразделяются на более простые, глубинные (витальные) – </a:t>
            </a:r>
            <a:r>
              <a:rPr lang="ru-RU" sz="2700" b="1" i="1" dirty="0"/>
              <a:t>протопатические</a:t>
            </a:r>
            <a:r>
              <a:rPr lang="ru-RU" sz="2700" dirty="0"/>
              <a:t>, и более тонкие, дифференцированные – </a:t>
            </a:r>
            <a:r>
              <a:rPr lang="ru-RU" sz="2700" b="1" i="1" dirty="0"/>
              <a:t>эпикритические</a:t>
            </a:r>
            <a:r>
              <a:rPr lang="ru-RU" sz="2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782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890649" y="811449"/>
            <a:ext cx="10569039" cy="314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113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600" b="1" dirty="0">
                <a:solidFill>
                  <a:schemeClr val="accent2">
                    <a:lumMod val="75000"/>
                  </a:schemeClr>
                </a:solidFill>
              </a:rPr>
              <a:t>Эмоции представлены в психике человека в виде четырех основных феноменов: </a:t>
            </a:r>
          </a:p>
          <a:p>
            <a:pPr marL="627063" indent="-206375"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663575" algn="l"/>
                <a:tab pos="7143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altLang="ru-RU" sz="2600" dirty="0"/>
              <a:t>эмоциональные реакции, </a:t>
            </a:r>
          </a:p>
          <a:p>
            <a:pPr marL="627063" indent="-206375"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663575" algn="l"/>
                <a:tab pos="7143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altLang="ru-RU" sz="2600" dirty="0"/>
              <a:t>эмоциональные состояния, </a:t>
            </a:r>
          </a:p>
          <a:p>
            <a:pPr marL="627063" indent="-206375"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663575" algn="l"/>
                <a:tab pos="7143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altLang="ru-RU" sz="2600" dirty="0"/>
              <a:t>чувства, </a:t>
            </a:r>
          </a:p>
          <a:p>
            <a:pPr marL="627063" indent="-206375"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663575" algn="l"/>
                <a:tab pos="7143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ru-RU" altLang="ru-RU" sz="2600" dirty="0"/>
              <a:t>эмоциональные свойства.</a:t>
            </a:r>
          </a:p>
          <a:p>
            <a:pPr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600" b="1" dirty="0"/>
          </a:p>
          <a:p>
            <a:pPr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endParaRPr lang="ru-RU" altLang="ru-RU"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80655" y="4581128"/>
            <a:ext cx="10474036" cy="892552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600" b="1" dirty="0"/>
              <a:t>Эмоциональные реакции —</a:t>
            </a:r>
            <a:r>
              <a:rPr lang="ru-RU" altLang="ru-RU" sz="2600" dirty="0"/>
              <a:t> непосредственное кратковременное  переживание, протекание какой-либо эмоции (испуг, радость..). </a:t>
            </a:r>
          </a:p>
        </p:txBody>
      </p:sp>
    </p:spTree>
    <p:extLst>
      <p:ext uri="{BB962C8B-B14F-4D97-AF65-F5344CB8AC3E}">
        <p14:creationId xmlns:p14="http://schemas.microsoft.com/office/powerpoint/2010/main" val="1598169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928" y="1271968"/>
            <a:ext cx="10515600" cy="1037545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Проектирование</a:t>
            </a:r>
            <a:r>
              <a:rPr lang="ru-RU" dirty="0" smtClean="0"/>
              <a:t> –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166595"/>
            <a:ext cx="10515600" cy="2188235"/>
          </a:xfrm>
        </p:spPr>
        <p:txBody>
          <a:bodyPr>
            <a:normAutofit/>
          </a:bodyPr>
          <a:lstStyle/>
          <a:p>
            <a:r>
              <a:rPr lang="ru-RU" dirty="0" smtClean="0"/>
              <a:t>сложная, многоступенчатая деятельность. Совершается она как ряд последовательно следующих друг за другом этапов (фаз, ступеней), приближая разработку предстоящей деятельности от общей идеи, замысла, модели к описанию условий, при которых может быть получен полезный (педагогический) результат.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55192" y="4714030"/>
            <a:ext cx="64464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Занятие </a:t>
            </a:r>
            <a:r>
              <a:rPr lang="ru-RU" sz="2400" dirty="0">
                <a:latin typeface="Comic Sans MS" panose="030F0702030302020204" pitchFamily="66" charset="0"/>
              </a:rPr>
              <a:t>– любое образовательное событие или действо, имеющее структуру, требующее подготовительной работы и направленное на достижение образовательных результатов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08" y="4354830"/>
            <a:ext cx="4227576" cy="21137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66763" y="249434"/>
            <a:ext cx="8552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Определение понятий. Методологические основания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1784" y="784462"/>
            <a:ext cx="7340664" cy="48750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лат.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projectus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букв. — брошенный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вперед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3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187531" y="836713"/>
            <a:ext cx="10640291" cy="524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buSzPct val="100000"/>
            </a:pPr>
            <a:r>
              <a:rPr lang="ru-RU" altLang="ru-RU" sz="2600" b="1" dirty="0">
                <a:solidFill>
                  <a:srgbClr val="C00000"/>
                </a:solidFill>
              </a:rPr>
              <a:t>Эмоциональные состояния</a:t>
            </a:r>
            <a:r>
              <a:rPr lang="ru-RU" altLang="ru-RU" sz="2600" dirty="0">
                <a:solidFill>
                  <a:srgbClr val="C00000"/>
                </a:solidFill>
              </a:rPr>
              <a:t> </a:t>
            </a:r>
            <a:r>
              <a:rPr lang="ru-RU" altLang="ru-RU" sz="2600" dirty="0">
                <a:solidFill>
                  <a:srgbClr val="000000"/>
                </a:solidFill>
              </a:rPr>
              <a:t>более длительны и устойчивы, чем эмоциональные реакции.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100000"/>
            </a:pPr>
            <a:r>
              <a:rPr lang="ru-RU" altLang="ru-RU" sz="2600" b="1" dirty="0">
                <a:solidFill>
                  <a:srgbClr val="C00000"/>
                </a:solidFill>
              </a:rPr>
              <a:t>Чувства</a:t>
            </a:r>
            <a:r>
              <a:rPr lang="ru-RU" altLang="ru-RU" sz="2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altLang="ru-RU" sz="2600" dirty="0">
                <a:solidFill>
                  <a:srgbClr val="000000"/>
                </a:solidFill>
              </a:rPr>
              <a:t>– эмоциональные состояния, более длительные, чем эмоции, психические состояния, имеющие предметный характер (любовь к Родине).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100000"/>
            </a:pPr>
            <a:r>
              <a:rPr lang="ru-RU" altLang="ru-RU" sz="2600" b="1" dirty="0">
                <a:solidFill>
                  <a:srgbClr val="C00000"/>
                </a:solidFill>
              </a:rPr>
              <a:t>Эмоциональные свойства</a:t>
            </a:r>
            <a:r>
              <a:rPr lang="ru-RU" altLang="ru-RU" sz="2600" dirty="0">
                <a:solidFill>
                  <a:srgbClr val="C00000"/>
                </a:solidFill>
              </a:rPr>
              <a:t> </a:t>
            </a:r>
            <a:r>
              <a:rPr lang="ru-RU" altLang="ru-RU" sz="2600" dirty="0">
                <a:solidFill>
                  <a:srgbClr val="000000"/>
                </a:solidFill>
              </a:rPr>
              <a:t>- наиболее устойчивые характеристики человека, характеризующие индивидуальные особенности эмоционального реагирования, типичные для конкретного человека (эмоциональная возбудимость (лабильность, вязкость, отзывчивость и </a:t>
            </a:r>
            <a:r>
              <a:rPr lang="ru-RU" altLang="ru-RU" sz="2600" dirty="0" err="1">
                <a:solidFill>
                  <a:srgbClr val="000000"/>
                </a:solidFill>
              </a:rPr>
              <a:t>эмпатия</a:t>
            </a:r>
            <a:r>
              <a:rPr lang="ru-RU" altLang="ru-RU" sz="2600" dirty="0">
                <a:solidFill>
                  <a:srgbClr val="000000"/>
                </a:solidFill>
              </a:rPr>
              <a:t>, огрубление, алекситимия).</a:t>
            </a:r>
          </a:p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32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455733"/>
              </p:ext>
            </p:extLst>
          </p:nvPr>
        </p:nvGraphicFramePr>
        <p:xfrm>
          <a:off x="1009403" y="1911927"/>
          <a:ext cx="10675916" cy="4571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0766">
                  <a:extLst>
                    <a:ext uri="{9D8B030D-6E8A-4147-A177-3AD203B41FA5}">
                      <a16:colId xmlns:a16="http://schemas.microsoft.com/office/drawing/2014/main" val="64621404"/>
                    </a:ext>
                  </a:extLst>
                </a:gridCol>
                <a:gridCol w="2038803">
                  <a:extLst>
                    <a:ext uri="{9D8B030D-6E8A-4147-A177-3AD203B41FA5}">
                      <a16:colId xmlns:a16="http://schemas.microsoft.com/office/drawing/2014/main" val="1129155098"/>
                    </a:ext>
                  </a:extLst>
                </a:gridCol>
                <a:gridCol w="2553494">
                  <a:extLst>
                    <a:ext uri="{9D8B030D-6E8A-4147-A177-3AD203B41FA5}">
                      <a16:colId xmlns:a16="http://schemas.microsoft.com/office/drawing/2014/main" val="3408574676"/>
                    </a:ext>
                  </a:extLst>
                </a:gridCol>
                <a:gridCol w="2104043">
                  <a:extLst>
                    <a:ext uri="{9D8B030D-6E8A-4147-A177-3AD203B41FA5}">
                      <a16:colId xmlns:a16="http://schemas.microsoft.com/office/drawing/2014/main" val="1148056118"/>
                    </a:ext>
                  </a:extLst>
                </a:gridCol>
                <a:gridCol w="2208810">
                  <a:extLst>
                    <a:ext uri="{9D8B030D-6E8A-4147-A177-3AD203B41FA5}">
                      <a16:colId xmlns:a16="http://schemas.microsoft.com/office/drawing/2014/main" val="116854160"/>
                    </a:ext>
                  </a:extLst>
                </a:gridCol>
              </a:tblGrid>
              <a:tr h="39260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Виды эмоций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</a:rPr>
                        <a:t>Эмоциональные феномены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712090"/>
                  </a:ext>
                </a:extLst>
              </a:tr>
              <a:tr h="5888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50" dirty="0">
                          <a:solidFill>
                            <a:schemeClr val="tx1"/>
                          </a:solidFill>
                          <a:effectLst/>
                        </a:rPr>
                        <a:t>По характеру влияния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50" dirty="0">
                          <a:solidFill>
                            <a:schemeClr val="tx1"/>
                          </a:solidFill>
                          <a:effectLst/>
                        </a:rPr>
                        <a:t>По характеру переживаний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По выраженности и продолжительности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По уровню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653523"/>
                  </a:ext>
                </a:extLst>
              </a:tr>
              <a:tr h="733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50" dirty="0">
                          <a:solidFill>
                            <a:schemeClr val="tx1"/>
                          </a:solidFill>
                          <a:effectLst/>
                        </a:rPr>
                        <a:t>стенические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50" dirty="0">
                          <a:solidFill>
                            <a:schemeClr val="tx1"/>
                          </a:solidFill>
                          <a:effectLst/>
                        </a:rPr>
                        <a:t>положительные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50" dirty="0">
                          <a:solidFill>
                            <a:schemeClr val="tx1"/>
                          </a:solidFill>
                          <a:effectLst/>
                        </a:rPr>
                        <a:t>эмоциональный фон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протопатические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эмоциональные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реакции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669363"/>
                  </a:ext>
                </a:extLst>
              </a:tr>
              <a:tr h="733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50" dirty="0">
                          <a:solidFill>
                            <a:schemeClr val="tx1"/>
                          </a:solidFill>
                          <a:effectLst/>
                        </a:rPr>
                        <a:t>астенические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50">
                          <a:solidFill>
                            <a:schemeClr val="tx1"/>
                          </a:solidFill>
                          <a:effectLst/>
                        </a:rPr>
                        <a:t>нейтральные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50" dirty="0">
                          <a:solidFill>
                            <a:schemeClr val="tx1"/>
                          </a:solidFill>
                          <a:effectLst/>
                        </a:rPr>
                        <a:t>эмоциональные состояния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эпикритические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эмоциональные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состояния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099193"/>
                  </a:ext>
                </a:extLst>
              </a:tr>
              <a:tr h="733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50" dirty="0">
                          <a:solidFill>
                            <a:schemeClr val="tx1"/>
                          </a:solidFill>
                          <a:effectLst/>
                        </a:rPr>
                        <a:t>отрицательные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50">
                          <a:solidFill>
                            <a:schemeClr val="tx1"/>
                          </a:solidFill>
                          <a:effectLst/>
                        </a:rPr>
                        <a:t>эмоциональные реакции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эмоциональные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свойства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018280"/>
                  </a:ext>
                </a:extLst>
              </a:tr>
              <a:tr h="8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чувства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16" marR="590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79551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39816" y="908720"/>
            <a:ext cx="316835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Эмоции</a:t>
            </a:r>
          </a:p>
        </p:txBody>
      </p:sp>
    </p:spTree>
    <p:extLst>
      <p:ext uri="{BB962C8B-B14F-4D97-AF65-F5344CB8AC3E}">
        <p14:creationId xmlns:p14="http://schemas.microsoft.com/office/powerpoint/2010/main" val="32043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6" y="33339"/>
            <a:ext cx="693737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644569" y="1582738"/>
            <a:ext cx="7653338" cy="52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11150" indent="-311150"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1150" algn="l"/>
                <a:tab pos="758825" algn="l"/>
                <a:tab pos="1208088" algn="l"/>
                <a:tab pos="1657350" algn="l"/>
                <a:tab pos="2106613" algn="l"/>
                <a:tab pos="2555875" algn="l"/>
                <a:tab pos="3005138" algn="l"/>
                <a:tab pos="3454400" algn="l"/>
                <a:tab pos="3903663" algn="l"/>
                <a:tab pos="4352925" algn="l"/>
                <a:tab pos="4802188" algn="l"/>
                <a:tab pos="5251450" algn="l"/>
                <a:tab pos="5700713" algn="l"/>
                <a:tab pos="6149975" algn="l"/>
                <a:tab pos="6599238" algn="l"/>
                <a:tab pos="7048500" algn="l"/>
                <a:tab pos="7497763" algn="l"/>
                <a:tab pos="7947025" algn="l"/>
                <a:tab pos="8396288" algn="l"/>
                <a:tab pos="8845550" algn="l"/>
                <a:tab pos="9294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25"/>
              </a:spcBef>
              <a:buClr>
                <a:srgbClr val="006666"/>
              </a:buClr>
              <a:buSzPct val="70000"/>
              <a:buFont typeface="Wingdings" panose="05000000000000000000" pitchFamily="2" charset="2"/>
              <a:buChar char=""/>
              <a:defRPr/>
            </a:pPr>
            <a:r>
              <a:rPr lang="ru-RU" altLang="ru-RU" sz="3200" dirty="0">
                <a:latin typeface="Verdana" panose="020B0604030504040204" pitchFamily="34" charset="0"/>
                <a:cs typeface="Arial" panose="020B0604020202020204" pitchFamily="34" charset="0"/>
              </a:rPr>
              <a:t>жесты (движения рук);</a:t>
            </a:r>
          </a:p>
          <a:p>
            <a:pPr>
              <a:spcBef>
                <a:spcPts val="725"/>
              </a:spcBef>
              <a:buClr>
                <a:srgbClr val="006666"/>
              </a:buClr>
              <a:buSzPct val="70000"/>
              <a:buFont typeface="Wingdings" panose="05000000000000000000" pitchFamily="2" charset="2"/>
              <a:buChar char=""/>
              <a:defRPr/>
            </a:pPr>
            <a:r>
              <a:rPr lang="ru-RU" altLang="ru-RU" sz="3200" b="1" dirty="0">
                <a:latin typeface="Verdana" panose="020B0604030504040204" pitchFamily="34" charset="0"/>
                <a:cs typeface="Arial" panose="020B0604020202020204" pitchFamily="34" charset="0"/>
              </a:rPr>
              <a:t>мимика</a:t>
            </a:r>
            <a:r>
              <a:rPr lang="ru-RU" altLang="ru-RU" sz="3200" dirty="0">
                <a:latin typeface="Verdana" panose="020B0604030504040204" pitchFamily="34" charset="0"/>
                <a:cs typeface="Arial" panose="020B0604020202020204" pitchFamily="34" charset="0"/>
              </a:rPr>
              <a:t> (движения мышц лица);</a:t>
            </a:r>
          </a:p>
          <a:p>
            <a:pPr>
              <a:spcBef>
                <a:spcPts val="725"/>
              </a:spcBef>
              <a:buClr>
                <a:srgbClr val="006666"/>
              </a:buClr>
              <a:buSzPct val="70000"/>
              <a:buFont typeface="Wingdings" panose="05000000000000000000" pitchFamily="2" charset="2"/>
              <a:buChar char=""/>
              <a:defRPr/>
            </a:pPr>
            <a:r>
              <a:rPr lang="ru-RU" altLang="ru-RU" sz="3200" dirty="0">
                <a:latin typeface="Verdana" panose="020B0604030504040204" pitchFamily="34" charset="0"/>
                <a:cs typeface="Arial" panose="020B0604020202020204" pitchFamily="34" charset="0"/>
              </a:rPr>
              <a:t>пантомимика (движения всего тела);</a:t>
            </a:r>
          </a:p>
          <a:p>
            <a:pPr>
              <a:spcBef>
                <a:spcPts val="725"/>
              </a:spcBef>
              <a:buClr>
                <a:srgbClr val="006666"/>
              </a:buClr>
              <a:buSzPct val="70000"/>
              <a:buFont typeface="Wingdings" panose="05000000000000000000" pitchFamily="2" charset="2"/>
              <a:buChar char=""/>
              <a:defRPr/>
            </a:pPr>
            <a:r>
              <a:rPr lang="ru-RU" altLang="ru-RU" sz="2800" dirty="0">
                <a:latin typeface="Verdana" panose="020B0604030504040204" pitchFamily="34" charset="0"/>
                <a:cs typeface="Arial" panose="020B0604020202020204" pitchFamily="34" charset="0"/>
              </a:rPr>
              <a:t>эмоциональные компоненты речи (сила и тембр, интонации голоса);</a:t>
            </a:r>
          </a:p>
          <a:p>
            <a:pPr>
              <a:spcBef>
                <a:spcPts val="725"/>
              </a:spcBef>
              <a:buClr>
                <a:srgbClr val="006666"/>
              </a:buClr>
              <a:buSzPct val="70000"/>
              <a:buFont typeface="Wingdings" panose="05000000000000000000" pitchFamily="2" charset="2"/>
              <a:buChar char=""/>
              <a:defRPr/>
            </a:pPr>
            <a:r>
              <a:rPr lang="ru-RU" altLang="ru-RU" sz="2800" dirty="0">
                <a:latin typeface="Verdana" panose="020B0604030504040204" pitchFamily="34" charset="0"/>
                <a:cs typeface="Arial" panose="020B0604020202020204" pitchFamily="34" charset="0"/>
              </a:rPr>
              <a:t>вегетативные изменения (покраснение, побледнение, потоотделение).</a:t>
            </a:r>
          </a:p>
          <a:p>
            <a:pPr marL="330200">
              <a:spcBef>
                <a:spcPts val="725"/>
              </a:spcBef>
              <a:buSzPct val="70000"/>
              <a:defRPr/>
            </a:pPr>
            <a:endParaRPr lang="ru-RU" altLang="ru-RU" sz="280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50" y="1582738"/>
            <a:ext cx="1038225" cy="395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454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39689"/>
            <a:ext cx="69627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628776"/>
            <a:ext cx="7049880" cy="522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440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66750"/>
            <a:ext cx="856615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999657" y="414338"/>
            <a:ext cx="705643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</a:pPr>
            <a:r>
              <a:rPr lang="ru-RU" altLang="ru-RU" sz="2400" b="1" dirty="0">
                <a:solidFill>
                  <a:srgbClr val="7E0021"/>
                </a:solidFill>
              </a:rPr>
              <a:t>Эмоциональные мимические реакции</a:t>
            </a:r>
          </a:p>
        </p:txBody>
      </p:sp>
    </p:spTree>
    <p:extLst>
      <p:ext uri="{BB962C8B-B14F-4D97-AF65-F5344CB8AC3E}">
        <p14:creationId xmlns:p14="http://schemas.microsoft.com/office/powerpoint/2010/main" val="2839394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3743326"/>
            <a:ext cx="20955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2366963"/>
            <a:ext cx="20955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185864"/>
            <a:ext cx="20955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120651"/>
            <a:ext cx="20955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342387" y="201440"/>
            <a:ext cx="3311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8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altLang="ru-RU" sz="4400" b="1" i="1" dirty="0">
                <a:solidFill>
                  <a:srgbClr val="7E0021"/>
                </a:solidFill>
              </a:rPr>
              <a:t>Удивление</a:t>
            </a:r>
          </a:p>
          <a:p>
            <a:pPr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</a:pPr>
            <a:endParaRPr lang="ru-RU" altLang="ru-RU" sz="4400" b="1" i="1" dirty="0">
              <a:solidFill>
                <a:srgbClr val="7E0021"/>
              </a:solidFill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971925" y="5956301"/>
            <a:ext cx="53276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ru-RU" altLang="ru-RU" sz="2000" b="1"/>
              <a:t>Вопросительное удивление</a:t>
            </a:r>
          </a:p>
          <a:p>
            <a:pPr>
              <a:lnSpc>
                <a:spcPct val="93000"/>
              </a:lnSpc>
              <a:buClrTx/>
              <a:buFontTx/>
              <a:buNone/>
            </a:pPr>
            <a:r>
              <a:rPr lang="ru-RU" altLang="ru-RU" sz="2000"/>
              <a:t>«</a:t>
            </a:r>
            <a:r>
              <a:rPr lang="ru-RU" altLang="ru-RU" sz="2000" i="1"/>
              <a:t>Это так?</a:t>
            </a:r>
            <a:r>
              <a:rPr lang="ru-RU" altLang="ru-RU" sz="2000"/>
              <a:t>» или: «</a:t>
            </a:r>
            <a:r>
              <a:rPr lang="ru-RU" altLang="ru-RU" sz="2000" i="1"/>
              <a:t>О, в самом деле?</a:t>
            </a:r>
            <a:r>
              <a:rPr lang="ru-RU" altLang="ru-RU" sz="2000"/>
              <a:t>»</a:t>
            </a:r>
          </a:p>
          <a:p>
            <a:pPr>
              <a:lnSpc>
                <a:spcPct val="93000"/>
              </a:lnSpc>
              <a:buClrTx/>
              <a:buFontTx/>
              <a:buNone/>
            </a:pPr>
            <a:endParaRPr lang="ru-RU" altLang="ru-RU" sz="20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916614" y="4787900"/>
            <a:ext cx="23764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ru-RU" altLang="ru-RU" sz="2000" b="1"/>
              <a:t>Изумление </a:t>
            </a:r>
          </a:p>
          <a:p>
            <a:pPr>
              <a:lnSpc>
                <a:spcPct val="93000"/>
              </a:lnSpc>
              <a:buClrTx/>
              <a:buFontTx/>
              <a:buNone/>
            </a:pPr>
            <a:r>
              <a:rPr lang="ru-RU" altLang="ru-RU" sz="2000" i="1"/>
              <a:t>«Что?», «Ах!»..</a:t>
            </a:r>
            <a:r>
              <a:rPr lang="ru-RU" altLang="ru-RU" sz="1100" i="1"/>
              <a:t>.</a:t>
            </a:r>
          </a:p>
          <a:p>
            <a:pPr>
              <a:lnSpc>
                <a:spcPct val="93000"/>
              </a:lnSpc>
              <a:buClrTx/>
              <a:buFontTx/>
              <a:buNone/>
            </a:pPr>
            <a:endParaRPr lang="ru-RU" altLang="ru-RU" sz="1100" i="1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8440739" y="3743326"/>
            <a:ext cx="208438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altLang="ru-RU" sz="2000" b="1"/>
              <a:t>Ошеломление</a:t>
            </a:r>
          </a:p>
          <a:p>
            <a:pPr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</a:pPr>
            <a:endParaRPr lang="ru-RU" altLang="ru-RU" sz="2000" b="1"/>
          </a:p>
        </p:txBody>
      </p:sp>
      <p:sp>
        <p:nvSpPr>
          <p:cNvPr id="2" name="Прямоугольник 1"/>
          <p:cNvSpPr/>
          <p:nvPr/>
        </p:nvSpPr>
        <p:spPr>
          <a:xfrm>
            <a:off x="1512095" y="1094234"/>
            <a:ext cx="4572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Брови приподняты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Глаза раскрыты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Рот приоткрыт</a:t>
            </a:r>
          </a:p>
        </p:txBody>
      </p:sp>
    </p:spTree>
    <p:extLst>
      <p:ext uri="{BB962C8B-B14F-4D97-AF65-F5344CB8AC3E}">
        <p14:creationId xmlns:p14="http://schemas.microsoft.com/office/powerpoint/2010/main" val="3938195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2" y="280830"/>
            <a:ext cx="9720263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83833" y="188641"/>
            <a:ext cx="705643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</a:pPr>
            <a:r>
              <a:rPr lang="ru-RU" altLang="ru-RU" sz="2400" b="1" dirty="0">
                <a:solidFill>
                  <a:srgbClr val="7E0021"/>
                </a:solidFill>
              </a:rPr>
              <a:t>Эмоциональные мимические реакции</a:t>
            </a:r>
          </a:p>
        </p:txBody>
      </p:sp>
    </p:spTree>
    <p:extLst>
      <p:ext uri="{BB962C8B-B14F-4D97-AF65-F5344CB8AC3E}">
        <p14:creationId xmlns:p14="http://schemas.microsoft.com/office/powerpoint/2010/main" val="2793763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2567608" y="746102"/>
            <a:ext cx="7056438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425"/>
              </a:spcAft>
            </a:pPr>
            <a:r>
              <a:rPr lang="ru-RU" altLang="ru-RU" sz="2800" b="1" dirty="0">
                <a:solidFill>
                  <a:srgbClr val="C00000"/>
                </a:solidFill>
              </a:rPr>
              <a:t>Эмоциональные мимические реакции</a:t>
            </a:r>
          </a:p>
          <a:p>
            <a:pPr algn="ctr">
              <a:spcAft>
                <a:spcPts val="425"/>
              </a:spcAft>
            </a:pPr>
            <a:endParaRPr lang="ru-RU" altLang="ru-RU" sz="2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1511301"/>
            <a:ext cx="2303463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39901" y="4608513"/>
            <a:ext cx="3095625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425"/>
              </a:spcAft>
            </a:pPr>
            <a:r>
              <a:rPr lang="ru-RU" altLang="ru-RU" sz="2800" b="1">
                <a:solidFill>
                  <a:srgbClr val="7E0021"/>
                </a:solidFill>
              </a:rPr>
              <a:t>Злость</a:t>
            </a:r>
          </a:p>
          <a:p>
            <a:pPr algn="ctr">
              <a:spcAft>
                <a:spcPts val="425"/>
              </a:spcAft>
            </a:pPr>
            <a:r>
              <a:rPr lang="ru-RU" altLang="ru-RU" sz="2800" b="1">
                <a:solidFill>
                  <a:srgbClr val="7E0021"/>
                </a:solidFill>
              </a:rPr>
              <a:t> (гнев)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4" y="1391341"/>
            <a:ext cx="2303463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124451" y="4751389"/>
            <a:ext cx="24479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800" b="1">
                <a:solidFill>
                  <a:srgbClr val="7E0021"/>
                </a:solidFill>
              </a:rPr>
              <a:t>Печаль</a:t>
            </a:r>
          </a:p>
          <a:p>
            <a:pPr algn="ctr">
              <a:buClrTx/>
              <a:buFontTx/>
              <a:buNone/>
            </a:pPr>
            <a:r>
              <a:rPr lang="ru-RU" altLang="ru-RU" sz="2800" b="1">
                <a:solidFill>
                  <a:srgbClr val="7E0021"/>
                </a:solidFill>
              </a:rPr>
              <a:t> (грусть)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4" y="1655764"/>
            <a:ext cx="227488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7859714" y="4751388"/>
            <a:ext cx="2490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425"/>
              </a:spcAft>
            </a:pPr>
            <a:r>
              <a:rPr lang="ru-RU" altLang="ru-RU" sz="2800" b="1">
                <a:solidFill>
                  <a:srgbClr val="7E0021"/>
                </a:solidFill>
              </a:rPr>
              <a:t>Радость</a:t>
            </a:r>
          </a:p>
        </p:txBody>
      </p:sp>
    </p:spTree>
    <p:extLst>
      <p:ext uri="{BB962C8B-B14F-4D97-AF65-F5344CB8AC3E}">
        <p14:creationId xmlns:p14="http://schemas.microsoft.com/office/powerpoint/2010/main" val="2649022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2894013" y="252413"/>
            <a:ext cx="7313612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894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399463" y="692150"/>
            <a:ext cx="165735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3800">
                <a:solidFill>
                  <a:srgbClr val="FFFFFF"/>
                </a:solidFill>
              </a:rPr>
              <a:t>ужас</a:t>
            </a:r>
          </a:p>
        </p:txBody>
      </p:sp>
    </p:spTree>
    <p:extLst>
      <p:ext uri="{BB962C8B-B14F-4D97-AF65-F5344CB8AC3E}">
        <p14:creationId xmlns:p14="http://schemas.microsoft.com/office/powerpoint/2010/main" val="3683372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2894013" y="252413"/>
            <a:ext cx="7313612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631951" y="115889"/>
            <a:ext cx="3959225" cy="115252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919288" y="333375"/>
            <a:ext cx="338455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4100"/>
              <a:t>изумление</a:t>
            </a:r>
          </a:p>
        </p:txBody>
      </p:sp>
    </p:spTree>
    <p:extLst>
      <p:ext uri="{BB962C8B-B14F-4D97-AF65-F5344CB8AC3E}">
        <p14:creationId xmlns:p14="http://schemas.microsoft.com/office/powerpoint/2010/main" val="801595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519" y="608600"/>
            <a:ext cx="11269683" cy="93664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Трактовки понятия «Педагогическое проектирование»: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545245"/>
            <a:ext cx="11144003" cy="5177642"/>
          </a:xfrm>
        </p:spPr>
        <p:txBody>
          <a:bodyPr>
            <a:normAutofit/>
          </a:bodyPr>
          <a:lstStyle/>
          <a:p>
            <a:r>
              <a:rPr lang="ru-RU" sz="2900" dirty="0" smtClean="0"/>
              <a:t>целенаправленная деятельность педагога по </a:t>
            </a:r>
            <a:r>
              <a:rPr lang="ru-RU" sz="2900" u="sng" dirty="0" smtClean="0"/>
              <a:t>созданию проекта</a:t>
            </a:r>
            <a:r>
              <a:rPr lang="ru-RU" sz="2900" dirty="0" smtClean="0"/>
              <a:t>, который представляет собой </a:t>
            </a:r>
            <a:r>
              <a:rPr lang="ru-RU" sz="2900" u="sng" dirty="0" smtClean="0"/>
              <a:t>инновационную деятельность </a:t>
            </a:r>
            <a:r>
              <a:rPr lang="ru-RU" sz="2900" dirty="0" smtClean="0"/>
              <a:t>(модель) педагогической системы, ориентированной на массовое использование (Яковлева Н.О.).</a:t>
            </a:r>
          </a:p>
          <a:p>
            <a:r>
              <a:rPr lang="ru-RU" sz="2900" dirty="0"/>
              <a:t>предварительная разработка основных деталей, представляющих деятельность учащихся и педагогов (В.С. Безрукова</a:t>
            </a:r>
            <a:r>
              <a:rPr lang="ru-RU" sz="2900" dirty="0" smtClean="0"/>
              <a:t>).</a:t>
            </a:r>
          </a:p>
          <a:p>
            <a:r>
              <a:rPr lang="ru-RU" sz="2900" dirty="0"/>
              <a:t>содержательное, организационно-методическое, материально-техническое, социально-психологическое оформление замысла реализации целостного решения педагогической задачи, которое может осуществляться на эмпирическом, интуитивном, опытно-логическом и научном </a:t>
            </a:r>
            <a:r>
              <a:rPr lang="ru-RU" sz="2900" dirty="0" smtClean="0"/>
              <a:t>уровнях  </a:t>
            </a:r>
            <a:r>
              <a:rPr lang="ru-RU" sz="2900" dirty="0"/>
              <a:t>(В.А. </a:t>
            </a:r>
            <a:r>
              <a:rPr lang="ru-RU" sz="2900" dirty="0" err="1"/>
              <a:t>Сластенин</a:t>
            </a:r>
            <a:r>
              <a:rPr lang="ru-RU" sz="2900" dirty="0"/>
              <a:t>).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66763" y="249434"/>
            <a:ext cx="8552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Определение понятий. Методологические основания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894013" y="252413"/>
            <a:ext cx="7313612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631951" y="188913"/>
            <a:ext cx="2016125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3000"/>
              <a:t>обида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9459913" y="5877272"/>
            <a:ext cx="12080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ru-RU" altLang="ru-RU" sz="2400" dirty="0">
                <a:solidFill>
                  <a:srgbClr val="FFFFFF"/>
                </a:solidFill>
              </a:rPr>
              <a:t>Видео</a:t>
            </a:r>
          </a:p>
        </p:txBody>
      </p:sp>
    </p:spTree>
    <p:extLst>
      <p:ext uri="{BB962C8B-B14F-4D97-AF65-F5344CB8AC3E}">
        <p14:creationId xmlns:p14="http://schemas.microsoft.com/office/powerpoint/2010/main" val="2343414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5560" y="1484785"/>
            <a:ext cx="7992888" cy="443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Кейс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эмоции у детей</a:t>
            </a:r>
          </a:p>
          <a:p>
            <a:pPr>
              <a:lnSpc>
                <a:spcPct val="107000"/>
              </a:lnSpc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Определите эмоциональное состояние детей М и Д:</a:t>
            </a:r>
          </a:p>
          <a:p>
            <a:pPr algn="ctr">
              <a:lnSpc>
                <a:spcPct val="107000"/>
              </a:lnSpc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Запишите в рабочей тетради в виде:</a:t>
            </a:r>
          </a:p>
          <a:p>
            <a:pPr marL="711200">
              <a:lnSpc>
                <a:spcPct val="107000"/>
              </a:lnSpc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</a:t>
            </a:r>
          </a:p>
          <a:p>
            <a:pPr marL="711200">
              <a:lnSpc>
                <a:spcPct val="107000"/>
              </a:lnSpc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 </a:t>
            </a:r>
          </a:p>
          <a:p>
            <a:pPr marL="711200">
              <a:lnSpc>
                <a:spcPct val="107000"/>
              </a:lnSpc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711200">
              <a:lnSpc>
                <a:spcPct val="107000"/>
              </a:lnSpc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7-</a:t>
            </a:r>
          </a:p>
        </p:txBody>
      </p:sp>
    </p:spTree>
    <p:extLst>
      <p:ext uri="{BB962C8B-B14F-4D97-AF65-F5344CB8AC3E}">
        <p14:creationId xmlns:p14="http://schemas.microsoft.com/office/powerpoint/2010/main" val="3839573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812925" y="320076"/>
            <a:ext cx="8351837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r>
              <a:rPr lang="ru-RU" altLang="ru-RU" sz="2200" b="1" dirty="0"/>
              <a:t>Эмоциональные мимические реакции у детей</a:t>
            </a:r>
          </a:p>
          <a:p>
            <a:pPr algn="r">
              <a:buClrTx/>
              <a:buFontTx/>
              <a:buNone/>
            </a:pPr>
            <a:r>
              <a:rPr lang="ru-RU" altLang="ru-RU" sz="2600" b="1" dirty="0">
                <a:solidFill>
                  <a:srgbClr val="7E0021"/>
                </a:solidFill>
              </a:rPr>
              <a:t>Определите эмоциональное состояние (Д1-М1):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1295401"/>
            <a:ext cx="4319588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368426"/>
            <a:ext cx="40322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973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955007" y="454433"/>
            <a:ext cx="8351837" cy="4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</a:pPr>
            <a:r>
              <a:rPr lang="ru-RU" altLang="ru-RU" sz="2600" b="1" dirty="0">
                <a:solidFill>
                  <a:srgbClr val="7E0021"/>
                </a:solidFill>
              </a:rPr>
              <a:t>Определите эмоциональное состояние (Д2-М2):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1223963"/>
            <a:ext cx="439102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6" y="1223963"/>
            <a:ext cx="4176713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5309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739901" y="248005"/>
            <a:ext cx="8712200" cy="67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425"/>
              </a:spcAft>
            </a:pPr>
            <a:r>
              <a:rPr lang="ru-RU" altLang="ru-RU" sz="2800" b="1" dirty="0">
                <a:solidFill>
                  <a:srgbClr val="7E0021"/>
                </a:solidFill>
              </a:rPr>
              <a:t>Определите эмоциональное состояние (Д3-М3):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927100"/>
            <a:ext cx="4606925" cy="56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354" y="922841"/>
            <a:ext cx="4032250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7003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667668" y="251041"/>
            <a:ext cx="8640763" cy="60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</a:pPr>
            <a:r>
              <a:rPr lang="ru-RU" altLang="ru-RU" sz="2600" b="1" dirty="0">
                <a:solidFill>
                  <a:srgbClr val="7E0021"/>
                </a:solidFill>
              </a:rPr>
              <a:t>Определите эмоциональное состояние (Д4-М4):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990600"/>
            <a:ext cx="4392612" cy="56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1079500"/>
            <a:ext cx="4248150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896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668463" y="357918"/>
            <a:ext cx="8856662" cy="60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</a:pPr>
            <a:r>
              <a:rPr lang="ru-RU" altLang="ru-RU" sz="2800" b="1" dirty="0">
                <a:solidFill>
                  <a:srgbClr val="7E0021"/>
                </a:solidFill>
              </a:rPr>
              <a:t>Определите эмоциональное состояние (Д5-М5):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079500"/>
            <a:ext cx="44640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9" y="1081088"/>
            <a:ext cx="4319587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072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812926" y="298542"/>
            <a:ext cx="8783638" cy="60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</a:pPr>
            <a:r>
              <a:rPr lang="ru-RU" altLang="ru-RU" sz="2800" b="1" dirty="0">
                <a:solidFill>
                  <a:srgbClr val="7E0021"/>
                </a:solidFill>
              </a:rPr>
              <a:t>Определите эмоциональное состояние (Д6-М6):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6" y="1079500"/>
            <a:ext cx="417512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1063626"/>
            <a:ext cx="410368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084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739900" y="345288"/>
            <a:ext cx="8783638" cy="67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</a:pPr>
            <a:r>
              <a:rPr lang="ru-RU" altLang="ru-RU" sz="2400" b="1" dirty="0"/>
              <a:t>Эмоциональные мимические реакции у детей</a:t>
            </a:r>
          </a:p>
          <a:p>
            <a:pPr algn="r">
              <a:spcAft>
                <a:spcPts val="425"/>
              </a:spcAft>
            </a:pPr>
            <a:r>
              <a:rPr lang="ru-RU" altLang="ru-RU" sz="2800" b="1" dirty="0">
                <a:solidFill>
                  <a:srgbClr val="7E0021"/>
                </a:solidFill>
              </a:rPr>
              <a:t>Определите эмоциональное состояние (Д7-М7):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412777"/>
            <a:ext cx="4103688" cy="535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4" y="1412776"/>
            <a:ext cx="4319587" cy="537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0975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1970088" y="303213"/>
            <a:ext cx="8280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425"/>
              </a:spcAft>
            </a:pPr>
            <a:r>
              <a:rPr lang="ru-RU" altLang="ru-RU" sz="2800" b="1">
                <a:solidFill>
                  <a:srgbClr val="7E0021"/>
                </a:solidFill>
              </a:rPr>
              <a:t>Эмоциональные мимические реакции детей</a:t>
            </a: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860551" y="936625"/>
            <a:ext cx="8736013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indent="-225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5425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5425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5425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5425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3200" b="1" dirty="0"/>
              <a:t>1 (явная радость)</a:t>
            </a:r>
            <a:r>
              <a:rPr lang="ru-RU" altLang="ru-RU" sz="2800" b="1" dirty="0"/>
              <a:t> </a:t>
            </a:r>
            <a:r>
              <a:rPr lang="ru-RU" altLang="ru-RU" sz="2600" dirty="0"/>
              <a:t>наиболее частыми ответами детей являются: «смеется», «хохочет», «радуется».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2 (страх):</a:t>
            </a:r>
            <a:r>
              <a:rPr lang="ru-RU" altLang="ru-RU" sz="2600" dirty="0"/>
              <a:t> «страшно», «испугался», «кричит», «болит» (вариант «больно»).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3 (сердитость):</a:t>
            </a:r>
            <a:r>
              <a:rPr lang="ru-RU" altLang="ru-RU" sz="2800" dirty="0"/>
              <a:t> </a:t>
            </a:r>
            <a:r>
              <a:rPr lang="ru-RU" altLang="ru-RU" sz="2600" dirty="0"/>
              <a:t>«плохое настроение», «сердится», «обижен».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4 (приветливость):</a:t>
            </a:r>
            <a:r>
              <a:rPr lang="ru-RU" altLang="ru-RU" sz="2600" dirty="0"/>
              <a:t> «хорошее», «радуется», «все хорошо», «веселое».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5 (удивление):</a:t>
            </a:r>
            <a:r>
              <a:rPr lang="ru-RU" altLang="ru-RU" sz="2600" dirty="0"/>
              <a:t> «радостно», «страшно и весело».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6 (обида): </a:t>
            </a:r>
            <a:r>
              <a:rPr lang="ru-RU" altLang="ru-RU" sz="2600" dirty="0"/>
              <a:t>«сердится», «обиделся», «плачет».</a:t>
            </a:r>
          </a:p>
          <a:p>
            <a:pPr>
              <a:buClrTx/>
              <a:buFontTx/>
              <a:buNone/>
            </a:pPr>
            <a:r>
              <a:rPr lang="ru-RU" altLang="ru-RU" sz="3200" b="1" dirty="0"/>
              <a:t>7 (задумчивость):</a:t>
            </a:r>
            <a:r>
              <a:rPr lang="ru-RU" altLang="ru-RU" sz="2800" b="1" dirty="0"/>
              <a:t> </a:t>
            </a:r>
            <a:r>
              <a:rPr lang="ru-RU" altLang="ru-RU" sz="2600" dirty="0"/>
              <a:t>«просто смотрит», «обычное», «грустное».</a:t>
            </a:r>
          </a:p>
          <a:p>
            <a:pPr lvl="4">
              <a:buClrTx/>
              <a:buFontTx/>
              <a:buNone/>
            </a:pPr>
            <a:r>
              <a:rPr lang="ru-RU" altLang="ru-RU" sz="2600" dirty="0"/>
              <a:t>                                             </a:t>
            </a:r>
            <a:endParaRPr lang="ru-RU" altLang="ru-RU" sz="2400" dirty="0">
              <a:solidFill>
                <a:srgbClr val="7E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96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031" y="831067"/>
            <a:ext cx="9892146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Педагогическое проектирование </a:t>
            </a:r>
            <a:br>
              <a:rPr lang="ru-RU" b="1" dirty="0" smtClean="0"/>
            </a:br>
            <a:r>
              <a:rPr lang="ru-RU" sz="3600" b="1" dirty="0" smtClean="0"/>
              <a:t>(широкий смысл)</a:t>
            </a:r>
            <a:r>
              <a:rPr lang="ru-RU" sz="3600" dirty="0" smtClean="0"/>
              <a:t> 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8304" y="2181885"/>
            <a:ext cx="10515600" cy="2473243"/>
          </a:xfrm>
        </p:spPr>
        <p:txBody>
          <a:bodyPr>
            <a:normAutofit/>
          </a:bodyPr>
          <a:lstStyle/>
          <a:p>
            <a:r>
              <a:rPr lang="ru-RU" dirty="0" smtClean="0"/>
              <a:t>вид профессиональной деятельности педагога, направленной на преодоление постоянно возникающих противоречий во взаимосвязи педагогической науки и практики, включающий в себя такие процессы как диагностика, прогнозирование, </a:t>
            </a:r>
            <a:r>
              <a:rPr lang="ru-RU" dirty="0" err="1" smtClean="0"/>
              <a:t>целеполагание</a:t>
            </a:r>
            <a:r>
              <a:rPr lang="ru-RU" dirty="0" smtClean="0"/>
              <a:t>, моделирование, конструирование, программирование , мониторинг и др.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0951" y="5070764"/>
            <a:ext cx="11210306" cy="14231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712788" indent="0">
              <a:buNone/>
            </a:pPr>
            <a:r>
              <a:rPr lang="ru-RU" sz="2800" dirty="0"/>
              <a:t>Педагогическая задача – результат осознания педагогом цели обучения и воспитания, а также условий и способов ее реализации на практике (</a:t>
            </a:r>
            <a:r>
              <a:rPr lang="ru-RU" sz="2800" dirty="0" err="1"/>
              <a:t>Бордовская</a:t>
            </a:r>
            <a:r>
              <a:rPr lang="ru-RU" sz="2800" dirty="0"/>
              <a:t>, </a:t>
            </a:r>
            <a:r>
              <a:rPr lang="ru-RU" sz="2800" dirty="0" err="1"/>
              <a:t>Реан</a:t>
            </a:r>
            <a:r>
              <a:rPr lang="ru-RU" sz="2800" dirty="0"/>
              <a:t>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66763" y="249434"/>
            <a:ext cx="8552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Определение понятий. Методологические основания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93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415480" y="620689"/>
            <a:ext cx="8820472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r>
              <a:rPr lang="ru-RU" altLang="ru-RU" sz="2600" b="1" dirty="0">
                <a:solidFill>
                  <a:srgbClr val="C00000"/>
                </a:solidFill>
              </a:rPr>
              <a:t>1. (явная радость) </a:t>
            </a:r>
            <a:r>
              <a:rPr lang="ru-RU" altLang="ru-RU" sz="2600" dirty="0">
                <a:solidFill>
                  <a:srgbClr val="C00000"/>
                </a:solidFill>
              </a:rPr>
              <a:t>наиболее частыми ответами детей являются: «смеется», «хохочет», «радуется».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699228"/>
            <a:ext cx="4031556" cy="510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34" y="1699228"/>
            <a:ext cx="3785266" cy="506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34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942608" y="476672"/>
            <a:ext cx="8351837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</a:pPr>
            <a:r>
              <a:rPr lang="ru-RU" altLang="ru-RU" sz="2800" b="1" dirty="0">
                <a:solidFill>
                  <a:srgbClr val="C00000"/>
                </a:solidFill>
              </a:rPr>
              <a:t>2 (страх): </a:t>
            </a:r>
            <a:r>
              <a:rPr lang="ru-RU" altLang="ru-RU" sz="2800" dirty="0">
                <a:solidFill>
                  <a:srgbClr val="C00000"/>
                </a:solidFill>
              </a:rPr>
              <a:t>«страшно», «испугался», «кричит», «болит» (вариант «больно»).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867" y="1484784"/>
            <a:ext cx="4176058" cy="506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461392"/>
            <a:ext cx="3995490" cy="523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67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631504" y="404664"/>
            <a:ext cx="8712200" cy="113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3600" b="1" dirty="0">
                <a:solidFill>
                  <a:srgbClr val="C00000"/>
                </a:solidFill>
              </a:rPr>
              <a:t>3 (сердитость):</a:t>
            </a:r>
            <a:r>
              <a:rPr lang="ru-RU" altLang="ru-RU" sz="3200" dirty="0">
                <a:solidFill>
                  <a:srgbClr val="C00000"/>
                </a:solidFill>
              </a:rPr>
              <a:t> </a:t>
            </a:r>
            <a:r>
              <a:rPr lang="ru-RU" altLang="ru-RU" sz="2800" dirty="0">
                <a:solidFill>
                  <a:srgbClr val="C00000"/>
                </a:solidFill>
              </a:rPr>
              <a:t>«плохое настроение», «сердится», «обижен».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535641"/>
            <a:ext cx="4033148" cy="49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96" y="1592524"/>
            <a:ext cx="3529508" cy="485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39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40" y="1844825"/>
            <a:ext cx="3726610" cy="47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014" y="1879261"/>
            <a:ext cx="3635450" cy="474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63552" y="548680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4 (приветливость):</a:t>
            </a:r>
            <a:r>
              <a:rPr lang="ru-RU" altLang="ru-RU" sz="2400" dirty="0">
                <a:solidFill>
                  <a:srgbClr val="C00000"/>
                </a:solidFill>
              </a:rPr>
              <a:t> </a:t>
            </a:r>
            <a:r>
              <a:rPr lang="ru-RU" altLang="ru-RU" sz="2600" dirty="0">
                <a:solidFill>
                  <a:srgbClr val="C00000"/>
                </a:solidFill>
              </a:rPr>
              <a:t>«хорошее», «радуется», «все хорошо», «веселое».</a:t>
            </a:r>
          </a:p>
        </p:txBody>
      </p:sp>
    </p:spTree>
    <p:extLst>
      <p:ext uri="{BB962C8B-B14F-4D97-AF65-F5344CB8AC3E}">
        <p14:creationId xmlns:p14="http://schemas.microsoft.com/office/powerpoint/2010/main" val="949610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704182" y="692696"/>
            <a:ext cx="8856662" cy="60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</a:pPr>
            <a:r>
              <a:rPr lang="ru-RU" altLang="ru-RU" sz="2800" b="1" dirty="0">
                <a:solidFill>
                  <a:srgbClr val="C00000"/>
                </a:solidFill>
              </a:rPr>
              <a:t>5 (удивление): </a:t>
            </a:r>
            <a:r>
              <a:rPr lang="ru-RU" altLang="ru-RU" sz="2800" dirty="0">
                <a:solidFill>
                  <a:srgbClr val="C00000"/>
                </a:solidFill>
              </a:rPr>
              <a:t>«радостно», «страшно и весело».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83" y="1700808"/>
            <a:ext cx="3963730" cy="492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700808"/>
            <a:ext cx="3835458" cy="492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004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703512" y="620688"/>
            <a:ext cx="8783638" cy="60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</a:pPr>
            <a:r>
              <a:rPr lang="ru-RU" altLang="ru-RU" sz="2800" b="1" dirty="0">
                <a:solidFill>
                  <a:srgbClr val="C00000"/>
                </a:solidFill>
              </a:rPr>
              <a:t>6 (обида): </a:t>
            </a:r>
            <a:r>
              <a:rPr lang="ru-RU" altLang="ru-RU" sz="2800" dirty="0">
                <a:solidFill>
                  <a:srgbClr val="C00000"/>
                </a:solidFill>
              </a:rPr>
              <a:t>«сердится», «обиделся», «плачет».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26" y="1700808"/>
            <a:ext cx="3688224" cy="47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1" y="1764762"/>
            <a:ext cx="3570932" cy="469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004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653040" y="620688"/>
            <a:ext cx="878363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spcAft>
                <a:spcPts val="425"/>
              </a:spcAft>
            </a:pPr>
            <a:r>
              <a:rPr lang="ru-RU" altLang="ru-RU" sz="2800" b="1" dirty="0">
                <a:solidFill>
                  <a:srgbClr val="C00000"/>
                </a:solidFill>
              </a:rPr>
              <a:t>7 (задумчивость): </a:t>
            </a:r>
            <a:r>
              <a:rPr lang="ru-RU" altLang="ru-RU" sz="2800" dirty="0">
                <a:solidFill>
                  <a:srgbClr val="C00000"/>
                </a:solidFill>
              </a:rPr>
              <a:t>«просто смотрит», «обычное», «грустное».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07" y="1844825"/>
            <a:ext cx="3772581" cy="492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844908"/>
            <a:ext cx="3970660" cy="494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615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698259" y="1399652"/>
            <a:ext cx="6120680" cy="630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625"/>
              </a:spcBef>
              <a:buSzPct val="70000"/>
            </a:pPr>
            <a:endParaRPr lang="ru-RU" altLang="ru-RU" sz="800" b="1" dirty="0"/>
          </a:p>
          <a:p>
            <a:pPr marL="341313" indent="360363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i="1" dirty="0">
                <a:solidFill>
                  <a:srgbClr val="002060"/>
                </a:solidFill>
              </a:rPr>
              <a:t>интерес, </a:t>
            </a:r>
          </a:p>
          <a:p>
            <a:pPr marL="341313" indent="360363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i="1" dirty="0">
                <a:solidFill>
                  <a:srgbClr val="002060"/>
                </a:solidFill>
              </a:rPr>
              <a:t>удовольствие, </a:t>
            </a:r>
          </a:p>
          <a:p>
            <a:pPr marL="341313" indent="360363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i="1" dirty="0">
                <a:solidFill>
                  <a:srgbClr val="002060"/>
                </a:solidFill>
              </a:rPr>
              <a:t>удивление, </a:t>
            </a:r>
          </a:p>
          <a:p>
            <a:pPr marL="341313" indent="360363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i="1" dirty="0">
                <a:solidFill>
                  <a:srgbClr val="002060"/>
                </a:solidFill>
              </a:rPr>
              <a:t>горе, </a:t>
            </a:r>
          </a:p>
          <a:p>
            <a:pPr marL="341313" indent="360363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i="1" dirty="0">
                <a:solidFill>
                  <a:srgbClr val="002060"/>
                </a:solidFill>
              </a:rPr>
              <a:t>гнев, </a:t>
            </a:r>
          </a:p>
          <a:p>
            <a:pPr marL="341313" indent="360363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i="1" dirty="0">
                <a:solidFill>
                  <a:srgbClr val="002060"/>
                </a:solidFill>
              </a:rPr>
              <a:t>отвращение, </a:t>
            </a:r>
          </a:p>
          <a:p>
            <a:pPr marL="341313" indent="360363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i="1" dirty="0">
                <a:solidFill>
                  <a:srgbClr val="002060"/>
                </a:solidFill>
              </a:rPr>
              <a:t>презрение, </a:t>
            </a:r>
          </a:p>
          <a:p>
            <a:pPr marL="341313" indent="360363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i="1" dirty="0">
                <a:solidFill>
                  <a:srgbClr val="002060"/>
                </a:solidFill>
              </a:rPr>
              <a:t>страх, </a:t>
            </a:r>
          </a:p>
          <a:p>
            <a:pPr marL="341313" indent="360363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i="1" dirty="0">
                <a:solidFill>
                  <a:srgbClr val="002060"/>
                </a:solidFill>
              </a:rPr>
              <a:t>стыд, </a:t>
            </a:r>
          </a:p>
          <a:p>
            <a:pPr marL="341313" indent="360363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i="1" dirty="0">
                <a:solidFill>
                  <a:srgbClr val="002060"/>
                </a:solidFill>
              </a:rPr>
              <a:t>вина</a:t>
            </a:r>
          </a:p>
          <a:p>
            <a:pPr>
              <a:lnSpc>
                <a:spcPct val="90000"/>
              </a:lnSpc>
              <a:spcBef>
                <a:spcPts val="625"/>
              </a:spcBef>
            </a:pPr>
            <a:endParaRPr lang="ru-RU" alt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Изард Кэррол. Книги он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33" y="1577864"/>
            <a:ext cx="16383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9496" y="400506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en-US" dirty="0"/>
              <a:t>Carroll Ellis Izard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31505" y="418085"/>
            <a:ext cx="9187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25"/>
              </a:spcBef>
              <a:buSzPct val="70000"/>
            </a:pPr>
            <a:r>
              <a:rPr lang="ru-RU" altLang="ru-RU" sz="3000" b="1" dirty="0"/>
              <a:t>Основную мотивационную систему человека образуют 10 базовых эмоций:</a:t>
            </a:r>
          </a:p>
        </p:txBody>
      </p:sp>
      <p:pic>
        <p:nvPicPr>
          <p:cNvPr id="1028" name="Picture 4" descr="Кэррол Э. Изард - Психология Эмоций (Мастера Психологи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682708"/>
            <a:ext cx="1749946" cy="248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013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819397" y="217488"/>
            <a:ext cx="10699668" cy="642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2600" b="1" dirty="0">
                <a:solidFill>
                  <a:srgbClr val="7E0021"/>
                </a:solidFill>
              </a:rPr>
              <a:t>Упражнение «Эмоциональная гимнастика»</a:t>
            </a:r>
          </a:p>
          <a:p>
            <a:pPr eaLnBrk="1" hangingPunct="1">
              <a:buSzPct val="100000"/>
            </a:pPr>
            <a:r>
              <a:rPr lang="ru-RU" altLang="ru-RU" sz="2600" dirty="0">
                <a:solidFill>
                  <a:srgbClr val="000000"/>
                </a:solidFill>
              </a:rPr>
              <a:t>Каждый студент </a:t>
            </a:r>
            <a:r>
              <a:rPr lang="ru-RU" altLang="ru-RU" sz="2600" dirty="0" err="1">
                <a:solidFill>
                  <a:srgbClr val="000000"/>
                </a:solidFill>
              </a:rPr>
              <a:t>по-очереди</a:t>
            </a:r>
            <a:r>
              <a:rPr lang="ru-RU" altLang="ru-RU" sz="2600" dirty="0">
                <a:solidFill>
                  <a:srgbClr val="000000"/>
                </a:solidFill>
              </a:rPr>
              <a:t> изображает эмоцию - группа определяет. </a:t>
            </a:r>
          </a:p>
          <a:p>
            <a:pPr eaLnBrk="1" hangingPunct="1">
              <a:buSzPct val="100000"/>
            </a:pPr>
            <a:r>
              <a:rPr lang="ru-RU" altLang="ru-RU" sz="2600" dirty="0">
                <a:solidFill>
                  <a:srgbClr val="000000"/>
                </a:solidFill>
              </a:rPr>
              <a:t>Если группа угадывает эмоцию — получает по 1 баллу.</a:t>
            </a:r>
          </a:p>
          <a:p>
            <a:pPr eaLnBrk="1" hangingPunct="1">
              <a:buSzPct val="100000"/>
            </a:pPr>
            <a:r>
              <a:rPr lang="ru-RU" altLang="ru-RU" sz="2600" dirty="0">
                <a:solidFill>
                  <a:srgbClr val="000000"/>
                </a:solidFill>
              </a:rPr>
              <a:t>Затем группа показывает определённую эмоцию (из карточки) любым доступным способом...</a:t>
            </a:r>
          </a:p>
          <a:p>
            <a:pPr algn="ctr" eaLnBrk="1" hangingPunct="1">
              <a:buSzPct val="100000"/>
            </a:pPr>
            <a:r>
              <a:rPr lang="ru-RU" altLang="ru-RU" sz="2600" i="1" dirty="0">
                <a:solidFill>
                  <a:srgbClr val="7E0021"/>
                </a:solidFill>
              </a:rPr>
              <a:t>Нельзя произносить название эмоции или показывать карточку окружающим!</a:t>
            </a:r>
          </a:p>
          <a:p>
            <a:pPr eaLnBrk="1" hangingPunct="1">
              <a:buSzPct val="100000"/>
            </a:pPr>
            <a:r>
              <a:rPr lang="ru-RU" altLang="ru-RU" sz="2600" b="1" dirty="0">
                <a:solidFill>
                  <a:srgbClr val="000000"/>
                </a:solidFill>
              </a:rPr>
              <a:t>Задача</a:t>
            </a:r>
            <a:r>
              <a:rPr lang="ru-RU" altLang="ru-RU" sz="2600" dirty="0">
                <a:solidFill>
                  <a:srgbClr val="000000"/>
                </a:solidFill>
              </a:rPr>
              <a:t> остальных участников группы – назвать эмоцию, которую изображают и придумать ситуации из жизни в которых эта эмоция возникает.</a:t>
            </a:r>
          </a:p>
          <a:p>
            <a:pPr eaLnBrk="1" hangingPunct="1">
              <a:buSzPct val="100000"/>
            </a:pPr>
            <a:endParaRPr lang="ru-RU" altLang="ru-RU" sz="1600" b="1" dirty="0">
              <a:solidFill>
                <a:srgbClr val="000066"/>
              </a:solidFill>
            </a:endParaRPr>
          </a:p>
          <a:p>
            <a:pPr eaLnBrk="1" hangingPunct="1">
              <a:buSzPct val="100000"/>
            </a:pPr>
            <a:r>
              <a:rPr lang="ru-RU" altLang="ru-RU" sz="2600" b="1" dirty="0">
                <a:solidFill>
                  <a:srgbClr val="000066"/>
                </a:solidFill>
              </a:rPr>
              <a:t>Варианты эмоций:</a:t>
            </a:r>
            <a:r>
              <a:rPr lang="ru-RU" altLang="ru-RU" sz="2600" dirty="0">
                <a:solidFill>
                  <a:srgbClr val="000066"/>
                </a:solidFill>
              </a:rPr>
              <a:t> интерес, удовольствие, удивление, горе, гнев, веселье, отвращение, презрение, страх, умиление, стыд, вина, радость, скука, испуг</a:t>
            </a:r>
          </a:p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2600" dirty="0">
              <a:solidFill>
                <a:srgbClr val="00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44272" y="6457434"/>
            <a:ext cx="1610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Видео   2м+3Д</a:t>
            </a:r>
          </a:p>
        </p:txBody>
      </p:sp>
    </p:spTree>
    <p:extLst>
      <p:ext uri="{BB962C8B-B14F-4D97-AF65-F5344CB8AC3E}">
        <p14:creationId xmlns:p14="http://schemas.microsoft.com/office/powerpoint/2010/main" val="509530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28156" y="863601"/>
            <a:ext cx="10307782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1640" rIns="90000" bIns="45000"/>
          <a:lstStyle>
            <a:lvl1pPr marL="215900" indent="-193675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3000"/>
              </a:lnSpc>
              <a:spcAft>
                <a:spcPts val="1000"/>
              </a:spcAft>
              <a:buSzPct val="100000"/>
              <a:defRPr/>
            </a:pPr>
            <a:r>
              <a:rPr lang="ru-RU" altLang="ru-RU" sz="3200" b="1" dirty="0">
                <a:solidFill>
                  <a:srgbClr val="000033"/>
                </a:solidFill>
              </a:rPr>
              <a:t> </a:t>
            </a:r>
            <a:r>
              <a:rPr lang="ru-RU" altLang="ru-RU" sz="3200" b="1" dirty="0">
                <a:solidFill>
                  <a:srgbClr val="C00000"/>
                </a:solidFill>
              </a:rPr>
              <a:t>Вспомните:</a:t>
            </a:r>
          </a:p>
          <a:p>
            <a:pPr marL="417513" indent="-395288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3200" dirty="0"/>
              <a:t>свое эмоциональное состояние в начале и в конце упражнения</a:t>
            </a:r>
          </a:p>
          <a:p>
            <a:pPr marL="417513" indent="-395288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3200" dirty="0"/>
              <a:t>что хотелось сказать или сделать</a:t>
            </a:r>
          </a:p>
          <a:p>
            <a:pPr marL="417513" indent="-395288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3200" dirty="0"/>
              <a:t>какие мысли приходили в момент разглядывания другого человека;</a:t>
            </a:r>
          </a:p>
          <a:p>
            <a:pPr marL="417513" indent="-395288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3200" dirty="0"/>
              <a:t>о чем, казалось, думал партнер.</a:t>
            </a:r>
          </a:p>
          <a:p>
            <a:pPr marL="417513" indent="-395288">
              <a:lnSpc>
                <a:spcPct val="93000"/>
              </a:lnSpc>
              <a:spcAft>
                <a:spcPts val="100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3200" dirty="0">
                <a:cs typeface="Times New Roman" panose="02020603050405020304" pitchFamily="18" charset="0"/>
              </a:rPr>
              <a:t>какую эмоцию было сложнее всего изобразить?</a:t>
            </a:r>
          </a:p>
          <a:p>
            <a:pPr algn="ctr">
              <a:lnSpc>
                <a:spcPct val="93000"/>
              </a:lnSpc>
              <a:spcAft>
                <a:spcPts val="1000"/>
              </a:spcAft>
              <a:buSzPct val="100000"/>
              <a:defRPr/>
            </a:pPr>
            <a:r>
              <a:rPr lang="ru-RU" altLang="ru-RU" sz="2600" i="1" dirty="0">
                <a:solidFill>
                  <a:srgbClr val="7E0021"/>
                </a:solidFill>
                <a:cs typeface="Times New Roman" panose="02020603050405020304" pitchFamily="18" charset="0"/>
              </a:rPr>
              <a:t>Претензии, наставления — </a:t>
            </a:r>
            <a:r>
              <a:rPr lang="ru-RU" altLang="ru-RU" sz="2600" b="1" i="1" dirty="0">
                <a:solidFill>
                  <a:srgbClr val="7E0021"/>
                </a:solidFill>
                <a:cs typeface="Times New Roman" panose="02020603050405020304" pitchFamily="18" charset="0"/>
              </a:rPr>
              <a:t>НЕТ</a:t>
            </a:r>
            <a:r>
              <a:rPr lang="ru-RU" altLang="ru-RU" sz="2600" i="1" dirty="0">
                <a:solidFill>
                  <a:srgbClr val="7E0021"/>
                </a:solidFill>
                <a:cs typeface="Times New Roman" panose="02020603050405020304" pitchFamily="18" charset="0"/>
              </a:rPr>
              <a:t>!</a:t>
            </a:r>
          </a:p>
          <a:p>
            <a:pPr marL="430213" indent="-409575">
              <a:lnSpc>
                <a:spcPct val="93000"/>
              </a:lnSpc>
              <a:spcAft>
                <a:spcPts val="1000"/>
              </a:spcAft>
              <a:buSzPct val="45000"/>
              <a:defRPr/>
            </a:pPr>
            <a:endParaRPr lang="ru-RU" altLang="ru-RU" sz="2600" i="1" dirty="0">
              <a:solidFill>
                <a:srgbClr val="7E0021"/>
              </a:solidFill>
              <a:cs typeface="Times New Roman" panose="02020603050405020304" pitchFamily="18" charset="0"/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7067550" y="360364"/>
            <a:ext cx="31130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 dirty="0">
                <a:solidFill>
                  <a:schemeClr val="accent1">
                    <a:lumMod val="75000"/>
                  </a:schemeClr>
                </a:solidFill>
              </a:rPr>
              <a:t>Обсуждение</a:t>
            </a:r>
          </a:p>
        </p:txBody>
      </p:sp>
    </p:spTree>
    <p:extLst>
      <p:ext uri="{BB962C8B-B14F-4D97-AF65-F5344CB8AC3E}">
        <p14:creationId xmlns:p14="http://schemas.microsoft.com/office/powerpoint/2010/main" val="1702797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2529" y="2163948"/>
            <a:ext cx="10355283" cy="2894942"/>
          </a:xfrm>
        </p:spPr>
        <p:txBody>
          <a:bodyPr>
            <a:noAutofit/>
          </a:bodyPr>
          <a:lstStyle/>
          <a:p>
            <a:r>
              <a:rPr lang="ru-RU" sz="3200" dirty="0"/>
              <a:t>формулируются </a:t>
            </a:r>
            <a:r>
              <a:rPr lang="ru-RU" sz="3200" b="1" dirty="0"/>
              <a:t>цели</a:t>
            </a:r>
            <a:r>
              <a:rPr lang="ru-RU" sz="3200" dirty="0"/>
              <a:t> учебного занятия</a:t>
            </a:r>
            <a:r>
              <a:rPr lang="ru-RU" sz="3600" dirty="0"/>
              <a:t> </a:t>
            </a:r>
            <a:r>
              <a:rPr lang="ru-RU" sz="3600" dirty="0" smtClean="0"/>
              <a:t>и </a:t>
            </a:r>
            <a:r>
              <a:rPr lang="ru-RU" sz="3200" dirty="0"/>
              <a:t>конкретные </a:t>
            </a:r>
            <a:r>
              <a:rPr lang="ru-RU" sz="3200" b="1" dirty="0"/>
              <a:t>результаты </a:t>
            </a:r>
            <a:r>
              <a:rPr lang="ru-RU" sz="3200" dirty="0"/>
              <a:t>обучения, </a:t>
            </a:r>
          </a:p>
          <a:p>
            <a:r>
              <a:rPr lang="ru-RU" sz="3200" dirty="0">
                <a:ea typeface="Times New Roman"/>
              </a:rPr>
              <a:t>определяются методы и средства контроля результатов обучения,</a:t>
            </a:r>
            <a:endParaRPr lang="ru-RU" sz="3200" dirty="0"/>
          </a:p>
          <a:p>
            <a:r>
              <a:rPr lang="ru-RU" sz="3200" dirty="0"/>
              <a:t>намечается </a:t>
            </a:r>
            <a:r>
              <a:rPr lang="ru-RU" sz="3200" b="1" dirty="0"/>
              <a:t>план совместных учебных действий </a:t>
            </a:r>
            <a:r>
              <a:rPr lang="ru-RU" sz="3200" dirty="0"/>
              <a:t>преподавателя и студентов,</a:t>
            </a:r>
          </a:p>
          <a:p>
            <a:r>
              <a:rPr lang="ru-RU" sz="3200" dirty="0"/>
              <a:t>определяются </a:t>
            </a:r>
            <a:r>
              <a:rPr lang="ru-RU" sz="3200" b="1" dirty="0"/>
              <a:t>методы обучения и средства, </a:t>
            </a:r>
            <a:r>
              <a:rPr lang="ru-RU" sz="3200" dirty="0"/>
              <a:t>необходимые для их реализации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212" y="67388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Модель – образ  учебного занятия поэтапно наполняется содержанием:</a:t>
            </a:r>
          </a:p>
        </p:txBody>
      </p:sp>
    </p:spTree>
    <p:extLst>
      <p:ext uri="{BB962C8B-B14F-4D97-AF65-F5344CB8AC3E}">
        <p14:creationId xmlns:p14="http://schemas.microsoft.com/office/powerpoint/2010/main" val="144805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211282" y="1608076"/>
            <a:ext cx="10331532" cy="468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4313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425"/>
              </a:spcAft>
              <a:buSzPct val="100000"/>
              <a:defRPr/>
            </a:pPr>
            <a:r>
              <a:rPr lang="ru-RU" altLang="ru-RU" sz="2500" dirty="0"/>
              <a:t>В содержании волевого действия выделяются три основных признака:</a:t>
            </a:r>
          </a:p>
          <a:p>
            <a:pPr marL="214313" indent="-212725">
              <a:spcAft>
                <a:spcPts val="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500" b="1" dirty="0"/>
              <a:t>Воля обеспечивает целенаправленность и упорядоченность человеческой деятельности</a:t>
            </a:r>
            <a:r>
              <a:rPr lang="ru-RU" altLang="ru-RU" sz="2500" dirty="0"/>
              <a:t>. </a:t>
            </a:r>
          </a:p>
          <a:p>
            <a:pPr marL="214313" indent="-212725">
              <a:spcAft>
                <a:spcPts val="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500" b="1" dirty="0"/>
              <a:t>Воля как способность человека к </a:t>
            </a:r>
            <a:r>
              <a:rPr lang="ru-RU" altLang="ru-RU" sz="2500" b="1" dirty="0" err="1"/>
              <a:t>саморегуляции</a:t>
            </a:r>
            <a:r>
              <a:rPr lang="ru-RU" altLang="ru-RU" sz="2500" dirty="0"/>
              <a:t> делает его относительно свободным от внешних обстоятельств, по-настоящему превращает его в активного субъекта.</a:t>
            </a:r>
          </a:p>
          <a:p>
            <a:pPr marL="214313" indent="-212725">
              <a:spcAft>
                <a:spcPts val="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ru-RU" altLang="ru-RU" sz="2500" b="1" dirty="0"/>
              <a:t>Воля — это сознательное преодоление человеком трудностей на пути к поставленной цели</a:t>
            </a:r>
            <a:r>
              <a:rPr lang="ru-RU" altLang="ru-RU" sz="2500" dirty="0"/>
              <a:t>. </a:t>
            </a:r>
            <a:r>
              <a:rPr lang="ru-RU" altLang="ru-RU" sz="2400" dirty="0"/>
              <a:t>Сталкиваясь с препятствиями, человек либо отказывается от действия в выбранном направлении, либо увеличивает усилия. чтобы преодолеть возникшие трудности.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950025" y="503239"/>
            <a:ext cx="10854047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b="1">
                <a:solidFill>
                  <a:srgbClr val="7E0021"/>
                </a:solidFill>
              </a:rPr>
              <a:t>Воля - уникальная способность личности произвольно контролировать свое поведение.</a:t>
            </a:r>
          </a:p>
        </p:txBody>
      </p:sp>
    </p:spTree>
    <p:extLst>
      <p:ext uri="{BB962C8B-B14F-4D97-AF65-F5344CB8AC3E}">
        <p14:creationId xmlns:p14="http://schemas.microsoft.com/office/powerpoint/2010/main" val="259032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2027238" y="503239"/>
            <a:ext cx="849630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b="1" dirty="0">
                <a:solidFill>
                  <a:srgbClr val="7E0021"/>
                </a:solidFill>
              </a:rPr>
              <a:t>Воля - уникальная способность личности произвольно контролировать свое поведение.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235034" y="1495426"/>
            <a:ext cx="10367158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600" b="1" dirty="0"/>
              <a:t>                     Функции воли:</a:t>
            </a:r>
          </a:p>
          <a:p>
            <a:pPr indent="360363">
              <a:spcAft>
                <a:spcPts val="1000"/>
              </a:spcAft>
              <a:buSzPct val="100000"/>
              <a:defRPr/>
            </a:pPr>
            <a:r>
              <a:rPr lang="ru-RU" altLang="ru-RU" sz="2600" b="1" dirty="0"/>
              <a:t>инициирующая, или побудительная</a:t>
            </a:r>
            <a:r>
              <a:rPr lang="ru-RU" altLang="ru-RU" sz="2600" dirty="0"/>
              <a:t>, обеспечивающая начало действия в целях преодоления возникающих препятствий;</a:t>
            </a:r>
          </a:p>
          <a:p>
            <a:pPr indent="360363">
              <a:spcAft>
                <a:spcPts val="1000"/>
              </a:spcAft>
              <a:buSzPct val="100000"/>
              <a:defRPr/>
            </a:pPr>
            <a:r>
              <a:rPr lang="ru-RU" altLang="ru-RU" sz="2600" b="1" dirty="0"/>
              <a:t>стабилизирующая</a:t>
            </a:r>
            <a:r>
              <a:rPr lang="ru-RU" altLang="ru-RU" sz="2600" dirty="0"/>
              <a:t>, связанную с волевыми усилиями по поддержанию активности на должном уровне при возникновении внешних и внутренних помех;</a:t>
            </a:r>
          </a:p>
          <a:p>
            <a:pPr indent="360363">
              <a:spcAft>
                <a:spcPts val="1000"/>
              </a:spcAft>
              <a:buSzPct val="100000"/>
              <a:defRPr/>
            </a:pPr>
            <a:r>
              <a:rPr lang="ru-RU" altLang="ru-RU" sz="2600" b="1" dirty="0"/>
              <a:t>тормозная</a:t>
            </a:r>
            <a:r>
              <a:rPr lang="ru-RU" altLang="ru-RU" sz="2600" dirty="0"/>
              <a:t>, которая состоит в том, чтобы сдерживать другие, зачастую сильные желания, не согласующиеся с главными целями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966635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3179763" y="119063"/>
            <a:ext cx="7207250" cy="67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>
                <a:solidFill>
                  <a:srgbClr val="7E0021"/>
                </a:solidFill>
              </a:rPr>
              <a:t>     СИТУАЦИОННЫЕ ЗАДАЧИ ПО ТЕМЕ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884364" y="792164"/>
            <a:ext cx="835183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>
                <a:solidFill>
                  <a:srgbClr val="000000"/>
                </a:solidFill>
              </a:rPr>
              <a:t>1. Студентка на экзамене испытывает чувство неуверенности, психическую скованность из-за страха перед преподавателем. В результате отвечает ниже своих возможностей, несмотря на то, что материал ему знаком</a:t>
            </a:r>
          </a:p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>
                <a:solidFill>
                  <a:srgbClr val="000000"/>
                </a:solidFill>
              </a:rPr>
              <a:t>Вопрос 1:</a:t>
            </a:r>
            <a:r>
              <a:rPr lang="ru-RU" altLang="ru-RU" sz="2600">
                <a:solidFill>
                  <a:srgbClr val="000000"/>
                </a:solidFill>
              </a:rPr>
              <a:t> Укажите, какой психологический феномен имеет место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11339" y="4049714"/>
            <a:ext cx="8783637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>
                <a:solidFill>
                  <a:srgbClr val="000000"/>
                </a:solidFill>
              </a:rPr>
              <a:t>Ответ 1: </a:t>
            </a:r>
            <a:r>
              <a:rPr lang="ru-RU" altLang="ru-RU" sz="2600">
                <a:solidFill>
                  <a:srgbClr val="000000"/>
                </a:solidFill>
              </a:rPr>
              <a:t>Студентка находится в состоянии эмоциональной напряженности, что мешает ей сосредоточиться и нарушает продуктивность  деятельности. Данный феномен связан с тормозящим действием аффекта на интеллектуальную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323713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3167888" y="355603"/>
            <a:ext cx="7207250" cy="67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>
                <a:solidFill>
                  <a:srgbClr val="7E0021"/>
                </a:solidFill>
              </a:rPr>
              <a:t>     СИТУАЦИОННЫЕ ЗАДАЧИ ПО ТЕМЕ</a:t>
            </a: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045030" y="1028703"/>
            <a:ext cx="10497786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dirty="0">
                <a:solidFill>
                  <a:srgbClr val="000000"/>
                </a:solidFill>
              </a:rPr>
              <a:t>1. Студентка на экзамене испытывает чувство неуверенности, психическую скованность из-за страха перед преподавателем. В результате отвечает ниже своих возможностей, несмотря на то, что материал ему знаком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855024" y="2995613"/>
            <a:ext cx="10687792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r>
              <a:rPr lang="ru-RU" altLang="ru-RU" sz="2600" b="1" dirty="0">
                <a:solidFill>
                  <a:srgbClr val="000000"/>
                </a:solidFill>
              </a:rPr>
              <a:t>Вопрос 2:</a:t>
            </a:r>
            <a:r>
              <a:rPr lang="ru-RU" altLang="ru-RU" sz="2600" dirty="0">
                <a:solidFill>
                  <a:srgbClr val="000000"/>
                </a:solidFill>
              </a:rPr>
              <a:t> Какие личностные компетенции </a:t>
            </a:r>
          </a:p>
          <a:p>
            <a:pPr>
              <a:buSzPct val="100000"/>
            </a:pPr>
            <a:r>
              <a:rPr lang="ru-RU" altLang="ru-RU" sz="2600" dirty="0">
                <a:solidFill>
                  <a:srgbClr val="000000"/>
                </a:solidFill>
              </a:rPr>
              <a:t>                       сформированы недостаточно?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60020" y="4519139"/>
            <a:ext cx="9822503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 dirty="0">
                <a:solidFill>
                  <a:srgbClr val="000000"/>
                </a:solidFill>
              </a:rPr>
              <a:t>Ответ 2: </a:t>
            </a:r>
            <a:r>
              <a:rPr lang="ru-RU" altLang="ru-RU" sz="2600" dirty="0">
                <a:solidFill>
                  <a:srgbClr val="000000"/>
                </a:solidFill>
              </a:rPr>
              <a:t>Недостаточно сформированы способность к </a:t>
            </a:r>
            <a:r>
              <a:rPr lang="ru-RU" altLang="ru-RU" sz="2600" dirty="0" err="1">
                <a:solidFill>
                  <a:srgbClr val="000000"/>
                </a:solidFill>
              </a:rPr>
              <a:t>саморегуляции</a:t>
            </a:r>
            <a:r>
              <a:rPr lang="ru-RU" altLang="ru-RU" sz="2600" dirty="0">
                <a:solidFill>
                  <a:srgbClr val="000000"/>
                </a:solidFill>
              </a:rPr>
              <a:t> поведения, эмоциональной регуляции. Необходимо порекомендовать освоить какой-либо из методов </a:t>
            </a:r>
            <a:r>
              <a:rPr lang="ru-RU" altLang="ru-RU" sz="2600" dirty="0" err="1">
                <a:solidFill>
                  <a:srgbClr val="000000"/>
                </a:solidFill>
              </a:rPr>
              <a:t>саморегуляции</a:t>
            </a:r>
            <a:r>
              <a:rPr lang="ru-RU" altLang="ru-RU" sz="2600" dirty="0">
                <a:solidFill>
                  <a:srgbClr val="000000"/>
                </a:solidFill>
              </a:rPr>
              <a:t>;</a:t>
            </a:r>
          </a:p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45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3179763" y="119063"/>
            <a:ext cx="7207250" cy="67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>
                <a:solidFill>
                  <a:srgbClr val="7E0021"/>
                </a:solidFill>
              </a:rPr>
              <a:t>СИТУАЦИОННЫЕ ЗАДАЧИ ПО ТЕМЕ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092529" y="762001"/>
            <a:ext cx="10462161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800" dirty="0">
                <a:solidFill>
                  <a:srgbClr val="000000"/>
                </a:solidFill>
              </a:rPr>
              <a:t>2. За время экспериментально-психологического исследования настроение испытуемого несколько раз изменялось по незначительному поводу: от грустного до несколько повышенного</a:t>
            </a:r>
          </a:p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800" b="1" dirty="0">
                <a:solidFill>
                  <a:srgbClr val="000000"/>
                </a:solidFill>
              </a:rPr>
              <a:t>Вопрос 1:</a:t>
            </a:r>
            <a:r>
              <a:rPr lang="ru-RU" altLang="ru-RU" sz="2800" dirty="0">
                <a:solidFill>
                  <a:srgbClr val="000000"/>
                </a:solidFill>
              </a:rPr>
              <a:t> Оцените эмоциональное состояние пациента</a:t>
            </a:r>
          </a:p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2800" dirty="0">
              <a:solidFill>
                <a:srgbClr val="000000"/>
              </a:soli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18161" y="4176714"/>
            <a:ext cx="10094025" cy="222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800" b="1" dirty="0">
                <a:solidFill>
                  <a:srgbClr val="000000"/>
                </a:solidFill>
              </a:rPr>
              <a:t>Ответ 1:</a:t>
            </a:r>
            <a:r>
              <a:rPr lang="ru-RU" altLang="ru-RU" sz="2800" dirty="0">
                <a:solidFill>
                  <a:srgbClr val="000000"/>
                </a:solidFill>
              </a:rPr>
              <a:t> Имеет место эмоциональная лабильность. Она характерна для астенических состояний или может быть чертой характера у эмоционально-лабильных личностей</a:t>
            </a:r>
            <a:r>
              <a:rPr lang="ru-RU" altLang="ru-RU" sz="1000" dirty="0">
                <a:solidFill>
                  <a:srgbClr val="000000"/>
                </a:solidFill>
              </a:rPr>
              <a:t>;</a:t>
            </a:r>
          </a:p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174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575050" y="464490"/>
            <a:ext cx="52562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200" dirty="0">
                <a:solidFill>
                  <a:srgbClr val="7E0021"/>
                </a:solidFill>
              </a:rPr>
              <a:t>СИТУАЦИОННЫЕ ЗАДАЧИ</a:t>
            </a: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848271" y="985984"/>
            <a:ext cx="10782795" cy="37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3. Пациент П. обратился к психотерапевту с жалобами на то, что испытывает выраженные трудности при принятии решений. Он постоянно думает о том, что существует множество вариантов выхода из проблемной ситуации и боится, что тот вариант, который он предпочтет, окажется неправильным, а ему будет потом стыдно перед окружающими. В результате время принятия решения резко затягивается, и когда П.,. наконец, чувствует себя готовым к осуществлению задуманного, момент часто оказывается упущенным, а необходимость в реализации принятого решения отпадает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1184091" y="4563269"/>
            <a:ext cx="835183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b="1" dirty="0">
                <a:solidFill>
                  <a:srgbClr val="000000"/>
                </a:solidFill>
              </a:rPr>
              <a:t>Вопрос 1: </a:t>
            </a:r>
            <a:r>
              <a:rPr lang="ru-RU" altLang="ru-RU" sz="2400" dirty="0">
                <a:solidFill>
                  <a:srgbClr val="000000"/>
                </a:solidFill>
              </a:rPr>
              <a:t>С каким феноменом мы имеем дело</a:t>
            </a:r>
            <a:r>
              <a:rPr lang="ru-RU" altLang="ru-RU" sz="2000" dirty="0">
                <a:solidFill>
                  <a:srgbClr val="000000"/>
                </a:solidFill>
              </a:rPr>
              <a:t>;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84091" y="5456239"/>
            <a:ext cx="1018059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200" b="1" dirty="0">
                <a:solidFill>
                  <a:srgbClr val="000000"/>
                </a:solidFill>
              </a:rPr>
              <a:t>Ответ 1: </a:t>
            </a:r>
            <a:r>
              <a:rPr lang="ru-RU" altLang="ru-RU" sz="2200" dirty="0">
                <a:solidFill>
                  <a:srgbClr val="000000"/>
                </a:solidFill>
              </a:rPr>
              <a:t>Затягиваются этапы борьбы мотивов и выбора ведущего мотива, в результате чего действие остается неосуществленным;</a:t>
            </a:r>
          </a:p>
        </p:txBody>
      </p:sp>
    </p:spTree>
    <p:extLst>
      <p:ext uri="{BB962C8B-B14F-4D97-AF65-F5344CB8AC3E}">
        <p14:creationId xmlns:p14="http://schemas.microsoft.com/office/powerpoint/2010/main" val="24662789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3540126" y="192088"/>
            <a:ext cx="52562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200" dirty="0">
                <a:solidFill>
                  <a:srgbClr val="000000"/>
                </a:solidFill>
              </a:rPr>
              <a:t>СИТУАЦИОННЫЕ ЗАДАЧИ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029340" y="3837390"/>
            <a:ext cx="10359096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b="1" dirty="0">
                <a:solidFill>
                  <a:srgbClr val="000033"/>
                </a:solidFill>
              </a:rPr>
              <a:t>Вопрос 2: </a:t>
            </a:r>
            <a:r>
              <a:rPr lang="ru-RU" altLang="ru-RU" sz="2400" dirty="0">
                <a:solidFill>
                  <a:srgbClr val="000033"/>
                </a:solidFill>
              </a:rPr>
              <a:t>Какую стратегию общения необходимо выбрать, исходя из внутренней картины заболевания</a:t>
            </a:r>
            <a:r>
              <a:rPr lang="ru-RU" altLang="ru-RU" sz="2400" dirty="0">
                <a:solidFill>
                  <a:srgbClr val="000000"/>
                </a:solidFill>
              </a:rPr>
              <a:t>;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235034" y="5003801"/>
            <a:ext cx="1042653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400" b="1" dirty="0">
                <a:solidFill>
                  <a:srgbClr val="000000"/>
                </a:solidFill>
              </a:rPr>
              <a:t>Ответ 2:</a:t>
            </a:r>
            <a:r>
              <a:rPr lang="ru-RU" altLang="ru-RU" sz="2400" dirty="0">
                <a:solidFill>
                  <a:srgbClr val="000000"/>
                </a:solidFill>
              </a:rPr>
              <a:t> Важно внимательно изучить историю болезни, проработать поведенческие особенности по постановке ближних и дальних целей. Рассмотреть вариант четкого планирования с фиксацией выполненного мероприятия.;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843147" y="576263"/>
            <a:ext cx="10675917" cy="3093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200" dirty="0">
                <a:solidFill>
                  <a:srgbClr val="000000"/>
                </a:solidFill>
              </a:rPr>
              <a:t>3. Пациент П. обратился к психотерапевту с жалобами на то, что испытывает выраженные трудности при принятии решений. Он постоянно думает о том, что существует множество вариантов выхода из проблемной ситуации и боится, что тот вариант, который он предпочтет, окажется неправильным, а ему будет потом стыдно перед окружающими. В результате время принятия решения резко затягивается, и когда П.,. наконец, чувствует себя готовым к осуществлению задуманного, момент часто оказывается упущенным, а необходимость в реализации принятого решения отпадает</a:t>
            </a:r>
          </a:p>
        </p:txBody>
      </p:sp>
    </p:spTree>
    <p:extLst>
      <p:ext uri="{BB962C8B-B14F-4D97-AF65-F5344CB8AC3E}">
        <p14:creationId xmlns:p14="http://schemas.microsoft.com/office/powerpoint/2010/main" val="685148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7968208" y="404665"/>
            <a:ext cx="345598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3200" b="1" dirty="0">
                <a:solidFill>
                  <a:srgbClr val="663399"/>
                </a:solidFill>
              </a:rPr>
              <a:t>Практикум</a:t>
            </a:r>
            <a:r>
              <a:rPr lang="ru-RU" altLang="ru-RU" sz="2600" b="1" dirty="0">
                <a:solidFill>
                  <a:srgbClr val="663399"/>
                </a:solidFill>
              </a:rPr>
              <a:t> 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063552" y="1196827"/>
            <a:ext cx="8424862" cy="547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3200" b="1" dirty="0">
                <a:solidFill>
                  <a:srgbClr val="000000"/>
                </a:solidFill>
              </a:rPr>
              <a:t>Индивидуально:</a:t>
            </a:r>
          </a:p>
          <a:p>
            <a:pPr algn="ctr" eaLnBrk="1" hangingPunct="1">
              <a:buSzPct val="100000"/>
            </a:pPr>
            <a:r>
              <a:rPr lang="ru-RU" altLang="ru-RU" sz="3200" b="1" dirty="0">
                <a:solidFill>
                  <a:srgbClr val="7E0021"/>
                </a:solidFill>
              </a:rPr>
              <a:t> 1. Методика САН </a:t>
            </a:r>
            <a:r>
              <a:rPr lang="ru-RU" altLang="ru-RU" sz="3200" dirty="0">
                <a:solidFill>
                  <a:srgbClr val="7E0021"/>
                </a:solidFill>
              </a:rPr>
              <a:t> "</a:t>
            </a:r>
            <a:r>
              <a:rPr lang="ru-RU" altLang="ru-RU" sz="3200" b="1" dirty="0">
                <a:solidFill>
                  <a:srgbClr val="7E0021"/>
                </a:solidFill>
              </a:rPr>
              <a:t>С</a:t>
            </a:r>
            <a:r>
              <a:rPr lang="ru-RU" altLang="ru-RU" sz="3200" dirty="0">
                <a:solidFill>
                  <a:srgbClr val="7E0021"/>
                </a:solidFill>
              </a:rPr>
              <a:t>амочувствие. </a:t>
            </a:r>
            <a:r>
              <a:rPr lang="ru-RU" altLang="ru-RU" sz="3200" b="1" dirty="0">
                <a:solidFill>
                  <a:srgbClr val="7E0021"/>
                </a:solidFill>
              </a:rPr>
              <a:t>А</a:t>
            </a:r>
            <a:r>
              <a:rPr lang="ru-RU" altLang="ru-RU" sz="3200" dirty="0">
                <a:solidFill>
                  <a:srgbClr val="7E0021"/>
                </a:solidFill>
              </a:rPr>
              <a:t>ктивность.</a:t>
            </a:r>
            <a:r>
              <a:rPr lang="ru-RU" altLang="ru-RU" sz="3200" b="1" dirty="0">
                <a:solidFill>
                  <a:srgbClr val="7E0021"/>
                </a:solidFill>
              </a:rPr>
              <a:t> Н</a:t>
            </a:r>
            <a:r>
              <a:rPr lang="ru-RU" altLang="ru-RU" sz="3200" dirty="0">
                <a:solidFill>
                  <a:srgbClr val="7E0021"/>
                </a:solidFill>
              </a:rPr>
              <a:t>астроение" </a:t>
            </a:r>
          </a:p>
          <a:p>
            <a:pPr algn="ctr" eaLnBrk="1" hangingPunct="1">
              <a:buSzPct val="100000"/>
            </a:pPr>
            <a:r>
              <a:rPr lang="ru-RU" altLang="ru-RU" sz="3200" b="1" dirty="0">
                <a:solidFill>
                  <a:srgbClr val="7E0021"/>
                </a:solidFill>
              </a:rPr>
              <a:t>2. Тест «Способность самоуправления».</a:t>
            </a:r>
            <a:endParaRPr lang="ru-RU" altLang="ru-RU" sz="3200" b="1" dirty="0">
              <a:solidFill>
                <a:srgbClr val="000000"/>
              </a:solidFill>
            </a:endParaRPr>
          </a:p>
          <a:p>
            <a:pPr algn="ctr" eaLnBrk="1" hangingPunct="1">
              <a:buSzPct val="100000"/>
            </a:pPr>
            <a:endParaRPr lang="ru-RU" altLang="ru-RU" sz="1050" dirty="0">
              <a:solidFill>
                <a:srgbClr val="000000"/>
              </a:solidFill>
            </a:endParaRPr>
          </a:p>
          <a:p>
            <a:pPr algn="ctr" eaLnBrk="1" hangingPunct="1">
              <a:buSzPct val="100000"/>
            </a:pPr>
            <a:r>
              <a:rPr lang="ru-RU" altLang="ru-RU" sz="3200" b="1" dirty="0">
                <a:solidFill>
                  <a:srgbClr val="000000"/>
                </a:solidFill>
              </a:rPr>
              <a:t>Работа в парах:</a:t>
            </a:r>
          </a:p>
          <a:p>
            <a:pPr algn="ctr" eaLnBrk="1" hangingPunct="1">
              <a:buSzPct val="100000"/>
            </a:pPr>
            <a:r>
              <a:rPr lang="ru-RU" altLang="ru-RU" sz="3200" dirty="0">
                <a:solidFill>
                  <a:srgbClr val="7E0021"/>
                </a:solidFill>
                <a:cs typeface="Times New Roman" panose="02020603050405020304" pitchFamily="18" charset="0"/>
              </a:rPr>
              <a:t>3. Исследование уровня тревожности по</a:t>
            </a:r>
            <a:r>
              <a:rPr lang="ru-RU" altLang="ru-RU" sz="3200" b="1" dirty="0">
                <a:solidFill>
                  <a:srgbClr val="7E0021"/>
                </a:solidFill>
                <a:cs typeface="Times New Roman" panose="02020603050405020304" pitchFamily="18" charset="0"/>
              </a:rPr>
              <a:t> методике </a:t>
            </a:r>
            <a:r>
              <a:rPr lang="ru-RU" altLang="ru-RU" sz="3200" b="1" dirty="0" err="1">
                <a:solidFill>
                  <a:srgbClr val="7E0021"/>
                </a:solidFill>
                <a:cs typeface="Times New Roman" panose="02020603050405020304" pitchFamily="18" charset="0"/>
              </a:rPr>
              <a:t>Спилбергера</a:t>
            </a:r>
            <a:r>
              <a:rPr lang="ru-RU" altLang="ru-RU" sz="3200" b="1" dirty="0">
                <a:solidFill>
                  <a:srgbClr val="7E0021"/>
                </a:solidFill>
                <a:cs typeface="Times New Roman" panose="02020603050405020304" pitchFamily="18" charset="0"/>
              </a:rPr>
              <a:t>-Ханина</a:t>
            </a:r>
          </a:p>
          <a:p>
            <a:pPr algn="ctr" eaLnBrk="1" hangingPunct="1">
              <a:buSzPct val="100000"/>
            </a:pPr>
            <a:endParaRPr lang="ru-RU" altLang="ru-RU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</a:pPr>
            <a:r>
              <a:rPr lang="ru-RU" altLang="ru-RU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Домашнее задание</a:t>
            </a:r>
          </a:p>
          <a:p>
            <a:pPr algn="ctr" eaLnBrk="1" hangingPunct="1">
              <a:buSzPct val="100000"/>
            </a:pPr>
            <a:r>
              <a:rPr lang="ru-RU" altLang="ru-RU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Методика Эмоциональный интеллект В.Д. Люсина</a:t>
            </a:r>
          </a:p>
        </p:txBody>
      </p:sp>
    </p:spTree>
    <p:extLst>
      <p:ext uri="{BB962C8B-B14F-4D97-AF65-F5344CB8AC3E}">
        <p14:creationId xmlns:p14="http://schemas.microsoft.com/office/powerpoint/2010/main" val="1448021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151907" y="598447"/>
            <a:ext cx="10379033" cy="55885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ts val="338"/>
              </a:spcBef>
              <a:spcAft>
                <a:spcPts val="425"/>
              </a:spcAft>
            </a:pPr>
            <a:r>
              <a:rPr lang="ru-RU" altLang="ru-RU" sz="2800" b="1" dirty="0">
                <a:solidFill>
                  <a:srgbClr val="0000CC"/>
                </a:solidFill>
              </a:rPr>
              <a:t>Схема описания  исследования</a:t>
            </a:r>
          </a:p>
          <a:p>
            <a:pPr eaLnBrk="1" hangingPunct="1">
              <a:lnSpc>
                <a:spcPct val="93000"/>
              </a:lnSpc>
              <a:spcBef>
                <a:spcPts val="338"/>
              </a:spcBef>
              <a:spcAft>
                <a:spcPts val="425"/>
              </a:spcAft>
            </a:pPr>
            <a:r>
              <a:rPr lang="ru-RU" altLang="ru-RU" sz="3000" dirty="0"/>
              <a:t>1. Что исследовано</a:t>
            </a:r>
          </a:p>
          <a:p>
            <a:pPr eaLnBrk="1" hangingPunct="1">
              <a:lnSpc>
                <a:spcPct val="93000"/>
              </a:lnSpc>
              <a:spcBef>
                <a:spcPts val="338"/>
              </a:spcBef>
              <a:spcAft>
                <a:spcPts val="425"/>
              </a:spcAft>
            </a:pPr>
            <a:r>
              <a:rPr lang="ru-RU" altLang="ru-RU" sz="3000" dirty="0"/>
              <a:t>2. Каким методом: правильное/полное название, кем разработано, в каком году, особенности применения.</a:t>
            </a:r>
          </a:p>
          <a:p>
            <a:pPr eaLnBrk="1" hangingPunct="1">
              <a:lnSpc>
                <a:spcPct val="93000"/>
              </a:lnSpc>
              <a:spcBef>
                <a:spcPts val="338"/>
              </a:spcBef>
              <a:spcAft>
                <a:spcPts val="425"/>
              </a:spcAft>
            </a:pPr>
            <a:r>
              <a:rPr lang="ru-RU" altLang="ru-RU" sz="3000" dirty="0"/>
              <a:t>3. Представление результата (запись полученных результатов — протокол исследований).</a:t>
            </a:r>
          </a:p>
          <a:p>
            <a:pPr eaLnBrk="1" hangingPunct="1">
              <a:lnSpc>
                <a:spcPct val="93000"/>
              </a:lnSpc>
              <a:spcBef>
                <a:spcPts val="338"/>
              </a:spcBef>
              <a:spcAft>
                <a:spcPts val="425"/>
              </a:spcAft>
            </a:pPr>
            <a:r>
              <a:rPr lang="ru-RU" altLang="ru-RU" sz="3000" dirty="0"/>
              <a:t>4. Анализ результата </a:t>
            </a:r>
          </a:p>
          <a:p>
            <a:pPr eaLnBrk="1" hangingPunct="1">
              <a:lnSpc>
                <a:spcPct val="93000"/>
              </a:lnSpc>
              <a:spcBef>
                <a:spcPts val="338"/>
              </a:spcBef>
              <a:spcAft>
                <a:spcPts val="425"/>
              </a:spcAft>
            </a:pPr>
            <a:r>
              <a:rPr lang="ru-RU" altLang="ru-RU" sz="3000" dirty="0"/>
              <a:t>5. Выводы (заключение): норма/среднее, выше/ниже среднего</a:t>
            </a:r>
          </a:p>
          <a:p>
            <a:pPr eaLnBrk="1" hangingPunct="1">
              <a:lnSpc>
                <a:spcPct val="93000"/>
              </a:lnSpc>
              <a:spcBef>
                <a:spcPts val="338"/>
              </a:spcBef>
              <a:spcAft>
                <a:spcPts val="425"/>
              </a:spcAft>
            </a:pPr>
            <a:r>
              <a:rPr lang="ru-RU" altLang="ru-RU" sz="3000" dirty="0"/>
              <a:t>6. Рекомендации - обычно там где что-то не в рамках Нормы.</a:t>
            </a:r>
          </a:p>
        </p:txBody>
      </p:sp>
    </p:spTree>
    <p:extLst>
      <p:ext uri="{BB962C8B-B14F-4D97-AF65-F5344CB8AC3E}">
        <p14:creationId xmlns:p14="http://schemas.microsoft.com/office/powerpoint/2010/main" val="314293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859713" y="144463"/>
            <a:ext cx="2735262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600" b="1">
                <a:solidFill>
                  <a:srgbClr val="663399"/>
                </a:solidFill>
              </a:rPr>
              <a:t>    Практикум </a:t>
            </a:r>
          </a:p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endParaRPr lang="ru-RU" altLang="ru-RU" sz="2600" b="1">
              <a:solidFill>
                <a:srgbClr val="663399"/>
              </a:solidFill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07522" y="482600"/>
            <a:ext cx="10687792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ru-RU" altLang="ru-RU" sz="2400" b="1" dirty="0"/>
              <a:t>Шкала самооценки </a:t>
            </a:r>
          </a:p>
          <a:p>
            <a:pPr algn="ctr" eaLnBrk="1" hangingPunct="1">
              <a:buSzPct val="100000"/>
              <a:defRPr/>
            </a:pPr>
            <a:r>
              <a:rPr lang="ru-RU" altLang="ru-RU" sz="2400" b="1" dirty="0"/>
              <a:t>(Самочувствие. Активность. Настроение)</a:t>
            </a:r>
          </a:p>
          <a:p>
            <a:pPr algn="ctr" eaLnBrk="1" hangingPunct="1">
              <a:buSzPct val="100000"/>
              <a:defRPr/>
            </a:pPr>
            <a:r>
              <a:rPr lang="ru-RU" altLang="ru-RU" sz="2200" dirty="0"/>
              <a:t>Методика разработана  в 1973 году. Опросник САН направлен на исследование особенностей психоэмоционального состояния.</a:t>
            </a:r>
          </a:p>
          <a:p>
            <a:pPr algn="ctr" eaLnBrk="1" hangingPunct="1">
              <a:buSzPct val="100000"/>
              <a:defRPr/>
            </a:pPr>
            <a:endParaRPr lang="ru-RU" altLang="ru-RU" sz="2200" dirty="0"/>
          </a:p>
          <a:p>
            <a:pPr indent="323850">
              <a:buSzPct val="100000"/>
              <a:defRPr/>
            </a:pPr>
            <a:r>
              <a:rPr lang="ru-RU" altLang="ru-RU" sz="2400" dirty="0"/>
              <a:t>При разработке методики авторы исходили из того, что три основные составляющие функционального психоэмоционального состояния — </a:t>
            </a:r>
            <a:r>
              <a:rPr lang="ru-RU" altLang="ru-RU" sz="2400" i="1" dirty="0"/>
              <a:t>самочувствие, активность и настроение</a:t>
            </a:r>
            <a:r>
              <a:rPr lang="ru-RU" altLang="ru-RU" sz="2400" dirty="0"/>
              <a:t> могут быть охарактеризованы полярными оценками, между которыми существует  последовательность промежуточных значений.</a:t>
            </a:r>
          </a:p>
          <a:p>
            <a:pPr indent="323850">
              <a:buSzPct val="100000"/>
              <a:defRPr/>
            </a:pPr>
            <a:r>
              <a:rPr lang="ru-RU" altLang="ru-RU" sz="2400" dirty="0"/>
              <a:t>Опросник состоит из 30 пар слов, являющихся полярными характеристиками (по 10 пар слов для каждой категории). На бланке обследования между полярными характеристиками располагается рейтинговая шкала. Испытуемому предлагают соотнести свое состояние с определенной оценкой на шкале</a:t>
            </a:r>
          </a:p>
        </p:txBody>
      </p:sp>
    </p:spTree>
    <p:extLst>
      <p:ext uri="{BB962C8B-B14F-4D97-AF65-F5344CB8AC3E}">
        <p14:creationId xmlns:p14="http://schemas.microsoft.com/office/powerpoint/2010/main" val="2653837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821" y="436211"/>
            <a:ext cx="10515600" cy="59408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Стадии проектирования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200" b="1" dirty="0" smtClean="0"/>
              <a:t> </a:t>
            </a:r>
            <a:r>
              <a:rPr lang="ru-RU" dirty="0" smtClean="0"/>
              <a:t>(И.П. </a:t>
            </a:r>
            <a:r>
              <a:rPr lang="ru-RU" dirty="0" err="1" smtClean="0"/>
              <a:t>Подласый</a:t>
            </a:r>
            <a:r>
              <a:rPr lang="ru-RU" dirty="0"/>
              <a:t>)</a:t>
            </a:r>
            <a:endParaRPr lang="ru-RU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3200" dirty="0"/>
              <a:t>1. Формулировка </a:t>
            </a:r>
            <a:r>
              <a:rPr lang="ru-RU" sz="3200" dirty="0" smtClean="0"/>
              <a:t>темы </a:t>
            </a:r>
            <a:r>
              <a:rPr lang="ru-RU" sz="3200" dirty="0"/>
              <a:t>занятия, его цели, конкретизация и корректировка учебных заданий, диагностика объективных условий, анализ факторов продуктивности занятия. </a:t>
            </a:r>
          </a:p>
          <a:p>
            <a:pPr marL="0" indent="0">
              <a:buNone/>
            </a:pPr>
            <a:r>
              <a:rPr lang="ru-RU" sz="3200" dirty="0"/>
              <a:t>2. Получение прогноза достижений в актуальных условиях и общая оценка эффективности занятия. </a:t>
            </a:r>
          </a:p>
          <a:p>
            <a:pPr marL="0" indent="0">
              <a:buNone/>
            </a:pPr>
            <a:r>
              <a:rPr lang="ru-RU" sz="3200" dirty="0"/>
              <a:t>3. Разработка программы управления учебной деятельностью на основе диагноза и прогноза.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8005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5700714" y="144463"/>
            <a:ext cx="4968875" cy="487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altLang="ru-RU" sz="2600" b="1">
                <a:solidFill>
                  <a:srgbClr val="7E0021"/>
                </a:solidFill>
              </a:rPr>
              <a:t>    Следующее занятие</a:t>
            </a: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878774" y="1566863"/>
            <a:ext cx="10759044" cy="459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План: </a:t>
            </a:r>
          </a:p>
          <a:p>
            <a:pPr eaLnBrk="1" hangingPunct="1"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1. Определение понятий «личность», «индивид», «индивидуальность». </a:t>
            </a:r>
          </a:p>
          <a:p>
            <a:pPr eaLnBrk="1" hangingPunct="1"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2. Структура Личности. </a:t>
            </a:r>
          </a:p>
          <a:p>
            <a:pPr eaLnBrk="1" hangingPunct="1"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3. Общая характеристика сознания и самосознания. Функции сознания. Формирование сознания в онтогенезе. </a:t>
            </a:r>
          </a:p>
          <a:p>
            <a:pPr eaLnBrk="1" hangingPunct="1"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4. Понятие о темпераменте. Типы темперамента. Психологическая характеристика типов темперамента.</a:t>
            </a:r>
          </a:p>
          <a:p>
            <a:pPr eaLnBrk="1" hangingPunct="1"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 5. Понятие о характере. Структура характера. Связь темперамента и характера человека со свойствами личности. </a:t>
            </a:r>
          </a:p>
          <a:p>
            <a:pPr eaLnBrk="1" hangingPunct="1"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6. Понятие «акцентуации характера». </a:t>
            </a:r>
          </a:p>
          <a:p>
            <a:pPr eaLnBrk="1" hangingPunct="1"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7. Практикум на определение темперамента личности, выявления акцентуации характера.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955801" y="647701"/>
            <a:ext cx="86407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ru-RU" altLang="ru-RU" sz="2800" b="1">
                <a:solidFill>
                  <a:srgbClr val="111111"/>
                </a:solidFill>
              </a:rPr>
              <a:t>Психология личности. Структура, сознание, темперамент, характер</a:t>
            </a:r>
            <a:r>
              <a:rPr lang="ru-RU" altLang="ru-RU" sz="1000">
                <a:solidFill>
                  <a:srgbClr val="11111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03144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878774" y="605642"/>
            <a:ext cx="10759044" cy="557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SzPct val="100000"/>
              <a:defRPr/>
            </a:pPr>
            <a:r>
              <a:rPr lang="ru-RU" altLang="ru-RU" sz="2200" b="1" dirty="0">
                <a:solidFill>
                  <a:srgbClr val="000066"/>
                </a:solidFill>
              </a:rPr>
              <a:t>Рекомендуемая литература для самостоятельной работы</a:t>
            </a:r>
          </a:p>
          <a:p>
            <a:pPr algn="ctr">
              <a:spcAft>
                <a:spcPts val="425"/>
              </a:spcAft>
              <a:buSzPct val="100000"/>
              <a:defRPr/>
            </a:pPr>
            <a:r>
              <a:rPr lang="ru-RU" altLang="ru-RU" sz="2600" b="1" dirty="0"/>
              <a:t>Основная литература</a:t>
            </a:r>
          </a:p>
          <a:p>
            <a:pPr>
              <a:spcAft>
                <a:spcPts val="425"/>
              </a:spcAft>
              <a:buSzPct val="100000"/>
              <a:defRPr/>
            </a:pPr>
            <a:r>
              <a:rPr lang="ru-RU" altLang="ru-RU" sz="2600" b="1" dirty="0">
                <a:solidFill>
                  <a:srgbClr val="193300"/>
                </a:solidFill>
              </a:rPr>
              <a:t>Психология и педагогика</a:t>
            </a:r>
            <a:r>
              <a:rPr lang="ru-RU" altLang="ru-RU" sz="2600" b="1" dirty="0"/>
              <a:t> </a:t>
            </a:r>
            <a:r>
              <a:rPr lang="ru-RU" altLang="ru-RU" sz="2600" b="1" dirty="0">
                <a:solidFill>
                  <a:srgbClr val="7E0021"/>
                </a:solidFill>
              </a:rPr>
              <a:t>в медицинском образовании</a:t>
            </a:r>
            <a:r>
              <a:rPr lang="ru-RU" altLang="ru-RU" sz="2600" dirty="0"/>
              <a:t>/Под ред. Н.В. Кудрявой.-М. 2016.-320 с.</a:t>
            </a:r>
          </a:p>
          <a:p>
            <a:pPr algn="ctr">
              <a:spcAft>
                <a:spcPts val="425"/>
              </a:spcAft>
              <a:buSzPct val="100000"/>
              <a:defRPr/>
            </a:pPr>
            <a:endParaRPr lang="ru-RU" altLang="ru-RU" sz="2400" b="1" dirty="0"/>
          </a:p>
          <a:p>
            <a:pPr indent="533400">
              <a:spcAft>
                <a:spcPts val="425"/>
              </a:spcAft>
              <a:buSzPct val="100000"/>
              <a:defRPr/>
            </a:pPr>
            <a:r>
              <a:rPr lang="ru-RU" altLang="ru-RU" sz="2300" b="1" dirty="0">
                <a:solidFill>
                  <a:srgbClr val="7E0021"/>
                </a:solidFill>
              </a:rPr>
              <a:t>Обучающимся</a:t>
            </a:r>
            <a:r>
              <a:rPr lang="ru-RU" altLang="ru-RU" sz="2300" dirty="0"/>
              <a:t> — </a:t>
            </a:r>
            <a:r>
              <a:rPr lang="ru-RU" altLang="ru-RU" sz="2300" b="1" dirty="0">
                <a:solidFill>
                  <a:srgbClr val="7E0021"/>
                </a:solidFill>
              </a:rPr>
              <a:t>Учебные ресурсы</a:t>
            </a:r>
            <a:r>
              <a:rPr lang="ru-RU" altLang="ru-RU" sz="2300" b="1" dirty="0"/>
              <a:t> </a:t>
            </a:r>
            <a:r>
              <a:rPr lang="ru-RU" altLang="ru-RU" sz="2300" dirty="0"/>
              <a:t>- </a:t>
            </a:r>
            <a:r>
              <a:rPr lang="ru-RU" altLang="ru-RU" sz="2300" b="1" dirty="0" err="1">
                <a:solidFill>
                  <a:srgbClr val="7E0021"/>
                </a:solidFill>
              </a:rPr>
              <a:t>Видеолекции</a:t>
            </a:r>
            <a:r>
              <a:rPr lang="ru-RU" altLang="ru-RU" sz="2300" dirty="0"/>
              <a:t> </a:t>
            </a:r>
            <a:r>
              <a:rPr lang="ru-RU" altLang="ru-RU" sz="2400" b="1" dirty="0"/>
              <a:t>Артюхова, Т. Ю.</a:t>
            </a:r>
            <a:r>
              <a:rPr lang="ru-RU" altLang="ru-RU" sz="2400" dirty="0"/>
              <a:t> Возрастная психология как наука о закономерностях развития человека [Электронный ресурс] : </a:t>
            </a:r>
            <a:r>
              <a:rPr lang="ru-RU" altLang="ru-RU" sz="2400" dirty="0" err="1"/>
              <a:t>видеолекция</a:t>
            </a:r>
            <a:r>
              <a:rPr lang="ru-RU" altLang="ru-RU" sz="2400" dirty="0"/>
              <a:t> № 5; Красноярский медицинский университет. - Красноярск : КрасГМУ, 2017.</a:t>
            </a:r>
          </a:p>
          <a:p>
            <a:pPr indent="533400">
              <a:spcAft>
                <a:spcPts val="150"/>
              </a:spcAft>
              <a:buSzPct val="100000"/>
              <a:defRPr/>
            </a:pPr>
            <a:endParaRPr lang="ru-RU" altLang="ru-RU" sz="2400" b="1" dirty="0"/>
          </a:p>
          <a:p>
            <a:pPr indent="533400">
              <a:spcAft>
                <a:spcPts val="150"/>
              </a:spcAft>
              <a:buSzPct val="100000"/>
              <a:defRPr/>
            </a:pPr>
            <a:r>
              <a:rPr lang="ru-RU" altLang="ru-RU" sz="2400" b="1" dirty="0"/>
              <a:t>Дополнительная</a:t>
            </a:r>
          </a:p>
          <a:p>
            <a:pPr indent="533400">
              <a:spcAft>
                <a:spcPts val="150"/>
              </a:spcAft>
              <a:buSzPct val="100000"/>
              <a:defRPr/>
            </a:pPr>
            <a:r>
              <a:rPr lang="ru-RU" altLang="ru-RU" sz="2300" b="1" dirty="0"/>
              <a:t>Гавриленко, Л. С.</a:t>
            </a:r>
            <a:r>
              <a:rPr lang="ru-RU" altLang="ru-RU" sz="2300" dirty="0"/>
              <a:t> Психология и педагогика : учеб. пособие для студентов, обучающихся по специальности 060101 - Лечебное дело / Л. С. Гавриленко, В. Б. </a:t>
            </a:r>
            <a:r>
              <a:rPr lang="ru-RU" altLang="ru-RU" sz="2300" dirty="0" err="1"/>
              <a:t>Чупина</a:t>
            </a:r>
            <a:r>
              <a:rPr lang="ru-RU" altLang="ru-RU" sz="2300" dirty="0"/>
              <a:t>. - Красноярск : тип. КрасГМУ, 2015. - 240 с.</a:t>
            </a:r>
          </a:p>
        </p:txBody>
      </p:sp>
    </p:spTree>
    <p:extLst>
      <p:ext uri="{BB962C8B-B14F-4D97-AF65-F5344CB8AC3E}">
        <p14:creationId xmlns:p14="http://schemas.microsoft.com/office/powerpoint/2010/main" val="2397681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403225"/>
            <a:ext cx="4356100" cy="59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595438" y="970478"/>
            <a:ext cx="467995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ru-RU" altLang="ru-RU" sz="4800" b="1" dirty="0">
                <a:solidFill>
                  <a:srgbClr val="7E0021"/>
                </a:solidFill>
                <a:latin typeface="Comic Sans MS" panose="030F0702030302020204" pitchFamily="66" charset="0"/>
              </a:rPr>
              <a:t>Спасибо  </a:t>
            </a:r>
          </a:p>
          <a:p>
            <a:pPr algn="ctr" eaLnBrk="1" hangingPunct="1">
              <a:buSzPct val="100000"/>
            </a:pPr>
            <a:r>
              <a:rPr lang="ru-RU" altLang="ru-RU" sz="4800" b="1" dirty="0">
                <a:solidFill>
                  <a:srgbClr val="7E0021"/>
                </a:solidFill>
                <a:latin typeface="Comic Sans MS" panose="030F0702030302020204" pitchFamily="66" charset="0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8526971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Структурные элементы </a:t>
            </a:r>
            <a:br>
              <a:rPr lang="ru-RU" sz="3200" b="1" dirty="0"/>
            </a:br>
            <a:r>
              <a:rPr lang="ru-RU" sz="3200" b="1" dirty="0"/>
              <a:t>учебного </a:t>
            </a:r>
            <a:r>
              <a:rPr lang="ru-RU" sz="3200" b="1" dirty="0" smtClean="0"/>
              <a:t>занятия</a:t>
            </a:r>
            <a:endParaRPr lang="ru-RU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28800"/>
            <a:ext cx="76328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vacenko.ru/wp-content/uploads/111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328" y="5157192"/>
            <a:ext cx="14036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Kcy;&amp;acy;&amp;rcy;&amp;tcy;&amp;icy;&amp;ncy;&amp;kcy;&amp;icy; &amp;pcy;&amp;ocy; &amp;zcy;&amp;acy;&amp;pcy;&amp;rcy;&amp;ocy;&amp;scy;&amp;ucy; &amp;dcy;&amp;ucy;&amp;mcy;&amp;acy;&amp;yucy;&amp;shchcy;&amp;icy;&amp;jcy; &amp;chcy;&amp;iecy;&amp;lcy;&amp;ocy;&amp;vcy;&amp;iecy;&amp;k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07" y="2054262"/>
            <a:ext cx="1476737" cy="180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27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3787</Words>
  <Application>Microsoft Office PowerPoint</Application>
  <PresentationFormat>Широкоэкранный</PresentationFormat>
  <Paragraphs>460</Paragraphs>
  <Slides>82</Slides>
  <Notes>50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95" baseType="lpstr">
      <vt:lpstr>Microsoft YaHei</vt:lpstr>
      <vt:lpstr>Arial</vt:lpstr>
      <vt:lpstr>Arial Rounded MT Bold</vt:lpstr>
      <vt:lpstr>Calibri</vt:lpstr>
      <vt:lpstr>Calibri Light</vt:lpstr>
      <vt:lpstr>Comic Sans MS</vt:lpstr>
      <vt:lpstr>Courier New</vt:lpstr>
      <vt:lpstr>Georgia</vt:lpstr>
      <vt:lpstr>Monotype Corsiva</vt:lpstr>
      <vt:lpstr>Times New Roman</vt:lpstr>
      <vt:lpstr>Verdana</vt:lpstr>
      <vt:lpstr>Wingdings</vt:lpstr>
      <vt:lpstr>Тема Office</vt:lpstr>
      <vt:lpstr>Проектирование учебной деятельности студентов с разными учебными стилями</vt:lpstr>
      <vt:lpstr>Презентация PowerPoint</vt:lpstr>
      <vt:lpstr>Презентация PowerPoint</vt:lpstr>
      <vt:lpstr>Проектирование –</vt:lpstr>
      <vt:lpstr>Трактовки понятия «Педагогическое проектирование»:</vt:lpstr>
      <vt:lpstr>Педагогическое проектирование  (широкий смысл) </vt:lpstr>
      <vt:lpstr>Модель – образ  учебного занятия поэтапно наполняется содержанием:</vt:lpstr>
      <vt:lpstr>Презентация PowerPoint</vt:lpstr>
      <vt:lpstr>Структурные элементы  учебного занятия</vt:lpstr>
      <vt:lpstr>Целеполагание</vt:lpstr>
      <vt:lpstr>Структурные элементы  учебного занятия</vt:lpstr>
      <vt:lpstr>Презентация PowerPoint</vt:lpstr>
      <vt:lpstr>Презентация PowerPoint</vt:lpstr>
      <vt:lpstr>Этап проектирования  </vt:lpstr>
      <vt:lpstr>  При выборе методов обучения необходимо ориентироваться на планируемые УРОВНИ УСВОЕНИЯ ЗНАНИЙ:</vt:lpstr>
      <vt:lpstr>Основные этапы практического занятия</vt:lpstr>
      <vt:lpstr>Методическая разработка практического занятия </vt:lpstr>
      <vt:lpstr>Стиль — это устойчивая система способов выполнения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Систематика видов эмоций: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StartSoft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учебной деятельности студентов с разными учебными стилями</dc:title>
  <dc:creator>Гуров</dc:creator>
  <cp:lastModifiedBy>Гуров</cp:lastModifiedBy>
  <cp:revision>81</cp:revision>
  <dcterms:created xsi:type="dcterms:W3CDTF">2022-01-27T15:29:21Z</dcterms:created>
  <dcterms:modified xsi:type="dcterms:W3CDTF">2022-02-04T06:48:52Z</dcterms:modified>
</cp:coreProperties>
</file>