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472" r:id="rId2"/>
    <p:sldId id="257" r:id="rId3"/>
    <p:sldId id="266" r:id="rId4"/>
    <p:sldId id="302" r:id="rId5"/>
    <p:sldId id="312" r:id="rId6"/>
    <p:sldId id="311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31" r:id="rId18"/>
    <p:sldId id="325" r:id="rId19"/>
    <p:sldId id="328" r:id="rId20"/>
    <p:sldId id="307" r:id="rId21"/>
    <p:sldId id="334" r:id="rId22"/>
    <p:sldId id="474" r:id="rId23"/>
    <p:sldId id="335" r:id="rId24"/>
    <p:sldId id="333" r:id="rId25"/>
    <p:sldId id="337" r:id="rId26"/>
    <p:sldId id="446" r:id="rId27"/>
    <p:sldId id="447" r:id="rId28"/>
    <p:sldId id="467" r:id="rId29"/>
    <p:sldId id="448" r:id="rId30"/>
    <p:sldId id="450" r:id="rId31"/>
    <p:sldId id="465" r:id="rId32"/>
    <p:sldId id="463" r:id="rId33"/>
    <p:sldId id="468" r:id="rId34"/>
    <p:sldId id="469" r:id="rId35"/>
    <p:sldId id="470" r:id="rId36"/>
    <p:sldId id="471" r:id="rId37"/>
    <p:sldId id="454" r:id="rId38"/>
    <p:sldId id="455" r:id="rId39"/>
    <p:sldId id="475" r:id="rId40"/>
    <p:sldId id="483" r:id="rId41"/>
    <p:sldId id="484" r:id="rId42"/>
    <p:sldId id="485" r:id="rId43"/>
    <p:sldId id="487" r:id="rId44"/>
    <p:sldId id="496" r:id="rId45"/>
    <p:sldId id="497" r:id="rId46"/>
    <p:sldId id="490" r:id="rId47"/>
    <p:sldId id="491" r:id="rId48"/>
    <p:sldId id="492" r:id="rId49"/>
    <p:sldId id="493" r:id="rId50"/>
    <p:sldId id="494" r:id="rId51"/>
    <p:sldId id="498" r:id="rId52"/>
    <p:sldId id="503" r:id="rId53"/>
    <p:sldId id="473" r:id="rId54"/>
  </p:sldIdLst>
  <p:sldSz cx="9144000" cy="6858000" type="screen4x3"/>
  <p:notesSz cx="6858000" cy="9144000"/>
  <p:custDataLst>
    <p:tags r:id="rId5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9" autoAdjust="0"/>
    <p:restoredTop sz="94660"/>
  </p:normalViewPr>
  <p:slideViewPr>
    <p:cSldViewPr>
      <p:cViewPr varScale="1">
        <p:scale>
          <a:sx n="77" d="100"/>
          <a:sy n="77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4A564-0750-4ABC-AF20-87587718F6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15E1DF-0CD9-48A2-8684-386A64433022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ЗАКОНОДАТЕЛЬНЫЙ УРОВЕНЬ</a:t>
          </a:r>
          <a:endParaRPr lang="ru-RU" dirty="0"/>
        </a:p>
      </dgm:t>
    </dgm:pt>
    <dgm:pt modelId="{E7E9C27C-B2CF-4381-BCB5-D9033323308A}" type="parTrans" cxnId="{71084037-97EB-4682-A6D4-2BB6333EAC25}">
      <dgm:prSet/>
      <dgm:spPr/>
      <dgm:t>
        <a:bodyPr/>
        <a:lstStyle/>
        <a:p>
          <a:endParaRPr lang="ru-RU"/>
        </a:p>
      </dgm:t>
    </dgm:pt>
    <dgm:pt modelId="{4ECDFBA0-1E4F-40F8-9C37-66C1A9EABF69}" type="sibTrans" cxnId="{71084037-97EB-4682-A6D4-2BB6333EAC25}">
      <dgm:prSet/>
      <dgm:spPr/>
      <dgm:t>
        <a:bodyPr/>
        <a:lstStyle/>
        <a:p>
          <a:endParaRPr lang="ru-RU"/>
        </a:p>
      </dgm:t>
    </dgm:pt>
    <dgm:pt modelId="{A9B89D22-1088-47D8-B584-4504A3DB8B5F}">
      <dgm:prSet phldrT="[Текст]"/>
      <dgm:spPr/>
      <dgm:t>
        <a:bodyPr/>
        <a:lstStyle/>
        <a:p>
          <a:r>
            <a:rPr lang="ru-RU" dirty="0" smtClean="0"/>
            <a:t>Законы, нормативные акты, стандарты</a:t>
          </a:r>
          <a:endParaRPr lang="ru-RU" dirty="0"/>
        </a:p>
      </dgm:t>
    </dgm:pt>
    <dgm:pt modelId="{68474B9A-9413-4468-9FAA-CC18B7B75FDB}" type="parTrans" cxnId="{A77D3E32-933F-461A-BACA-54615AAAB613}">
      <dgm:prSet/>
      <dgm:spPr/>
      <dgm:t>
        <a:bodyPr/>
        <a:lstStyle/>
        <a:p>
          <a:endParaRPr lang="ru-RU"/>
        </a:p>
      </dgm:t>
    </dgm:pt>
    <dgm:pt modelId="{490D9633-489D-4BA4-9398-E5F926A23B6E}" type="sibTrans" cxnId="{A77D3E32-933F-461A-BACA-54615AAAB613}">
      <dgm:prSet/>
      <dgm:spPr/>
      <dgm:t>
        <a:bodyPr/>
        <a:lstStyle/>
        <a:p>
          <a:endParaRPr lang="ru-RU"/>
        </a:p>
      </dgm:t>
    </dgm:pt>
    <dgm:pt modelId="{44810D0C-88DF-43FA-A3BE-9E21817AE00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МОРАЛЬНО-ЭТИЧЕСКИЙ УРОВЕНЬ</a:t>
          </a:r>
          <a:endParaRPr lang="ru-RU" dirty="0"/>
        </a:p>
      </dgm:t>
    </dgm:pt>
    <dgm:pt modelId="{E50675D2-4A7B-4E4D-A66E-2233B41F670A}" type="parTrans" cxnId="{B3B54CE3-1BC5-46B8-A171-12A074BD2EDA}">
      <dgm:prSet/>
      <dgm:spPr/>
      <dgm:t>
        <a:bodyPr/>
        <a:lstStyle/>
        <a:p>
          <a:endParaRPr lang="ru-RU"/>
        </a:p>
      </dgm:t>
    </dgm:pt>
    <dgm:pt modelId="{958E4325-196D-441D-902A-3AC420A3B4F3}" type="sibTrans" cxnId="{B3B54CE3-1BC5-46B8-A171-12A074BD2EDA}">
      <dgm:prSet/>
      <dgm:spPr/>
      <dgm:t>
        <a:bodyPr/>
        <a:lstStyle/>
        <a:p>
          <a:endParaRPr lang="ru-RU"/>
        </a:p>
      </dgm:t>
    </dgm:pt>
    <dgm:pt modelId="{6B36474E-0F0F-4455-9B0F-A297805C858A}">
      <dgm:prSet phldrT="[Текст]"/>
      <dgm:spPr/>
      <dgm:t>
        <a:bodyPr/>
        <a:lstStyle/>
        <a:p>
          <a:r>
            <a:rPr lang="ru-RU" dirty="0" smtClean="0"/>
            <a:t>Нормы поведения, не соблюдение которых ведет к падению престижа конкретного человека или целей организации </a:t>
          </a:r>
          <a:endParaRPr lang="ru-RU" dirty="0"/>
        </a:p>
      </dgm:t>
    </dgm:pt>
    <dgm:pt modelId="{5B156C9C-E057-4089-94E8-08A56635D163}" type="parTrans" cxnId="{3B00ECBF-E9C9-423D-9AAD-06AF725F81FB}">
      <dgm:prSet/>
      <dgm:spPr/>
      <dgm:t>
        <a:bodyPr/>
        <a:lstStyle/>
        <a:p>
          <a:endParaRPr lang="ru-RU"/>
        </a:p>
      </dgm:t>
    </dgm:pt>
    <dgm:pt modelId="{7AABDE8F-76BB-4285-918B-BBA1B1CED551}" type="sibTrans" cxnId="{3B00ECBF-E9C9-423D-9AAD-06AF725F81FB}">
      <dgm:prSet/>
      <dgm:spPr/>
      <dgm:t>
        <a:bodyPr/>
        <a:lstStyle/>
        <a:p>
          <a:endParaRPr lang="ru-RU"/>
        </a:p>
      </dgm:t>
    </dgm:pt>
    <dgm:pt modelId="{6813CCFB-453B-4C7E-AC6E-EBC36B48207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АДМИНИСТРАТИВНЫЙ УРОВЕНЬ</a:t>
          </a:r>
          <a:endParaRPr lang="ru-RU" dirty="0"/>
        </a:p>
      </dgm:t>
    </dgm:pt>
    <dgm:pt modelId="{85FA759A-08B0-4633-9E12-A07913B61A27}" type="parTrans" cxnId="{4409C482-3F7B-43C4-883B-EF7589BDF417}">
      <dgm:prSet/>
      <dgm:spPr/>
      <dgm:t>
        <a:bodyPr/>
        <a:lstStyle/>
        <a:p>
          <a:endParaRPr lang="ru-RU"/>
        </a:p>
      </dgm:t>
    </dgm:pt>
    <dgm:pt modelId="{88E9C565-8ED5-4E71-BF8D-548BB77145A9}" type="sibTrans" cxnId="{4409C482-3F7B-43C4-883B-EF7589BDF417}">
      <dgm:prSet/>
      <dgm:spPr/>
      <dgm:t>
        <a:bodyPr/>
        <a:lstStyle/>
        <a:p>
          <a:endParaRPr lang="ru-RU"/>
        </a:p>
      </dgm:t>
    </dgm:pt>
    <dgm:pt modelId="{2C414664-9A86-41F6-A421-6DFAD465C50D}">
      <dgm:prSet/>
      <dgm:spPr/>
      <dgm:t>
        <a:bodyPr/>
        <a:lstStyle/>
        <a:p>
          <a:r>
            <a:rPr lang="ru-RU" dirty="0" smtClean="0"/>
            <a:t>Действия общего характера, предпринимаемые руководством организации</a:t>
          </a:r>
          <a:endParaRPr lang="ru-RU" dirty="0"/>
        </a:p>
      </dgm:t>
    </dgm:pt>
    <dgm:pt modelId="{0B3F4765-AC5C-4F86-B536-42DE65D67645}" type="parTrans" cxnId="{EE4FD80E-A538-4E47-819D-FE592FADBF8B}">
      <dgm:prSet/>
      <dgm:spPr/>
      <dgm:t>
        <a:bodyPr/>
        <a:lstStyle/>
        <a:p>
          <a:endParaRPr lang="ru-RU"/>
        </a:p>
      </dgm:t>
    </dgm:pt>
    <dgm:pt modelId="{2730E602-5F27-49D9-976D-1227A09E8487}" type="sibTrans" cxnId="{EE4FD80E-A538-4E47-819D-FE592FADBF8B}">
      <dgm:prSet/>
      <dgm:spPr/>
      <dgm:t>
        <a:bodyPr/>
        <a:lstStyle/>
        <a:p>
          <a:endParaRPr lang="ru-RU"/>
        </a:p>
      </dgm:t>
    </dgm:pt>
    <dgm:pt modelId="{FFC026BD-9538-44FF-B074-3C84E543298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ФИЗИЧЕСКИЙ УРОВЕНЬ</a:t>
          </a:r>
          <a:endParaRPr lang="ru-RU" dirty="0"/>
        </a:p>
      </dgm:t>
    </dgm:pt>
    <dgm:pt modelId="{1DE940D9-4607-4217-AD72-9A9212163788}" type="parTrans" cxnId="{97A0F632-2871-4BF8-B010-B3D28586294D}">
      <dgm:prSet/>
      <dgm:spPr/>
      <dgm:t>
        <a:bodyPr/>
        <a:lstStyle/>
        <a:p>
          <a:endParaRPr lang="ru-RU"/>
        </a:p>
      </dgm:t>
    </dgm:pt>
    <dgm:pt modelId="{DFF9457E-EA7B-4CED-983B-FD951D3734A3}" type="sibTrans" cxnId="{97A0F632-2871-4BF8-B010-B3D28586294D}">
      <dgm:prSet/>
      <dgm:spPr/>
      <dgm:t>
        <a:bodyPr/>
        <a:lstStyle/>
        <a:p>
          <a:endParaRPr lang="ru-RU"/>
        </a:p>
      </dgm:t>
    </dgm:pt>
    <dgm:pt modelId="{05F818D7-3E78-4857-AA66-3A205C2A146B}">
      <dgm:prSet/>
      <dgm:spPr/>
      <dgm:t>
        <a:bodyPr/>
        <a:lstStyle/>
        <a:p>
          <a:r>
            <a:rPr lang="ru-RU" dirty="0" smtClean="0"/>
            <a:t>Механические, электро- и электро-механические препятствия на возможных путях проникновения нарушителей</a:t>
          </a:r>
          <a:endParaRPr lang="ru-RU" dirty="0"/>
        </a:p>
      </dgm:t>
    </dgm:pt>
    <dgm:pt modelId="{97AC8611-3BA7-4F1D-971F-A5576B66EC57}" type="parTrans" cxnId="{359841F2-C187-4947-A384-37E2548C1CDE}">
      <dgm:prSet/>
      <dgm:spPr/>
      <dgm:t>
        <a:bodyPr/>
        <a:lstStyle/>
        <a:p>
          <a:endParaRPr lang="ru-RU"/>
        </a:p>
      </dgm:t>
    </dgm:pt>
    <dgm:pt modelId="{6E6A2338-7082-47ED-B465-C4A8F8F800EF}" type="sibTrans" cxnId="{359841F2-C187-4947-A384-37E2548C1CDE}">
      <dgm:prSet/>
      <dgm:spPr/>
      <dgm:t>
        <a:bodyPr/>
        <a:lstStyle/>
        <a:p>
          <a:endParaRPr lang="ru-RU"/>
        </a:p>
      </dgm:t>
    </dgm:pt>
    <dgm:pt modelId="{CA81DB18-2AAC-4456-A351-9EAD5316A6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АППАРАТНО-ПРОГРАММНЫЙ УРОВЕНЬ</a:t>
          </a:r>
          <a:endParaRPr lang="ru-RU" dirty="0"/>
        </a:p>
      </dgm:t>
    </dgm:pt>
    <dgm:pt modelId="{C8700EBF-A106-44E8-A916-6A8A785988CB}" type="parTrans" cxnId="{2AC5E2CE-95D6-4B74-83E5-0FBC04D6516E}">
      <dgm:prSet/>
      <dgm:spPr/>
      <dgm:t>
        <a:bodyPr/>
        <a:lstStyle/>
        <a:p>
          <a:endParaRPr lang="ru-RU"/>
        </a:p>
      </dgm:t>
    </dgm:pt>
    <dgm:pt modelId="{2DF443ED-3B8E-4C13-95B5-8E80BCECCC89}" type="sibTrans" cxnId="{2AC5E2CE-95D6-4B74-83E5-0FBC04D6516E}">
      <dgm:prSet/>
      <dgm:spPr/>
      <dgm:t>
        <a:bodyPr/>
        <a:lstStyle/>
        <a:p>
          <a:endParaRPr lang="ru-RU"/>
        </a:p>
      </dgm:t>
    </dgm:pt>
    <dgm:pt modelId="{23F91A1F-71C6-4AC5-A4FD-D81D96404783}">
      <dgm:prSet/>
      <dgm:spPr/>
      <dgm:t>
        <a:bodyPr/>
        <a:lstStyle/>
        <a:p>
          <a:endParaRPr lang="ru-RU" dirty="0"/>
        </a:p>
      </dgm:t>
    </dgm:pt>
    <dgm:pt modelId="{46ED485E-040D-4BAF-B2E5-DD5776281759}" type="parTrans" cxnId="{56D2E1D9-9A92-42F0-B43C-1456BF9D2A53}">
      <dgm:prSet/>
      <dgm:spPr/>
      <dgm:t>
        <a:bodyPr/>
        <a:lstStyle/>
        <a:p>
          <a:endParaRPr lang="ru-RU"/>
        </a:p>
      </dgm:t>
    </dgm:pt>
    <dgm:pt modelId="{55375C8B-334B-4C7A-9C29-361D49273BFF}" type="sibTrans" cxnId="{56D2E1D9-9A92-42F0-B43C-1456BF9D2A53}">
      <dgm:prSet/>
      <dgm:spPr/>
      <dgm:t>
        <a:bodyPr/>
        <a:lstStyle/>
        <a:p>
          <a:endParaRPr lang="ru-RU"/>
        </a:p>
      </dgm:t>
    </dgm:pt>
    <dgm:pt modelId="{37ACFF8B-82F0-4D42-A305-A27BC22A4275}">
      <dgm:prSet/>
      <dgm:spPr/>
      <dgm:t>
        <a:bodyPr/>
        <a:lstStyle/>
        <a:p>
          <a:r>
            <a:rPr lang="ru-RU" dirty="0" smtClean="0"/>
            <a:t>Электронные устройства и специальные программы защиты информации</a:t>
          </a:r>
          <a:endParaRPr lang="ru-RU" dirty="0"/>
        </a:p>
      </dgm:t>
    </dgm:pt>
    <dgm:pt modelId="{F91CB82F-7FB2-42EB-8594-2C828916D5CD}" type="parTrans" cxnId="{A5493EDD-5759-4CB6-85B3-F01EA40536D9}">
      <dgm:prSet/>
      <dgm:spPr/>
      <dgm:t>
        <a:bodyPr/>
        <a:lstStyle/>
        <a:p>
          <a:endParaRPr lang="ru-RU"/>
        </a:p>
      </dgm:t>
    </dgm:pt>
    <dgm:pt modelId="{821605E0-65A1-4325-B1CD-4DED2701EC9F}" type="sibTrans" cxnId="{A5493EDD-5759-4CB6-85B3-F01EA40536D9}">
      <dgm:prSet/>
      <dgm:spPr/>
      <dgm:t>
        <a:bodyPr/>
        <a:lstStyle/>
        <a:p>
          <a:endParaRPr lang="ru-RU"/>
        </a:p>
      </dgm:t>
    </dgm:pt>
    <dgm:pt modelId="{523B172B-4B13-436A-90CB-C6B925209B0E}" type="pres">
      <dgm:prSet presAssocID="{85C4A564-0750-4ABC-AF20-87587718F6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6E032D-66F8-4465-9116-E73A8CE8576F}" type="pres">
      <dgm:prSet presAssocID="{0515E1DF-0CD9-48A2-8684-386A6443302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3EC99-211F-4821-B351-0B646CDE1F6C}" type="pres">
      <dgm:prSet presAssocID="{0515E1DF-0CD9-48A2-8684-386A64433022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44BDA-5F22-41D9-98D0-27F665F11F60}" type="pres">
      <dgm:prSet presAssocID="{44810D0C-88DF-43FA-A3BE-9E21817AE00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85174-8E2B-47AD-83C1-9C0CF7ABBA98}" type="pres">
      <dgm:prSet presAssocID="{44810D0C-88DF-43FA-A3BE-9E21817AE000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A5C7F-3CDA-4EDB-BDEE-F9A27EB40BCA}" type="pres">
      <dgm:prSet presAssocID="{6813CCFB-453B-4C7E-AC6E-EBC36B48207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27523-875D-41AB-867B-C396E4E23814}" type="pres">
      <dgm:prSet presAssocID="{6813CCFB-453B-4C7E-AC6E-EBC36B482074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50444-4B93-40BC-BEB3-D7559DA8EEA7}" type="pres">
      <dgm:prSet presAssocID="{FFC026BD-9538-44FF-B074-3C84E543298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06188-04BF-413F-AD54-F521ACCD6DA2}" type="pres">
      <dgm:prSet presAssocID="{FFC026BD-9538-44FF-B074-3C84E5432984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EA9DB-8ECE-48D9-AF94-131C43397EA9}" type="pres">
      <dgm:prSet presAssocID="{CA81DB18-2AAC-4456-A351-9EAD5316A6A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19684-34CA-410B-BF6C-D6F47A572A8F}" type="pres">
      <dgm:prSet presAssocID="{CA81DB18-2AAC-4456-A351-9EAD5316A6A1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C5E2CE-95D6-4B74-83E5-0FBC04D6516E}" srcId="{85C4A564-0750-4ABC-AF20-87587718F6E1}" destId="{CA81DB18-2AAC-4456-A351-9EAD5316A6A1}" srcOrd="4" destOrd="0" parTransId="{C8700EBF-A106-44E8-A916-6A8A785988CB}" sibTransId="{2DF443ED-3B8E-4C13-95B5-8E80BCECCC89}"/>
    <dgm:cxn modelId="{CA10581F-0635-46A7-BD32-6F11FD44C1CF}" type="presOf" srcId="{CA81DB18-2AAC-4456-A351-9EAD5316A6A1}" destId="{DFCEA9DB-8ECE-48D9-AF94-131C43397EA9}" srcOrd="0" destOrd="0" presId="urn:microsoft.com/office/officeart/2005/8/layout/vList2"/>
    <dgm:cxn modelId="{7CDEE46D-8A64-4D31-99E1-A07D82EB7963}" type="presOf" srcId="{85C4A564-0750-4ABC-AF20-87587718F6E1}" destId="{523B172B-4B13-436A-90CB-C6B925209B0E}" srcOrd="0" destOrd="0" presId="urn:microsoft.com/office/officeart/2005/8/layout/vList2"/>
    <dgm:cxn modelId="{359841F2-C187-4947-A384-37E2548C1CDE}" srcId="{FFC026BD-9538-44FF-B074-3C84E5432984}" destId="{05F818D7-3E78-4857-AA66-3A205C2A146B}" srcOrd="0" destOrd="0" parTransId="{97AC8611-3BA7-4F1D-971F-A5576B66EC57}" sibTransId="{6E6A2338-7082-47ED-B465-C4A8F8F800EF}"/>
    <dgm:cxn modelId="{6127775B-FF59-4097-B683-A474C5236E41}" type="presOf" srcId="{2C414664-9A86-41F6-A421-6DFAD465C50D}" destId="{85027523-875D-41AB-867B-C396E4E23814}" srcOrd="0" destOrd="0" presId="urn:microsoft.com/office/officeart/2005/8/layout/vList2"/>
    <dgm:cxn modelId="{3B00ECBF-E9C9-423D-9AAD-06AF725F81FB}" srcId="{44810D0C-88DF-43FA-A3BE-9E21817AE000}" destId="{6B36474E-0F0F-4455-9B0F-A297805C858A}" srcOrd="0" destOrd="0" parTransId="{5B156C9C-E057-4089-94E8-08A56635D163}" sibTransId="{7AABDE8F-76BB-4285-918B-BBA1B1CED551}"/>
    <dgm:cxn modelId="{C422C172-204E-4AC9-84DC-A289E9047D94}" type="presOf" srcId="{44810D0C-88DF-43FA-A3BE-9E21817AE000}" destId="{98444BDA-5F22-41D9-98D0-27F665F11F60}" srcOrd="0" destOrd="0" presId="urn:microsoft.com/office/officeart/2005/8/layout/vList2"/>
    <dgm:cxn modelId="{46345726-8835-45E0-81FE-63DE281CBA45}" type="presOf" srcId="{FFC026BD-9538-44FF-B074-3C84E5432984}" destId="{24450444-4B93-40BC-BEB3-D7559DA8EEA7}" srcOrd="0" destOrd="0" presId="urn:microsoft.com/office/officeart/2005/8/layout/vList2"/>
    <dgm:cxn modelId="{97A0F632-2871-4BF8-B010-B3D28586294D}" srcId="{85C4A564-0750-4ABC-AF20-87587718F6E1}" destId="{FFC026BD-9538-44FF-B074-3C84E5432984}" srcOrd="3" destOrd="0" parTransId="{1DE940D9-4607-4217-AD72-9A9212163788}" sibTransId="{DFF9457E-EA7B-4CED-983B-FD951D3734A3}"/>
    <dgm:cxn modelId="{B3B54CE3-1BC5-46B8-A171-12A074BD2EDA}" srcId="{85C4A564-0750-4ABC-AF20-87587718F6E1}" destId="{44810D0C-88DF-43FA-A3BE-9E21817AE000}" srcOrd="1" destOrd="0" parTransId="{E50675D2-4A7B-4E4D-A66E-2233B41F670A}" sibTransId="{958E4325-196D-441D-902A-3AC420A3B4F3}"/>
    <dgm:cxn modelId="{A77D3E32-933F-461A-BACA-54615AAAB613}" srcId="{0515E1DF-0CD9-48A2-8684-386A64433022}" destId="{A9B89D22-1088-47D8-B584-4504A3DB8B5F}" srcOrd="0" destOrd="0" parTransId="{68474B9A-9413-4468-9FAA-CC18B7B75FDB}" sibTransId="{490D9633-489D-4BA4-9398-E5F926A23B6E}"/>
    <dgm:cxn modelId="{A1BBC230-4EE1-408A-95FC-07C9AC6DD588}" type="presOf" srcId="{0515E1DF-0CD9-48A2-8684-386A64433022}" destId="{886E032D-66F8-4465-9116-E73A8CE8576F}" srcOrd="0" destOrd="0" presId="urn:microsoft.com/office/officeart/2005/8/layout/vList2"/>
    <dgm:cxn modelId="{4409C482-3F7B-43C4-883B-EF7589BDF417}" srcId="{85C4A564-0750-4ABC-AF20-87587718F6E1}" destId="{6813CCFB-453B-4C7E-AC6E-EBC36B482074}" srcOrd="2" destOrd="0" parTransId="{85FA759A-08B0-4633-9E12-A07913B61A27}" sibTransId="{88E9C565-8ED5-4E71-BF8D-548BB77145A9}"/>
    <dgm:cxn modelId="{71084037-97EB-4682-A6D4-2BB6333EAC25}" srcId="{85C4A564-0750-4ABC-AF20-87587718F6E1}" destId="{0515E1DF-0CD9-48A2-8684-386A64433022}" srcOrd="0" destOrd="0" parTransId="{E7E9C27C-B2CF-4381-BCB5-D9033323308A}" sibTransId="{4ECDFBA0-1E4F-40F8-9C37-66C1A9EABF69}"/>
    <dgm:cxn modelId="{EE4FD80E-A538-4E47-819D-FE592FADBF8B}" srcId="{6813CCFB-453B-4C7E-AC6E-EBC36B482074}" destId="{2C414664-9A86-41F6-A421-6DFAD465C50D}" srcOrd="0" destOrd="0" parTransId="{0B3F4765-AC5C-4F86-B536-42DE65D67645}" sibTransId="{2730E602-5F27-49D9-976D-1227A09E8487}"/>
    <dgm:cxn modelId="{6BD9D1BC-3CE3-4112-B752-9122FD5047A8}" type="presOf" srcId="{23F91A1F-71C6-4AC5-A4FD-D81D96404783}" destId="{89C19684-34CA-410B-BF6C-D6F47A572A8F}" srcOrd="0" destOrd="0" presId="urn:microsoft.com/office/officeart/2005/8/layout/vList2"/>
    <dgm:cxn modelId="{6C3AB739-1878-4233-8071-C568D04D80C1}" type="presOf" srcId="{A9B89D22-1088-47D8-B584-4504A3DB8B5F}" destId="{7D33EC99-211F-4821-B351-0B646CDE1F6C}" srcOrd="0" destOrd="0" presId="urn:microsoft.com/office/officeart/2005/8/layout/vList2"/>
    <dgm:cxn modelId="{12A5B3BA-F39F-4EB2-9E20-97F3FFB78DDC}" type="presOf" srcId="{37ACFF8B-82F0-4D42-A305-A27BC22A4275}" destId="{89C19684-34CA-410B-BF6C-D6F47A572A8F}" srcOrd="0" destOrd="1" presId="urn:microsoft.com/office/officeart/2005/8/layout/vList2"/>
    <dgm:cxn modelId="{93EE7FF1-88E9-4EBF-BC16-50965E103333}" type="presOf" srcId="{6813CCFB-453B-4C7E-AC6E-EBC36B482074}" destId="{3A2A5C7F-3CDA-4EDB-BDEE-F9A27EB40BCA}" srcOrd="0" destOrd="0" presId="urn:microsoft.com/office/officeart/2005/8/layout/vList2"/>
    <dgm:cxn modelId="{8EEA08EB-D797-4344-99B1-97C7E29997E7}" type="presOf" srcId="{05F818D7-3E78-4857-AA66-3A205C2A146B}" destId="{31C06188-04BF-413F-AD54-F521ACCD6DA2}" srcOrd="0" destOrd="0" presId="urn:microsoft.com/office/officeart/2005/8/layout/vList2"/>
    <dgm:cxn modelId="{492E691A-9CB3-498F-A6AD-CC48FC26AE74}" type="presOf" srcId="{6B36474E-0F0F-4455-9B0F-A297805C858A}" destId="{73885174-8E2B-47AD-83C1-9C0CF7ABBA98}" srcOrd="0" destOrd="0" presId="urn:microsoft.com/office/officeart/2005/8/layout/vList2"/>
    <dgm:cxn modelId="{56D2E1D9-9A92-42F0-B43C-1456BF9D2A53}" srcId="{CA81DB18-2AAC-4456-A351-9EAD5316A6A1}" destId="{23F91A1F-71C6-4AC5-A4FD-D81D96404783}" srcOrd="0" destOrd="0" parTransId="{46ED485E-040D-4BAF-B2E5-DD5776281759}" sibTransId="{55375C8B-334B-4C7A-9C29-361D49273BFF}"/>
    <dgm:cxn modelId="{A5493EDD-5759-4CB6-85B3-F01EA40536D9}" srcId="{CA81DB18-2AAC-4456-A351-9EAD5316A6A1}" destId="{37ACFF8B-82F0-4D42-A305-A27BC22A4275}" srcOrd="1" destOrd="0" parTransId="{F91CB82F-7FB2-42EB-8594-2C828916D5CD}" sibTransId="{821605E0-65A1-4325-B1CD-4DED2701EC9F}"/>
    <dgm:cxn modelId="{030595D3-3FB8-4CD0-AC73-DAAA13C6BD9F}" type="presParOf" srcId="{523B172B-4B13-436A-90CB-C6B925209B0E}" destId="{886E032D-66F8-4465-9116-E73A8CE8576F}" srcOrd="0" destOrd="0" presId="urn:microsoft.com/office/officeart/2005/8/layout/vList2"/>
    <dgm:cxn modelId="{AFE37D03-900E-42A4-A2C0-31C24955B05B}" type="presParOf" srcId="{523B172B-4B13-436A-90CB-C6B925209B0E}" destId="{7D33EC99-211F-4821-B351-0B646CDE1F6C}" srcOrd="1" destOrd="0" presId="urn:microsoft.com/office/officeart/2005/8/layout/vList2"/>
    <dgm:cxn modelId="{5A7D05EA-48CF-4027-B8A4-C2FC8DAFBCCD}" type="presParOf" srcId="{523B172B-4B13-436A-90CB-C6B925209B0E}" destId="{98444BDA-5F22-41D9-98D0-27F665F11F60}" srcOrd="2" destOrd="0" presId="urn:microsoft.com/office/officeart/2005/8/layout/vList2"/>
    <dgm:cxn modelId="{AFF21C0A-F77E-4151-A3A7-FE1B2A26F9E5}" type="presParOf" srcId="{523B172B-4B13-436A-90CB-C6B925209B0E}" destId="{73885174-8E2B-47AD-83C1-9C0CF7ABBA98}" srcOrd="3" destOrd="0" presId="urn:microsoft.com/office/officeart/2005/8/layout/vList2"/>
    <dgm:cxn modelId="{94FB60AC-D064-4AA5-A9AE-9A794D3F39F7}" type="presParOf" srcId="{523B172B-4B13-436A-90CB-C6B925209B0E}" destId="{3A2A5C7F-3CDA-4EDB-BDEE-F9A27EB40BCA}" srcOrd="4" destOrd="0" presId="urn:microsoft.com/office/officeart/2005/8/layout/vList2"/>
    <dgm:cxn modelId="{8F6E1E9D-5A23-4F17-8A5A-4BCC2A646BA7}" type="presParOf" srcId="{523B172B-4B13-436A-90CB-C6B925209B0E}" destId="{85027523-875D-41AB-867B-C396E4E23814}" srcOrd="5" destOrd="0" presId="urn:microsoft.com/office/officeart/2005/8/layout/vList2"/>
    <dgm:cxn modelId="{4294FFF3-2A2B-4C2D-9529-263029FF312D}" type="presParOf" srcId="{523B172B-4B13-436A-90CB-C6B925209B0E}" destId="{24450444-4B93-40BC-BEB3-D7559DA8EEA7}" srcOrd="6" destOrd="0" presId="urn:microsoft.com/office/officeart/2005/8/layout/vList2"/>
    <dgm:cxn modelId="{F2FFC873-14F8-41C0-B07A-780158205C82}" type="presParOf" srcId="{523B172B-4B13-436A-90CB-C6B925209B0E}" destId="{31C06188-04BF-413F-AD54-F521ACCD6DA2}" srcOrd="7" destOrd="0" presId="urn:microsoft.com/office/officeart/2005/8/layout/vList2"/>
    <dgm:cxn modelId="{A10AD57C-91D2-4197-B3B3-F6F353571232}" type="presParOf" srcId="{523B172B-4B13-436A-90CB-C6B925209B0E}" destId="{DFCEA9DB-8ECE-48D9-AF94-131C43397EA9}" srcOrd="8" destOrd="0" presId="urn:microsoft.com/office/officeart/2005/8/layout/vList2"/>
    <dgm:cxn modelId="{31506BBF-47B0-4844-ABA3-EBBA81D931AA}" type="presParOf" srcId="{523B172B-4B13-436A-90CB-C6B925209B0E}" destId="{89C19684-34CA-410B-BF6C-D6F47A572A8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6E032D-66F8-4465-9116-E73A8CE8576F}">
      <dsp:nvSpPr>
        <dsp:cNvPr id="0" name=""/>
        <dsp:cNvSpPr/>
      </dsp:nvSpPr>
      <dsp:spPr>
        <a:xfrm>
          <a:off x="0" y="3539"/>
          <a:ext cx="8143624" cy="527670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ЗАКОНОДАТЕЛЬНЫЙ УРОВЕНЬ</a:t>
          </a:r>
          <a:endParaRPr lang="ru-RU" sz="2200" kern="1200" dirty="0"/>
        </a:p>
      </dsp:txBody>
      <dsp:txXfrm>
        <a:off x="0" y="3539"/>
        <a:ext cx="8143624" cy="527670"/>
      </dsp:txXfrm>
    </dsp:sp>
    <dsp:sp modelId="{7D33EC99-211F-4821-B351-0B646CDE1F6C}">
      <dsp:nvSpPr>
        <dsp:cNvPr id="0" name=""/>
        <dsp:cNvSpPr/>
      </dsp:nvSpPr>
      <dsp:spPr>
        <a:xfrm>
          <a:off x="0" y="531210"/>
          <a:ext cx="8143624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6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Законы, нормативные акты, стандарты</a:t>
          </a:r>
          <a:endParaRPr lang="ru-RU" sz="1700" kern="1200" dirty="0"/>
        </a:p>
      </dsp:txBody>
      <dsp:txXfrm>
        <a:off x="0" y="531210"/>
        <a:ext cx="8143624" cy="364320"/>
      </dsp:txXfrm>
    </dsp:sp>
    <dsp:sp modelId="{98444BDA-5F22-41D9-98D0-27F665F11F60}">
      <dsp:nvSpPr>
        <dsp:cNvPr id="0" name=""/>
        <dsp:cNvSpPr/>
      </dsp:nvSpPr>
      <dsp:spPr>
        <a:xfrm>
          <a:off x="0" y="895530"/>
          <a:ext cx="8143624" cy="527670"/>
        </a:xfrm>
        <a:prstGeom prst="roundRect">
          <a:avLst/>
        </a:prstGeom>
        <a:gradFill rotWithShape="1">
          <a:gsLst>
            <a:gs pos="0">
              <a:schemeClr val="accent4">
                <a:tint val="35000"/>
                <a:satMod val="260000"/>
              </a:schemeClr>
            </a:gs>
            <a:gs pos="30000">
              <a:schemeClr val="accent4">
                <a:tint val="38000"/>
                <a:satMod val="260000"/>
              </a:schemeClr>
            </a:gs>
            <a:gs pos="75000">
              <a:schemeClr val="accent4">
                <a:tint val="55000"/>
                <a:satMod val="255000"/>
              </a:schemeClr>
            </a:gs>
            <a:gs pos="100000">
              <a:schemeClr val="accent4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4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МОРАЛЬНО-ЭТИЧЕСКИЙ УРОВЕНЬ</a:t>
          </a:r>
          <a:endParaRPr lang="ru-RU" sz="2200" kern="1200" dirty="0"/>
        </a:p>
      </dsp:txBody>
      <dsp:txXfrm>
        <a:off x="0" y="895530"/>
        <a:ext cx="8143624" cy="527670"/>
      </dsp:txXfrm>
    </dsp:sp>
    <dsp:sp modelId="{73885174-8E2B-47AD-83C1-9C0CF7ABBA98}">
      <dsp:nvSpPr>
        <dsp:cNvPr id="0" name=""/>
        <dsp:cNvSpPr/>
      </dsp:nvSpPr>
      <dsp:spPr>
        <a:xfrm>
          <a:off x="0" y="1423200"/>
          <a:ext cx="8143624" cy="523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6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Нормы поведения, не соблюдение которых ведет к падению престижа конкретного человека или целей организации </a:t>
          </a:r>
          <a:endParaRPr lang="ru-RU" sz="1700" kern="1200" dirty="0"/>
        </a:p>
      </dsp:txBody>
      <dsp:txXfrm>
        <a:off x="0" y="1423200"/>
        <a:ext cx="8143624" cy="523710"/>
      </dsp:txXfrm>
    </dsp:sp>
    <dsp:sp modelId="{3A2A5C7F-3CDA-4EDB-BDEE-F9A27EB40BCA}">
      <dsp:nvSpPr>
        <dsp:cNvPr id="0" name=""/>
        <dsp:cNvSpPr/>
      </dsp:nvSpPr>
      <dsp:spPr>
        <a:xfrm>
          <a:off x="0" y="1946910"/>
          <a:ext cx="8143624" cy="527670"/>
        </a:xfrm>
        <a:prstGeom prst="round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АДМИНИСТРАТИВНЫЙ УРОВЕНЬ</a:t>
          </a:r>
          <a:endParaRPr lang="ru-RU" sz="2200" kern="1200" dirty="0"/>
        </a:p>
      </dsp:txBody>
      <dsp:txXfrm>
        <a:off x="0" y="1946910"/>
        <a:ext cx="8143624" cy="527670"/>
      </dsp:txXfrm>
    </dsp:sp>
    <dsp:sp modelId="{85027523-875D-41AB-867B-C396E4E23814}">
      <dsp:nvSpPr>
        <dsp:cNvPr id="0" name=""/>
        <dsp:cNvSpPr/>
      </dsp:nvSpPr>
      <dsp:spPr>
        <a:xfrm>
          <a:off x="0" y="2474580"/>
          <a:ext cx="8143624" cy="523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6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Действия общего характера, предпринимаемые руководством организации</a:t>
          </a:r>
          <a:endParaRPr lang="ru-RU" sz="1700" kern="1200" dirty="0"/>
        </a:p>
      </dsp:txBody>
      <dsp:txXfrm>
        <a:off x="0" y="2474580"/>
        <a:ext cx="8143624" cy="523710"/>
      </dsp:txXfrm>
    </dsp:sp>
    <dsp:sp modelId="{24450444-4B93-40BC-BEB3-D7559DA8EEA7}">
      <dsp:nvSpPr>
        <dsp:cNvPr id="0" name=""/>
        <dsp:cNvSpPr/>
      </dsp:nvSpPr>
      <dsp:spPr>
        <a:xfrm>
          <a:off x="0" y="2998290"/>
          <a:ext cx="8143624" cy="52767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ФИЗИЧЕСКИЙ УРОВЕНЬ</a:t>
          </a:r>
          <a:endParaRPr lang="ru-RU" sz="2200" kern="1200" dirty="0"/>
        </a:p>
      </dsp:txBody>
      <dsp:txXfrm>
        <a:off x="0" y="2998290"/>
        <a:ext cx="8143624" cy="527670"/>
      </dsp:txXfrm>
    </dsp:sp>
    <dsp:sp modelId="{31C06188-04BF-413F-AD54-F521ACCD6DA2}">
      <dsp:nvSpPr>
        <dsp:cNvPr id="0" name=""/>
        <dsp:cNvSpPr/>
      </dsp:nvSpPr>
      <dsp:spPr>
        <a:xfrm>
          <a:off x="0" y="3525960"/>
          <a:ext cx="8143624" cy="523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6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Механические, электро- и электро-механические препятствия на возможных путях проникновения нарушителей</a:t>
          </a:r>
          <a:endParaRPr lang="ru-RU" sz="1700" kern="1200" dirty="0"/>
        </a:p>
      </dsp:txBody>
      <dsp:txXfrm>
        <a:off x="0" y="3525960"/>
        <a:ext cx="8143624" cy="523710"/>
      </dsp:txXfrm>
    </dsp:sp>
    <dsp:sp modelId="{DFCEA9DB-8ECE-48D9-AF94-131C43397EA9}">
      <dsp:nvSpPr>
        <dsp:cNvPr id="0" name=""/>
        <dsp:cNvSpPr/>
      </dsp:nvSpPr>
      <dsp:spPr>
        <a:xfrm>
          <a:off x="0" y="4049670"/>
          <a:ext cx="8143624" cy="52767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АППАРАТНО-ПРОГРАММНЫЙ УРОВЕНЬ</a:t>
          </a:r>
          <a:endParaRPr lang="ru-RU" sz="2200" kern="1200" dirty="0"/>
        </a:p>
      </dsp:txBody>
      <dsp:txXfrm>
        <a:off x="0" y="4049670"/>
        <a:ext cx="8143624" cy="527670"/>
      </dsp:txXfrm>
    </dsp:sp>
    <dsp:sp modelId="{89C19684-34CA-410B-BF6C-D6F47A572A8F}">
      <dsp:nvSpPr>
        <dsp:cNvPr id="0" name=""/>
        <dsp:cNvSpPr/>
      </dsp:nvSpPr>
      <dsp:spPr>
        <a:xfrm>
          <a:off x="0" y="4577340"/>
          <a:ext cx="8143624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6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Электронные устройства и специальные программы защиты информации</a:t>
          </a:r>
          <a:endParaRPr lang="ru-RU" sz="1700" kern="1200" dirty="0"/>
        </a:p>
      </dsp:txBody>
      <dsp:txXfrm>
        <a:off x="0" y="4577340"/>
        <a:ext cx="8143624" cy="819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F65F9-2225-477E-9156-8D15861D12CA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D8F0C-FD38-414F-8611-30BC06E7F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30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museum.ur.ru/index9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85000" lnSpcReduction="20000"/>
          </a:bodyPr>
          <a:lstStyle/>
          <a:p>
            <a:r>
              <a:rPr lang="ru-RU" altLang="ru-RU" smtClean="0"/>
              <a:t>Основные виды информации</a:t>
            </a:r>
          </a:p>
          <a:p>
            <a:r>
              <a:rPr lang="ru-RU" b="1" smtClean="0"/>
              <a:t>Виды информации по способу восприятия</a:t>
            </a:r>
          </a:p>
          <a:p>
            <a:r>
              <a:rPr lang="ru-RU" smtClean="0"/>
              <a:t>У человека пять органов чувств, с их помощью человек получает информацию о внешнем мире: зрение, слух, осязание, обоняние, вкус,.</a:t>
            </a:r>
            <a:endParaRPr lang="ru-RU" altLang="ru-RU" smtClean="0"/>
          </a:p>
          <a:p>
            <a:endParaRPr lang="ru-RU" altLang="ru-RU" smtClean="0"/>
          </a:p>
          <a:p>
            <a:r>
              <a:rPr lang="ru-RU" b="1" smtClean="0"/>
              <a:t>Виды информации по форме представления:</a:t>
            </a:r>
          </a:p>
          <a:p>
            <a:r>
              <a:rPr lang="ru-RU" smtClean="0"/>
              <a:t>Рассмотрим только те виды информации, которые «понимают» технические устройства (в частности, компьютер).</a:t>
            </a:r>
            <a:endParaRPr lang="ru-RU" altLang="ru-RU" smtClean="0"/>
          </a:p>
          <a:p>
            <a:endParaRPr lang="ru-RU" altLang="ru-RU" smtClean="0"/>
          </a:p>
          <a:p>
            <a:r>
              <a:rPr lang="ru-RU" b="1" smtClean="0"/>
              <a:t>графическая или изобразительная</a:t>
            </a:r>
            <a:r>
              <a:rPr lang="ru-RU" smtClean="0"/>
              <a:t> — первый вид, для которого был реализован способ хранения информации об окружающем мире в виде наскальных рисунков, а позднее в виде картин, фотографий, схем, чертежей на бумаге, холсте, мраморе и др. материалах, изображающих картины реального мира;</a:t>
            </a:r>
          </a:p>
          <a:p>
            <a:r>
              <a:rPr lang="ru-RU" b="1" smtClean="0"/>
              <a:t>звуковая (акустическая)</a:t>
            </a:r>
            <a:r>
              <a:rPr lang="ru-RU" smtClean="0"/>
              <a:t> — мир вокруг нас полон звуков и задача их хранения и тиражирования была решена с изобретением звукозаписывающих устройств в 1877 г. (см., например, историю звукозаписи на сайте — </a:t>
            </a:r>
            <a:r>
              <a:rPr lang="ru-RU" smtClean="0">
                <a:hlinkClick r:id="rId3"/>
              </a:rPr>
              <a:t>http://radiomuseum.ur.ru/index9.html</a:t>
            </a:r>
            <a:r>
              <a:rPr lang="ru-RU" smtClean="0"/>
              <a:t>); её разновидностью является музыкальная информация — для этого вида был изобретен способ кодирования с использованием специальных символов, что делает возможным хранение её аналогично графической информации;</a:t>
            </a:r>
          </a:p>
          <a:p>
            <a:r>
              <a:rPr lang="ru-RU" b="1" smtClean="0"/>
              <a:t>текстовая</a:t>
            </a:r>
            <a:r>
              <a:rPr lang="ru-RU" smtClean="0"/>
              <a:t> — способ кодирования речи человека специальными символами — буквами, причем разные народы имеют разные языки и используют различные наборы букв для отображения речи; особенно большое значение этот способ приобрел после изобретения бумаги и книгопечатания;</a:t>
            </a:r>
          </a:p>
          <a:p>
            <a:r>
              <a:rPr lang="ru-RU" b="1" smtClean="0"/>
              <a:t>числовая</a:t>
            </a:r>
            <a:r>
              <a:rPr lang="ru-RU" smtClean="0"/>
              <a:t> — количественная мера объектов и их свойств в окружающем мире; особенно большое значение приобрела с развитием торговли, экономики и денежного обмена; аналогично текстовой информации для её отображения используется метод кодирования специальными символами — цифрами, причем системы кодирования (счисления) могут быть разными;</a:t>
            </a:r>
          </a:p>
          <a:p>
            <a:r>
              <a:rPr lang="ru-RU" smtClean="0"/>
              <a:t> еще можно выделить Мультимедийная (комбинированная)</a:t>
            </a:r>
          </a:p>
          <a:p>
            <a:r>
              <a:rPr lang="ru-RU" b="1" smtClean="0"/>
              <a:t>Виды информации по общественному значению:</a:t>
            </a:r>
          </a:p>
          <a:p>
            <a:r>
              <a:rPr lang="ru-RU" smtClean="0"/>
              <a:t>личная (знания, умения, навыки, интуиция);</a:t>
            </a:r>
          </a:p>
          <a:p>
            <a:r>
              <a:rPr lang="ru-RU" smtClean="0"/>
              <a:t>массовая (общественная, обыденная, эстетическая);</a:t>
            </a:r>
          </a:p>
          <a:p>
            <a:r>
              <a:rPr lang="ru-RU" smtClean="0"/>
              <a:t>специальная (научная, производственная, техническая, управленческая).</a:t>
            </a:r>
          </a:p>
          <a:p>
            <a:endParaRPr lang="ru-RU" smtClean="0"/>
          </a:p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D352D-A3CA-43EA-B113-61A82E2D6C68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39707D-2C97-4047-A8C9-DACFE043A14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DA8657-173D-4640-8DA9-C45D1831B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707D-2C97-4047-A8C9-DACFE043A14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8657-173D-4640-8DA9-C45D1831B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707D-2C97-4047-A8C9-DACFE043A14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8657-173D-4640-8DA9-C45D1831B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39707D-2C97-4047-A8C9-DACFE043A14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DA8657-173D-4640-8DA9-C45D1831B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39707D-2C97-4047-A8C9-DACFE043A14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DA8657-173D-4640-8DA9-C45D1831B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707D-2C97-4047-A8C9-DACFE043A14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8657-173D-4640-8DA9-C45D1831B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707D-2C97-4047-A8C9-DACFE043A14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8657-173D-4640-8DA9-C45D1831B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39707D-2C97-4047-A8C9-DACFE043A14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DA8657-173D-4640-8DA9-C45D1831B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707D-2C97-4047-A8C9-DACFE043A14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8657-173D-4640-8DA9-C45D1831B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39707D-2C97-4047-A8C9-DACFE043A14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DA8657-173D-4640-8DA9-C45D1831B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39707D-2C97-4047-A8C9-DACFE043A14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DA8657-173D-4640-8DA9-C45D1831B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39707D-2C97-4047-A8C9-DACFE043A14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DA8657-173D-4640-8DA9-C45D1831B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3" Type="http://schemas.openxmlformats.org/officeDocument/2006/relationships/image" Target="../media/image38.jpeg"/><Relationship Id="rId21" Type="http://schemas.openxmlformats.org/officeDocument/2006/relationships/image" Target="../media/image56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image" Target="../media/image37.jpeg"/><Relationship Id="rId16" Type="http://schemas.openxmlformats.org/officeDocument/2006/relationships/image" Target="../media/image51.jpe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19" Type="http://schemas.openxmlformats.org/officeDocument/2006/relationships/image" Target="../media/image54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1193800" y="77788"/>
            <a:ext cx="79200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</a:t>
            </a:r>
            <a:endParaRPr lang="ru-RU" altLang="ru-RU" sz="1200" b="1" dirty="0" smtClean="0">
              <a:latin typeface="Cambria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 smtClean="0">
                <a:latin typeface="Cambria" pitchFamily="18" charset="0"/>
                <a:cs typeface="Times New Roman" pitchFamily="18" charset="0"/>
              </a:rPr>
              <a:t>ВЫСШЕГО </a:t>
            </a:r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ОБРАЗОВАНИЯ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latin typeface="Cambria" pitchFamily="18" charset="0"/>
                <a:cs typeface="Times New Roman" pitchFamily="18" charset="0"/>
              </a:rPr>
            </a:br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 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42938" y="2143125"/>
            <a:ext cx="7929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Информация и информатика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642938" y="34290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Cambria" pitchFamily="18" charset="0"/>
              </a:rPr>
              <a:t>Информатика</a:t>
            </a:r>
            <a:endParaRPr lang="ru-RU" altLang="ru-RU" dirty="0">
              <a:latin typeface="Cambria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1797050" y="5486400"/>
            <a:ext cx="617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273050" indent="-273050" algn="ctr" fontAlgn="auto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/>
              <a:buNone/>
              <a:defRPr/>
            </a:pPr>
            <a:r>
              <a:rPr lang="ru-RU" sz="2600" dirty="0" err="1">
                <a:latin typeface="Cambria" pitchFamily="18" charset="0"/>
              </a:rPr>
              <a:t>Клобертанц</a:t>
            </a:r>
            <a:r>
              <a:rPr lang="ru-RU" sz="2600" dirty="0">
                <a:latin typeface="Cambria" pitchFamily="18" charset="0"/>
              </a:rPr>
              <a:t> Е.П.</a:t>
            </a:r>
          </a:p>
          <a:p>
            <a:pPr marL="273050" indent="-273050" algn="ctr" fontAlgn="auto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/>
              <a:buNone/>
              <a:defRPr/>
            </a:pPr>
            <a:endParaRPr lang="ru-RU" sz="2600" dirty="0">
              <a:latin typeface="Cambria" pitchFamily="18" charset="0"/>
            </a:endParaRPr>
          </a:p>
          <a:p>
            <a:pPr marL="273050" indent="-273050" algn="ctr" fontAlgn="auto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/>
              <a:buNone/>
              <a:defRPr/>
            </a:pPr>
            <a:endParaRPr lang="ru-RU" sz="2600" dirty="0">
              <a:latin typeface="Cambria" pitchFamily="18" charset="0"/>
            </a:endParaRPr>
          </a:p>
          <a:p>
            <a:pPr marL="273050" indent="-273050" algn="ctr" fontAlgn="auto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/>
              <a:buNone/>
              <a:defRPr/>
            </a:pPr>
            <a:r>
              <a:rPr lang="ru-RU" sz="2600" dirty="0">
                <a:latin typeface="Cambria" pitchFamily="18" charset="0"/>
              </a:rPr>
              <a:t>Красноярск, </a:t>
            </a:r>
            <a:r>
              <a:rPr lang="ru-RU" sz="2600" dirty="0" smtClean="0">
                <a:latin typeface="Cambria" pitchFamily="18" charset="0"/>
              </a:rPr>
              <a:t>2019</a:t>
            </a:r>
            <a:endParaRPr lang="ru-RU" sz="2600" dirty="0">
              <a:latin typeface="Cambria" pitchFamily="18" charset="0"/>
            </a:endParaRPr>
          </a:p>
        </p:txBody>
      </p:sp>
      <p:sp>
        <p:nvSpPr>
          <p:cNvPr id="6151" name="Прямоугольник 10"/>
          <p:cNvSpPr>
            <a:spLocks noChangeArrowheads="1"/>
          </p:cNvSpPr>
          <p:nvPr/>
        </p:nvSpPr>
        <p:spPr bwMode="auto">
          <a:xfrm>
            <a:off x="499269" y="2994025"/>
            <a:ext cx="832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Cambria" pitchFamily="18" charset="0"/>
              </a:rPr>
              <a:t>Лекция № </a:t>
            </a:r>
            <a:r>
              <a:rPr lang="ru-RU" altLang="ru-RU" b="1" dirty="0" smtClean="0">
                <a:latin typeface="Cambria" pitchFamily="18" charset="0"/>
              </a:rPr>
              <a:t>1</a:t>
            </a:r>
            <a:endParaRPr lang="ru-RU" alt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96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393541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Широкое использование компьютеров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2216" y="188640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Отличительные черты информационного общества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8306" name="Picture 2" descr="Картинки по запросу использование компьютеров в медици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933055"/>
            <a:ext cx="2556305" cy="29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308" name="Picture 4" descr="Картинки по запросу использование компьютеров в медицинской лаборатор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78140"/>
            <a:ext cx="2051720" cy="307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310" name="Picture 6" descr="Картинки по запросу использование компьютеров в образован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53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312" name="Picture 8" descr="Картинки по запросу использование компьютеров в работечелове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48239"/>
            <a:ext cx="3456384" cy="288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393541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Производство информационного продукта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Отличительные черты информационного общества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484" name="Рисунок 5" descr="37_ptxt3_acc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853614"/>
            <a:ext cx="5056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393541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Увеличение доли умственного труда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Отличительные черты информационного общества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1508" name="Рисунок 4" descr="1206543957_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48506"/>
            <a:ext cx="57150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393541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Бурное развитие компьютерной техники, компьютерных сетей, информационной технологии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Отличительные черты информационного общества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2532" name="Рисунок 5" descr="Безымянный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22441"/>
            <a:ext cx="567531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93541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Развитие системы непрерывного образования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Отличительные черты информационного общества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3556" name="Рисунок 4" descr="6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780928"/>
            <a:ext cx="285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Picture 2" descr="Картинки по запросу дистанционное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495" y="2971428"/>
            <a:ext cx="492090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4172" y="1484784"/>
            <a:ext cx="8229600" cy="44354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Широкое внедрение в производство материальных продуктов роботов и манипуляторов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Отличительные черты информационного общества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80" name="Рисунок 7" descr="zavod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8972" y="3357562"/>
            <a:ext cx="4123874" cy="30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tm_infor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357562"/>
            <a:ext cx="4351765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4354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Появление всевозможных домашних электрических приборов и компьютеризованных устройств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Отличительные черты информационного общества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5604" name="Рисунок 4" descr="photo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5935" y="3409866"/>
            <a:ext cx="4288065" cy="321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2" descr="Картинки по запросу умный д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72" y="3403389"/>
            <a:ext cx="4824536" cy="32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3" descr="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74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4" descr="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6644"/>
            <a:ext cx="2643174" cy="286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tm_inform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786322"/>
            <a:ext cx="2714611" cy="20716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0364" y="2857496"/>
            <a:ext cx="521497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Информационная культура</a:t>
            </a:r>
            <a:endParaRPr lang="ru-RU" sz="24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785826" y="3429000"/>
            <a:ext cx="6858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8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1857375"/>
            <a:ext cx="21145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A89A95Q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1500188"/>
            <a:ext cx="7429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ANAH0L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428625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AS1U1G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1857375"/>
            <a:ext cx="11811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AUNUPW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3286125"/>
            <a:ext cx="9715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AEEE3M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13" y="4643438"/>
            <a:ext cx="9715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AMNODAF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39075" y="3429000"/>
            <a:ext cx="1304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AVLDFPR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8" y="4357688"/>
            <a:ext cx="819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A682EL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63" y="3643313"/>
            <a:ext cx="13620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AGDRXBG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57313" y="5143500"/>
            <a:ext cx="148113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s11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43625" y="5638800"/>
            <a:ext cx="12001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00438" y="5186363"/>
            <a:ext cx="90328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is10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9188" y="5429250"/>
            <a:ext cx="14335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is14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285875"/>
            <a:ext cx="1625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is12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57375" y="1857375"/>
            <a:ext cx="1625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is13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5750" y="2286000"/>
            <a:ext cx="116998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is18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57375" y="357188"/>
            <a:ext cx="1625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is15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86313" y="285750"/>
            <a:ext cx="1625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is16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2875" y="357188"/>
            <a:ext cx="1625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is17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875" y="428625"/>
            <a:ext cx="116998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 стрелкой 26"/>
          <p:cNvCxnSpPr/>
          <p:nvPr/>
        </p:nvCxnSpPr>
        <p:spPr>
          <a:xfrm rot="10800000" flipV="1">
            <a:off x="5786438" y="1071563"/>
            <a:ext cx="1428750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5786438" y="2428875"/>
            <a:ext cx="85725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5786438" y="1785938"/>
            <a:ext cx="2500312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5786438" y="3714750"/>
            <a:ext cx="71437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5715000" y="3143250"/>
            <a:ext cx="2286000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5715000" y="4357688"/>
            <a:ext cx="2357438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V="1">
            <a:off x="5393531" y="5179220"/>
            <a:ext cx="714375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3786188" y="4929188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1" idx="3"/>
          </p:cNvCxnSpPr>
          <p:nvPr/>
        </p:nvCxnSpPr>
        <p:spPr>
          <a:xfrm flipV="1">
            <a:off x="1176338" y="4429125"/>
            <a:ext cx="2681287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2857500" y="4143375"/>
            <a:ext cx="1000125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2500313" y="4714875"/>
            <a:ext cx="1357312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357313" y="2643188"/>
            <a:ext cx="2643187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143250" y="2286000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1000125" y="1785938"/>
            <a:ext cx="2928938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5322888" y="1677988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3749676" y="1606550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928688" y="714375"/>
            <a:ext cx="3000375" cy="128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3429000" y="1500188"/>
            <a:ext cx="500063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0"/>
                            </p:stCondLst>
                            <p:childTnLst>
                              <p:par>
                                <p:cTn id="2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"/>
                            </p:stCondLst>
                            <p:childTnLst>
                              <p:par>
                                <p:cTn id="20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000"/>
                            </p:stCondLst>
                            <p:childTnLst>
                              <p:par>
                                <p:cTn id="2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000"/>
                            </p:stCondLst>
                            <p:childTnLst>
                              <p:par>
                                <p:cTn id="2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500"/>
                            </p:stCondLst>
                            <p:childTnLst>
                              <p:par>
                                <p:cTn id="2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0"/>
                            </p:stCondLst>
                            <p:childTnLst>
                              <p:par>
                                <p:cTn id="2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500"/>
                            </p:stCondLst>
                            <p:childTnLst>
                              <p:par>
                                <p:cTn id="2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1"/>
          <p:cNvSpPr>
            <a:spLocks noGrp="1"/>
          </p:cNvSpPr>
          <p:nvPr>
            <p:ph idx="1"/>
          </p:nvPr>
        </p:nvSpPr>
        <p:spPr>
          <a:xfrm>
            <a:off x="395536" y="1340768"/>
            <a:ext cx="8147248" cy="487375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умение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целенаправленно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работать </a:t>
            </a:r>
          </a:p>
          <a:p>
            <a:pPr algn="ctr" eaLnBrk="1" hangingPunct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ее получения, обработки и передачи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компьютерную информационную технологию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современные технические средства и методы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10081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Информационная культура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1378" name="Picture 2" descr="Картинки по запросу информационная культура челове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538" y="3861048"/>
            <a:ext cx="425457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Картинки по запросу информационная культура челове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97440"/>
            <a:ext cx="3705363" cy="222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04664"/>
            <a:ext cx="7776864" cy="324036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План: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Информационное общество</a:t>
            </a:r>
          </a:p>
          <a:p>
            <a:r>
              <a:rPr lang="ru-RU" dirty="0" smtClean="0"/>
              <a:t>Информационная культура</a:t>
            </a:r>
          </a:p>
          <a:p>
            <a:r>
              <a:rPr lang="ru-RU" dirty="0" smtClean="0"/>
              <a:t>Информатизация общества</a:t>
            </a:r>
            <a:endParaRPr lang="en-US" dirty="0" smtClean="0"/>
          </a:p>
          <a:p>
            <a:r>
              <a:rPr lang="ru-RU" dirty="0" smtClean="0"/>
              <a:t>Информация, виды и свойства информации.</a:t>
            </a:r>
          </a:p>
          <a:p>
            <a:r>
              <a:rPr lang="ru-RU" dirty="0"/>
              <a:t>Правовая охрана программ и данных. Защита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990"/>
            <a:ext cx="7467600" cy="857232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2060"/>
                </a:solidFill>
              </a:rPr>
              <a:t>Рост информационной культуры</a:t>
            </a:r>
          </a:p>
        </p:txBody>
      </p:sp>
      <p:sp>
        <p:nvSpPr>
          <p:cNvPr id="45059" name="Rectangle 3" descr="macintosh_028"/>
          <p:cNvSpPr>
            <a:spLocks noGrp="1" noChangeArrowheads="1"/>
          </p:cNvSpPr>
          <p:nvPr>
            <p:ph type="body" idx="1"/>
          </p:nvPr>
        </p:nvSpPr>
        <p:spPr>
          <a:xfrm>
            <a:off x="611560" y="2348880"/>
            <a:ext cx="7848872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95250" indent="62706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/>
              <a:t>Задача курса информационных технологий: </a:t>
            </a:r>
          </a:p>
          <a:p>
            <a:pPr marL="95250" indent="627063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развитие элементов информационной культуры обучающихся.</a:t>
            </a:r>
          </a:p>
        </p:txBody>
      </p:sp>
      <p:pic>
        <p:nvPicPr>
          <p:cNvPr id="106498" name="Picture 2" descr="https://xn----8sbafpuba7a2bg3ba6a.xn--p1ai/files/products/vlitsya-v-kollektiv.200x.jpg?197bd124aba2b6913d8a3344f3bcc5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88274"/>
            <a:ext cx="3168352" cy="19010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105273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Целенаправленные усилия общества и государства по </a:t>
            </a:r>
            <a:r>
              <a:rPr lang="ru-RU" dirty="0">
                <a:solidFill>
                  <a:srgbClr val="C00000"/>
                </a:solidFill>
              </a:rPr>
              <a:t>развитию информационной культуры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населения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995936" y="1484784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652120" y="11967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ИНФОРМАЦИОННОЕ ОБЩЕСТВО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068960"/>
            <a:ext cx="777686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627063">
              <a:lnSpc>
                <a:spcPct val="90000"/>
              </a:lnSpc>
            </a:pPr>
            <a:r>
              <a:rPr lang="ru-RU" dirty="0" smtClean="0"/>
              <a:t>Существенный </a:t>
            </a:r>
            <a:r>
              <a:rPr lang="ru-RU" dirty="0"/>
              <a:t>элемент информационной культуры – владение методикой коллективного принятия решений. </a:t>
            </a:r>
          </a:p>
          <a:p>
            <a:pPr algn="ctr">
              <a:lnSpc>
                <a:spcPct val="90000"/>
              </a:lnSpc>
            </a:pPr>
            <a:endParaRPr lang="ru-RU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</a:rPr>
              <a:t>Умение взаимодействовать в информационном поле с другими людьми – важный признак человека информационного общества.</a:t>
            </a:r>
          </a:p>
        </p:txBody>
      </p:sp>
      <p:pic>
        <p:nvPicPr>
          <p:cNvPr id="10240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602" y="4907684"/>
            <a:ext cx="4283968" cy="195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/>
          <p:cNvSpPr>
            <a:spLocks noGrp="1"/>
          </p:cNvSpPr>
          <p:nvPr>
            <p:ph idx="1"/>
          </p:nvPr>
        </p:nvSpPr>
        <p:spPr>
          <a:xfrm>
            <a:off x="500034" y="1357298"/>
            <a:ext cx="8115328" cy="487375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b="1" dirty="0" smtClean="0"/>
              <a:t>это процесс, при котором создаются условия, удовлетворяющие потребностям любого человека в получении необходимой информации.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6628" name="Рисунок 3" descr="zod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143248"/>
            <a:ext cx="464344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84615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Информатизация общества -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06944"/>
            <a:ext cx="7632848" cy="273630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268760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медиатизацию</a:t>
            </a:r>
            <a:r>
              <a:rPr lang="ru-RU" dirty="0"/>
              <a:t> (от лат. </a:t>
            </a:r>
            <a:r>
              <a:rPr lang="ru-RU" b="1" i="1" dirty="0" err="1"/>
              <a:t>medianus</a:t>
            </a:r>
            <a:r>
              <a:rPr lang="ru-RU" b="1" i="1" dirty="0"/>
              <a:t> –</a:t>
            </a:r>
            <a:r>
              <a:rPr lang="ru-RU" dirty="0"/>
              <a:t> находящийся посреди, средний; центральный, т.е. выступающий </a:t>
            </a:r>
            <a:r>
              <a:rPr lang="ru-RU" dirty="0" smtClean="0"/>
              <a:t>посредником)</a:t>
            </a:r>
            <a:r>
              <a:rPr lang="ru-RU" dirty="0"/>
              <a:t> – процесс совершенствования средств сбора, хранения и распространения информации</a:t>
            </a:r>
            <a:r>
              <a:rPr lang="ru-RU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компьютеризацию</a:t>
            </a:r>
            <a:r>
              <a:rPr lang="ru-RU" dirty="0"/>
              <a:t> – </a:t>
            </a:r>
            <a:r>
              <a:rPr lang="ru-RU" dirty="0" smtClean="0"/>
              <a:t>процесс </a:t>
            </a:r>
            <a:r>
              <a:rPr lang="ru-RU" dirty="0"/>
              <a:t>совершенствования средств поиска и обработки информации</a:t>
            </a:r>
            <a:r>
              <a:rPr lang="ru-RU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интеллектуализацию</a:t>
            </a:r>
            <a:r>
              <a:rPr lang="ru-RU" dirty="0"/>
              <a:t> – процесс развития способности восприятия и порождения информации, т.е. повышение интеллектуального потенциала общества, включая использование искусственного интеллекта.</a:t>
            </a:r>
          </a:p>
          <a:p>
            <a:pPr algn="just"/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755576" y="188640"/>
            <a:ext cx="7467600" cy="84615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Процесс информатизации общества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3186" name="Picture 2" descr="ÐÐ°ÑÑÐ¸Ð½ÐºÐ¸ Ð¿Ð¾ Ð·Ð°Ð¿ÑÐ¾ÑÑ ÐÐ½ÑÐ¾ÑÐ¼Ð°ÑÐ¸Ð·Ð°ÑÐ¸Ñ Ð¾Ð±ÑÐµÑÑÐ²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90672"/>
            <a:ext cx="4067944" cy="237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1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1"/>
          <p:cNvSpPr>
            <a:spLocks noGrp="1"/>
          </p:cNvSpPr>
          <p:nvPr>
            <p:ph idx="1"/>
          </p:nvPr>
        </p:nvSpPr>
        <p:spPr>
          <a:xfrm>
            <a:off x="467544" y="1412776"/>
            <a:ext cx="7992888" cy="4873752"/>
          </a:xfrm>
        </p:spPr>
        <p:txBody>
          <a:bodyPr/>
          <a:lstStyle/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отдельные документы и отдельные массивы документов в информационных ресурсах (библиотеках, архивах, фондах, банках данных, других информационных ресурсах).</a:t>
            </a:r>
          </a:p>
          <a:p>
            <a:pPr algn="just" eaLnBrk="1" hangingPunct="1"/>
            <a:endParaRPr lang="ru-RU" dirty="0" smtClean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84615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Информационные ресурсы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3430" name="Picture 6" descr="Картинки по запросу библиоте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40"/>
          <a:stretch/>
        </p:blipFill>
        <p:spPr bwMode="auto">
          <a:xfrm>
            <a:off x="0" y="3142411"/>
            <a:ext cx="3826821" cy="371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26" name="Picture 2" descr="Картинки по запросу электронные библиоте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2624071" cy="19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4753"/>
            <a:ext cx="5095189" cy="27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14290"/>
            <a:ext cx="6215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sm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Информатизация </a:t>
            </a:r>
          </a:p>
          <a:p>
            <a:pPr algn="ctr"/>
            <a:r>
              <a:rPr lang="ru-RU" sz="3000" b="1" cap="sm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клинико-диагностической лаборатории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2219304"/>
            <a:ext cx="59618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Специфика крупных лабораторий состоит в том, что их деятельность неотделима от информационных технологий: </a:t>
            </a:r>
          </a:p>
          <a:p>
            <a:pPr algn="ctr"/>
            <a:r>
              <a:rPr lang="ru-RU" sz="2000" dirty="0" smtClean="0"/>
              <a:t>лабораторно-информационные системы автоматизируют процессы регистрации заказа и передачи результатов по электронной почте или SMS, работают с удаленными точками забора, поддерживают многофилиальную структуру и интегрируются с системами сортировки и логистики образцов, медицинскими и финансовыми системами.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tm_inform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71744"/>
            <a:ext cx="2484817" cy="185738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86322"/>
            <a:ext cx="23615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212"/>
            <a:ext cx="3995936" cy="265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0548" y="9945"/>
            <a:ext cx="3801482" cy="252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96083"/>
            <a:ext cx="4143372" cy="275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96083"/>
            <a:ext cx="4150030" cy="276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93098" y="270892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«Любое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к информатизации повышает культуру медицинского сообщества</a:t>
            </a:r>
            <a:r>
              <a:rPr lang="ru-RU" sz="2400" b="1" dirty="0" smtClean="0"/>
              <a:t>, </a:t>
            </a:r>
            <a:br>
              <a:rPr lang="ru-RU" sz="2400" b="1" dirty="0" smtClean="0"/>
            </a:br>
            <a:r>
              <a:rPr lang="ru-RU" sz="2400" b="1" dirty="0" smtClean="0"/>
              <a:t>его профессионализм».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276872"/>
            <a:ext cx="597666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Информация, виды и свойства информации</a:t>
            </a:r>
            <a:endParaRPr lang="ru-RU" sz="2400" b="1" dirty="0"/>
          </a:p>
        </p:txBody>
      </p:sp>
      <p:pic>
        <p:nvPicPr>
          <p:cNvPr id="104450" name="Picture 2" descr="Картинки по запросу Информация, виды и свойства информ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260648"/>
            <a:ext cx="8208912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от латинского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разъяснение, изложение, осведомленность.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6055" y="1210448"/>
            <a:ext cx="821058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Информация</a:t>
            </a:r>
            <a:r>
              <a:rPr lang="ru-RU" sz="2400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-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/>
              <a:t>это сведения об окружающем мире (объекте, процессе, явлении, событии), которые являются объектом преобразования (включая хранение, передачу и т.д.) и используются для выработки поведения, для принятия решения, для управления или для обучения</a:t>
            </a:r>
            <a:r>
              <a:rPr lang="ru-RU" sz="2400" dirty="0" smtClean="0"/>
              <a:t>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3855312"/>
            <a:ext cx="821058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Информатика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-</a:t>
            </a:r>
            <a:r>
              <a:rPr lang="ru-RU" sz="2400" dirty="0" smtClean="0"/>
              <a:t> наука </a:t>
            </a:r>
            <a:r>
              <a:rPr lang="ru-RU" sz="2400" dirty="0"/>
              <a:t>о способах передачи, переработки и хранении информации.</a:t>
            </a:r>
          </a:p>
        </p:txBody>
      </p:sp>
      <p:pic>
        <p:nvPicPr>
          <p:cNvPr id="7" name="Picture 2" descr="http://onyks.com.ua/image/data/%D1%80%D0%B0%D0%B7%D0%BD%D0%BE%D0%B5/%D0%B8%D0%BD%D1%84%D0%BE%D1%80%D0%BC%D0%B0%D1%86%D0%B8%D1%8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865734"/>
            <a:ext cx="3203848" cy="1991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cap="sm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Виды информации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555625"/>
          <a:ext cx="9144000" cy="6160088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46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По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способам восприятия</a:t>
                      </a:r>
                    </a:p>
                  </a:txBody>
                  <a:tcPr marL="62523" marR="62523" marT="31262" marB="312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По форме представления</a:t>
                      </a:r>
                    </a:p>
                  </a:txBody>
                  <a:tcPr marL="62523" marR="62523" marT="31262" marB="312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По общественному значению</a:t>
                      </a:r>
                    </a:p>
                  </a:txBody>
                  <a:tcPr marL="62523" marR="62523" marT="31262" marB="312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5534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Визуальная</a:t>
                      </a:r>
                      <a:br>
                        <a:rPr lang="ru-RU" sz="28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Аудиальная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/>
                      </a:r>
                      <a:br>
                        <a:rPr lang="ru-RU" sz="28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8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Тактильная</a:t>
                      </a:r>
                      <a:br>
                        <a:rPr lang="ru-RU" sz="28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8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Обонятельная</a:t>
                      </a:r>
                      <a:br>
                        <a:rPr lang="ru-RU" sz="28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8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Вкусовая</a:t>
                      </a:r>
                      <a:br>
                        <a:rPr lang="ru-RU" sz="28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endParaRPr lang="ru-RU" sz="2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2523" marR="62523" marT="31262" marB="312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Текстовая</a:t>
                      </a:r>
                      <a:br>
                        <a:rPr lang="ru-RU" sz="2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</a:b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Числовая</a:t>
                      </a:r>
                      <a:br>
                        <a:rPr lang="ru-RU" sz="2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</a:b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Графическая</a:t>
                      </a:r>
                      <a:br>
                        <a:rPr lang="ru-RU" sz="2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</a:b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Музыкальная</a:t>
                      </a:r>
                      <a:br>
                        <a:rPr lang="ru-RU" sz="2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</a:b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Комбинированная</a:t>
                      </a:r>
                      <a:br>
                        <a:rPr lang="ru-RU" sz="2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</a:br>
                      <a:endParaRPr lang="ru-RU" sz="2400" kern="1200" dirty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2523" marR="62523" marT="31262" marB="312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Массовая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   - обыденная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   - общественно-политическая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   - эстетическая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Специальная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   - научная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   - производственная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   - техническая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   - управленческая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Личная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   - знания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   - умения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   - навыки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   - интуиция</a:t>
                      </a:r>
                    </a:p>
                  </a:txBody>
                  <a:tcPr marL="62523" marR="62523" marT="31262" marB="312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Рисунок 3" descr="pic37.gif"/>
          <p:cNvPicPr>
            <a:picLocks noChangeAspect="1"/>
          </p:cNvPicPr>
          <p:nvPr/>
        </p:nvPicPr>
        <p:blipFill>
          <a:blip r:embed="rId3" cstate="print"/>
          <a:srcRect t="15193" b="33127"/>
          <a:stretch>
            <a:fillRect/>
          </a:stretch>
        </p:blipFill>
        <p:spPr>
          <a:xfrm>
            <a:off x="-1" y="4999059"/>
            <a:ext cx="4755393" cy="185894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1"/>
            <a:ext cx="8229600" cy="76470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Источники информации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980728"/>
            <a:ext cx="5590664" cy="3888432"/>
          </a:xfrm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9552" y="5442284"/>
            <a:ext cx="8137525" cy="9787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dirty="0"/>
              <a:t>От умения человека правильно воспринимать и обрабатывать информацию зависит во многом </a:t>
            </a:r>
            <a:endParaRPr lang="ru-RU" dirty="0" smtClean="0"/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dirty="0" smtClean="0"/>
              <a:t>его </a:t>
            </a:r>
            <a:r>
              <a:rPr lang="ru-RU" dirty="0"/>
              <a:t>способность к познанию окружающего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3" descr="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74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4" descr="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6644"/>
            <a:ext cx="2643174" cy="286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tm_inform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786322"/>
            <a:ext cx="2714611" cy="20716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0364" y="2857496"/>
            <a:ext cx="521497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Информационное общество</a:t>
            </a:r>
            <a:endParaRPr lang="ru-RU" sz="24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785826" y="3429000"/>
            <a:ext cx="6858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917575" y="308832"/>
            <a:ext cx="7772400" cy="2376487"/>
          </a:xfrm>
        </p:spPr>
        <p:txBody>
          <a:bodyPr>
            <a:normAutofit/>
          </a:bodyPr>
          <a:lstStyle/>
          <a:p>
            <a:pPr marL="265176" indent="-265176"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Человек воспринимает информацию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/>
              <a:t>помощью </a:t>
            </a:r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органов чувств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перерабатывает</a:t>
            </a:r>
            <a:r>
              <a:rPr lang="ru-RU" b="1" dirty="0"/>
              <a:t> ее с помощью </a:t>
            </a:r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мозга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центральной нервной системы</a:t>
            </a:r>
            <a:r>
              <a:rPr lang="ru-RU" b="1" dirty="0"/>
              <a:t>. </a:t>
            </a:r>
            <a:endParaRPr lang="ru-RU" dirty="0"/>
          </a:p>
        </p:txBody>
      </p:sp>
      <p:sp>
        <p:nvSpPr>
          <p:cNvPr id="2" name="AutoShape 2" descr="Картинки по запросу восприятие информации челове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восприятие информации челове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восприятие информации человеком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восприятие информации человеком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506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5715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502" y="548680"/>
            <a:ext cx="8425185" cy="1268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Процессы, связанные со сбором, хранением, поиском, обработкой, кодированием и передачей информации, называют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информационными процессами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47"/>
          <a:stretch/>
        </p:blipFill>
        <p:spPr>
          <a:xfrm>
            <a:off x="250824" y="1988840"/>
            <a:ext cx="8424863" cy="427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3303234"/>
              </p:ext>
            </p:extLst>
          </p:nvPr>
        </p:nvGraphicFramePr>
        <p:xfrm>
          <a:off x="539552" y="3931920"/>
          <a:ext cx="7715304" cy="2926080"/>
        </p:xfrm>
        <a:graphic>
          <a:graphicData uri="http://schemas.openxmlformats.org/drawingml/2006/table">
            <a:tbl>
              <a:tblPr/>
              <a:tblGrid>
                <a:gridCol w="1902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7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27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19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9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Получение</a:t>
                      </a:r>
                    </a:p>
                  </a:txBody>
                  <a:tcPr marL="61843" marR="6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Хранение</a:t>
                      </a:r>
                    </a:p>
                  </a:txBody>
                  <a:tcPr marL="61843" marR="6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Обработка</a:t>
                      </a:r>
                    </a:p>
                  </a:txBody>
                  <a:tcPr marL="61843" marR="6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Передача</a:t>
                      </a:r>
                    </a:p>
                  </a:txBody>
                  <a:tcPr marL="61843" marR="6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59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Открытие файла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Сканирование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Просмотр ТВ передач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Человек: зрение, слух, обоняние, осязание, вкус.</a:t>
                      </a:r>
                    </a:p>
                  </a:txBody>
                  <a:tcPr marL="61843" marR="6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Генетический код в каждой клетке организма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Годовые кольца на срезе дерева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Ноты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CD-ROM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Оптический диск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Ключ от замка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Видеофильм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Фотография</a:t>
                      </a:r>
                    </a:p>
                  </a:txBody>
                  <a:tcPr marL="61843" marR="6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Решение задачи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музыки по нотам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Перевод иностранного текста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Проявление фотоплёнки</a:t>
                      </a:r>
                    </a:p>
                  </a:txBody>
                  <a:tcPr marL="61843" marR="6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Чтение вслух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Ввод с клавиатуры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Вывод информации на экран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Радио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Интернет-связи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843" marR="61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cap="sm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Схема взаимосвязи </a:t>
            </a:r>
          </a:p>
          <a:p>
            <a:pPr algn="ctr"/>
            <a:r>
              <a:rPr lang="ru-RU" altLang="ru-RU" sz="2800" cap="sm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информационных процессов</a:t>
            </a:r>
            <a:endParaRPr lang="ru-RU" altLang="ru-RU" sz="2800" cap="sm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9570" name="Picture 2" descr="Картинки по запросу информационными процесс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485"/>
            <a:ext cx="4689477" cy="275989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000108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Целостность информации</a:t>
            </a:r>
            <a:r>
              <a:rPr lang="ru-RU" dirty="0" smtClean="0"/>
              <a:t> - состояние информации, при котором отсутствует любое ее изменение либо изменение осуществляется только преднамеренно субъектами, имеющими на него право.</a:t>
            </a:r>
            <a:endParaRPr lang="ru-RU" dirty="0"/>
          </a:p>
        </p:txBody>
      </p:sp>
      <p:sp>
        <p:nvSpPr>
          <p:cNvPr id="4" name="AutoShape 2" descr="Картинки по запросу Целостность информ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Целостность информ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4214" name="Picture 6" descr="Картинки по запросу Целостность информ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889" y="3074476"/>
            <a:ext cx="3322131" cy="3322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2774" y="2428145"/>
            <a:ext cx="78883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Полнота информации  - </a:t>
            </a:r>
            <a:r>
              <a:rPr lang="ru-RU" dirty="0" smtClean="0"/>
              <a:t>состояние информации</a:t>
            </a:r>
            <a:r>
              <a:rPr lang="ru-RU" b="1" dirty="0" smtClean="0"/>
              <a:t>, </a:t>
            </a:r>
            <a:r>
              <a:rPr lang="ru-RU" dirty="0" smtClean="0"/>
              <a:t>достаточное для понимания и принятия решений.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2525" y="160337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cap="small" dirty="0" smtClean="0">
                <a:solidFill>
                  <a:srgbClr val="002060"/>
                </a:solidFill>
              </a:rPr>
              <a:t>Свойства информации</a:t>
            </a:r>
            <a:endParaRPr lang="ru-RU" altLang="ru-RU" sz="2800" cap="smal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582712" y="2354397"/>
            <a:ext cx="7949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Точность информации  </a:t>
            </a:r>
            <a:r>
              <a:rPr lang="ru-RU" dirty="0" smtClean="0"/>
              <a:t>- состояние информации, определяющее</a:t>
            </a:r>
            <a:r>
              <a:rPr lang="ru-RU" b="1" dirty="0" smtClean="0"/>
              <a:t> </a:t>
            </a:r>
            <a:r>
              <a:rPr lang="ru-RU" dirty="0" smtClean="0"/>
              <a:t>степень близости к реальному состоянию объекта, процесса, явления и т. п.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8770" y="1156101"/>
            <a:ext cx="79436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Достоверность информации – </a:t>
            </a:r>
            <a:r>
              <a:rPr lang="ru-RU" dirty="0"/>
              <a:t>состояние информации, отражающее истинное положение </a:t>
            </a:r>
            <a:r>
              <a:rPr lang="ru-RU" dirty="0" smtClean="0"/>
              <a:t>дел. </a:t>
            </a:r>
          </a:p>
        </p:txBody>
      </p:sp>
      <p:pic>
        <p:nvPicPr>
          <p:cNvPr id="95234" name="Picture 2" descr="Картинки по запросу Достоверность  информ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45024"/>
            <a:ext cx="8667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2525" y="160337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cap="small" dirty="0" smtClean="0">
                <a:solidFill>
                  <a:srgbClr val="002060"/>
                </a:solidFill>
              </a:rPr>
              <a:t>Свойства информации</a:t>
            </a:r>
            <a:endParaRPr lang="ru-RU" altLang="ru-RU" sz="2800" cap="smal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"/>
          <p:cNvSpPr>
            <a:spLocks noChangeArrowheads="1"/>
          </p:cNvSpPr>
          <p:nvPr/>
        </p:nvSpPr>
        <p:spPr bwMode="auto">
          <a:xfrm>
            <a:off x="467544" y="1412776"/>
            <a:ext cx="80648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Актуальность информации</a:t>
            </a:r>
            <a:r>
              <a:rPr lang="ru-RU" dirty="0" smtClean="0"/>
              <a:t> — свойство информации, отражающее важность ее для настоящего времени.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Полезность информации – </a:t>
            </a:r>
            <a:r>
              <a:rPr lang="ru-RU" dirty="0" smtClean="0"/>
              <a:t>свойство информации, отражающее ее ценность</a:t>
            </a:r>
            <a:r>
              <a:rPr lang="ru-RU" b="1" dirty="0" smtClean="0"/>
              <a:t> </a:t>
            </a:r>
            <a:r>
              <a:rPr lang="ru-RU" dirty="0" smtClean="0"/>
              <a:t>применительно к нуждам конкретных ее потребителей.</a:t>
            </a:r>
          </a:p>
        </p:txBody>
      </p:sp>
      <p:pic>
        <p:nvPicPr>
          <p:cNvPr id="96258" name="Picture 2" descr="Картинки по запросу Актуальность информ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71910"/>
            <a:ext cx="4130410" cy="27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4" descr="Картинки по запросу вопрос и челове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71910"/>
            <a:ext cx="3000948" cy="30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2525" y="160337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cap="small" dirty="0" smtClean="0">
                <a:solidFill>
                  <a:srgbClr val="002060"/>
                </a:solidFill>
              </a:rPr>
              <a:t>Свойства информации</a:t>
            </a:r>
            <a:endParaRPr lang="ru-RU" altLang="ru-RU" sz="2800" cap="smal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571472" y="1562859"/>
            <a:ext cx="8072494" cy="17084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023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Объективность</a:t>
            </a:r>
            <a:r>
              <a:rPr lang="ru-RU" dirty="0" smtClean="0"/>
              <a:t> </a:t>
            </a:r>
            <a:r>
              <a:rPr lang="ru-RU" b="1" dirty="0" smtClean="0"/>
              <a:t>информации</a:t>
            </a:r>
            <a:r>
              <a:rPr lang="ru-RU" dirty="0" smtClean="0"/>
              <a:t> – свойство информации, характеризующее её независимость от чьего-либо мнения или сознания, а также от методов получения.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Адекватность информации </a:t>
            </a:r>
            <a:r>
              <a:rPr lang="ru-RU" dirty="0" smtClean="0"/>
              <a:t>— степень соответствия смысла реально полученной информации его ожидаемому содержимому. </a:t>
            </a:r>
          </a:p>
        </p:txBody>
      </p:sp>
      <p:pic>
        <p:nvPicPr>
          <p:cNvPr id="97282" name="Picture 2" descr="Картинки по запросу адекват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36458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2525" y="160337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cap="small" dirty="0" smtClean="0">
                <a:solidFill>
                  <a:srgbClr val="002060"/>
                </a:solidFill>
              </a:rPr>
              <a:t>Свойства информации</a:t>
            </a:r>
            <a:endParaRPr lang="ru-RU" altLang="ru-RU" sz="2800" cap="smal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95536" y="836712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называют числовую характеристику сигнала, отражающую ту </a:t>
            </a:r>
            <a:r>
              <a:rPr lang="ru-RU" sz="2400" i="1" dirty="0">
                <a:solidFill>
                  <a:srgbClr val="C00000"/>
                </a:solidFill>
              </a:rPr>
              <a:t>степень неопределенности </a:t>
            </a:r>
            <a:r>
              <a:rPr lang="ru-RU" sz="2400" dirty="0"/>
              <a:t>(неполноту знаний), которая исчезает после получения сообщения в виде данного сигнала.</a:t>
            </a:r>
          </a:p>
        </p:txBody>
      </p:sp>
      <p:pic>
        <p:nvPicPr>
          <p:cNvPr id="983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140968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2525" y="160337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cap="small" dirty="0" smtClean="0">
                <a:solidFill>
                  <a:srgbClr val="002060"/>
                </a:solidFill>
              </a:rPr>
              <a:t>Количество  информации</a:t>
            </a:r>
            <a:endParaRPr lang="ru-RU" altLang="ru-RU" sz="2800" cap="smal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500063" y="357188"/>
            <a:ext cx="8215312" cy="5699125"/>
          </a:xfrm>
        </p:spPr>
        <p:txBody>
          <a:bodyPr lIns="92075" tIns="46038" rIns="92075" bIns="46038">
            <a:normAutofit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БИТ</a:t>
            </a: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двоичное число</a:t>
            </a: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b="1" dirty="0" smtClean="0"/>
              <a:t> </a:t>
            </a:r>
            <a:r>
              <a:rPr lang="ru-RU" dirty="0"/>
              <a:t>- минимальная единица </a:t>
            </a:r>
            <a:r>
              <a:rPr lang="ru-RU" dirty="0" smtClean="0"/>
              <a:t>информации</a:t>
            </a:r>
            <a:r>
              <a:rPr lang="ru-RU" dirty="0"/>
              <a:t>.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/>
              <a:t>Группа из 8 битов информации называется байтом. </a:t>
            </a:r>
            <a:endParaRPr lang="ru-RU" dirty="0" smtClean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Существуют </a:t>
            </a:r>
            <a:r>
              <a:rPr lang="ru-RU" dirty="0"/>
              <a:t>производные единицы информации: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1 </a:t>
            </a:r>
            <a:r>
              <a:rPr lang="ru-RU" dirty="0"/>
              <a:t>Кб = 1024 байта    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1 Мб = 1024 </a:t>
            </a:r>
            <a:r>
              <a:rPr lang="ru-RU" dirty="0" err="1"/>
              <a:t>Кбайта</a:t>
            </a:r>
            <a:endParaRPr lang="ru-RU" dirty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1 Гб = 1024 </a:t>
            </a:r>
            <a:r>
              <a:rPr lang="ru-RU" dirty="0" err="1"/>
              <a:t>Мбайта</a:t>
            </a:r>
            <a:endParaRPr lang="ru-RU" dirty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/>
              <a:t>Эти единицы чаще всего используют для указания объема памяти </a:t>
            </a:r>
            <a:r>
              <a:rPr lang="ru-RU" dirty="0" smtClean="0"/>
              <a:t>жесткого диска компьютера, </a:t>
            </a:r>
            <a:br>
              <a:rPr lang="ru-RU" dirty="0" smtClean="0"/>
            </a:br>
            <a:r>
              <a:rPr lang="ru-RU" dirty="0" err="1" smtClean="0"/>
              <a:t>флеш</a:t>
            </a:r>
            <a:r>
              <a:rPr lang="ru-RU" dirty="0" smtClean="0"/>
              <a:t>-памяти.</a:t>
            </a:r>
            <a:endParaRPr lang="ru-RU" dirty="0"/>
          </a:p>
        </p:txBody>
      </p:sp>
      <p:pic>
        <p:nvPicPr>
          <p:cNvPr id="93192" name="Picture 8" descr="Картинки по запросу объем флешки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0" t="5220" b="14546"/>
          <a:stretch/>
        </p:blipFill>
        <p:spPr bwMode="auto">
          <a:xfrm>
            <a:off x="4283968" y="4308223"/>
            <a:ext cx="4531904" cy="25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571744"/>
            <a:ext cx="742955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Правовая охрана программ и данных. Защита информации.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8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515352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революции - этапы развития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информационного общества</a:t>
            </a:r>
          </a:p>
        </p:txBody>
      </p:sp>
      <p:sp>
        <p:nvSpPr>
          <p:cNvPr id="16387" name="Rectangle 3" descr="Водяные капли"/>
          <p:cNvSpPr>
            <a:spLocks noGrp="1" noChangeArrowheads="1"/>
          </p:cNvSpPr>
          <p:nvPr>
            <p:ph type="body" idx="1"/>
          </p:nvPr>
        </p:nvSpPr>
        <p:spPr>
          <a:xfrm>
            <a:off x="179512" y="1212313"/>
            <a:ext cx="8640960" cy="5229225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Первая информационная революция связана с изобретением письменности.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/>
              <a:t>Письменность создала возможность для накопления и распространения знаний, для передачи знаний будущим поколениям.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1800" b="1" dirty="0" smtClean="0">
              <a:solidFill>
                <a:srgbClr val="0000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1800" dirty="0" smtClean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6072206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Lucida Sans Unicode" pitchFamily="34" charset="0"/>
              </a:rPr>
              <a:t>Изобретение письменности (5 тыс.лет назад)</a:t>
            </a:r>
            <a:endParaRPr lang="ru-RU" dirty="0">
              <a:latin typeface="Lucida Sans Unicode" pitchFamily="34" charset="0"/>
            </a:endParaRPr>
          </a:p>
        </p:txBody>
      </p:sp>
      <p:pic>
        <p:nvPicPr>
          <p:cNvPr id="13" name="Рисунок 6" descr="hanzi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857496"/>
            <a:ext cx="200025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0" descr="images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496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9" descr="images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496"/>
            <a:ext cx="277018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8" descr="images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429000"/>
            <a:ext cx="24384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70485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информации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деятельность по предотвращению утечки, хищения, утраты, модификации (подделки), несанкционированных и непреднамеренных воздействий на защищаемую информацию.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3538" name="Picture 2" descr="ÐÐ°ÑÑÐ¸Ð½ÐºÐ¸ Ð¿Ð¾ Ð·Ð°Ð¿ÑÐ¾ÑÑ ÐÐ°ÑÐ¸ÑÐ° Ð¸Ð½ÑÐ¾ÑÐ¼Ð°ÑÐ¸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39243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91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20688"/>
            <a:ext cx="792088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безопасность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состояние сохранности информационных ресурсов и защищенности законных прав личности и общества в информационной сфере.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34888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доступа к информации только авторизованным пользователям.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достоверности и полноты информации и методов ее обработки.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доступа к информации и связанным с ней активам авторизованных пользователей по мере необходимости.</a:t>
            </a:r>
            <a:endParaRPr lang="ru-RU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62" name="Picture 2" descr="ÐÐ°ÑÑÐ¸Ð½ÐºÐ¸ Ð¿Ð¾ Ð·Ð°Ð¿ÑÐ¾ÑÑ Ð¸Ð½ÑÐ¾ÑÐ¼Ð°ÑÐ¸Ð¾Ð½Ð½Ð°Ñ Ð±ÐµÐ·Ð¾Ð¿Ð°ÑÐ½Ð¾ÑÑÑ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31328"/>
            <a:ext cx="4104456" cy="21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16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84887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Угроза информационной безопасности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совокупность условий и факторов, создающих опасность нарушения </a:t>
            </a:r>
            <a:r>
              <a:rPr lang="ru-RU" sz="24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безопасности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ÐÐ°ÑÑÐ¸Ð½ÐºÐ¸ Ð¿Ð¾ Ð·Ð°Ð¿ÑÐ¾ÑÑ ÐÐ°ÑÐ¸ÑÐ° Ð¸Ð½ÑÐ¾ÑÐ¼Ð°ÑÐ¸Ð¸ Ð¿ÑÐµÐ·ÐµÐ½ÑÐ°ÑÐ¸Ñ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45" t="22666" r="10135"/>
          <a:stretch/>
        </p:blipFill>
        <p:spPr bwMode="auto">
          <a:xfrm>
            <a:off x="827584" y="1792288"/>
            <a:ext cx="7128793" cy="50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4463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554" t="25812" r="25464" b="32270"/>
          <a:stretch/>
        </p:blipFill>
        <p:spPr>
          <a:xfrm>
            <a:off x="467544" y="1556792"/>
            <a:ext cx="7632848" cy="3528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3326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Распределение утечки информации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20502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95536" y="260648"/>
            <a:ext cx="813752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dirty="0" smtClean="0"/>
              <a:t>СОБЛЕДЕНИЕ РЕЖИМА ИНФОРМАЦИОННОЙ БЕЗОПАСНОСТИ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425725419"/>
              </p:ext>
            </p:extLst>
          </p:nvPr>
        </p:nvGraphicFramePr>
        <p:xfrm>
          <a:off x="389437" y="1124744"/>
          <a:ext cx="814362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04486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ÐÐ°ÑÑÐ¸Ð½ÐºÐ¸ Ð¿Ð¾ Ð·Ð°Ð¿ÑÐ¾ÑÑ Ð¼ÐµÑÐ¾Ð´Ñ Ð·Ð°ÑÐ¸ÑÑ Ð¸Ð½ÑÐ¾ÑÐ¼Ð°ÑÐ¸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49" y="548680"/>
            <a:ext cx="824717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1995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59652" y="9209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информации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824" y="893416"/>
            <a:ext cx="8115328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Правовая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охрана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ЭВМ и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баз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данных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введена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аконом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распростроняется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(ОС и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программные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комплексы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825" y="2348880"/>
            <a:ext cx="81153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23 сентября 1992 г.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№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3523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правовой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охране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ЭВМ и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баз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данных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824" y="3284984"/>
            <a:ext cx="8115328" cy="3600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 1 «Общие положения»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 определения понятиям, используемым в данном Законе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 2 «Авторские права»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устанавливает, кто признается автором программы для ЭВМ или базы данных, перечень личных прав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 3 «Использование программ для ЭВМ и баз данных»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устанавливает порядок использования программ для ЭВМ и баз данных по договору с правообладателем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 4 «Защита прав»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устанавливает, кто и в каких случаях является нарушителем авторских прав, какие экземпляры программ для ЭВМ и баз данных признаются контрафактными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817388" y="3000417"/>
            <a:ext cx="576064" cy="36004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1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549275"/>
            <a:ext cx="8229600" cy="5543550"/>
          </a:xfrm>
        </p:spPr>
        <p:txBody>
          <a:bodyPr/>
          <a:lstStyle/>
          <a:p>
            <a:pPr marL="88900" indent="-3175" algn="just">
              <a:buFontTx/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оповещения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программу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разработчик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знак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охраны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авторского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состоящий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трех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элементов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3175" algn="just">
              <a:buFontTx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ClrTx/>
              <a:buSzPct val="80000"/>
              <a:buFontTx/>
              <a:buAutoNum type="arabicPeriod"/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Буквы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“С” в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окружности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©  или (С)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ClrTx/>
              <a:buSzPct val="80000"/>
              <a:buFontTx/>
              <a:buAutoNum type="arabicPeriod"/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правобладателя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ClrTx/>
              <a:buSzPct val="80000"/>
              <a:buFontTx/>
              <a:buAutoNum type="arabicPeriod"/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первого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выпуска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Tx/>
              <a:buAutoNum type="arabicPeriod"/>
            </a:pP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Tx/>
              <a:buAutoNum type="arabicPeriod"/>
            </a:pP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None/>
            </a:pPr>
            <a:r>
              <a:rPr lang="ru-RU" sz="2800" dirty="0" smtClean="0"/>
              <a:t>          © Корпорация </a:t>
            </a:r>
            <a:r>
              <a:rPr lang="ru-RU" sz="2800" dirty="0" err="1" smtClean="0"/>
              <a:t>Microsoft</a:t>
            </a:r>
            <a:r>
              <a:rPr lang="ru-RU" sz="2800" dirty="0" smtClean="0"/>
              <a:t>, 1983-2003.</a:t>
            </a:r>
          </a:p>
          <a:p>
            <a:pPr marL="533400" indent="-533400">
              <a:buFontTx/>
              <a:buAutoNum type="arabicPeriod"/>
            </a:pP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7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43768" cy="706437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компьютерных программ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условиям распространения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428992" y="1643050"/>
            <a:ext cx="4714908" cy="1439862"/>
          </a:xfrm>
          <a:prstGeom prst="rect">
            <a:avLst/>
          </a:prstGeom>
          <a:solidFill>
            <a:srgbClr val="008080">
              <a:alpha val="1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179388" lvl="1" algn="l"/>
            <a:endParaRPr lang="ru-RU" sz="1800" dirty="0" smtClean="0"/>
          </a:p>
          <a:p>
            <a:pPr algn="l"/>
            <a:endParaRPr lang="ru-RU" sz="1800" dirty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00034" y="1643050"/>
            <a:ext cx="2736850" cy="1439862"/>
          </a:xfrm>
          <a:prstGeom prst="rect">
            <a:avLst/>
          </a:prstGeom>
          <a:solidFill>
            <a:srgbClr val="00808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Лицензируемые</a:t>
            </a:r>
          </a:p>
          <a:p>
            <a:r>
              <a:rPr lang="ru-RU" sz="1800" b="1"/>
              <a:t>программы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00034" y="3214686"/>
            <a:ext cx="2736850" cy="1514475"/>
          </a:xfrm>
          <a:prstGeom prst="rect">
            <a:avLst/>
          </a:prstGeom>
          <a:solidFill>
            <a:srgbClr val="FFFF99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Условно бесплатные</a:t>
            </a:r>
          </a:p>
          <a:p>
            <a:r>
              <a:rPr lang="ru-RU" sz="1800" b="1"/>
              <a:t>программы</a:t>
            </a:r>
          </a:p>
          <a:p>
            <a:r>
              <a:rPr lang="en-US" sz="1800" b="1">
                <a:solidFill>
                  <a:srgbClr val="003399"/>
                </a:solidFill>
              </a:rPr>
              <a:t>Shareware</a:t>
            </a:r>
            <a:endParaRPr lang="ru-RU" sz="1800" b="1">
              <a:solidFill>
                <a:srgbClr val="003399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428992" y="3214686"/>
            <a:ext cx="4714908" cy="1511300"/>
          </a:xfrm>
          <a:prstGeom prst="rect">
            <a:avLst/>
          </a:prstGeom>
          <a:solidFill>
            <a:srgbClr val="FF99CC">
              <a:alpha val="1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179388" lvl="1" algn="l"/>
            <a:endParaRPr lang="ru-RU" sz="1800"/>
          </a:p>
          <a:p>
            <a:pPr algn="l"/>
            <a:endParaRPr lang="ru-RU" sz="1800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00034" y="4857760"/>
            <a:ext cx="2736850" cy="1511300"/>
          </a:xfrm>
          <a:prstGeom prst="rect">
            <a:avLst/>
          </a:prstGeom>
          <a:solidFill>
            <a:srgbClr val="FF99CC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Бесплатно </a:t>
            </a:r>
          </a:p>
          <a:p>
            <a:r>
              <a:rPr lang="ru-RU" sz="1800" b="1"/>
              <a:t>распространяемые</a:t>
            </a:r>
          </a:p>
          <a:p>
            <a:r>
              <a:rPr lang="ru-RU" sz="1800" b="1"/>
              <a:t>программы</a:t>
            </a:r>
            <a:endParaRPr lang="en-US" sz="1800" b="1"/>
          </a:p>
          <a:p>
            <a:r>
              <a:rPr lang="en-US" sz="1800" b="1">
                <a:solidFill>
                  <a:srgbClr val="003399"/>
                </a:solidFill>
              </a:rPr>
              <a:t>Freeware</a:t>
            </a:r>
            <a:endParaRPr lang="ru-RU" sz="1800" b="1">
              <a:solidFill>
                <a:srgbClr val="00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635" y="851917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юридическому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статусу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разделить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428992" y="4857760"/>
            <a:ext cx="4714908" cy="1511300"/>
          </a:xfrm>
          <a:prstGeom prst="rect">
            <a:avLst/>
          </a:prstGeom>
          <a:solidFill>
            <a:srgbClr val="FF99CC">
              <a:alpha val="1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179388" lvl="1" algn="l"/>
            <a:endParaRPr lang="ru-RU" sz="1800"/>
          </a:p>
          <a:p>
            <a:pPr algn="l"/>
            <a:endParaRPr lang="ru-RU" sz="1800"/>
          </a:p>
        </p:txBody>
      </p:sp>
      <p:sp>
        <p:nvSpPr>
          <p:cNvPr id="14" name="TextBox 13"/>
          <p:cNvSpPr txBox="1"/>
          <p:nvPr/>
        </p:nvSpPr>
        <p:spPr>
          <a:xfrm>
            <a:off x="3428992" y="1643050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Распространяются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разработчиками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основании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договоров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пользователем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платной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Разработчики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несут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работоспособность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данной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3214686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Выпускают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выдвижения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потребительский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рынок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этих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программах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ограничен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набор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функций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момента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эту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программу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купят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4857760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Новые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недоработанные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версии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новых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технологий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Дополнения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устаревшие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версии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драйвера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0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Организация или пользователь, правомерно владеющий экземпляром программы (купивший </a:t>
            </a:r>
            <a:r>
              <a:rPr lang="ru-RU" b="1" dirty="0" smtClean="0">
                <a:solidFill>
                  <a:srgbClr val="C00000"/>
                </a:solidFill>
              </a:rPr>
              <a:t>лицензию</a:t>
            </a:r>
            <a:r>
              <a:rPr lang="ru-RU" dirty="0" smtClean="0"/>
              <a:t> на ее использование), вправе без получения дополнительного разрешения разработчика осуществлять любые действия, связанные с функционированием программы, в том числе ее запись и хранение в памяти ЭВМ.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Запись и хранение в памяти ЭВМ допускаются в отношении одной ЭВМ или одного пользователя в сети, если другое не предусмотрено договором с разработчиком.</a:t>
            </a:r>
            <a:endParaRPr lang="ru-RU" dirty="0"/>
          </a:p>
        </p:txBody>
      </p:sp>
      <p:pic>
        <p:nvPicPr>
          <p:cNvPr id="194562" name="Picture 2" descr="http://structura.com.ua/assets/templates/blues/good-program-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643314"/>
            <a:ext cx="4286280" cy="2681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45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 descr="Водяные капли"/>
          <p:cNvSpPr>
            <a:spLocks noGrp="1" noChangeArrowheads="1"/>
          </p:cNvSpPr>
          <p:nvPr>
            <p:ph type="body" idx="1"/>
          </p:nvPr>
        </p:nvSpPr>
        <p:spPr>
          <a:xfrm>
            <a:off x="0" y="2285992"/>
            <a:ext cx="9144000" cy="4572008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1800" b="1" dirty="0" smtClean="0">
              <a:solidFill>
                <a:srgbClr val="0000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1800" dirty="0" smtClean="0">
              <a:solidFill>
                <a:srgbClr val="0000CC"/>
              </a:solidFill>
            </a:endParaRPr>
          </a:p>
        </p:txBody>
      </p:sp>
      <p:pic>
        <p:nvPicPr>
          <p:cNvPr id="5" name="Рисунок 3" descr="images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02928">
            <a:off x="6572852" y="2037820"/>
            <a:ext cx="1725429" cy="241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images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53975"/>
            <a:ext cx="1857388" cy="20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images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857736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images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857364"/>
            <a:ext cx="26241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images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306228">
            <a:off x="816244" y="1849635"/>
            <a:ext cx="1842119" cy="260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 descr="Водяные капли"/>
          <p:cNvSpPr txBox="1">
            <a:spLocks noChangeArrowheads="1"/>
          </p:cNvSpPr>
          <p:nvPr/>
        </p:nvSpPr>
        <p:spPr>
          <a:xfrm>
            <a:off x="0" y="285728"/>
            <a:ext cx="8727497" cy="1071570"/>
          </a:xfrm>
          <a:prstGeom prst="rect">
            <a:avLst/>
          </a:prstGeom>
          <a:noFill/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1" i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Вторая информационная революция (середина </a:t>
            </a:r>
            <a:r>
              <a:rPr kumimoji="0" lang="en-US" sz="1800" b="1" i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XVI </a:t>
            </a:r>
            <a:r>
              <a:rPr kumimoji="0" lang="ru-RU" sz="1800" b="1" i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в.) связана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1" i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изобретением книгопечатания</a:t>
            </a:r>
            <a:r>
              <a:rPr kumimoji="0" lang="ru-RU" sz="1800" b="0" i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Книги перешагнули границы стран, что способствовало началу создания общечеловеческой цивилизации.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15370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Необходимо знать и выполнять существующие законы, запрещающие нелегальное копирование и использование лицензионного программного обеспечения.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отношении организаций или пользователей, которые нарушают авторские права, разработчик может потребовать </a:t>
            </a:r>
            <a:r>
              <a:rPr lang="ru-RU" dirty="0" smtClean="0">
                <a:solidFill>
                  <a:srgbClr val="C00000"/>
                </a:solidFill>
              </a:rPr>
              <a:t>возмещения причиненных убытков и выплаты нарушителем компенсации в определяемой по усмотрению суда сумме от 5000-кратного до 50 000-кратного размера минимальной месячной оплаты труда.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5586" name="Picture 2" descr="https://vzakon.com/wp-content/uploads/2014/11/kak-oformit-vozmeshhenie-ushherba-500x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714752"/>
            <a:ext cx="4762500" cy="2752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02703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20891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защиты </a:t>
            </a:r>
            <a:endParaRPr lang="ru-RU" sz="20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несанкционированного копирования </a:t>
            </a:r>
            <a:endParaRPr lang="ru-RU" sz="20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доступа к информации всё чаще используют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биометрические системы идентификации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идентификация по отпечаткам пальцев, системы распознавания речи, системы идентификации по радужной оболочке глаза, по изображению лица, по геометрии ладони руки.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59652" y="92098"/>
            <a:ext cx="7467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информации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6" name="Picture 2" descr="ÐÐ°ÑÑÐ¸Ð½ÐºÐ¸ Ð¿Ð¾ Ð·Ð°Ð¿ÑÐ¾ÑÑ Ð±Ð¸Ð¾Ð¼ÐµÑÑÐ¸ÑÐµÑÐºÐ¸Ðµ ÑÐ¸ÑÑÐµÐ¼Ñ Ð¸Ð´ÐµÐ½ÑÐ¸ÑÐ¸ÐºÐ°ÑÐ¸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759461" cy="22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 descr="ÐÐ°ÑÑÐ¸Ð½ÐºÐ¸ Ð¿Ð¾ Ð·Ð°Ð¿ÑÐ¾ÑÑ Ð±Ð¸Ð¾Ð¼ÐµÑÑÐ¸ÑÐµÑÐºÐ¸Ðµ ÑÐ¸ÑÑÐµÐ¼Ñ Ð¸Ð´ÐµÐ½ÑÐ¸ÑÐ¸ÐºÐ°Ñ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9"/>
            <a:ext cx="4428620" cy="226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64767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0668" t="10626" r="32013" b="30312"/>
          <a:stretch/>
        </p:blipFill>
        <p:spPr>
          <a:xfrm>
            <a:off x="107504" y="332655"/>
            <a:ext cx="8424935" cy="59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9471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27280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Контрольные вопросы для закрепления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1. Понятие и  этапы информационной революции</a:t>
            </a:r>
          </a:p>
          <a:p>
            <a:pPr>
              <a:lnSpc>
                <a:spcPct val="150000"/>
              </a:lnSpc>
            </a:pPr>
            <a:r>
              <a:rPr lang="ru-RU" dirty="0"/>
              <a:t>2. Каковы отличительные черты информационного общества?</a:t>
            </a:r>
          </a:p>
          <a:p>
            <a:pPr>
              <a:lnSpc>
                <a:spcPct val="150000"/>
              </a:lnSpc>
            </a:pPr>
            <a:r>
              <a:rPr lang="ru-RU" dirty="0"/>
              <a:t>3. </a:t>
            </a:r>
            <a:r>
              <a:rPr lang="ru-RU" dirty="0" smtClean="0"/>
              <a:t>Раскройте понятие </a:t>
            </a:r>
            <a:r>
              <a:rPr lang="ru-RU" dirty="0"/>
              <a:t>информационной </a:t>
            </a:r>
            <a:r>
              <a:rPr lang="ru-RU" dirty="0" smtClean="0"/>
              <a:t>культуры человека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4</a:t>
            </a:r>
            <a:r>
              <a:rPr lang="ru-RU" dirty="0"/>
              <a:t>. Раскройте </a:t>
            </a:r>
            <a:r>
              <a:rPr lang="ru-RU" dirty="0" smtClean="0"/>
              <a:t>понятие информации.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5. Назовите виды информации.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6. Раскройте понятие информационных процессов.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7. Охарактеризуйте свойства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22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Водяные капли"/>
          <p:cNvSpPr txBox="1">
            <a:spLocks noChangeArrowheads="1"/>
          </p:cNvSpPr>
          <p:nvPr/>
        </p:nvSpPr>
        <p:spPr>
          <a:xfrm>
            <a:off x="0" y="214290"/>
            <a:ext cx="8964488" cy="5229225"/>
          </a:xfrm>
          <a:prstGeom prst="rect">
            <a:avLst/>
          </a:prstGeom>
          <a:noFill/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Третья информационная революция (конец </a:t>
            </a:r>
            <a:r>
              <a:rPr kumimoji="0" lang="en-US" sz="18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XIX</a:t>
            </a:r>
            <a:r>
              <a:rPr kumimoji="0" lang="ru-RU" sz="18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в.) обусловлена прогрессом средств связи.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Телеграф, телефон, радио позволили оперативно передавать информацию на любые расстояния.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3" descr="images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81936"/>
            <a:ext cx="2733673" cy="273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 descr="images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736"/>
            <a:ext cx="2643206" cy="21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images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619" y="1381703"/>
            <a:ext cx="283845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images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0831" y="4147703"/>
            <a:ext cx="3143272" cy="272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Водяные капли"/>
          <p:cNvSpPr txBox="1">
            <a:spLocks noChangeArrowheads="1"/>
          </p:cNvSpPr>
          <p:nvPr/>
        </p:nvSpPr>
        <p:spPr>
          <a:xfrm>
            <a:off x="0" y="214290"/>
            <a:ext cx="9144000" cy="5229225"/>
          </a:xfrm>
          <a:prstGeom prst="rect">
            <a:avLst/>
          </a:prstGeom>
          <a:noFill/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Четвёртая революция (70-е гг. </a:t>
            </a:r>
            <a:r>
              <a:rPr kumimoji="0" lang="en-US" sz="18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</a:t>
            </a:r>
            <a:r>
              <a:rPr kumimoji="0" lang="ru-RU" sz="18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в.) связана с появлением микропроцессорной техники и, в частности, ПК.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Вскоре после этого возникли компьютерные телекоммуникации, радикально изменившие системы хранения и поиска информации.</a:t>
            </a: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3" descr="images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286148" cy="252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 descr="images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255"/>
            <a:ext cx="3000396" cy="248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images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428736"/>
            <a:ext cx="2786082" cy="269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images1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176150"/>
            <a:ext cx="3538512" cy="26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467544" y="980728"/>
            <a:ext cx="8072494" cy="487375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b="1" dirty="0" smtClean="0"/>
              <a:t>общество, в котором большинство работающих занято производством, хранением, переработкой и реализацией информации.</a:t>
            </a:r>
          </a:p>
          <a:p>
            <a:pPr algn="r" eaLnBrk="1" hangingPunct="1"/>
            <a:endParaRPr lang="ru-RU" dirty="0" smtClean="0"/>
          </a:p>
        </p:txBody>
      </p:sp>
      <p:pic>
        <p:nvPicPr>
          <p:cNvPr id="17412" name="Рисунок 3" descr="000005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24944"/>
            <a:ext cx="4556125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67600" cy="84615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Информационное общество-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88640"/>
            <a:ext cx="8043664" cy="237626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078287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Доступность информации для всех его членов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Отличительные черты информационного общества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7282" name="Picture 2" descr="http://player.myshared.ru/4/243196/slides/slide_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46" t="34908" r="17935"/>
          <a:stretch/>
        </p:blipFill>
        <p:spPr bwMode="auto">
          <a:xfrm>
            <a:off x="5580112" y="2852936"/>
            <a:ext cx="3156156" cy="37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9df2110b0cbbd108e6c6d1f9f26d04c1eb9ab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1021</TotalTime>
  <Words>1416</Words>
  <Application>Microsoft Office PowerPoint</Application>
  <PresentationFormat>Экран (4:3)</PresentationFormat>
  <Paragraphs>237</Paragraphs>
  <Slides>53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Эркер</vt:lpstr>
      <vt:lpstr>Слайд 1</vt:lpstr>
      <vt:lpstr>План:</vt:lpstr>
      <vt:lpstr>Слайд 3</vt:lpstr>
      <vt:lpstr>Информационные революции - этапы развития  информационного общества</vt:lpstr>
      <vt:lpstr>Слайд 5</vt:lpstr>
      <vt:lpstr>Слайд 6</vt:lpstr>
      <vt:lpstr>Слайд 7</vt:lpstr>
      <vt:lpstr>Информационное общество-</vt:lpstr>
      <vt:lpstr>Отличительные черты информационного общества</vt:lpstr>
      <vt:lpstr>Отличительные черты информационного общества</vt:lpstr>
      <vt:lpstr>Отличительные черты информационного общества</vt:lpstr>
      <vt:lpstr>Отличительные черты информационного общества</vt:lpstr>
      <vt:lpstr>Отличительные черты информационного общества</vt:lpstr>
      <vt:lpstr>Отличительные черты информационного общества</vt:lpstr>
      <vt:lpstr>Отличительные черты информационного общества</vt:lpstr>
      <vt:lpstr>Отличительные черты информационного общества</vt:lpstr>
      <vt:lpstr>Слайд 17</vt:lpstr>
      <vt:lpstr>Слайд 18</vt:lpstr>
      <vt:lpstr>Информационная культура</vt:lpstr>
      <vt:lpstr>Рост информационной культуры</vt:lpstr>
      <vt:lpstr>Информатизация общества - </vt:lpstr>
      <vt:lpstr>Слайд 22</vt:lpstr>
      <vt:lpstr>Информационные ресурсы </vt:lpstr>
      <vt:lpstr>Слайд 24</vt:lpstr>
      <vt:lpstr>Слайд 25</vt:lpstr>
      <vt:lpstr>Слайд 26</vt:lpstr>
      <vt:lpstr>Слайд 27</vt:lpstr>
      <vt:lpstr>Слайд 28</vt:lpstr>
      <vt:lpstr>Источники информации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Защита информации</vt:lpstr>
      <vt:lpstr>Слайд 47</vt:lpstr>
      <vt:lpstr>Виды компьютерных программ  по условиям распространения</vt:lpstr>
      <vt:lpstr>Слайд 49</vt:lpstr>
      <vt:lpstr>Слайд 50</vt:lpstr>
      <vt:lpstr>Слайд 51</vt:lpstr>
      <vt:lpstr>Слайд 52</vt:lpstr>
      <vt:lpstr>Слайд 53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и информатика</dc:title>
  <dc:creator>Admin</dc:creator>
  <cp:lastModifiedBy>notebook</cp:lastModifiedBy>
  <cp:revision>85</cp:revision>
  <dcterms:created xsi:type="dcterms:W3CDTF">2011-08-15T01:29:40Z</dcterms:created>
  <dcterms:modified xsi:type="dcterms:W3CDTF">2020-01-13T06:35:27Z</dcterms:modified>
  <cp:contentStatus/>
</cp:coreProperties>
</file>