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363" r:id="rId5"/>
    <p:sldId id="259" r:id="rId6"/>
    <p:sldId id="262" r:id="rId7"/>
    <p:sldId id="315" r:id="rId8"/>
    <p:sldId id="316" r:id="rId9"/>
    <p:sldId id="317" r:id="rId10"/>
    <p:sldId id="263" r:id="rId11"/>
    <p:sldId id="264" r:id="rId12"/>
    <p:sldId id="266" r:id="rId13"/>
    <p:sldId id="267" r:id="rId14"/>
    <p:sldId id="271" r:id="rId15"/>
    <p:sldId id="272" r:id="rId16"/>
    <p:sldId id="273" r:id="rId17"/>
    <p:sldId id="276" r:id="rId18"/>
    <p:sldId id="277" r:id="rId19"/>
    <p:sldId id="278" r:id="rId20"/>
    <p:sldId id="279" r:id="rId21"/>
    <p:sldId id="280" r:id="rId22"/>
    <p:sldId id="286" r:id="rId23"/>
    <p:sldId id="282" r:id="rId24"/>
    <p:sldId id="285" r:id="rId25"/>
    <p:sldId id="287" r:id="rId26"/>
    <p:sldId id="289" r:id="rId27"/>
    <p:sldId id="328" r:id="rId28"/>
    <p:sldId id="329" r:id="rId29"/>
    <p:sldId id="336" r:id="rId30"/>
    <p:sldId id="290" r:id="rId31"/>
    <p:sldId id="291" r:id="rId32"/>
    <p:sldId id="338" r:id="rId33"/>
    <p:sldId id="293" r:id="rId34"/>
    <p:sldId id="294" r:id="rId35"/>
    <p:sldId id="322" r:id="rId36"/>
    <p:sldId id="295" r:id="rId37"/>
    <p:sldId id="297" r:id="rId38"/>
    <p:sldId id="298" r:id="rId39"/>
    <p:sldId id="299" r:id="rId40"/>
    <p:sldId id="301" r:id="rId41"/>
    <p:sldId id="339" r:id="rId42"/>
    <p:sldId id="304" r:id="rId43"/>
    <p:sldId id="305" r:id="rId44"/>
    <p:sldId id="307" r:id="rId45"/>
    <p:sldId id="308" r:id="rId46"/>
    <p:sldId id="323" r:id="rId47"/>
    <p:sldId id="310" r:id="rId48"/>
    <p:sldId id="311" r:id="rId49"/>
    <p:sldId id="312" r:id="rId50"/>
    <p:sldId id="313" r:id="rId51"/>
    <p:sldId id="314" r:id="rId52"/>
    <p:sldId id="352" r:id="rId53"/>
    <p:sldId id="353" r:id="rId54"/>
    <p:sldId id="354" r:id="rId55"/>
    <p:sldId id="357" r:id="rId56"/>
    <p:sldId id="358" r:id="rId57"/>
    <p:sldId id="362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123B773-A0ED-43C8-A459-B987837A335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7285D4-F61C-4FEC-A547-D74FF760A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648766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Системы 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857760"/>
            <a:ext cx="7772400" cy="9144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Лекция 5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6165304"/>
            <a:ext cx="2964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Кафедра УЗ ИПО </a:t>
            </a:r>
          </a:p>
          <a:p>
            <a:r>
              <a:rPr lang="ru-RU" dirty="0" smtClean="0"/>
              <a:t>К.м.н., доц. Максимова С.И.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013192" cy="1636776"/>
          </a:xfrm>
        </p:spPr>
        <p:txBody>
          <a:bodyPr>
            <a:normAutofit/>
          </a:bodyPr>
          <a:lstStyle/>
          <a:p>
            <a:r>
              <a:rPr lang="ru-RU" dirty="0" smtClean="0"/>
              <a:t>Виды организационных документов: 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Устав предприятия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свод правил, регулирующих деятельность организаций, их взаимоотношения с другими организациями и гражданами, права и обязанности в сфере государственной или хозяйственной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5448"/>
            <a:ext cx="9001156" cy="125272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Требования к составлению устава даны в Гражданском Кодексе РФ ч.1.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Устав</a:t>
            </a:r>
            <a:r>
              <a:rPr lang="ru-RU" dirty="0" smtClean="0"/>
              <a:t> должен содержать следующие реквизиты:</a:t>
            </a:r>
          </a:p>
          <a:p>
            <a:pPr>
              <a:buNone/>
            </a:pPr>
            <a:endParaRPr lang="ru-RU" dirty="0" smtClean="0"/>
          </a:p>
          <a:p>
            <a:pPr lvl="1"/>
            <a:r>
              <a:rPr lang="ru-RU" dirty="0" smtClean="0"/>
              <a:t>Наименование организации (08);</a:t>
            </a:r>
          </a:p>
          <a:p>
            <a:pPr lvl="1"/>
            <a:r>
              <a:rPr lang="ru-RU" dirty="0" smtClean="0"/>
              <a:t>Наименование вида документа (10);</a:t>
            </a:r>
          </a:p>
          <a:p>
            <a:pPr lvl="1"/>
            <a:r>
              <a:rPr lang="ru-RU" dirty="0" smtClean="0"/>
              <a:t>Дата документа (11);</a:t>
            </a:r>
          </a:p>
          <a:p>
            <a:pPr lvl="1"/>
            <a:r>
              <a:rPr lang="ru-RU" dirty="0" smtClean="0"/>
              <a:t>Место составления или издания документа (14);</a:t>
            </a:r>
          </a:p>
          <a:p>
            <a:pPr lvl="1"/>
            <a:r>
              <a:rPr lang="ru-RU" dirty="0" smtClean="0"/>
              <a:t>Гриф утверждения документа (16);</a:t>
            </a:r>
          </a:p>
          <a:p>
            <a:pPr lvl="1"/>
            <a:r>
              <a:rPr lang="ru-RU" dirty="0" smtClean="0"/>
              <a:t>Текст устава (20);</a:t>
            </a:r>
          </a:p>
          <a:p>
            <a:pPr lvl="1"/>
            <a:r>
              <a:rPr lang="ru-RU" dirty="0" smtClean="0"/>
              <a:t>Подпись лица, утверждающего документ (22).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Положение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это правовой акт, определяющий порядок образования, задачи, обязанности, права, ответственность и организацию работы предприятия в целом или его структурных подразделений. </a:t>
            </a:r>
          </a:p>
          <a:p>
            <a:pPr lvl="1">
              <a:buFontTx/>
              <a:buChar char="-"/>
            </a:pPr>
            <a:r>
              <a:rPr lang="ru-RU" dirty="0" smtClean="0"/>
              <a:t>(Например, Общее положение о министерствах, Положение о бухгалтерском учете и т.д.) Положения также входят в состав унифицированной системы и имеют установленную структуру текста.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Инструкция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правовой акт, издаваемый или утверждаемый в целях установления правил, регулирующих организационные,  научно-технические, финансовые и иные стороны деятельности учреждений, организаций, должностных лиц. 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dirty="0" smtClean="0"/>
              <a:t>Заголовок </a:t>
            </a:r>
            <a:r>
              <a:rPr lang="ru-RU" b="1" dirty="0" smtClean="0"/>
              <a:t>инструкции</a:t>
            </a:r>
            <a:r>
              <a:rPr lang="ru-RU" dirty="0" smtClean="0"/>
              <a:t> должен содержать круг вопросов, объектов и лиц, на которых распространяются ее требования.</a:t>
            </a:r>
          </a:p>
          <a:p>
            <a:pPr lvl="1">
              <a:buFontTx/>
              <a:buChar char="-"/>
            </a:pPr>
            <a:r>
              <a:rPr lang="ru-RU" dirty="0" smtClean="0"/>
              <a:t>(Например, Инструкция по делопроизводству)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Инструкция </a:t>
            </a:r>
            <a:r>
              <a:rPr lang="ru-RU" dirty="0" smtClean="0"/>
              <a:t>является документом постоянного или длительного действия (до замены новой).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8291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Текст </a:t>
            </a:r>
            <a:r>
              <a:rPr lang="ru-RU" b="1" dirty="0" smtClean="0"/>
              <a:t>инструкции</a:t>
            </a:r>
            <a:r>
              <a:rPr lang="ru-RU" dirty="0" smtClean="0"/>
              <a:t> носит указующий характер и содержит распорядительные слова: ДОЛЖЕН, СЛЕДУЕТ, НЕОБХОДИМО, и т.д.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Инструкция </a:t>
            </a:r>
            <a:r>
              <a:rPr lang="ru-RU" dirty="0" smtClean="0"/>
              <a:t>содержит следующие реквизиты:</a:t>
            </a:r>
          </a:p>
          <a:p>
            <a:pPr lvl="1"/>
            <a:r>
              <a:rPr lang="ru-RU" dirty="0" smtClean="0"/>
              <a:t>наименование организации;</a:t>
            </a:r>
          </a:p>
          <a:p>
            <a:pPr lvl="1"/>
            <a:r>
              <a:rPr lang="ru-RU" dirty="0" smtClean="0"/>
              <a:t>наименование вида документа;</a:t>
            </a:r>
          </a:p>
          <a:p>
            <a:pPr lvl="1"/>
            <a:r>
              <a:rPr lang="ru-RU" dirty="0" smtClean="0"/>
              <a:t>дата; </a:t>
            </a:r>
          </a:p>
          <a:p>
            <a:pPr lvl="1"/>
            <a:r>
              <a:rPr lang="ru-RU" dirty="0" smtClean="0"/>
              <a:t>место издания;</a:t>
            </a:r>
          </a:p>
          <a:p>
            <a:pPr lvl="1"/>
            <a:r>
              <a:rPr lang="ru-RU" dirty="0" smtClean="0"/>
              <a:t>заголовок к тексту;</a:t>
            </a:r>
          </a:p>
          <a:p>
            <a:pPr lvl="1"/>
            <a:r>
              <a:rPr lang="ru-RU" dirty="0" smtClean="0"/>
              <a:t>гриф утверждения;</a:t>
            </a:r>
          </a:p>
          <a:p>
            <a:pPr lvl="1"/>
            <a:r>
              <a:rPr lang="ru-RU" dirty="0" smtClean="0"/>
              <a:t>текст;</a:t>
            </a:r>
          </a:p>
          <a:p>
            <a:pPr lvl="1"/>
            <a:r>
              <a:rPr lang="ru-RU" dirty="0" smtClean="0"/>
              <a:t>подпись.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каждого работника предприятия составляется </a:t>
            </a:r>
            <a:r>
              <a:rPr lang="ru-RU" b="1" i="1" dirty="0" smtClean="0"/>
              <a:t>должностная инструкция </a:t>
            </a:r>
            <a:r>
              <a:rPr lang="ru-RU" dirty="0" smtClean="0"/>
              <a:t>- документ, в котором определяются задачи, функции, права и обязанности сотрудника предприятия</a:t>
            </a:r>
            <a:r>
              <a:rPr lang="ru-RU" i="1" dirty="0" smtClean="0"/>
              <a:t>. </a:t>
            </a:r>
          </a:p>
          <a:p>
            <a:r>
              <a:rPr lang="ru-RU" dirty="0" smtClean="0"/>
              <a:t>На основании </a:t>
            </a:r>
            <a:r>
              <a:rPr lang="ru-RU" b="1" dirty="0" smtClean="0"/>
              <a:t>должностной инструкции </a:t>
            </a:r>
            <a:r>
              <a:rPr lang="ru-RU" dirty="0" smtClean="0"/>
              <a:t>разрабатывается трудовой контракт с работником. </a:t>
            </a:r>
          </a:p>
          <a:p>
            <a:r>
              <a:rPr lang="ru-RU" b="1" dirty="0" smtClean="0"/>
              <a:t>Трудовой контракт и должностная инструкция </a:t>
            </a:r>
            <a:r>
              <a:rPr lang="ru-RU" dirty="0" smtClean="0"/>
              <a:t>используются при разрешении конфликтных ситуаций между работодателем и работником.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Штатное расписание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документ, закрепляющий должностной и численный состав предприятия с указанием фонда заработной платы.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Штатное расписание </a:t>
            </a:r>
            <a:r>
              <a:rPr lang="ru-RU" dirty="0" smtClean="0"/>
              <a:t>оформляется на бланке предприятия, с указанием перечня должностей, сведений о количестве штатных единиц, должностных окладов, и месячном фонде заработной платы.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Штатное расписание </a:t>
            </a:r>
            <a:r>
              <a:rPr lang="ru-RU" dirty="0" smtClean="0"/>
              <a:t>содержит следующие реквизиты:</a:t>
            </a:r>
          </a:p>
          <a:p>
            <a:pPr lvl="1"/>
            <a:r>
              <a:rPr lang="ru-RU" dirty="0" smtClean="0"/>
              <a:t>наименование организации;</a:t>
            </a:r>
          </a:p>
          <a:p>
            <a:pPr lvl="1"/>
            <a:r>
              <a:rPr lang="ru-RU" dirty="0" smtClean="0"/>
              <a:t>наименование вида документа;</a:t>
            </a:r>
          </a:p>
          <a:p>
            <a:pPr lvl="1"/>
            <a:r>
              <a:rPr lang="ru-RU" dirty="0" smtClean="0"/>
              <a:t>дата;</a:t>
            </a:r>
          </a:p>
          <a:p>
            <a:pPr lvl="1"/>
            <a:r>
              <a:rPr lang="ru-RU" dirty="0" smtClean="0"/>
              <a:t>место издания;</a:t>
            </a:r>
          </a:p>
          <a:p>
            <a:pPr lvl="1"/>
            <a:r>
              <a:rPr lang="ru-RU" dirty="0" smtClean="0"/>
              <a:t>гриф утверждения;</a:t>
            </a:r>
          </a:p>
          <a:p>
            <a:pPr lvl="1"/>
            <a:r>
              <a:rPr lang="ru-RU" dirty="0" smtClean="0"/>
              <a:t>текст;</a:t>
            </a:r>
          </a:p>
          <a:p>
            <a:pPr lvl="1"/>
            <a:r>
              <a:rPr lang="ru-RU" dirty="0" smtClean="0"/>
              <a:t>визы;</a:t>
            </a:r>
          </a:p>
          <a:p>
            <a:pPr lvl="1"/>
            <a:r>
              <a:rPr lang="ru-RU" dirty="0" smtClean="0"/>
              <a:t>подпись.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Подписывается </a:t>
            </a:r>
            <a:r>
              <a:rPr lang="ru-RU" b="1" dirty="0" smtClean="0"/>
              <a:t>штатное расписание </a:t>
            </a:r>
            <a:r>
              <a:rPr lang="ru-RU" dirty="0" smtClean="0"/>
              <a:t>заместителем руководителя, согласовывается с гл.бухгалтером, утверждается руководителем предприятия. </a:t>
            </a:r>
          </a:p>
          <a:p>
            <a:endParaRPr lang="ru-RU" dirty="0" smtClean="0"/>
          </a:p>
          <a:p>
            <a:r>
              <a:rPr lang="ru-RU" dirty="0" smtClean="0"/>
              <a:t>Гриф утверждения заверяется печатью организации.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Изменения в штатное расписание вносятся приказом руководителя предприятия.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Цель: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/>
          <a:lstStyle/>
          <a:p>
            <a:r>
              <a:rPr lang="ru-RU" dirty="0" smtClean="0"/>
              <a:t>знакомство с основными видами управленческих документов и изучение особенностей составления и оформления   организационных, распорядительных и информационно-справочных документов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Структура и штатная численность -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организационный документ, в котором указываются все структурные подразделения предприятия, вводимые на предприятии должности и количество штатных единиц по каждой из должностей (составляется и подписывается также как и штатное расписание).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Правила внутреннего трудового распорядка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организационный документ, в котором отражаются следующие вопросы:</a:t>
            </a:r>
          </a:p>
          <a:p>
            <a:pPr lvl="1"/>
            <a:r>
              <a:rPr lang="ru-RU" dirty="0" smtClean="0"/>
              <a:t>организация работы предприятия;</a:t>
            </a:r>
          </a:p>
          <a:p>
            <a:pPr lvl="1"/>
            <a:r>
              <a:rPr lang="ru-RU" dirty="0" smtClean="0"/>
              <a:t>взаимные обязанности работников и администрации;</a:t>
            </a:r>
          </a:p>
          <a:p>
            <a:pPr lvl="1"/>
            <a:r>
              <a:rPr lang="ru-RU" dirty="0" smtClean="0"/>
              <a:t>предоставление отпусков;</a:t>
            </a:r>
          </a:p>
          <a:p>
            <a:pPr lvl="1"/>
            <a:r>
              <a:rPr lang="ru-RU" dirty="0" smtClean="0"/>
              <a:t>командирование сотрудников;</a:t>
            </a:r>
          </a:p>
          <a:p>
            <a:pPr lvl="1"/>
            <a:r>
              <a:rPr lang="ru-RU" dirty="0" err="1" smtClean="0"/>
              <a:t>внутриобъектный</a:t>
            </a:r>
            <a:r>
              <a:rPr lang="ru-RU" dirty="0" smtClean="0"/>
              <a:t> режим.</a:t>
            </a:r>
          </a:p>
          <a:p>
            <a:endParaRPr lang="ru-RU" dirty="0" smtClean="0"/>
          </a:p>
          <a:p>
            <a:r>
              <a:rPr lang="ru-RU" b="1" dirty="0" smtClean="0"/>
              <a:t>Правила</a:t>
            </a:r>
            <a:r>
              <a:rPr lang="ru-RU" dirty="0" smtClean="0"/>
              <a:t> составляются на бланке предприятия, согласовываются путем обсуждения на собрании работников предприятия , визируется юристом и утверждается руководителем предприятия.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Система распорядительной документации.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142852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Распорядительные документы играют очень важную роль в управлении учреждениями, предприятиями и организациями</a:t>
            </a:r>
            <a:endParaRPr lang="ru-RU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Распорядительные документы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документы, носящие административный характер и обращенные к нижестоящим или подчиненным организациям, группам или отдельным должностным лицам. </a:t>
            </a:r>
          </a:p>
          <a:p>
            <a:endParaRPr lang="ru-RU" dirty="0" smtClean="0"/>
          </a:p>
          <a:p>
            <a:r>
              <a:rPr lang="ru-RU" dirty="0" smtClean="0"/>
              <a:t>Основное назначение распорядительных документов- регулирование деятельности, позволяющее органу управления обеспечивать реализацию поставленных перед ним задач, получать максимальный эффект от своей деятельности. 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8013192" cy="1636776"/>
          </a:xfrm>
        </p:spPr>
        <p:txBody>
          <a:bodyPr>
            <a:normAutofit/>
          </a:bodyPr>
          <a:lstStyle/>
          <a:p>
            <a:r>
              <a:rPr lang="ru-RU" dirty="0" smtClean="0"/>
              <a:t>Виды распорядительных документов: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Постановление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это правовой акт, принимаемый высшим и некоторыми центральными органами коллегиального управления в целях разрешения наиболее важных и принципиальных задач, стоящих перед данными органами, и установления стабильных норм правил поведения.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Постановления</a:t>
            </a:r>
            <a:r>
              <a:rPr lang="ru-RU" dirty="0" smtClean="0"/>
              <a:t> принимаются высшими органами государственной власти по организационным, хозяйственным, политическим и другим вопросам, связанным с осуществлением их полномочий.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Приказ -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35782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правовой акт, издаваемый руководителем предприятия, для разрешения основных и оперативных задач стоящих перед предприятием.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Приказами оформляются:</a:t>
            </a:r>
          </a:p>
          <a:p>
            <a:pPr lvl="1"/>
            <a:r>
              <a:rPr lang="ru-RU" dirty="0" smtClean="0"/>
              <a:t>порядок деятельности предприятия;</a:t>
            </a:r>
          </a:p>
          <a:p>
            <a:pPr lvl="1"/>
            <a:r>
              <a:rPr lang="ru-RU" dirty="0" smtClean="0"/>
              <a:t>решения и поручения по организации работы;</a:t>
            </a:r>
          </a:p>
          <a:p>
            <a:pPr lvl="1"/>
            <a:r>
              <a:rPr lang="ru-RU" dirty="0" smtClean="0"/>
              <a:t>организационные мероприятия;</a:t>
            </a:r>
          </a:p>
          <a:p>
            <a:pPr lvl="1"/>
            <a:r>
              <a:rPr lang="ru-RU" dirty="0" smtClean="0"/>
              <a:t>итоги работы;</a:t>
            </a:r>
          </a:p>
          <a:p>
            <a:pPr lvl="1"/>
            <a:r>
              <a:rPr lang="ru-RU" dirty="0" smtClean="0"/>
              <a:t>результаты ревизии.</a:t>
            </a:r>
          </a:p>
          <a:p>
            <a:endParaRPr lang="ru-RU" dirty="0" smtClean="0"/>
          </a:p>
          <a:p>
            <a:r>
              <a:rPr lang="ru-RU" b="1" dirty="0" smtClean="0"/>
              <a:t>Приказы </a:t>
            </a:r>
            <a:r>
              <a:rPr lang="ru-RU" dirty="0" smtClean="0"/>
              <a:t>издаются только при необходимости. </a:t>
            </a:r>
            <a:br>
              <a:rPr lang="ru-RU" dirty="0" smtClean="0"/>
            </a:br>
            <a:r>
              <a:rPr lang="ru-RU" dirty="0" smtClean="0"/>
              <a:t>Изменения, дополнения, отмена </a:t>
            </a:r>
            <a:r>
              <a:rPr lang="ru-RU" b="1" dirty="0" smtClean="0"/>
              <a:t>приказов </a:t>
            </a:r>
            <a:r>
              <a:rPr lang="ru-RU" dirty="0" smtClean="0"/>
              <a:t>производится только </a:t>
            </a:r>
            <a:r>
              <a:rPr lang="ru-RU" b="1" dirty="0" smtClean="0"/>
              <a:t>приказами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Подписывает </a:t>
            </a:r>
            <a:r>
              <a:rPr lang="ru-RU" b="1" dirty="0" smtClean="0"/>
              <a:t>приказ</a:t>
            </a:r>
            <a:r>
              <a:rPr lang="ru-RU" dirty="0" smtClean="0"/>
              <a:t> руководитель организации или его заместитель. </a:t>
            </a:r>
          </a:p>
          <a:p>
            <a:r>
              <a:rPr lang="ru-RU" b="1" dirty="0" smtClean="0"/>
              <a:t>Приказ</a:t>
            </a:r>
            <a:r>
              <a:rPr lang="ru-RU" dirty="0" smtClean="0"/>
              <a:t> вступает в силу с момента подписания, если в тексте не указан другой срок введения его в действие.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Приказы по основной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издаются при реорганизации, ликвидации учреждения, </a:t>
            </a:r>
          </a:p>
          <a:p>
            <a:r>
              <a:rPr lang="ru-RU" dirty="0" smtClean="0"/>
              <a:t>утверждении и изменении структуры и штатов, </a:t>
            </a:r>
          </a:p>
          <a:p>
            <a:r>
              <a:rPr lang="ru-RU" dirty="0" smtClean="0"/>
              <a:t>в целях утверждения и (или) введения в действие документов (положений, инструкций, правил, регламентов и др.), </a:t>
            </a:r>
          </a:p>
          <a:p>
            <a:r>
              <a:rPr lang="ru-RU" dirty="0" smtClean="0"/>
              <a:t>при необходимости регулирования вопросов финансирования, </a:t>
            </a:r>
          </a:p>
          <a:p>
            <a:r>
              <a:rPr lang="ru-RU" dirty="0" smtClean="0"/>
              <a:t>материально-технического обеспечения, </a:t>
            </a:r>
          </a:p>
          <a:p>
            <a:r>
              <a:rPr lang="ru-RU" dirty="0" smtClean="0"/>
              <a:t>научно-технической политики, </a:t>
            </a:r>
          </a:p>
          <a:p>
            <a:r>
              <a:rPr lang="ru-RU" dirty="0" smtClean="0"/>
              <a:t>информационного и документационного обеспечения, </a:t>
            </a:r>
          </a:p>
          <a:p>
            <a:r>
              <a:rPr lang="ru-RU" dirty="0" smtClean="0"/>
              <a:t>социальной политики и др.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Приказы по личному составу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(кадровые приказы) регулируют:</a:t>
            </a:r>
          </a:p>
          <a:p>
            <a:r>
              <a:rPr lang="ru-RU" dirty="0" smtClean="0"/>
              <a:t> прием, </a:t>
            </a:r>
          </a:p>
          <a:p>
            <a:r>
              <a:rPr lang="ru-RU" dirty="0" smtClean="0"/>
              <a:t>перемещения, </a:t>
            </a:r>
          </a:p>
          <a:p>
            <a:r>
              <a:rPr lang="ru-RU" dirty="0" smtClean="0"/>
              <a:t>увольнения работников, </a:t>
            </a:r>
          </a:p>
          <a:p>
            <a:r>
              <a:rPr lang="ru-RU" dirty="0" smtClean="0"/>
              <a:t>предоставление отпусков, </a:t>
            </a:r>
          </a:p>
          <a:p>
            <a:r>
              <a:rPr lang="ru-RU" dirty="0" smtClean="0"/>
              <a:t>присвоение разрядов, </a:t>
            </a:r>
          </a:p>
          <a:p>
            <a:r>
              <a:rPr lang="ru-RU" dirty="0" smtClean="0"/>
              <a:t>вынесение взысканий и поощрения работников. 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Обязательными </a:t>
            </a:r>
            <a:r>
              <a:rPr lang="ru-RU" b="1" u="sng" dirty="0" smtClean="0"/>
              <a:t>реквизитами</a:t>
            </a:r>
            <a:r>
              <a:rPr lang="ru-RU" b="1" dirty="0" smtClean="0"/>
              <a:t> приказа являются: </a:t>
            </a:r>
          </a:p>
          <a:p>
            <a:pPr lvl="1"/>
            <a:r>
              <a:rPr lang="ru-RU" dirty="0" smtClean="0"/>
              <a:t>наименование организации, </a:t>
            </a:r>
          </a:p>
          <a:p>
            <a:pPr lvl="1"/>
            <a:r>
              <a:rPr lang="ru-RU" dirty="0" smtClean="0"/>
              <a:t>название вида документа (ПРИКАЗ), </a:t>
            </a:r>
          </a:p>
          <a:p>
            <a:pPr lvl="1"/>
            <a:r>
              <a:rPr lang="ru-RU" dirty="0" smtClean="0"/>
              <a:t>дата и регистрационный номер документа, </a:t>
            </a:r>
          </a:p>
          <a:p>
            <a:pPr lvl="1"/>
            <a:r>
              <a:rPr lang="ru-RU" dirty="0" smtClean="0"/>
              <a:t>место составления или издания, </a:t>
            </a:r>
          </a:p>
          <a:p>
            <a:pPr lvl="1"/>
            <a:r>
              <a:rPr lang="ru-RU" dirty="0" smtClean="0"/>
              <a:t>заголовок к тексту, </a:t>
            </a:r>
          </a:p>
          <a:p>
            <a:pPr lvl="1"/>
            <a:r>
              <a:rPr lang="ru-RU" dirty="0" smtClean="0"/>
              <a:t>подпись, </a:t>
            </a:r>
          </a:p>
          <a:p>
            <a:pPr lvl="1"/>
            <a:r>
              <a:rPr lang="ru-RU" dirty="0" smtClean="0"/>
              <a:t>визы согласования документа.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/>
          </a:bodyPr>
          <a:lstStyle/>
          <a:p>
            <a:r>
              <a:rPr lang="ru-RU" sz="4800" i="1" dirty="0" smtClean="0"/>
              <a:t>План: </a:t>
            </a:r>
            <a:endParaRPr lang="ru-RU" sz="4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183880" cy="32181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1. Система организационной документации.</a:t>
            </a:r>
            <a:br>
              <a:rPr lang="ru-RU" dirty="0" smtClean="0"/>
            </a:br>
            <a:r>
              <a:rPr lang="ru-RU" dirty="0" smtClean="0"/>
              <a:t>2. Система распорядительной документации.</a:t>
            </a:r>
            <a:br>
              <a:rPr lang="ru-RU" dirty="0" smtClean="0"/>
            </a:br>
            <a:r>
              <a:rPr lang="ru-RU" dirty="0" smtClean="0"/>
              <a:t>3. Система информационно-справочной документации.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Распоряжение 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правовой акт, издаваемый по оперативным вопросам на предприятиях единолично заместителями первого руководителя, заместителями главного инженера, а также руководителями структурных подразделений.</a:t>
            </a:r>
          </a:p>
          <a:p>
            <a:endParaRPr lang="ru-RU" dirty="0" smtClean="0"/>
          </a:p>
          <a:p>
            <a:r>
              <a:rPr lang="ru-RU" dirty="0" smtClean="0"/>
              <a:t>Как правило, </a:t>
            </a:r>
            <a:r>
              <a:rPr lang="ru-RU" b="1" dirty="0" smtClean="0"/>
              <a:t>распоряжение</a:t>
            </a:r>
            <a:r>
              <a:rPr lang="ru-RU" dirty="0" smtClean="0"/>
              <a:t> имеет ограниченный срок действия и касается узкого круга подразделений, должностных лиц и граждан. </a:t>
            </a:r>
          </a:p>
          <a:p>
            <a:r>
              <a:rPr lang="ru-RU" dirty="0" smtClean="0"/>
              <a:t>Текст </a:t>
            </a:r>
            <a:r>
              <a:rPr lang="ru-RU" b="1" dirty="0" smtClean="0"/>
              <a:t>распоряжения</a:t>
            </a:r>
            <a:r>
              <a:rPr lang="ru-RU" dirty="0" smtClean="0"/>
              <a:t> имеет те же разделы, что и приказ, только распорядительная часть начинается с «ПРЕДЛАГАЮ» или «ОБЯЗЫВАЮ». </a:t>
            </a:r>
          </a:p>
          <a:p>
            <a:r>
              <a:rPr lang="ru-RU" dirty="0" smtClean="0"/>
              <a:t>Подписывается руководителем и согласовывается с заинтересованными в этом документе лицами.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Указание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распорядительный документ, издаваемый органами государственного управления, министерствами, ведомствами, предприятиями и организациями по вопросам информационно-методического характера, а также по вопросам, связанным с организацией исполнения приказов, инструкций и других актов органов управления.</a:t>
            </a:r>
          </a:p>
          <a:p>
            <a:endParaRPr lang="ru-RU" dirty="0" smtClean="0"/>
          </a:p>
          <a:p>
            <a:r>
              <a:rPr lang="ru-RU" dirty="0" smtClean="0"/>
              <a:t>К вопросам информационно-методического и организационного  характера относятся:</a:t>
            </a:r>
          </a:p>
          <a:p>
            <a:pPr>
              <a:buNone/>
            </a:pPr>
            <a:r>
              <a:rPr lang="ru-RU" dirty="0" smtClean="0"/>
              <a:t>     А. Организация исполнения приказов;</a:t>
            </a:r>
            <a:br>
              <a:rPr lang="ru-RU" dirty="0" smtClean="0"/>
            </a:br>
            <a:r>
              <a:rPr lang="ru-RU" dirty="0" smtClean="0"/>
              <a:t>Б. Организация исполнения инструкций.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Обязательными </a:t>
            </a:r>
            <a:r>
              <a:rPr lang="ru-RU" b="1" u="sng" dirty="0" smtClean="0"/>
              <a:t>реквизитами</a:t>
            </a:r>
            <a:r>
              <a:rPr lang="ru-RU" b="1" dirty="0" smtClean="0"/>
              <a:t> указания являются:</a:t>
            </a:r>
          </a:p>
          <a:p>
            <a:pPr lvl="1"/>
            <a:r>
              <a:rPr lang="ru-RU" dirty="0" smtClean="0"/>
              <a:t>наименование организации, </a:t>
            </a:r>
          </a:p>
          <a:p>
            <a:pPr lvl="1"/>
            <a:r>
              <a:rPr lang="ru-RU" dirty="0" smtClean="0"/>
              <a:t>название вида документа (УКАЗАНИЕ), </a:t>
            </a:r>
          </a:p>
          <a:p>
            <a:pPr lvl="1"/>
            <a:r>
              <a:rPr lang="ru-RU" dirty="0" smtClean="0"/>
              <a:t>дата и регистрационный номер документа, </a:t>
            </a:r>
          </a:p>
          <a:p>
            <a:pPr lvl="1"/>
            <a:r>
              <a:rPr lang="ru-RU" dirty="0" smtClean="0"/>
              <a:t>место составления или издания, </a:t>
            </a:r>
          </a:p>
          <a:p>
            <a:pPr lvl="1"/>
            <a:r>
              <a:rPr lang="ru-RU" dirty="0" smtClean="0"/>
              <a:t>заголовок к тексту, </a:t>
            </a:r>
          </a:p>
          <a:p>
            <a:pPr lvl="1"/>
            <a:r>
              <a:rPr lang="ru-RU" dirty="0" smtClean="0"/>
              <a:t>подпись, </a:t>
            </a:r>
          </a:p>
          <a:p>
            <a:pPr lvl="1"/>
            <a:r>
              <a:rPr lang="ru-RU" dirty="0" smtClean="0"/>
              <a:t>визы согласования документа.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i="1" dirty="0" smtClean="0"/>
              <a:t>Решение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распорядительный документ коллегиального органа управления, издаваемый по важнейшим вопросам или для введения норм, положений. </a:t>
            </a:r>
          </a:p>
          <a:p>
            <a:endParaRPr lang="ru-RU" b="1" dirty="0" smtClean="0"/>
          </a:p>
          <a:p>
            <a:r>
              <a:rPr lang="ru-RU" b="1" dirty="0" smtClean="0"/>
              <a:t>Решения </a:t>
            </a:r>
            <a:r>
              <a:rPr lang="ru-RU" dirty="0" smtClean="0"/>
              <a:t>составляются по производственным вопросам советами директоров, общим собранием акционеров и т.д.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Текст состоит из констатирующей и распорядительной части.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 констатирующей части </a:t>
            </a:r>
            <a:r>
              <a:rPr lang="ru-RU" dirty="0" smtClean="0"/>
              <a:t>излагаются причины издания документа. </a:t>
            </a:r>
          </a:p>
          <a:p>
            <a:r>
              <a:rPr lang="ru-RU" b="1" dirty="0" smtClean="0"/>
              <a:t>В распорядительной части </a:t>
            </a:r>
            <a:r>
              <a:rPr lang="ru-RU" dirty="0" smtClean="0"/>
              <a:t>указывают наименование органа, принимающего решение, затем - слово РЕШИЛ  на отдельной строке.</a:t>
            </a:r>
          </a:p>
          <a:p>
            <a:pPr lvl="1"/>
            <a:r>
              <a:rPr lang="ru-RU" dirty="0" smtClean="0"/>
              <a:t>Распорядительная часть делится на пункты. </a:t>
            </a:r>
          </a:p>
          <a:p>
            <a:pPr lvl="1"/>
            <a:r>
              <a:rPr lang="ru-RU" dirty="0" smtClean="0"/>
              <a:t>Каждый пункт строится по схеме: действие- исполнитель - срок исполнения.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Решение </a:t>
            </a:r>
            <a:r>
              <a:rPr lang="ru-RU" dirty="0" smtClean="0"/>
              <a:t>подписывают председатель и секретарь коллегиального органа.  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Обязательными реквизитами </a:t>
            </a:r>
            <a:r>
              <a:rPr lang="ru-RU" b="1" dirty="0" smtClean="0"/>
              <a:t>решения </a:t>
            </a:r>
            <a:r>
              <a:rPr lang="ru-RU" dirty="0" smtClean="0"/>
              <a:t>являются: </a:t>
            </a:r>
          </a:p>
          <a:p>
            <a:pPr lvl="1"/>
            <a:r>
              <a:rPr lang="ru-RU" dirty="0" smtClean="0"/>
              <a:t>наименование организации, </a:t>
            </a:r>
          </a:p>
          <a:p>
            <a:pPr lvl="1"/>
            <a:r>
              <a:rPr lang="ru-RU" dirty="0" smtClean="0"/>
              <a:t>название вида документа, </a:t>
            </a:r>
          </a:p>
          <a:p>
            <a:pPr lvl="1"/>
            <a:r>
              <a:rPr lang="ru-RU" dirty="0" smtClean="0"/>
              <a:t>дата и регистрационный номер документа, </a:t>
            </a:r>
          </a:p>
          <a:p>
            <a:pPr lvl="1"/>
            <a:r>
              <a:rPr lang="ru-RU" dirty="0" smtClean="0"/>
              <a:t>место составления или издания, </a:t>
            </a:r>
          </a:p>
          <a:p>
            <a:pPr lvl="1"/>
            <a:r>
              <a:rPr lang="ru-RU" dirty="0" smtClean="0"/>
              <a:t>заголовок к тексту,</a:t>
            </a:r>
          </a:p>
          <a:p>
            <a:pPr lvl="1"/>
            <a:r>
              <a:rPr lang="ru-RU" dirty="0" smtClean="0"/>
              <a:t> подпись, </a:t>
            </a:r>
          </a:p>
          <a:p>
            <a:pPr lvl="1"/>
            <a:r>
              <a:rPr lang="ru-RU" dirty="0" smtClean="0"/>
              <a:t>визы согласования документа.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429000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Система информационно-справочной документации.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428604"/>
            <a:ext cx="8077200" cy="1499616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/>
              <a:t>Большинство документов, издаваемых в организациях, являются информационно-справочными.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Информационно-справочные документы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совокупность документов, содержащих информацию о фактическом положении дел, служащих основанием для принятия решений.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013192" cy="1636776"/>
          </a:xfrm>
        </p:spPr>
        <p:txBody>
          <a:bodyPr>
            <a:normAutofit/>
          </a:bodyPr>
          <a:lstStyle/>
          <a:p>
            <a:r>
              <a:rPr lang="ru-RU" dirty="0" smtClean="0"/>
              <a:t>Виды информационно-справочных документов: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Акт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62560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информационно-справочный документ, составляющийся  группой лиц для подтверждения установленных фактов, событий. </a:t>
            </a:r>
          </a:p>
          <a:p>
            <a:r>
              <a:rPr lang="ru-RU" dirty="0" smtClean="0"/>
              <a:t>Акт может содержать выводы, рекомендации, предложения его составителей.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Акт утверждается распорядительным документом или руководителем, по указанию которого составлен документ.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 i="1" kern="0" dirty="0">
                <a:solidFill>
                  <a:schemeClr val="accent1"/>
                </a:solidFill>
                <a:latin typeface="Verdana"/>
              </a:rPr>
              <a:t>Литература:</a:t>
            </a: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988840"/>
            <a:ext cx="8352928" cy="32932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804863" lvl="1" indent="-333375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AutoNum type="arabicPeriod"/>
              <a:defRPr/>
            </a:pPr>
            <a:r>
              <a:rPr lang="ru-RU" altLang="ru-RU" sz="2000" kern="0" dirty="0">
                <a:solidFill>
                  <a:srgbClr val="000000"/>
                </a:solidFill>
                <a:latin typeface="Verdana"/>
              </a:rPr>
              <a:t>Кузнецова И.Н. Документационное обеспечение управления и делопроизводство: учебник /И.Н. Кузнецова. - М.: Изд-во </a:t>
            </a:r>
            <a:r>
              <a:rPr lang="ru-RU" altLang="ru-RU" sz="2000" kern="0" dirty="0" err="1">
                <a:solidFill>
                  <a:srgbClr val="000000"/>
                </a:solidFill>
                <a:latin typeface="Verdana"/>
              </a:rPr>
              <a:t>Юрайт</a:t>
            </a:r>
            <a:r>
              <a:rPr lang="ru-RU" altLang="ru-RU" sz="2000" kern="0" dirty="0">
                <a:solidFill>
                  <a:srgbClr val="000000"/>
                </a:solidFill>
                <a:latin typeface="Verdana"/>
              </a:rPr>
              <a:t>; ИД </a:t>
            </a:r>
            <a:r>
              <a:rPr lang="ru-RU" altLang="ru-RU" sz="2000" kern="0" dirty="0" err="1">
                <a:solidFill>
                  <a:srgbClr val="000000"/>
                </a:solidFill>
                <a:latin typeface="Verdana"/>
              </a:rPr>
              <a:t>Юрайт</a:t>
            </a:r>
            <a:r>
              <a:rPr lang="ru-RU" altLang="ru-RU" sz="2000" kern="0" dirty="0">
                <a:solidFill>
                  <a:srgbClr val="000000"/>
                </a:solidFill>
                <a:latin typeface="Verdana"/>
              </a:rPr>
              <a:t>, 2011. – 576 с.</a:t>
            </a:r>
          </a:p>
          <a:p>
            <a:pPr marL="804863" lvl="1" indent="-333375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AutoNum type="arabicPeriod"/>
              <a:defRPr/>
            </a:pPr>
            <a:r>
              <a:rPr lang="ru-RU" altLang="ru-RU" sz="2000" kern="0" dirty="0">
                <a:solidFill>
                  <a:srgbClr val="000000"/>
                </a:solidFill>
                <a:latin typeface="Verdana"/>
              </a:rPr>
              <a:t>Рогожин М.Ю. Делопроизводство. Курс лекций: учебное пособие. – М.:  ТК </a:t>
            </a:r>
            <a:r>
              <a:rPr lang="ru-RU" altLang="ru-RU" sz="2000" kern="0" dirty="0" err="1">
                <a:solidFill>
                  <a:srgbClr val="000000"/>
                </a:solidFill>
                <a:latin typeface="Verdana"/>
              </a:rPr>
              <a:t>Велби</a:t>
            </a:r>
            <a:r>
              <a:rPr lang="ru-RU" altLang="ru-RU" sz="2000" kern="0" dirty="0">
                <a:solidFill>
                  <a:srgbClr val="000000"/>
                </a:solidFill>
                <a:latin typeface="Verdana"/>
              </a:rPr>
              <a:t>. Изд-во Проспект, 2008. – 240 с.</a:t>
            </a:r>
          </a:p>
          <a:p>
            <a:pPr marL="804863" lvl="1" indent="-333375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AutoNum type="arabicPeriod"/>
              <a:defRPr/>
            </a:pPr>
            <a:r>
              <a:rPr lang="ru-RU" altLang="ru-RU" sz="2000" kern="0" dirty="0">
                <a:solidFill>
                  <a:srgbClr val="000000"/>
                </a:solidFill>
                <a:latin typeface="Verdana"/>
              </a:rPr>
              <a:t>Кирсанова М.В. Деловая переписка: </a:t>
            </a:r>
            <a:r>
              <a:rPr lang="ru-RU" altLang="ru-RU" sz="2000" kern="0" dirty="0" err="1">
                <a:solidFill>
                  <a:srgbClr val="000000"/>
                </a:solidFill>
                <a:latin typeface="Verdana"/>
              </a:rPr>
              <a:t>учебн-практ</a:t>
            </a:r>
            <a:r>
              <a:rPr lang="ru-RU" altLang="ru-RU" sz="2000" kern="0" dirty="0">
                <a:solidFill>
                  <a:srgbClr val="000000"/>
                </a:solidFill>
                <a:latin typeface="Verdana"/>
              </a:rPr>
              <a:t>. пособие /М.Ю. Рогожин, Н.Н. Юдина, Ю.М. Аксенов – 3-е изд. – М.: Инфра-М, 2011. – 136 с.</a:t>
            </a:r>
            <a:endParaRPr lang="ru-RU" altLang="ru-RU" sz="2000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2230604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Протокол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документ, фиксирующий ход обсуждения вопросов и принятия решений на собраниях, заседаниях, совещаниях.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Текст протокола состоит из двух частей: </a:t>
            </a:r>
            <a:r>
              <a:rPr lang="ru-RU" i="1" dirty="0" smtClean="0"/>
              <a:t>вводной и основной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Протоколы могут издаваться в </a:t>
            </a:r>
            <a:r>
              <a:rPr lang="ru-RU" b="1" dirty="0" smtClean="0"/>
              <a:t>полной</a:t>
            </a:r>
            <a:r>
              <a:rPr lang="ru-RU" dirty="0" smtClean="0"/>
              <a:t> или </a:t>
            </a:r>
            <a:r>
              <a:rPr lang="ru-RU" b="1" dirty="0" smtClean="0"/>
              <a:t>краткой</a:t>
            </a:r>
            <a:r>
              <a:rPr lang="ru-RU" dirty="0" smtClean="0"/>
              <a:t> форме, при которой опускается ход обсуждения вопроса и фиксируется только принятое по нему решение.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Решение о том, какую форму протокола вести на заседании, принимают руководитель коллегиального органа или руководитель организации.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Докладная записка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документ, адресованный руководителю своей или вышестоящей организации и содержащий изложение какого-либо вопроса или факта.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57298"/>
            <a:ext cx="9001156" cy="5143535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По содержанию </a:t>
            </a:r>
            <a:r>
              <a:rPr lang="ru-RU" dirty="0" smtClean="0"/>
              <a:t>докладные записки бывают: информационные; отчетные.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В зависимости от адресата</a:t>
            </a:r>
            <a:r>
              <a:rPr lang="ru-RU" dirty="0" smtClean="0"/>
              <a:t>: внутренние, внешние.</a:t>
            </a:r>
          </a:p>
          <a:p>
            <a:pPr lvl="1"/>
            <a:r>
              <a:rPr lang="ru-RU" b="1" dirty="0" smtClean="0"/>
              <a:t>Внутренние докладные записки </a:t>
            </a:r>
            <a:r>
              <a:rPr lang="ru-RU" dirty="0" smtClean="0"/>
              <a:t>оформляются на бланке формата А4, подписывает их автор-составитель.</a:t>
            </a:r>
          </a:p>
          <a:p>
            <a:pPr lvl="1"/>
            <a:endParaRPr lang="ru-RU" dirty="0" smtClean="0"/>
          </a:p>
          <a:p>
            <a:pPr lvl="1"/>
            <a:r>
              <a:rPr lang="ru-RU" b="1" dirty="0" smtClean="0"/>
              <a:t>Внешние докладные записки </a:t>
            </a:r>
            <a:r>
              <a:rPr lang="ru-RU" dirty="0" smtClean="0"/>
              <a:t>оформляются на общем бланке формата А4, подписываются руководителем организации.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Объяснительная записка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75191"/>
            <a:ext cx="9001156" cy="462560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документ, поясняющий содержание отдельных положений основного документа (плана, отчета) или объясняющий причины нарушения трудовой дисциплины.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Объяснительные записки, являющиеся приложением к основному документу, поясняющие его, оформляются на общих бланках. Подписывает их руководитель.</a:t>
            </a:r>
          </a:p>
          <a:p>
            <a:endParaRPr lang="ru-RU" dirty="0" smtClean="0"/>
          </a:p>
          <a:p>
            <a:r>
              <a:rPr lang="ru-RU" dirty="0" smtClean="0"/>
              <a:t>Объяснительные записки, объясняющие причины невыполнения какого-либо поручения, составляются работниками на стандартном листе бумаги. Подписывается автором- составителем.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Справка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документ, подтверждающий какие-либо факты или события.</a:t>
            </a:r>
            <a:br>
              <a:rPr lang="ru-RU" dirty="0" smtClean="0"/>
            </a:br>
            <a:r>
              <a:rPr lang="ru-RU" dirty="0" smtClean="0"/>
              <a:t>В справке не даются выводы и предложения. В справке фиксируют сведения определенного периода времени.</a:t>
            </a:r>
          </a:p>
          <a:p>
            <a:endParaRPr lang="ru-RU" dirty="0" smtClean="0"/>
          </a:p>
          <a:p>
            <a:r>
              <a:rPr lang="ru-RU" b="1" dirty="0" smtClean="0"/>
              <a:t>Справки</a:t>
            </a:r>
            <a:r>
              <a:rPr lang="ru-RU" dirty="0" smtClean="0"/>
              <a:t> составляются для удостоверения юридических фактов: подтверждение места работы, учебы, занимаемой должности.</a:t>
            </a:r>
          </a:p>
          <a:p>
            <a:endParaRPr lang="ru-RU" dirty="0" smtClean="0"/>
          </a:p>
          <a:p>
            <a:r>
              <a:rPr lang="ru-RU" dirty="0" smtClean="0"/>
              <a:t>Если необходимо в справку включить сведения по нескольким вопросам, текст ее делится на разделы. </a:t>
            </a:r>
          </a:p>
          <a:p>
            <a:r>
              <a:rPr lang="ru-RU" dirty="0" smtClean="0"/>
              <a:t>Разделы должны иметь заголовок и нумерацию арабскими цифрами. </a:t>
            </a:r>
          </a:p>
          <a:p>
            <a:r>
              <a:rPr lang="ru-RU" dirty="0" smtClean="0"/>
              <a:t>Текст справки, имеющий цифровые показатели, может быть оформлен в виде таблицы.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Обязательными реквизитами справки являются: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наименование организации (для внутренней – наименование структурного подразделения), </a:t>
            </a:r>
          </a:p>
          <a:p>
            <a:pPr lvl="1"/>
            <a:r>
              <a:rPr lang="ru-RU" dirty="0" smtClean="0"/>
              <a:t>наименование вида документа, </a:t>
            </a:r>
          </a:p>
          <a:p>
            <a:pPr lvl="1"/>
            <a:r>
              <a:rPr lang="ru-RU" dirty="0" smtClean="0"/>
              <a:t>дата и регистрационный номер, </a:t>
            </a:r>
          </a:p>
          <a:p>
            <a:pPr lvl="1"/>
            <a:r>
              <a:rPr lang="ru-RU" dirty="0" smtClean="0"/>
              <a:t>место составления (для внешней справки), </a:t>
            </a:r>
          </a:p>
          <a:p>
            <a:pPr lvl="1"/>
            <a:r>
              <a:rPr lang="ru-RU" dirty="0" smtClean="0"/>
              <a:t>адресат, </a:t>
            </a:r>
          </a:p>
          <a:p>
            <a:pPr lvl="1"/>
            <a:r>
              <a:rPr lang="ru-RU" dirty="0" smtClean="0"/>
              <a:t>заголовок к тексту (для справки, оформленной на формате А4), </a:t>
            </a:r>
          </a:p>
          <a:p>
            <a:pPr lvl="1"/>
            <a:r>
              <a:rPr lang="ru-RU" dirty="0" smtClean="0"/>
              <a:t>подпись, </a:t>
            </a:r>
          </a:p>
          <a:p>
            <a:pPr lvl="1"/>
            <a:r>
              <a:rPr lang="ru-RU" dirty="0" smtClean="0"/>
              <a:t>оттиск печати (для справки биографического и финансового характера).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Доклад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75191"/>
            <a:ext cx="8643998" cy="462560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последовательное изложение на собрании, заседании… информации, касающейся проделанной или планируемой работы руководителем организации или другим должностным лицом.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Чтобы составить хороший доклад, надо определить цель документа и правила оформления.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Цели доклада: информирование и убеждение.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Элементы доклада:</a:t>
            </a:r>
          </a:p>
          <a:p>
            <a:pPr lvl="1"/>
            <a:r>
              <a:rPr lang="ru-RU" dirty="0" smtClean="0"/>
              <a:t>вступление</a:t>
            </a:r>
          </a:p>
          <a:p>
            <a:pPr lvl="1"/>
            <a:r>
              <a:rPr lang="ru-RU" dirty="0" smtClean="0"/>
              <a:t>основная часть</a:t>
            </a:r>
          </a:p>
          <a:p>
            <a:pPr lvl="1"/>
            <a:r>
              <a:rPr lang="ru-RU" dirty="0" smtClean="0"/>
              <a:t>выводы</a:t>
            </a:r>
          </a:p>
          <a:p>
            <a:pPr lvl="1"/>
            <a:r>
              <a:rPr lang="ru-RU" dirty="0" smtClean="0"/>
              <a:t>рекомендации.</a:t>
            </a:r>
          </a:p>
          <a:p>
            <a:endParaRPr lang="ru-RU" dirty="0" smtClean="0"/>
          </a:p>
          <a:p>
            <a:r>
              <a:rPr lang="ru-RU" dirty="0" smtClean="0"/>
              <a:t>Текст доклада должен состоять из коротких предложений. В предложении должно быть не более 20 слов.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Телеграмма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официальное сообщение, переданное по телеграфу.</a:t>
            </a:r>
            <a:br>
              <a:rPr lang="ru-RU" dirty="0" smtClean="0"/>
            </a:br>
            <a:r>
              <a:rPr lang="ru-RU" dirty="0" smtClean="0"/>
              <a:t>Текст телеграммы должен быть кратким. Союзы, предлоги, знаки препинания в тексте опускаются.</a:t>
            </a:r>
          </a:p>
          <a:p>
            <a:endParaRPr lang="ru-RU" dirty="0" smtClean="0"/>
          </a:p>
          <a:p>
            <a:r>
              <a:rPr lang="ru-RU" b="1" dirty="0" smtClean="0"/>
              <a:t>В первой части телеграммы </a:t>
            </a:r>
            <a:r>
              <a:rPr lang="ru-RU" dirty="0" smtClean="0"/>
              <a:t>указываются:</a:t>
            </a:r>
          </a:p>
          <a:p>
            <a:pPr lvl="1"/>
            <a:r>
              <a:rPr lang="ru-RU" dirty="0" smtClean="0"/>
              <a:t>Отметка о категории телеграммы;</a:t>
            </a:r>
          </a:p>
          <a:p>
            <a:pPr lvl="1"/>
            <a:r>
              <a:rPr lang="ru-RU" dirty="0" smtClean="0"/>
              <a:t>Адресат;</a:t>
            </a:r>
          </a:p>
          <a:p>
            <a:pPr lvl="1"/>
            <a:r>
              <a:rPr lang="ru-RU" dirty="0" smtClean="0"/>
              <a:t>Текст;</a:t>
            </a:r>
          </a:p>
          <a:p>
            <a:pPr lvl="1"/>
            <a:r>
              <a:rPr lang="ru-RU" dirty="0" smtClean="0"/>
              <a:t>Фамилия должностного лица, подписавшего телеграмму;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Система организационной документации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 второй части телеграммы </a:t>
            </a:r>
            <a:r>
              <a:rPr lang="ru-RU" dirty="0" smtClean="0"/>
              <a:t>- под чертой - указываются:</a:t>
            </a:r>
          </a:p>
          <a:p>
            <a:pPr lvl="1"/>
            <a:r>
              <a:rPr lang="ru-RU" dirty="0" smtClean="0"/>
              <a:t>Адрес и наименование организации - отправителя телеграммы;</a:t>
            </a:r>
          </a:p>
          <a:p>
            <a:pPr lvl="1"/>
            <a:r>
              <a:rPr lang="ru-RU" dirty="0" smtClean="0"/>
              <a:t>Наименование должности;</a:t>
            </a:r>
          </a:p>
          <a:p>
            <a:pPr lvl="1"/>
            <a:r>
              <a:rPr lang="ru-RU" dirty="0" smtClean="0"/>
              <a:t>Подпись лица, от имени которого телеграмма исходит;</a:t>
            </a:r>
          </a:p>
          <a:p>
            <a:pPr lvl="1"/>
            <a:r>
              <a:rPr lang="ru-RU" dirty="0" smtClean="0"/>
              <a:t>Печать;</a:t>
            </a:r>
          </a:p>
          <a:p>
            <a:pPr lvl="1"/>
            <a:r>
              <a:rPr lang="ru-RU" dirty="0" smtClean="0"/>
              <a:t>Дата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Телефонограмма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3"/>
            <a:ext cx="8786874" cy="482918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официальное сообщение, переданное по телефону. Этот вид информационно-справочного документа используется для передачи срочных распоряжений, извещений в пределах телефонной связи.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При передачи телефонограммы полагается придерживаться следующих установок: </a:t>
            </a:r>
          </a:p>
          <a:p>
            <a:pPr lvl="1"/>
            <a:r>
              <a:rPr lang="ru-RU" dirty="0" smtClean="0"/>
              <a:t>передавать только краткую, срочную информацию;</a:t>
            </a:r>
          </a:p>
          <a:p>
            <a:pPr lvl="1"/>
            <a:r>
              <a:rPr lang="ru-RU" dirty="0" smtClean="0"/>
              <a:t>проверять правильность записи обратной связью;</a:t>
            </a:r>
          </a:p>
          <a:p>
            <a:pPr lvl="1"/>
            <a:r>
              <a:rPr lang="ru-RU" dirty="0" smtClean="0"/>
              <a:t>текст - не более 50 слов;</a:t>
            </a:r>
          </a:p>
          <a:p>
            <a:pPr lvl="1"/>
            <a:r>
              <a:rPr lang="ru-RU" dirty="0" smtClean="0"/>
              <a:t>не использовать трудно выговариваемые и трудные слова.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Доверенность —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документ о предоставлении права доверенному лицу на совершение каких-либо действий от лица доверителя (предприятия или гражданина).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 Доверенности могут быть:</a:t>
            </a:r>
          </a:p>
          <a:p>
            <a:pPr lvl="1"/>
            <a:r>
              <a:rPr lang="ru-RU" dirty="0" smtClean="0"/>
              <a:t>служебными;</a:t>
            </a:r>
          </a:p>
          <a:p>
            <a:pPr lvl="1"/>
            <a:r>
              <a:rPr lang="ru-RU" dirty="0" smtClean="0"/>
              <a:t>личными.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5072097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Служебная доверенность </a:t>
            </a:r>
            <a:r>
              <a:rPr lang="ru-RU" dirty="0" smtClean="0"/>
              <a:t>составляется от имени организации, подписывается руководителем или уполномоченными должностными лицами и заверяется печатью организации.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b="1" i="1" dirty="0" smtClean="0"/>
              <a:t> Личная доверенность </a:t>
            </a:r>
            <a:r>
              <a:rPr lang="ru-RU" dirty="0" smtClean="0"/>
              <a:t>выдается гражданином, удостоверяется в нотариальном порядке организацией, в которой доверитель ра­ботает (учится), или жилищно-эксплуатационной организаци­ей по месту жительства.</a:t>
            </a:r>
          </a:p>
          <a:p>
            <a:endParaRPr lang="ru-RU" dirty="0" smtClean="0"/>
          </a:p>
          <a:p>
            <a:r>
              <a:rPr lang="ru-RU" dirty="0" smtClean="0"/>
              <a:t>Если срок в доверенности не указан, то она сохраняет силу в течение года со дня ее выдачи.</a:t>
            </a:r>
          </a:p>
          <a:p>
            <a:endParaRPr lang="ru-RU" dirty="0" smtClean="0"/>
          </a:p>
          <a:p>
            <a:r>
              <a:rPr lang="ru-RU" dirty="0" smtClean="0"/>
              <a:t>Срок действия доверенности не может превышать 3 лет. </a:t>
            </a:r>
          </a:p>
          <a:p>
            <a:r>
              <a:rPr lang="ru-RU" b="1" dirty="0" smtClean="0"/>
              <a:t> Служебная доверенность </a:t>
            </a:r>
            <a:r>
              <a:rPr lang="ru-RU" dirty="0" smtClean="0"/>
              <a:t>оформляется на бланке доверенности.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Доверенность должна иметь:</a:t>
            </a:r>
          </a:p>
          <a:p>
            <a:pPr lvl="1"/>
            <a:r>
              <a:rPr lang="ru-RU" dirty="0" smtClean="0"/>
              <a:t>наименование вида документа;</a:t>
            </a:r>
          </a:p>
          <a:p>
            <a:pPr lvl="1"/>
            <a:r>
              <a:rPr lang="ru-RU" dirty="0" smtClean="0"/>
              <a:t>дату выдачи;</a:t>
            </a:r>
          </a:p>
          <a:p>
            <a:pPr lvl="1"/>
            <a:r>
              <a:rPr lang="ru-RU" dirty="0" smtClean="0"/>
              <a:t>номер;</a:t>
            </a:r>
          </a:p>
          <a:p>
            <a:pPr lvl="1"/>
            <a:r>
              <a:rPr lang="ru-RU" dirty="0" smtClean="0"/>
              <a:t>заголовок к тексту;</a:t>
            </a:r>
          </a:p>
          <a:p>
            <a:pPr lvl="1"/>
            <a:r>
              <a:rPr lang="ru-RU" dirty="0" smtClean="0"/>
              <a:t>текст;</a:t>
            </a:r>
          </a:p>
          <a:p>
            <a:pPr lvl="1"/>
            <a:r>
              <a:rPr lang="ru-RU" dirty="0" smtClean="0"/>
              <a:t>подписи;</a:t>
            </a:r>
          </a:p>
          <a:p>
            <a:pPr lvl="1"/>
            <a:r>
              <a:rPr lang="ru-RU" dirty="0" smtClean="0"/>
              <a:t>печать.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68519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Личная доверенность </a:t>
            </a:r>
            <a:r>
              <a:rPr lang="ru-RU" dirty="0" smtClean="0"/>
              <a:t>оформляется на стандартных листах  А4, А5 и </a:t>
            </a:r>
            <a:r>
              <a:rPr lang="ru-RU" i="1" u="sng" dirty="0" smtClean="0"/>
              <a:t>включает</a:t>
            </a:r>
            <a:r>
              <a:rPr lang="ru-RU" i="1" dirty="0" smtClean="0"/>
              <a:t>:</a:t>
            </a:r>
            <a:endParaRPr lang="ru-RU" dirty="0" smtClean="0"/>
          </a:p>
          <a:p>
            <a:pPr lvl="1"/>
            <a:r>
              <a:rPr lang="ru-RU" dirty="0" smtClean="0"/>
              <a:t>наименование вида документа;</a:t>
            </a:r>
          </a:p>
          <a:p>
            <a:pPr lvl="1"/>
            <a:r>
              <a:rPr lang="ru-RU" dirty="0" smtClean="0"/>
              <a:t>дату выдачи;</a:t>
            </a:r>
          </a:p>
          <a:p>
            <a:pPr lvl="1"/>
            <a:r>
              <a:rPr lang="ru-RU" dirty="0" smtClean="0"/>
              <a:t>заголовок к тексту;</a:t>
            </a:r>
          </a:p>
          <a:p>
            <a:pPr lvl="1"/>
            <a:r>
              <a:rPr lang="ru-RU" dirty="0" smtClean="0"/>
              <a:t>текст;</a:t>
            </a:r>
          </a:p>
          <a:p>
            <a:pPr lvl="1"/>
            <a:r>
              <a:rPr lang="ru-RU" dirty="0" smtClean="0"/>
              <a:t>подписи;</a:t>
            </a:r>
          </a:p>
          <a:p>
            <a:pPr lvl="1"/>
            <a:r>
              <a:rPr lang="ru-RU" dirty="0" smtClean="0"/>
              <a:t>отметку о заверении.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Служебная и личная доверенности </a:t>
            </a:r>
            <a:r>
              <a:rPr lang="ru-RU" b="1" i="1" u="sng" dirty="0" smtClean="0"/>
              <a:t>не принимаются к исполнению</a:t>
            </a:r>
            <a:r>
              <a:rPr lang="ru-RU" b="1" i="1" dirty="0" smtClean="0"/>
              <a:t>:</a:t>
            </a:r>
            <a:endParaRPr lang="ru-RU" b="1" dirty="0" smtClean="0"/>
          </a:p>
          <a:p>
            <a:pPr lvl="1"/>
            <a:r>
              <a:rPr lang="ru-RU" dirty="0" smtClean="0"/>
              <a:t>при наличии подчисток, следов правки, приписывания или зачеркивания слов;</a:t>
            </a:r>
          </a:p>
          <a:p>
            <a:pPr lvl="1"/>
            <a:r>
              <a:rPr lang="ru-RU" dirty="0" smtClean="0"/>
              <a:t>при оформлении текстовой части разными чернилами (другими чернилами может быть оформлена только отметка о заверении).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428868"/>
            <a:ext cx="8143932" cy="1828800"/>
          </a:xfrm>
        </p:spPr>
        <p:txBody>
          <a:bodyPr/>
          <a:lstStyle/>
          <a:p>
            <a:r>
              <a:rPr lang="ru-RU" sz="5400" dirty="0" smtClean="0">
                <a:solidFill>
                  <a:srgbClr val="FF6600"/>
                </a:solidFill>
              </a:rPr>
              <a:t>Благодарю за внимание</a:t>
            </a:r>
            <a:r>
              <a:rPr lang="ru-RU" dirty="0" smtClean="0">
                <a:solidFill>
                  <a:srgbClr val="FF6600"/>
                </a:solidFill>
              </a:rPr>
              <a:t>!</a:t>
            </a:r>
            <a:endParaRPr lang="ru-RU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4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Организационные документы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комплекс взаимоувязанных документов, регламентирующих структуру, задачи, функции предприятия, организацию его работы, права, обязанности и ответственность руководства предприятия. </a:t>
            </a:r>
          </a:p>
          <a:p>
            <a:r>
              <a:rPr lang="ru-RU" dirty="0" smtClean="0"/>
              <a:t>Организационно-правовые документы содержат положения обязательные для исполнения и являются правовой основой деятельности предприятия.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Организационно-правовые документы в обязательном порядке проходят процедуру утверждения уполномоченным на это органом – вышестоящей организацией, руководителем данной организации, коллегиальным органом (например, общим собранием акционеров, советом директоров и др.) или руководителем структурного подразделения – в зависимости от вида и разновидности документа.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75191"/>
            <a:ext cx="8643998" cy="4625609"/>
          </a:xfrm>
        </p:spPr>
        <p:txBody>
          <a:bodyPr/>
          <a:lstStyle/>
          <a:p>
            <a:r>
              <a:rPr lang="ru-RU" dirty="0" smtClean="0"/>
              <a:t>Утверждаться организационные документы могут непосредственно руководителем, </a:t>
            </a:r>
            <a:r>
              <a:rPr lang="ru-RU" b="1" dirty="0" smtClean="0"/>
              <a:t>распорядительным документом</a:t>
            </a:r>
            <a:r>
              <a:rPr lang="ru-RU" dirty="0" smtClean="0"/>
              <a:t> руководителя (приказом или распоряжением) или коллегиальным органом. </a:t>
            </a:r>
          </a:p>
          <a:p>
            <a:r>
              <a:rPr lang="ru-RU" dirty="0" smtClean="0"/>
              <a:t>Датой организационно-правового документа является </a:t>
            </a:r>
            <a:r>
              <a:rPr lang="ru-RU" b="1" dirty="0" smtClean="0"/>
              <a:t>дата его утверждения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точки зрения срока действия организационно-правовые документы относятся к бессрочным: они действуют впредь до их отмены или до утверждения новых (исключение составляет </a:t>
            </a:r>
            <a:r>
              <a:rPr lang="ru-RU" b="1" dirty="0" smtClean="0"/>
              <a:t>штатное расписание</a:t>
            </a:r>
            <a:r>
              <a:rPr lang="ru-RU" dirty="0" smtClean="0"/>
              <a:t>, которое разрабатывается и утверждается ежегодно).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1706</Words>
  <Application>Microsoft Office PowerPoint</Application>
  <PresentationFormat>Экран (4:3)</PresentationFormat>
  <Paragraphs>277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Модульная</vt:lpstr>
      <vt:lpstr>Системы документации </vt:lpstr>
      <vt:lpstr>Цель: </vt:lpstr>
      <vt:lpstr>План: </vt:lpstr>
      <vt:lpstr>Литература:</vt:lpstr>
      <vt:lpstr>Система организационной документации</vt:lpstr>
      <vt:lpstr>Организационные документы - </vt:lpstr>
      <vt:lpstr>Презентация PowerPoint</vt:lpstr>
      <vt:lpstr>Презентация PowerPoint</vt:lpstr>
      <vt:lpstr>Презентация PowerPoint</vt:lpstr>
      <vt:lpstr>Виды организационных документов:  </vt:lpstr>
      <vt:lpstr>Устав предприятия - </vt:lpstr>
      <vt:lpstr>Требования к составлению устава даны в Гражданском Кодексе РФ ч.1.</vt:lpstr>
      <vt:lpstr>Положение - </vt:lpstr>
      <vt:lpstr>Инструкция - </vt:lpstr>
      <vt:lpstr>Презентация PowerPoint</vt:lpstr>
      <vt:lpstr>Презентация PowerPoint</vt:lpstr>
      <vt:lpstr>Штатное расписание - </vt:lpstr>
      <vt:lpstr>Презентация PowerPoint</vt:lpstr>
      <vt:lpstr>Презентация PowerPoint</vt:lpstr>
      <vt:lpstr>Структура и штатная численность -  </vt:lpstr>
      <vt:lpstr>Правила внутреннего трудового распорядка - </vt:lpstr>
      <vt:lpstr>Система распорядительной документации.</vt:lpstr>
      <vt:lpstr>Распорядительные документы - </vt:lpstr>
      <vt:lpstr>Виды распорядительных документов:</vt:lpstr>
      <vt:lpstr>Постановление - </vt:lpstr>
      <vt:lpstr>Приказ - </vt:lpstr>
      <vt:lpstr>Приказы по основной деятельности </vt:lpstr>
      <vt:lpstr>Приказы по личному составу </vt:lpstr>
      <vt:lpstr>Презентация PowerPoint</vt:lpstr>
      <vt:lpstr>Распоряжение - </vt:lpstr>
      <vt:lpstr>Указание - </vt:lpstr>
      <vt:lpstr>Презентация PowerPoint</vt:lpstr>
      <vt:lpstr> Решение - </vt:lpstr>
      <vt:lpstr>Презентация PowerPoint</vt:lpstr>
      <vt:lpstr>Презентация PowerPoint</vt:lpstr>
      <vt:lpstr>Система информационно-справочной документации. </vt:lpstr>
      <vt:lpstr>Информационно-справочные документы -</vt:lpstr>
      <vt:lpstr>Виды информационно-справочных документов:</vt:lpstr>
      <vt:lpstr>Акт - </vt:lpstr>
      <vt:lpstr>Протокол - </vt:lpstr>
      <vt:lpstr>Презентация PowerPoint</vt:lpstr>
      <vt:lpstr>Докладная записка - </vt:lpstr>
      <vt:lpstr>Презентация PowerPoint</vt:lpstr>
      <vt:lpstr>Объяснительная записка - </vt:lpstr>
      <vt:lpstr>Справка -</vt:lpstr>
      <vt:lpstr>Презентация PowerPoint</vt:lpstr>
      <vt:lpstr>Доклад - </vt:lpstr>
      <vt:lpstr>Презентация PowerPoint</vt:lpstr>
      <vt:lpstr>Телеграмма - </vt:lpstr>
      <vt:lpstr>Презентация PowerPoint</vt:lpstr>
      <vt:lpstr>Телефонограмма -</vt:lpstr>
      <vt:lpstr>Доверенность — 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документации </dc:title>
  <dc:creator>АМаксимов</dc:creator>
  <cp:lastModifiedBy>Максимова СИ.</cp:lastModifiedBy>
  <cp:revision>94</cp:revision>
  <dcterms:created xsi:type="dcterms:W3CDTF">2012-03-11T05:41:03Z</dcterms:created>
  <dcterms:modified xsi:type="dcterms:W3CDTF">2018-02-16T06:05:18Z</dcterms:modified>
</cp:coreProperties>
</file>