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82" r:id="rId3"/>
    <p:sldId id="289" r:id="rId4"/>
    <p:sldId id="297" r:id="rId5"/>
    <p:sldId id="291" r:id="rId6"/>
    <p:sldId id="292" r:id="rId7"/>
    <p:sldId id="283" r:id="rId8"/>
    <p:sldId id="284" r:id="rId9"/>
    <p:sldId id="293" r:id="rId10"/>
    <p:sldId id="294" r:id="rId11"/>
    <p:sldId id="295" r:id="rId12"/>
    <p:sldId id="296" r:id="rId13"/>
    <p:sldId id="298" r:id="rId14"/>
    <p:sldId id="317" r:id="rId15"/>
    <p:sldId id="300" r:id="rId16"/>
    <p:sldId id="301" r:id="rId17"/>
    <p:sldId id="315" r:id="rId18"/>
    <p:sldId id="316" r:id="rId19"/>
    <p:sldId id="304" r:id="rId20"/>
    <p:sldId id="303" r:id="rId21"/>
    <p:sldId id="305" r:id="rId22"/>
    <p:sldId id="309" r:id="rId23"/>
    <p:sldId id="306" r:id="rId24"/>
    <p:sldId id="307" r:id="rId25"/>
    <p:sldId id="308" r:id="rId26"/>
    <p:sldId id="310" r:id="rId27"/>
    <p:sldId id="311" r:id="rId28"/>
    <p:sldId id="312" r:id="rId29"/>
    <p:sldId id="313" r:id="rId30"/>
    <p:sldId id="257" r:id="rId31"/>
    <p:sldId id="258" r:id="rId32"/>
    <p:sldId id="262" r:id="rId33"/>
    <p:sldId id="259" r:id="rId34"/>
    <p:sldId id="260" r:id="rId35"/>
    <p:sldId id="274" r:id="rId36"/>
    <p:sldId id="261" r:id="rId37"/>
    <p:sldId id="264" r:id="rId38"/>
    <p:sldId id="265" r:id="rId39"/>
    <p:sldId id="276" r:id="rId40"/>
    <p:sldId id="277" r:id="rId41"/>
    <p:sldId id="266" r:id="rId42"/>
    <p:sldId id="275" r:id="rId43"/>
    <p:sldId id="268" r:id="rId44"/>
    <p:sldId id="269" r:id="rId45"/>
    <p:sldId id="278" r:id="rId46"/>
    <p:sldId id="279" r:id="rId47"/>
    <p:sldId id="286" r:id="rId48"/>
    <p:sldId id="287" r:id="rId49"/>
    <p:sldId id="285" r:id="rId50"/>
    <p:sldId id="281" r:id="rId51"/>
    <p:sldId id="270" r:id="rId52"/>
    <p:sldId id="288" r:id="rId53"/>
    <p:sldId id="271" r:id="rId54"/>
    <p:sldId id="272" r:id="rId55"/>
    <p:sldId id="314" r:id="rId56"/>
    <p:sldId id="290" r:id="rId57"/>
    <p:sldId id="273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DFEC0-5D33-4297-AA58-50EC1586BCB0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796FC-42A8-4B05-9E69-C59F64454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5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Панибратское </a:t>
            </a:r>
            <a:r>
              <a:rPr lang="ru-RU" dirty="0"/>
              <a:t>отношение не принято, особенно в Японии, где очень выражены</a:t>
            </a:r>
            <a:r>
              <a:rPr lang="ru-RU" baseline="0" dirty="0"/>
              <a:t> иерархические отношения между сотрудниками. Приносить ли что-то к чаю. Если Вы едите общие </a:t>
            </a:r>
            <a:r>
              <a:rPr lang="ru-RU" baseline="0" dirty="0" err="1"/>
              <a:t>печеньки</a:t>
            </a:r>
            <a:r>
              <a:rPr lang="ru-RU" baseline="0" dirty="0"/>
              <a:t>, то их тоже надо приносить.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96FC-42A8-4B05-9E69-C59F6445460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6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mboldt-foundation.de/fileadmin/Start/01_Bewerben/001_Foerderprogramme/001_allg-dokumente/sample_key-publications.pdf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a.b.denisova@mail.ru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Международная академическая мобильность в клинической медицине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Денисова А.Б.</a:t>
            </a:r>
          </a:p>
          <a:p>
            <a:pPr algn="r"/>
            <a:r>
              <a:rPr lang="ru-RU" dirty="0"/>
              <a:t>Центр международных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33435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" y="620688"/>
            <a:ext cx="9112661" cy="51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7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15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05" y="692696"/>
            <a:ext cx="9184305" cy="51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4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" y="476672"/>
            <a:ext cx="914744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01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72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98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0" y="692696"/>
            <a:ext cx="9147439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40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84305" cy="51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81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" y="692696"/>
            <a:ext cx="9056290" cy="50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71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3" y="836712"/>
            <a:ext cx="914744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0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05" y="692696"/>
            <a:ext cx="9184305" cy="51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38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семинара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Как искать гранты, стажировки, учебы: профессиональные сообщества, стипендиальные фонды</a:t>
            </a:r>
          </a:p>
          <a:p>
            <a:r>
              <a:rPr lang="ru-RU" dirty="0"/>
              <a:t>Необходимые документы</a:t>
            </a:r>
          </a:p>
          <a:p>
            <a:r>
              <a:rPr lang="ru-RU" dirty="0"/>
              <a:t>Пример научного гранта</a:t>
            </a:r>
          </a:p>
          <a:p>
            <a:r>
              <a:rPr lang="ru-RU" dirty="0"/>
              <a:t>Пример гранта по клинической специальности</a:t>
            </a:r>
          </a:p>
          <a:p>
            <a:r>
              <a:rPr lang="ru-RU" dirty="0"/>
              <a:t>Что важно знать при подготовки поездки и пребывании в стране</a:t>
            </a:r>
          </a:p>
        </p:txBody>
      </p:sp>
    </p:spTree>
    <p:extLst>
      <p:ext uri="{BB962C8B-B14F-4D97-AF65-F5344CB8AC3E}">
        <p14:creationId xmlns:p14="http://schemas.microsoft.com/office/powerpoint/2010/main" val="3952723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3" y="980728"/>
            <a:ext cx="914744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74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05" y="620688"/>
            <a:ext cx="9184305" cy="51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2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Anna\YandexDisk\share\international department\тренинг сентябрь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9083"/>
            <a:ext cx="9117324" cy="592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2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744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8" y="764704"/>
            <a:ext cx="9147440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973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" y="764704"/>
            <a:ext cx="9020794" cy="50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37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9" y="620688"/>
            <a:ext cx="9147439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362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" y="692696"/>
            <a:ext cx="9019425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66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147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 самостоятельном обращении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Прикладывается </a:t>
            </a:r>
            <a:r>
              <a:rPr lang="en-US" dirty="0"/>
              <a:t>CV, letter of intent</a:t>
            </a:r>
          </a:p>
          <a:p>
            <a:r>
              <a:rPr lang="ru-RU" dirty="0"/>
              <a:t>Возможно обращение сразу в несколько учреждений</a:t>
            </a:r>
          </a:p>
          <a:p>
            <a:r>
              <a:rPr lang="ru-RU" dirty="0"/>
              <a:t>Нормальная практика спрашивать про стипендии, не вся информация может быть на странице Университета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81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Самостоятельная подача заявок на гранты, стипендии и т.д.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Профессиональные сообщества</a:t>
            </a:r>
          </a:p>
          <a:p>
            <a:r>
              <a:rPr lang="ru-RU" dirty="0"/>
              <a:t>Сообщества и фонды по лечению определенных заболеваний</a:t>
            </a:r>
          </a:p>
          <a:p>
            <a:r>
              <a:rPr lang="ru-RU" dirty="0"/>
              <a:t>Самостоятельное обращение </a:t>
            </a:r>
          </a:p>
          <a:p>
            <a:r>
              <a:rPr lang="ru-RU" dirty="0"/>
              <a:t>Стипендиальные фонды</a:t>
            </a:r>
          </a:p>
          <a:p>
            <a:pPr marL="0" indent="0">
              <a:buNone/>
            </a:pPr>
            <a:r>
              <a:rPr lang="ru-RU" dirty="0"/>
              <a:t>Всегда есть индивидуальный список необходимых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116042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Документы для стажировки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Основные документы для любой стажировки (в том числе для Университета)</a:t>
            </a:r>
          </a:p>
          <a:p>
            <a:r>
              <a:rPr lang="en-US" b="1" dirty="0"/>
              <a:t>CV</a:t>
            </a:r>
            <a:r>
              <a:rPr lang="ru-RU" dirty="0"/>
              <a:t> (</a:t>
            </a:r>
            <a:r>
              <a:rPr lang="en-US" dirty="0"/>
              <a:t>curriculum vitae)</a:t>
            </a:r>
          </a:p>
          <a:p>
            <a:r>
              <a:rPr lang="en-US" b="1" dirty="0"/>
              <a:t>Letter of intent </a:t>
            </a:r>
            <a:r>
              <a:rPr lang="en-US" dirty="0"/>
              <a:t>(</a:t>
            </a:r>
            <a:r>
              <a:rPr lang="ru-RU" dirty="0"/>
              <a:t>письмо о намерениях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417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Документ, в котором содержится </a:t>
            </a:r>
            <a:r>
              <a:rPr lang="ru-RU" b="1" dirty="0"/>
              <a:t>информация о Вашем образовании, навыки,</a:t>
            </a:r>
            <a:r>
              <a:rPr lang="ru-RU" dirty="0"/>
              <a:t> которыми Вы владеете и Ваш </a:t>
            </a:r>
            <a:r>
              <a:rPr lang="ru-RU" b="1" dirty="0"/>
              <a:t>опыт работы</a:t>
            </a:r>
          </a:p>
          <a:p>
            <a:r>
              <a:rPr lang="ru-RU" dirty="0"/>
              <a:t>Обычно </a:t>
            </a:r>
            <a:r>
              <a:rPr lang="ru-RU" b="1" dirty="0"/>
              <a:t>не более 2 страниц</a:t>
            </a:r>
            <a:r>
              <a:rPr lang="ru-RU" dirty="0"/>
              <a:t>, предпочтительно 1</a:t>
            </a:r>
          </a:p>
          <a:p>
            <a:r>
              <a:rPr lang="ru-RU" b="1" dirty="0"/>
              <a:t>Должен содержать</a:t>
            </a:r>
            <a:r>
              <a:rPr lang="ru-RU" dirty="0"/>
              <a:t>: контактную информацию, данные об образовании, опыт работы, навыки и умения (владение иностранным языком, навык владения ПО)</a:t>
            </a:r>
          </a:p>
          <a:p>
            <a:r>
              <a:rPr lang="ru-RU" b="1" dirty="0"/>
              <a:t>Официальный документ: </a:t>
            </a:r>
            <a:r>
              <a:rPr lang="ru-RU" dirty="0"/>
              <a:t>стандартный шрифт и его размер, информация в хронологическом порядке, не должно быть грамматических ошибок, нельзя предоставлять ложную информацию</a:t>
            </a:r>
          </a:p>
          <a:p>
            <a:r>
              <a:rPr lang="ru-RU" b="1" dirty="0"/>
              <a:t>Информация подана в хронологическом порядке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431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201642" cy="69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62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Letter of intent </a:t>
            </a:r>
            <a:br>
              <a:rPr lang="en-US" dirty="0"/>
            </a:br>
            <a:r>
              <a:rPr lang="en-US" dirty="0"/>
              <a:t>(</a:t>
            </a:r>
            <a:r>
              <a:rPr lang="ru-RU" dirty="0"/>
              <a:t>письмо о намерениях)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Краткое изложение почему именно </a:t>
            </a:r>
            <a:r>
              <a:rPr lang="ru-RU" b="1" dirty="0"/>
              <a:t>Вы</a:t>
            </a:r>
            <a:r>
              <a:rPr lang="ru-RU" dirty="0"/>
              <a:t> хотите получить именно эти </a:t>
            </a:r>
            <a:r>
              <a:rPr lang="ru-RU" b="1" dirty="0"/>
              <a:t>навыки</a:t>
            </a:r>
            <a:r>
              <a:rPr lang="ru-RU" dirty="0"/>
              <a:t> именно в этом медицинском </a:t>
            </a:r>
            <a:r>
              <a:rPr lang="ru-RU" b="1" dirty="0"/>
              <a:t>учреждении</a:t>
            </a:r>
          </a:p>
          <a:p>
            <a:r>
              <a:rPr lang="ru-RU" dirty="0"/>
              <a:t>Не подразумевает подробного изложения Вашей биографии</a:t>
            </a:r>
          </a:p>
          <a:p>
            <a:r>
              <a:rPr lang="ru-RU" b="1" dirty="0"/>
              <a:t>Необходимо для получения предварительного согласия от принимающей стороны</a:t>
            </a:r>
            <a:r>
              <a:rPr lang="ru-RU" dirty="0"/>
              <a:t>, дает представление о Вашей заинтересованности и осведомленности о деятельности организации</a:t>
            </a:r>
          </a:p>
          <a:p>
            <a:r>
              <a:rPr lang="ru-RU" dirty="0"/>
              <a:t>Используется стандартный шрифт и размер</a:t>
            </a:r>
          </a:p>
          <a:p>
            <a:r>
              <a:rPr lang="ru-RU" dirty="0"/>
              <a:t>Слева сверху указывается </a:t>
            </a:r>
            <a:r>
              <a:rPr lang="ru-RU" b="1" dirty="0"/>
              <a:t>контактная информация</a:t>
            </a:r>
            <a:r>
              <a:rPr lang="ru-RU" dirty="0"/>
              <a:t>, личная или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496874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YandexDisk\share\international department\тренинг сентябрь\resiz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91"/>
            <a:ext cx="6770885" cy="677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49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письма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Приветствие:</a:t>
            </a:r>
            <a:r>
              <a:rPr lang="ru-RU" dirty="0"/>
              <a:t> конкретная персона или </a:t>
            </a:r>
            <a:r>
              <a:rPr lang="en-US" dirty="0"/>
              <a:t>“To Whom It May Concern”</a:t>
            </a:r>
            <a:r>
              <a:rPr lang="ru-RU" dirty="0"/>
              <a:t>, избегать неформального обращения</a:t>
            </a:r>
          </a:p>
          <a:p>
            <a:r>
              <a:rPr lang="ru-RU" b="1" dirty="0"/>
              <a:t>Введение:</a:t>
            </a:r>
            <a:r>
              <a:rPr lang="ru-RU" dirty="0"/>
              <a:t> представить себя и объяснить свою заинтересованность кратко в данной программе/организации</a:t>
            </a:r>
          </a:p>
          <a:p>
            <a:r>
              <a:rPr lang="ru-RU" b="1" dirty="0"/>
              <a:t>Тело письма: </a:t>
            </a:r>
            <a:r>
              <a:rPr lang="ru-RU" dirty="0"/>
              <a:t>более подробно, но довольно емко рассказать о себе и своих достижениях и почему именно эта медицинская организация представляет для Вас интерес как место для стажировки</a:t>
            </a:r>
          </a:p>
          <a:p>
            <a:r>
              <a:rPr lang="ru-RU" b="1" dirty="0"/>
              <a:t>Призыв к действию: </a:t>
            </a:r>
            <a:r>
              <a:rPr lang="ru-RU" dirty="0"/>
              <a:t>что Вы хотите в результате отправки данного письма от получателя</a:t>
            </a:r>
          </a:p>
          <a:p>
            <a:r>
              <a:rPr lang="ru-RU" b="1" dirty="0"/>
              <a:t>Заключение:</a:t>
            </a:r>
            <a:r>
              <a:rPr lang="ru-RU" dirty="0"/>
              <a:t> стандартно </a:t>
            </a:r>
            <a:r>
              <a:rPr lang="en-US" dirty="0"/>
              <a:t>“Sincerely,” “Thank you”</a:t>
            </a:r>
            <a:endParaRPr lang="ru-RU" dirty="0"/>
          </a:p>
          <a:p>
            <a:pPr marL="0" indent="0" algn="ctr">
              <a:buNone/>
            </a:pPr>
            <a:r>
              <a:rPr lang="ru-RU" u="sng" dirty="0"/>
              <a:t>Объем не более 2-х страниц, лучше 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497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Четко понимать цели стажировки, какие конкретно навыки или знания хотите получить: </a:t>
            </a:r>
          </a:p>
          <a:p>
            <a:r>
              <a:rPr lang="ru-RU" dirty="0"/>
              <a:t>Даст понимание принимающей стороне о том, что они могут предоставить</a:t>
            </a:r>
          </a:p>
          <a:p>
            <a:r>
              <a:rPr lang="ru-RU" dirty="0"/>
              <a:t>Вам возможность сконцентрировать внимание на определенном процессе, методике, не пытаться объять необъятное</a:t>
            </a:r>
          </a:p>
        </p:txBody>
      </p:sp>
    </p:spTree>
    <p:extLst>
      <p:ext uri="{BB962C8B-B14F-4D97-AF65-F5344CB8AC3E}">
        <p14:creationId xmlns:p14="http://schemas.microsoft.com/office/powerpoint/2010/main" val="1977029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Стипендиальные фонды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Германская служба академических обменов </a:t>
            </a:r>
            <a:r>
              <a:rPr lang="en-US" dirty="0"/>
              <a:t>DAAD </a:t>
            </a:r>
            <a:endParaRPr lang="ru-RU" dirty="0"/>
          </a:p>
          <a:p>
            <a:r>
              <a:rPr lang="en-US" dirty="0"/>
              <a:t>Fulbright</a:t>
            </a:r>
            <a:endParaRPr lang="ru-RU" dirty="0"/>
          </a:p>
          <a:p>
            <a:r>
              <a:rPr lang="ru-RU" dirty="0"/>
              <a:t>Фонд Гумбольдта</a:t>
            </a:r>
          </a:p>
          <a:p>
            <a:pPr marL="0" indent="0">
              <a:buNone/>
            </a:pPr>
            <a:r>
              <a:rPr lang="ru-RU" dirty="0"/>
              <a:t>Агрегаторы, например, </a:t>
            </a:r>
            <a:r>
              <a:rPr lang="en-US" dirty="0"/>
              <a:t>https://grantist.com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704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Фонд Гумбольдта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880" y="1412776"/>
            <a:ext cx="8229600" cy="16127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Стипендия </a:t>
            </a:r>
            <a:r>
              <a:rPr lang="en-US" b="1" dirty="0"/>
              <a:t>Humboldt Research Fellowship</a:t>
            </a:r>
          </a:p>
          <a:p>
            <a:r>
              <a:rPr lang="en-US" dirty="0"/>
              <a:t>postdoctoral researchers, experienced researchers</a:t>
            </a:r>
          </a:p>
          <a:p>
            <a:r>
              <a:rPr lang="en-US" dirty="0"/>
              <a:t>all countries (excluding Germany)</a:t>
            </a:r>
          </a:p>
          <a:p>
            <a:r>
              <a:rPr lang="en-US" dirty="0"/>
              <a:t>6–24-month research stay in Germany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26060"/>
            <a:ext cx="6299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57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кого стипендия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Postdocs:</a:t>
            </a:r>
            <a:r>
              <a:rPr lang="en-US" dirty="0"/>
              <a:t> </a:t>
            </a:r>
            <a:r>
              <a:rPr lang="ru-RU" dirty="0"/>
              <a:t>получена ученая степень не более, чем 4 года назад или планируется защита через не более, чем 6 месяцев, имеются публикации в журналах, входящих в международные базы данных (до 24 месяцев)</a:t>
            </a:r>
          </a:p>
          <a:p>
            <a:r>
              <a:rPr lang="en-US" b="1" dirty="0"/>
              <a:t>Experienced researchers</a:t>
            </a:r>
            <a:r>
              <a:rPr lang="ru-RU" b="1" dirty="0"/>
              <a:t>: </a:t>
            </a:r>
            <a:r>
              <a:rPr lang="ru-RU" dirty="0"/>
              <a:t>если ученая степень получена не более чем 12 лет назад, имеются публикации в журналах, входящих в международные базы данных (до 18 месяцев)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Профессиональные сообщества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European School of Oncology</a:t>
            </a:r>
            <a:endParaRPr lang="ru-RU" dirty="0"/>
          </a:p>
          <a:p>
            <a:r>
              <a:rPr lang="en-US" dirty="0"/>
              <a:t>European Respiratory Society</a:t>
            </a:r>
            <a:endParaRPr lang="ru-RU" dirty="0"/>
          </a:p>
          <a:p>
            <a:r>
              <a:rPr lang="en-US" dirty="0"/>
              <a:t>European Society of Cardiology</a:t>
            </a:r>
            <a:endParaRPr lang="ru-RU" dirty="0"/>
          </a:p>
          <a:p>
            <a:r>
              <a:rPr lang="en-US" dirty="0"/>
              <a:t>ESTS European Society of Thoracic Surgeons</a:t>
            </a:r>
            <a:endParaRPr lang="ru-RU" dirty="0"/>
          </a:p>
          <a:p>
            <a:r>
              <a:rPr lang="en-US" dirty="0"/>
              <a:t>European Academy of Neurology </a:t>
            </a:r>
            <a:endParaRPr lang="ru-RU" dirty="0"/>
          </a:p>
          <a:p>
            <a:r>
              <a:rPr lang="en-US" dirty="0"/>
              <a:t>The European Committee for Treatment and Research in Multiple Sclerosis (ECTRIMS)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594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Необходимо два рекомендательных письма</a:t>
            </a:r>
          </a:p>
          <a:p>
            <a:pPr marL="0" indent="0">
              <a:buNone/>
            </a:pPr>
            <a:r>
              <a:rPr lang="en-US" i="1" dirty="0"/>
              <a:t>Postdocs: </a:t>
            </a:r>
            <a:r>
              <a:rPr lang="en-US" dirty="0"/>
              <a:t>Your doctoral supervisor and one other researcher – outside of your institute, if possible – should provide well-grounded information on your qualifications. </a:t>
            </a:r>
            <a:br>
              <a:rPr lang="en-US" dirty="0"/>
            </a:br>
            <a:r>
              <a:rPr lang="en-US" i="1" dirty="0"/>
              <a:t>Experienced researchers: </a:t>
            </a:r>
            <a:r>
              <a:rPr lang="en-US" dirty="0"/>
              <a:t>The reviews should be provided by important collaborative partners and/or researchers at your own institute as well as other institutes – outside your country of origin, if possible.</a:t>
            </a:r>
            <a:endParaRPr lang="ru-RU" dirty="0"/>
          </a:p>
          <a:p>
            <a:r>
              <a:rPr lang="ru-RU" b="1" dirty="0"/>
              <a:t>Необходимо знание английского или немецкого языка</a:t>
            </a:r>
          </a:p>
          <a:p>
            <a:r>
              <a:rPr lang="ru-RU" b="1" dirty="0"/>
              <a:t>Письмо-подтверждение от принимающей стороны </a:t>
            </a:r>
          </a:p>
        </p:txBody>
      </p:sp>
    </p:spTree>
    <p:extLst>
      <p:ext uri="{BB962C8B-B14F-4D97-AF65-F5344CB8AC3E}">
        <p14:creationId xmlns:p14="http://schemas.microsoft.com/office/powerpoint/2010/main" val="1248261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curriculum vitae </a:t>
            </a:r>
            <a:r>
              <a:rPr lang="en-US" dirty="0"/>
              <a:t>(two pages max)</a:t>
            </a:r>
          </a:p>
          <a:p>
            <a:r>
              <a:rPr lang="en-US" b="1" dirty="0"/>
              <a:t>research outline </a:t>
            </a:r>
            <a:r>
              <a:rPr lang="en-US" dirty="0"/>
              <a:t>( five pages max)</a:t>
            </a:r>
          </a:p>
          <a:p>
            <a:r>
              <a:rPr lang="en-US" b="1" dirty="0"/>
              <a:t>complete list</a:t>
            </a:r>
            <a:r>
              <a:rPr lang="en-US" dirty="0"/>
              <a:t> of your </a:t>
            </a:r>
            <a:r>
              <a:rPr lang="en-US" b="1" dirty="0"/>
              <a:t>publications</a:t>
            </a:r>
            <a:r>
              <a:rPr lang="en-US" dirty="0"/>
              <a:t>  </a:t>
            </a:r>
          </a:p>
          <a:p>
            <a:r>
              <a:rPr lang="en-US" b="1" dirty="0"/>
              <a:t>list of selected key publications </a:t>
            </a:r>
            <a:r>
              <a:rPr lang="en-US" dirty="0"/>
              <a:t>(cf. </a:t>
            </a:r>
            <a:r>
              <a:rPr lang="en-US" u="sng" dirty="0">
                <a:hlinkClick r:id="rId2"/>
              </a:rPr>
              <a:t>sample list</a:t>
            </a:r>
            <a:r>
              <a:rPr lang="en-US" dirty="0"/>
              <a:t> (PDF) of key publications)</a:t>
            </a:r>
          </a:p>
          <a:p>
            <a:r>
              <a:rPr lang="en-US" b="1" dirty="0"/>
              <a:t>key publications</a:t>
            </a:r>
          </a:p>
          <a:p>
            <a:r>
              <a:rPr lang="en-US" b="1" dirty="0"/>
              <a:t>doctoral certificate or proof that your doctorate</a:t>
            </a:r>
            <a:r>
              <a:rPr lang="en-US" dirty="0"/>
              <a:t> has been completed successfully, or confirmation that this will be the case within the next six months</a:t>
            </a:r>
          </a:p>
          <a:p>
            <a:r>
              <a:rPr lang="en-US" dirty="0"/>
              <a:t>German </a:t>
            </a:r>
            <a:r>
              <a:rPr lang="en-US" b="1" dirty="0"/>
              <a:t>language certificate</a:t>
            </a:r>
            <a:r>
              <a:rPr lang="en-US" dirty="0"/>
              <a:t>, if required</a:t>
            </a:r>
          </a:p>
          <a:p>
            <a:r>
              <a:rPr lang="en-US" dirty="0"/>
              <a:t>if required: </a:t>
            </a:r>
            <a:r>
              <a:rPr lang="en-US" b="1" dirty="0"/>
              <a:t>publisher’s acceptance notifications </a:t>
            </a:r>
            <a:r>
              <a:rPr lang="en-US" dirty="0"/>
              <a:t>and/or acknowledgement of receipt and summaries/translations of key publications that are not available in English</a:t>
            </a:r>
          </a:p>
          <a:p>
            <a:r>
              <a:rPr lang="en-US" i="1" dirty="0"/>
              <a:t>In addition:</a:t>
            </a:r>
            <a:r>
              <a:rPr lang="en-US" dirty="0"/>
              <a:t> </a:t>
            </a:r>
            <a:r>
              <a:rPr lang="en-US" b="1" dirty="0"/>
              <a:t>host’s statement and confirmation that research facilities are available, as well as two expert reviews. </a:t>
            </a:r>
            <a:r>
              <a:rPr lang="en-US" dirty="0"/>
              <a:t>Please note that these documents can only be uploaded in a protected area by the host(s) and expert reviewers personally. You can only submit your application once these documents have been uploaded.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161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оплачивает грант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Ежемесячную стипендию </a:t>
            </a:r>
          </a:p>
          <a:p>
            <a:r>
              <a:rPr lang="ru-RU" dirty="0"/>
              <a:t>Курсы немецкого языка для ученого и супруги/супруга</a:t>
            </a:r>
          </a:p>
          <a:p>
            <a:r>
              <a:rPr lang="ru-RU" dirty="0"/>
              <a:t>Медицинская страховка</a:t>
            </a:r>
          </a:p>
          <a:p>
            <a:r>
              <a:rPr lang="ru-RU" dirty="0"/>
              <a:t>Дополнительное финансирование в случае приезда с семьей</a:t>
            </a:r>
          </a:p>
          <a:p>
            <a:r>
              <a:rPr lang="ru-RU" dirty="0"/>
              <a:t>Помощь с поиском жилья</a:t>
            </a:r>
          </a:p>
        </p:txBody>
      </p:sp>
    </p:spTree>
    <p:extLst>
      <p:ext uri="{BB962C8B-B14F-4D97-AF65-F5344CB8AC3E}">
        <p14:creationId xmlns:p14="http://schemas.microsoft.com/office/powerpoint/2010/main" val="1442610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Гранты </a:t>
            </a:r>
            <a:r>
              <a:rPr lang="en-US" dirty="0"/>
              <a:t>ESGE (European Society of Gastrointestinal Endoscopy)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Module I</a:t>
            </a:r>
            <a:r>
              <a:rPr lang="en-US" dirty="0"/>
              <a:t> – "Observational Training with Experts“ </a:t>
            </a:r>
            <a:r>
              <a:rPr lang="ru-RU" dirty="0"/>
              <a:t>, 1 месяц</a:t>
            </a:r>
            <a:endParaRPr lang="en-US" dirty="0"/>
          </a:p>
          <a:p>
            <a:r>
              <a:rPr lang="en-US" b="1" dirty="0"/>
              <a:t>Module II </a:t>
            </a:r>
            <a:r>
              <a:rPr lang="en-US" dirty="0"/>
              <a:t>– "Advanced Training with Experts“</a:t>
            </a:r>
            <a:r>
              <a:rPr lang="ru-RU" dirty="0"/>
              <a:t>, 3 месяца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Условие – членство в обществе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Финансовая поддержка для минимального покрытия расходов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74146"/>
            <a:ext cx="3676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80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Требуемые документы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 application form (</a:t>
            </a:r>
            <a:r>
              <a:rPr lang="en-US" b="1" dirty="0"/>
              <a:t>ESGE Individual Membership ID required</a:t>
            </a:r>
            <a:r>
              <a:rPr lang="en-US" dirty="0"/>
              <a:t>)</a:t>
            </a:r>
          </a:p>
          <a:p>
            <a:r>
              <a:rPr lang="en-US" dirty="0"/>
              <a:t>Certification that the applicant is qualified in endoscopic diagnostics</a:t>
            </a:r>
          </a:p>
          <a:p>
            <a:r>
              <a:rPr lang="en-US" dirty="0"/>
              <a:t>Reference from your current employer</a:t>
            </a:r>
          </a:p>
          <a:p>
            <a:r>
              <a:rPr lang="en-US" dirty="0"/>
              <a:t>A complete curriculum vitae (CV)</a:t>
            </a:r>
          </a:p>
          <a:p>
            <a:r>
              <a:rPr lang="en-US" dirty="0"/>
              <a:t>Documentation of proficiency in foreign language (if possible).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685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2653"/>
            <a:ext cx="5328592" cy="68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24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431409" cy="686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878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рекомендательного письма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Введение:</a:t>
            </a:r>
            <a:r>
              <a:rPr lang="ru-RU" dirty="0"/>
              <a:t> кто кого куда рекомендует </a:t>
            </a:r>
          </a:p>
          <a:p>
            <a:r>
              <a:rPr lang="ru-RU" b="1" dirty="0"/>
              <a:t>Тело письма: </a:t>
            </a:r>
            <a:r>
              <a:rPr lang="ru-RU" dirty="0"/>
              <a:t>указать кем является рекомендуемый, его профессиональные качества, личные качества, умение работы в команде, владение иностранными языками, академическая активность, может ли брать ответственность, перспективы профессионального роста.</a:t>
            </a:r>
          </a:p>
          <a:p>
            <a:r>
              <a:rPr lang="ru-RU" b="1" dirty="0"/>
              <a:t>Заключение:</a:t>
            </a:r>
            <a:r>
              <a:rPr lang="ru-RU" dirty="0"/>
              <a:t> цель рекомендации – участие в определенной программе, польза для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839511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91"/>
            <a:ext cx="6770885" cy="677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220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Рекомендательное письмо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Человек, дающий Вам рекомендацию: </a:t>
            </a:r>
          </a:p>
          <a:p>
            <a:r>
              <a:rPr lang="ru-RU" dirty="0"/>
              <a:t>не должен быть материально заинтересован – не должно быть конфликта интересов</a:t>
            </a:r>
          </a:p>
          <a:p>
            <a:r>
              <a:rPr lang="ru-RU" dirty="0"/>
              <a:t>не может быть подчиненным</a:t>
            </a:r>
          </a:p>
          <a:p>
            <a:r>
              <a:rPr lang="ru-RU" dirty="0"/>
              <a:t>не должен быть Вашим родственником</a:t>
            </a:r>
            <a:endParaRPr lang="en-US" dirty="0"/>
          </a:p>
          <a:p>
            <a:r>
              <a:rPr lang="ru-RU" dirty="0"/>
              <a:t>должен знать Вас достаточно хорошо, чтобы его написать. Предоставить </a:t>
            </a:r>
            <a:r>
              <a:rPr lang="en-US" dirty="0"/>
              <a:t>CV</a:t>
            </a:r>
            <a:r>
              <a:rPr lang="ru-RU" dirty="0"/>
              <a:t>, список публикаций, если необходимо</a:t>
            </a:r>
          </a:p>
        </p:txBody>
      </p:sp>
    </p:spTree>
    <p:extLst>
      <p:ext uri="{BB962C8B-B14F-4D97-AF65-F5344CB8AC3E}">
        <p14:creationId xmlns:p14="http://schemas.microsoft.com/office/powerpoint/2010/main" val="313006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" y="620688"/>
            <a:ext cx="904775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34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4600711" cy="651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14" y="404664"/>
            <a:ext cx="4620686" cy="44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34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что еще обратить внимание при планировании стажировки за рубежом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Страна стажировки: язык, особенности менталитета, стоимость проживания в стране</a:t>
            </a:r>
          </a:p>
          <a:p>
            <a:r>
              <a:rPr lang="ru-RU" dirty="0"/>
              <a:t>Планирование бюджета: что может покрыть стипендия, что необходимо оплатить (жилье, еда, транспорт)</a:t>
            </a:r>
          </a:p>
          <a:p>
            <a:r>
              <a:rPr lang="ru-RU" b="1" dirty="0"/>
              <a:t>Медицинская страховка!!!!!! </a:t>
            </a:r>
            <a:r>
              <a:rPr lang="ru-RU" dirty="0"/>
              <a:t>Подготовка к поездке – хронические заболевания, стоматолог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78133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стажировка запланирована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Ознакомиться перед отъездом со страной (особенности менталитета, география, традиции)</a:t>
            </a:r>
          </a:p>
          <a:p>
            <a:r>
              <a:rPr lang="ru-RU" dirty="0"/>
              <a:t>Постараться ознакомиться с основными публикациями отделения</a:t>
            </a:r>
          </a:p>
          <a:p>
            <a:r>
              <a:rPr lang="ru-RU" dirty="0"/>
              <a:t>Ознакомиться на сайте (если есть) с информацией о сотрудниках, посмотреть фото</a:t>
            </a:r>
          </a:p>
          <a:p>
            <a:r>
              <a:rPr lang="ru-RU" dirty="0"/>
              <a:t>Нужны и уместны ли подарки, какие</a:t>
            </a:r>
          </a:p>
        </p:txBody>
      </p:sp>
    </p:spTree>
    <p:extLst>
      <p:ext uri="{BB962C8B-B14F-4D97-AF65-F5344CB8AC3E}">
        <p14:creationId xmlns:p14="http://schemas.microsoft.com/office/powerpoint/2010/main" val="17157644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 во время пребывания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99715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первую очередь </a:t>
            </a:r>
            <a:r>
              <a:rPr lang="ru-RU" b="1" dirty="0"/>
              <a:t>Вы сами заинтересованы в учебе </a:t>
            </a:r>
            <a:r>
              <a:rPr lang="ru-RU" dirty="0"/>
              <a:t>и получении знаний</a:t>
            </a:r>
          </a:p>
          <a:p>
            <a:r>
              <a:rPr lang="ru-RU" b="1" dirty="0"/>
              <a:t>Уважение по отношению к сотрудникам </a:t>
            </a:r>
            <a:r>
              <a:rPr lang="ru-RU" dirty="0"/>
              <a:t>(не только врачам), их времени и работе</a:t>
            </a:r>
          </a:p>
          <a:p>
            <a:r>
              <a:rPr lang="ru-RU" dirty="0"/>
              <a:t>В любом случае </a:t>
            </a:r>
            <a:r>
              <a:rPr lang="ru-RU" b="1" dirty="0"/>
              <a:t>Вы «в гостях»</a:t>
            </a:r>
          </a:p>
          <a:p>
            <a:r>
              <a:rPr lang="ru-RU" dirty="0"/>
              <a:t>Если не оговорено, то </a:t>
            </a:r>
            <a:r>
              <a:rPr lang="ru-RU" b="1" dirty="0"/>
              <a:t>прояснить детали</a:t>
            </a:r>
            <a:r>
              <a:rPr lang="ru-RU" dirty="0"/>
              <a:t>: время начала работы и ее окончание, степень Вашего участия, куда можно ходить, а куда нет и другое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75430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948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/>
              <a:t>Личный опыт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4518502" cy="5472608"/>
          </a:xfrm>
        </p:spPr>
        <p:txBody>
          <a:bodyPr>
            <a:noAutofit/>
          </a:bodyPr>
          <a:lstStyle/>
          <a:p>
            <a:r>
              <a:rPr lang="ru-RU" sz="2400" dirty="0"/>
              <a:t>Прояснить вопросы проживания, стипендии, степени участия </a:t>
            </a:r>
            <a:r>
              <a:rPr lang="ru-RU" sz="2400" b="1" dirty="0"/>
              <a:t>у руководителя/организатора стажировки</a:t>
            </a:r>
          </a:p>
          <a:p>
            <a:r>
              <a:rPr lang="ru-RU" sz="2400" b="1" dirty="0"/>
              <a:t>Опыт ранее участвовавших людей </a:t>
            </a:r>
            <a:r>
              <a:rPr lang="ru-RU" sz="2400" dirty="0"/>
              <a:t>(организация работы отделения, особенности пребывания, бытовая сторона вопроса)</a:t>
            </a:r>
          </a:p>
          <a:p>
            <a:pPr marL="0" indent="0" algn="ctr">
              <a:buNone/>
            </a:pPr>
            <a:r>
              <a:rPr lang="ru-RU" sz="2400" dirty="0"/>
              <a:t>Все это дает </a:t>
            </a:r>
            <a:r>
              <a:rPr lang="ru-RU" sz="2400" b="1" dirty="0"/>
              <a:t>возможность планирования и снижения стресса</a:t>
            </a:r>
            <a:r>
              <a:rPr lang="ru-RU" sz="2400" dirty="0"/>
              <a:t> от пребывания в незнакомом месте у незнакомых людей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22" y="1124744"/>
            <a:ext cx="405045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816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возникновении проблем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Организационные вопросы: руководитель стажировки на месте или секретарь общества, лицо ответственное за обучающихся </a:t>
            </a:r>
          </a:p>
          <a:p>
            <a:r>
              <a:rPr lang="ru-RU" dirty="0"/>
              <a:t>Институт, направивший на стажировку</a:t>
            </a:r>
          </a:p>
          <a:p>
            <a:r>
              <a:rPr lang="ru-RU" dirty="0"/>
              <a:t>Посольство</a:t>
            </a:r>
          </a:p>
        </p:txBody>
      </p:sp>
    </p:spTree>
    <p:extLst>
      <p:ext uri="{BB962C8B-B14F-4D97-AF65-F5344CB8AC3E}">
        <p14:creationId xmlns:p14="http://schemas.microsoft.com/office/powerpoint/2010/main" val="304812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может дать стажировка за рубежом?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Изучение новой технологии</a:t>
            </a:r>
          </a:p>
          <a:p>
            <a:r>
              <a:rPr lang="ru-RU" dirty="0"/>
              <a:t>Возможность обмена опытом</a:t>
            </a:r>
          </a:p>
          <a:p>
            <a:r>
              <a:rPr lang="ru-RU" dirty="0"/>
              <a:t>Знакомство с системой здравоохранения другой страны</a:t>
            </a:r>
          </a:p>
          <a:p>
            <a:r>
              <a:rPr lang="ru-RU" dirty="0"/>
              <a:t>Возможность посмотреть на аспекты работы по-новому</a:t>
            </a:r>
          </a:p>
          <a:p>
            <a:r>
              <a:rPr lang="ru-RU" dirty="0"/>
              <a:t>Возможность практиковать язык</a:t>
            </a:r>
          </a:p>
          <a:p>
            <a:r>
              <a:rPr lang="ru-RU" dirty="0"/>
              <a:t>Новые контакты со специалистами в своей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523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229600" cy="1143000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5556" y="126239"/>
            <a:ext cx="65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Денисова Анна Борисовна, Центр международных программ, </a:t>
            </a:r>
          </a:p>
          <a:p>
            <a:pPr algn="ctr"/>
            <a:r>
              <a:rPr lang="en-US" b="1" dirty="0">
                <a:hlinkClick r:id="rId3"/>
              </a:rPr>
              <a:t>a.b.denisova@mail.ru</a:t>
            </a:r>
            <a:r>
              <a:rPr lang="en-US" b="1" dirty="0"/>
              <a:t>, </a:t>
            </a:r>
            <a:r>
              <a:rPr lang="ru-RU" b="1" dirty="0"/>
              <a:t>+79029229118</a:t>
            </a:r>
          </a:p>
        </p:txBody>
      </p:sp>
    </p:spTree>
    <p:extLst>
      <p:ext uri="{BB962C8B-B14F-4D97-AF65-F5344CB8AC3E}">
        <p14:creationId xmlns:p14="http://schemas.microsoft.com/office/powerpoint/2010/main" val="113119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" y="732803"/>
            <a:ext cx="9085192" cy="49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74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39477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3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" y="764704"/>
            <a:ext cx="9148808" cy="514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60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" y="764704"/>
            <a:ext cx="9115179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77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</TotalTime>
  <Words>1104</Words>
  <Application>Microsoft Office PowerPoint</Application>
  <PresentationFormat>Экран (4:3)</PresentationFormat>
  <Paragraphs>141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Международная академическая мобильность в клинической медицине </vt:lpstr>
      <vt:lpstr>План семинара</vt:lpstr>
      <vt:lpstr>Самостоятельная подача заявок на гранты, стипендии и т.д.</vt:lpstr>
      <vt:lpstr>Профессиональные сообщества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самостоятельном обращении</vt:lpstr>
      <vt:lpstr>Документы для стажировки</vt:lpstr>
      <vt:lpstr>CV</vt:lpstr>
      <vt:lpstr>Презентация PowerPoint</vt:lpstr>
      <vt:lpstr>Letter of intent  (письмо о намерениях)</vt:lpstr>
      <vt:lpstr>Презентация PowerPoint</vt:lpstr>
      <vt:lpstr>Структура письма</vt:lpstr>
      <vt:lpstr>Важно</vt:lpstr>
      <vt:lpstr>Стипендиальные фонды</vt:lpstr>
      <vt:lpstr>Фонд Гумбольдта</vt:lpstr>
      <vt:lpstr>Для кого стипендия</vt:lpstr>
      <vt:lpstr>Презентация PowerPoint</vt:lpstr>
      <vt:lpstr>Документы</vt:lpstr>
      <vt:lpstr>Что оплачивает грант</vt:lpstr>
      <vt:lpstr>Гранты ESGE (European Society of Gastrointestinal Endoscopy)</vt:lpstr>
      <vt:lpstr>Требуемые документы</vt:lpstr>
      <vt:lpstr>Презентация PowerPoint</vt:lpstr>
      <vt:lpstr>Презентация PowerPoint</vt:lpstr>
      <vt:lpstr>Структура рекомендательного письма</vt:lpstr>
      <vt:lpstr>Презентация PowerPoint</vt:lpstr>
      <vt:lpstr>Рекомендательное письмо</vt:lpstr>
      <vt:lpstr>Презентация PowerPoint</vt:lpstr>
      <vt:lpstr>На что еще обратить внимание при планировании стажировки за рубежом</vt:lpstr>
      <vt:lpstr>Когда стажировка запланирована</vt:lpstr>
      <vt:lpstr>Важно во время пребывания</vt:lpstr>
      <vt:lpstr>Личный опыт</vt:lpstr>
      <vt:lpstr>При возникновении проблем</vt:lpstr>
      <vt:lpstr>Что может дать стажировка за рубежом?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120</cp:revision>
  <dcterms:created xsi:type="dcterms:W3CDTF">2020-09-18T12:24:26Z</dcterms:created>
  <dcterms:modified xsi:type="dcterms:W3CDTF">2020-09-25T08:25:56Z</dcterms:modified>
</cp:coreProperties>
</file>