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85" r:id="rId4"/>
    <p:sldId id="322" r:id="rId5"/>
    <p:sldId id="323" r:id="rId6"/>
    <p:sldId id="324" r:id="rId7"/>
    <p:sldId id="325" r:id="rId8"/>
    <p:sldId id="326" r:id="rId9"/>
    <p:sldId id="321" r:id="rId10"/>
    <p:sldId id="316" r:id="rId11"/>
    <p:sldId id="317" r:id="rId12"/>
    <p:sldId id="303" r:id="rId13"/>
    <p:sldId id="304" r:id="rId14"/>
    <p:sldId id="287" r:id="rId15"/>
    <p:sldId id="290" r:id="rId16"/>
    <p:sldId id="318" r:id="rId17"/>
    <p:sldId id="286" r:id="rId18"/>
    <p:sldId id="319" r:id="rId19"/>
    <p:sldId id="264" r:id="rId20"/>
    <p:sldId id="336" r:id="rId21"/>
    <p:sldId id="305" r:id="rId22"/>
    <p:sldId id="306" r:id="rId23"/>
    <p:sldId id="327" r:id="rId24"/>
    <p:sldId id="338" r:id="rId25"/>
    <p:sldId id="339" r:id="rId26"/>
    <p:sldId id="340" r:id="rId27"/>
    <p:sldId id="270" r:id="rId28"/>
    <p:sldId id="320" r:id="rId29"/>
    <p:sldId id="310" r:id="rId30"/>
    <p:sldId id="273" r:id="rId31"/>
    <p:sldId id="274" r:id="rId32"/>
    <p:sldId id="262" r:id="rId33"/>
    <p:sldId id="275" r:id="rId34"/>
    <p:sldId id="284" r:id="rId35"/>
    <p:sldId id="333" r:id="rId36"/>
    <p:sldId id="329" r:id="rId37"/>
    <p:sldId id="330" r:id="rId38"/>
    <p:sldId id="276" r:id="rId39"/>
    <p:sldId id="277" r:id="rId40"/>
    <p:sldId id="331" r:id="rId41"/>
    <p:sldId id="278" r:id="rId42"/>
    <p:sldId id="279" r:id="rId43"/>
    <p:sldId id="332" r:id="rId44"/>
    <p:sldId id="280" r:id="rId45"/>
    <p:sldId id="334" r:id="rId46"/>
    <p:sldId id="281" r:id="rId47"/>
    <p:sldId id="282" r:id="rId48"/>
    <p:sldId id="335" r:id="rId49"/>
    <p:sldId id="314" r:id="rId50"/>
    <p:sldId id="295" r:id="rId51"/>
    <p:sldId id="271" r:id="rId52"/>
    <p:sldId id="266" r:id="rId53"/>
    <p:sldId id="297" r:id="rId54"/>
    <p:sldId id="299" r:id="rId55"/>
    <p:sldId id="298" r:id="rId56"/>
    <p:sldId id="301" r:id="rId57"/>
    <p:sldId id="302" r:id="rId58"/>
    <p:sldId id="272" r:id="rId59"/>
    <p:sldId id="267" r:id="rId60"/>
    <p:sldId id="296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работоспособность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</c:ser>
        <c:marker val="1"/>
        <c:axId val="63644800"/>
        <c:axId val="63646336"/>
      </c:lineChart>
      <c:catAx>
        <c:axId val="63644800"/>
        <c:scaling>
          <c:orientation val="minMax"/>
        </c:scaling>
        <c:axPos val="b"/>
        <c:numFmt formatCode="General" sourceLinked="1"/>
        <c:tickLblPos val="nextTo"/>
        <c:crossAx val="63646336"/>
        <c:crosses val="autoZero"/>
        <c:auto val="1"/>
        <c:lblAlgn val="ctr"/>
        <c:lblOffset val="100"/>
      </c:catAx>
      <c:valAx>
        <c:axId val="63646336"/>
        <c:scaling>
          <c:orientation val="minMax"/>
        </c:scaling>
        <c:axPos val="l"/>
        <c:majorGridlines/>
        <c:numFmt formatCode="General" sourceLinked="1"/>
        <c:tickLblPos val="nextTo"/>
        <c:crossAx val="636448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C93A0-0D6A-4131-8ED9-45D827B7F64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3AA34-2947-4543-9B6C-2AE7C6531E71}">
      <dgm:prSet phldrT="[Текст]"/>
      <dgm:spPr/>
      <dgm:t>
        <a:bodyPr/>
        <a:lstStyle/>
        <a:p>
          <a:r>
            <a:rPr lang="ru-RU" dirty="0" smtClean="0"/>
            <a:t>характер</a:t>
          </a:r>
          <a:endParaRPr lang="ru-RU" dirty="0"/>
        </a:p>
      </dgm:t>
    </dgm:pt>
    <dgm:pt modelId="{C71AA5C6-B717-4312-A6ED-E2572241BD1A}" type="parTrans" cxnId="{04F84DB8-7A96-42B3-A102-C93836426AA1}">
      <dgm:prSet/>
      <dgm:spPr/>
      <dgm:t>
        <a:bodyPr/>
        <a:lstStyle/>
        <a:p>
          <a:endParaRPr lang="ru-RU"/>
        </a:p>
      </dgm:t>
    </dgm:pt>
    <dgm:pt modelId="{5698AE5F-1372-45C0-893F-4A9343360BBE}" type="sibTrans" cxnId="{04F84DB8-7A96-42B3-A102-C93836426AA1}">
      <dgm:prSet/>
      <dgm:spPr/>
      <dgm:t>
        <a:bodyPr/>
        <a:lstStyle/>
        <a:p>
          <a:endParaRPr lang="ru-RU"/>
        </a:p>
      </dgm:t>
    </dgm:pt>
    <dgm:pt modelId="{F0C5DE9A-3F8B-4C67-ABC1-B74D8DCF5601}">
      <dgm:prSet phldrT="[Текст]"/>
      <dgm:spPr/>
      <dgm:t>
        <a:bodyPr/>
        <a:lstStyle/>
        <a:p>
          <a:r>
            <a:rPr lang="ru-RU" dirty="0" smtClean="0"/>
            <a:t>способности</a:t>
          </a:r>
          <a:endParaRPr lang="ru-RU" dirty="0"/>
        </a:p>
      </dgm:t>
    </dgm:pt>
    <dgm:pt modelId="{143C0A94-866A-4DE0-B1AF-81F7C4202AB0}" type="parTrans" cxnId="{677DC836-08B7-41F0-B8D9-3269503A2748}">
      <dgm:prSet/>
      <dgm:spPr/>
      <dgm:t>
        <a:bodyPr/>
        <a:lstStyle/>
        <a:p>
          <a:endParaRPr lang="ru-RU"/>
        </a:p>
      </dgm:t>
    </dgm:pt>
    <dgm:pt modelId="{7977915F-630D-4DD5-8E0C-EC7D25DB12B8}" type="sibTrans" cxnId="{677DC836-08B7-41F0-B8D9-3269503A2748}">
      <dgm:prSet/>
      <dgm:spPr/>
      <dgm:t>
        <a:bodyPr/>
        <a:lstStyle/>
        <a:p>
          <a:endParaRPr lang="ru-RU"/>
        </a:p>
      </dgm:t>
    </dgm:pt>
    <dgm:pt modelId="{41B0106E-E530-4E5C-B8DB-A07EADDE9844}" type="pres">
      <dgm:prSet presAssocID="{30EC93A0-0D6A-4131-8ED9-45D827B7F6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11DF97-396B-4D4C-B177-59A3D8A5B5F7}" type="pres">
      <dgm:prSet presAssocID="{F9B3AA34-2947-4543-9B6C-2AE7C6531E7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767EB-E35C-47C3-810D-94374EC7E408}" type="pres">
      <dgm:prSet presAssocID="{F0C5DE9A-3F8B-4C67-ABC1-B74D8DCF560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C8801-D160-4B24-AC1B-4C9CFE3096CD}" type="presOf" srcId="{F9B3AA34-2947-4543-9B6C-2AE7C6531E71}" destId="{4511DF97-396B-4D4C-B177-59A3D8A5B5F7}" srcOrd="0" destOrd="0" presId="urn:microsoft.com/office/officeart/2005/8/layout/arrow5"/>
    <dgm:cxn modelId="{F5A9EBF2-C780-440F-8D89-9B212D4E9F1E}" type="presOf" srcId="{F0C5DE9A-3F8B-4C67-ABC1-B74D8DCF5601}" destId="{1DC767EB-E35C-47C3-810D-94374EC7E408}" srcOrd="0" destOrd="0" presId="urn:microsoft.com/office/officeart/2005/8/layout/arrow5"/>
    <dgm:cxn modelId="{677DC836-08B7-41F0-B8D9-3269503A2748}" srcId="{30EC93A0-0D6A-4131-8ED9-45D827B7F640}" destId="{F0C5DE9A-3F8B-4C67-ABC1-B74D8DCF5601}" srcOrd="1" destOrd="0" parTransId="{143C0A94-866A-4DE0-B1AF-81F7C4202AB0}" sibTransId="{7977915F-630D-4DD5-8E0C-EC7D25DB12B8}"/>
    <dgm:cxn modelId="{04F84DB8-7A96-42B3-A102-C93836426AA1}" srcId="{30EC93A0-0D6A-4131-8ED9-45D827B7F640}" destId="{F9B3AA34-2947-4543-9B6C-2AE7C6531E71}" srcOrd="0" destOrd="0" parTransId="{C71AA5C6-B717-4312-A6ED-E2572241BD1A}" sibTransId="{5698AE5F-1372-45C0-893F-4A9343360BBE}"/>
    <dgm:cxn modelId="{170235E5-C010-4DC4-BF22-8C313BD82BC6}" type="presOf" srcId="{30EC93A0-0D6A-4131-8ED9-45D827B7F640}" destId="{41B0106E-E530-4E5C-B8DB-A07EADDE9844}" srcOrd="0" destOrd="0" presId="urn:microsoft.com/office/officeart/2005/8/layout/arrow5"/>
    <dgm:cxn modelId="{93801621-455D-4A9B-AAF7-3B644660BFEC}" type="presParOf" srcId="{41B0106E-E530-4E5C-B8DB-A07EADDE9844}" destId="{4511DF97-396B-4D4C-B177-59A3D8A5B5F7}" srcOrd="0" destOrd="0" presId="urn:microsoft.com/office/officeart/2005/8/layout/arrow5"/>
    <dgm:cxn modelId="{755C95E2-E329-47D2-9FAA-874D9D08B8A0}" type="presParOf" srcId="{41B0106E-E530-4E5C-B8DB-A07EADDE9844}" destId="{1DC767EB-E35C-47C3-810D-94374EC7E408}" srcOrd="1" destOrd="0" presId="urn:microsoft.com/office/officeart/2005/8/layout/arrow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3BD93-4E07-4752-82EA-E92628B53B4D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0A43-2B89-430A-8D2C-42D1B47D8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dirty="0" smtClean="0"/>
              <a:t>Целевой компонент - определение педагогами и учащимися целей своей учебной и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деятельности, </a:t>
            </a:r>
          </a:p>
          <a:p>
            <a:pPr fontAlgn="t"/>
            <a:r>
              <a:rPr lang="ru-RU" dirty="0" smtClean="0"/>
              <a:t>содержательный – определение содержания образовательного процесса на основе поставленных целей, </a:t>
            </a:r>
          </a:p>
          <a:p>
            <a:pPr fontAlgn="t"/>
            <a:r>
              <a:rPr lang="ru-RU" dirty="0" err="1" smtClean="0"/>
              <a:t>операционно-деятельостный</a:t>
            </a:r>
            <a:r>
              <a:rPr lang="ru-RU" dirty="0" smtClean="0"/>
              <a:t> – организация совместной деятельности педагогов и учащихся. </a:t>
            </a:r>
          </a:p>
          <a:p>
            <a:pPr fontAlgn="t"/>
            <a:r>
              <a:rPr lang="ru-RU" dirty="0" smtClean="0"/>
              <a:t>аналитико-результативный компонент включает в себя анализ результатов и коррекцию педагогических задач.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20A43-2B89-430A-8D2C-42D1B47D8D4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986714" cy="2786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Особенности организации образовательного процесса с учетом индивидуально-психологических особенностей обучающихся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572140"/>
            <a:ext cx="6400800" cy="70960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Артюхова Т.Ю., канд.психол.наук, доц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57166"/>
            <a:ext cx="6643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ФГБОУ ВО «Красноярский государственный медицинский университет им. профессора В.Ф. Войно-Ясенецкого»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Минздрава Российской Федерации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Кафедра педагогики и психологии с курсом ПО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6" y="426817"/>
            <a:ext cx="1649110" cy="2430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411663"/>
          </a:xfrm>
        </p:spPr>
        <p:txBody>
          <a:bodyPr rtlCol="0">
            <a:normAutofit fontScale="85000" lnSpcReduction="10000"/>
          </a:bodyPr>
          <a:lstStyle/>
          <a:p>
            <a:pPr>
              <a:buNone/>
              <a:defRPr/>
            </a:pPr>
            <a:r>
              <a:rPr lang="ru-RU" dirty="0" smtClean="0"/>
              <a:t>      «</a:t>
            </a:r>
            <a:r>
              <a:rPr lang="ru-RU" i="1" dirty="0" smtClean="0"/>
              <a:t>Индивид — это, прежде всего, генотипическое образование... Понятие «индивид» выражает неделимость, целостность и особенности конкретного субъекта, возникающие уже на ранних ступенях развития жизни. Индивид как целостность — это продукт биологической эволюции, в ходе которой происходит процесс не только дифференциации органов и функций, но также и их интеграции, их взаимного «</a:t>
            </a:r>
            <a:r>
              <a:rPr lang="ru-RU" i="1" dirty="0" err="1" smtClean="0"/>
              <a:t>слаживания</a:t>
            </a:r>
            <a:r>
              <a:rPr lang="ru-RU" dirty="0" smtClean="0"/>
              <a:t>».</a:t>
            </a:r>
            <a:r>
              <a:rPr lang="ru-RU" i="1" dirty="0" smtClean="0"/>
              <a:t> </a:t>
            </a:r>
          </a:p>
          <a:p>
            <a:pPr algn="r">
              <a:buNone/>
              <a:defRPr/>
            </a:pPr>
            <a:r>
              <a:rPr lang="ru-RU" i="1" dirty="0" smtClean="0"/>
              <a:t>А.Н. Леонтьев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Индивидные свойства человека (по Б.Г. Ананьеву)</a:t>
            </a:r>
          </a:p>
        </p:txBody>
      </p:sp>
      <p:pic>
        <p:nvPicPr>
          <p:cNvPr id="6147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928688"/>
            <a:ext cx="6215063" cy="2928937"/>
          </a:xfrm>
        </p:spPr>
      </p:pic>
      <p:pic>
        <p:nvPicPr>
          <p:cNvPr id="6148" name="Picture 2" descr="C:\Users\Алексей\Desktop\img2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679825"/>
            <a:ext cx="3414712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28625" y="414337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Диморфизмом называется фундаментальное разделение органических свойств человека на две качественно разные формы: мужскую и женскую. Половой диморфизм</a:t>
            </a:r>
            <a:r>
              <a:rPr lang="ru-RU" i="1" dirty="0">
                <a:latin typeface="Calibri" pitchFamily="34" charset="0"/>
              </a:rPr>
              <a:t> —</a:t>
            </a:r>
            <a:r>
              <a:rPr lang="ru-RU" dirty="0">
                <a:latin typeface="Calibri" pitchFamily="34" charset="0"/>
              </a:rPr>
              <a:t> это физическое различие между полами, обусловленное биологически.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6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093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1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-названия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75101"/>
            <a:ext cx="4786346" cy="6260385"/>
          </a:xfrm>
        </p:spPr>
      </p:pic>
      <p:sp>
        <p:nvSpPr>
          <p:cNvPr id="5" name="Прямоугольник 4"/>
          <p:cNvSpPr/>
          <p:nvPr/>
        </p:nvSpPr>
        <p:spPr>
          <a:xfrm>
            <a:off x="5429256" y="2071678"/>
            <a:ext cx="34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— кривая, характеризующая сильную нервную систему, </a:t>
            </a:r>
          </a:p>
          <a:p>
            <a:r>
              <a:rPr lang="ru-RU" dirty="0" smtClean="0"/>
              <a:t>Б — кривая, характеризующая среднюю по силе нервную систему, </a:t>
            </a:r>
          </a:p>
          <a:p>
            <a:r>
              <a:rPr lang="ru-RU" dirty="0" smtClean="0"/>
              <a:t>В — кривая, характеризующая слабую нервную систему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Человек как субъект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214422"/>
            <a:ext cx="7143800" cy="5357850"/>
          </a:xfrm>
        </p:spPr>
        <p:txBody>
          <a:bodyPr>
            <a:normAutofit fontScale="70000" lnSpcReduction="20000"/>
          </a:bodyPr>
          <a:lstStyle/>
          <a:p>
            <a:pPr marL="182563" indent="274638">
              <a:buNone/>
            </a:pP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>Деятельность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– специфический вид активности человека, направленный на познание и творческое преобразование окружающего мира, включая самого себя и условия своего существования.</a:t>
            </a:r>
          </a:p>
          <a:p>
            <a:pPr marL="182563" indent="274638">
              <a:buNone/>
            </a:pPr>
            <a:r>
              <a:rPr lang="ru-RU" sz="3400" b="1" u="sng" dirty="0" smtClean="0">
                <a:latin typeface="Arial" pitchFamily="34" charset="0"/>
                <a:cs typeface="Arial" pitchFamily="34" charset="0"/>
              </a:rPr>
              <a:t>Основные характеристики Д</a:t>
            </a:r>
            <a:r>
              <a:rPr lang="ru-RU" sz="3400" u="sng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182563" indent="274638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мотив, цель, предмет, структура и средства.</a:t>
            </a:r>
          </a:p>
          <a:p>
            <a:pPr marL="182563" indent="274638">
              <a:buNone/>
            </a:pP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182563" indent="274638">
              <a:buNone/>
            </a:pPr>
            <a:r>
              <a:rPr lang="ru-RU" sz="3400" b="1" i="1" dirty="0" smtClean="0">
                <a:latin typeface="Arial" pitchFamily="34" charset="0"/>
                <a:cs typeface="Arial" pitchFamily="34" charset="0"/>
              </a:rPr>
              <a:t>Профессиональная деятельность</a:t>
            </a:r>
            <a:r>
              <a:rPr lang="ru-RU" sz="3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– это социально-значимая деятельность, выполнение которой требует специальных знаний, умений и навыков, а также профессионально обусловленных качеств личности. Профессиональная деятельность – это, прежде всего, трудовая деятельность (по Э. Ф.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Зееру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182563" indent="274638"/>
            <a:endParaRPr lang="ru-RU" dirty="0"/>
          </a:p>
        </p:txBody>
      </p:sp>
      <p:pic>
        <p:nvPicPr>
          <p:cNvPr id="2050" name="Picture 2" descr="C:\Users\Алексей\Desktop\Рош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806289" cy="2355400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Чазов Е.И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7"/>
            <a:ext cx="1785918" cy="234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тивационный процесс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50" y="1643050"/>
            <a:ext cx="8303621" cy="3030436"/>
          </a:xfrm>
        </p:spPr>
      </p:pic>
      <p:sp>
        <p:nvSpPr>
          <p:cNvPr id="3" name="Овал 2"/>
          <p:cNvSpPr/>
          <p:nvPr/>
        </p:nvSpPr>
        <p:spPr>
          <a:xfrm>
            <a:off x="1214414" y="4071942"/>
            <a:ext cx="857256" cy="50006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Признаки </a:t>
            </a:r>
            <a:r>
              <a:rPr lang="ru-RU" sz="3200" dirty="0" err="1" smtClean="0"/>
              <a:t>субъектности</a:t>
            </a:r>
            <a:r>
              <a:rPr lang="ru-RU" sz="3200" dirty="0" smtClean="0"/>
              <a:t> (по А.К.Марковой)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58175" cy="5286375"/>
          </a:xfrm>
        </p:spPr>
        <p:txBody>
          <a:bodyPr rtlCol="0">
            <a:normAutofit/>
          </a:bodyPr>
          <a:lstStyle/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1) осознание содержания этапов жизненного пути,  структуры своей деятельности, качеств личности,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планирование, инициатива, самостоятельное предвосхищение,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3) интенсивная включенность в деятельность,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4) владение приемами произвольной саморегуляции, стремление 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самоэффективности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самоконтролю,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самокоррекции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5) обеспечение баланса и гармонии, сознание противоречий своего развития, их устранение, 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6) постоянная настроенность на саморазвитие и самообновление,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7) стремление к самореализации и творческому созиданию,</a:t>
            </a:r>
          </a:p>
          <a:p>
            <a:pPr marL="0" indent="4476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8) интеграция своего профессионального пути, структурирование и упорядочивание своего профессионально опыта и опыта других.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dirty="0" smtClean="0"/>
          </a:p>
          <a:p>
            <a:pPr marL="0" indent="365125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Труд избавляет человека от трех главных зол – скуки, порока и нужды  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(Вольтер)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357562"/>
            <a:ext cx="8229600" cy="2286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Неусыпный труд препятствия преодолевает </a:t>
            </a:r>
          </a:p>
          <a:p>
            <a:pPr algn="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(М. Ломоносов)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5340350"/>
          </a:xfrm>
        </p:spPr>
        <p:txBody>
          <a:bodyPr/>
          <a:lstStyle/>
          <a:p>
            <a:pPr eaLnBrk="1" hangingPunct="1">
              <a:buNone/>
            </a:pPr>
            <a:r>
              <a:rPr lang="ru-RU" u="sng" dirty="0" smtClean="0"/>
              <a:t>   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Личность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это особое системное социальное качество индивида, которое он приобретает в процессе возрастного развития при взаимодействии со своим социальным окружением. </a:t>
            </a:r>
          </a:p>
        </p:txBody>
      </p:sp>
      <p:pic>
        <p:nvPicPr>
          <p:cNvPr id="3" name="Picture 3" descr="C:\Users\d107-1\Desktop\Псх личности картинки\china.56.n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143248"/>
            <a:ext cx="2500330" cy="303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373"/>
            <a:ext cx="8643966" cy="6482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«Истоки человека лишь частично могут быть поняты и рационализированы. Тайна личности, ее единственности, никому не понятна до конца. Личность человеческая более таинственна, чем мир. Она и есть целый мир. Человек — микрокосм и заключает в себе все»</a:t>
            </a: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Н.А. Бердяев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Медакадемия\МПП\УЧ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373412"/>
            <a:ext cx="2666992" cy="220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147-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28"/>
            <a:ext cx="6143668" cy="6372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54200"/>
          <a:ext cx="8043856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  <a:gridCol w="47316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dirty="0" err="1" smtClean="0"/>
                        <a:t>Уп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u="sng" dirty="0" smtClean="0"/>
              <a:t>(УП2 – УД1) + (УП3 – УД2) + (УП4 – УД3)</a:t>
            </a:r>
          </a:p>
          <a:p>
            <a:pPr algn="ctr">
              <a:buNone/>
            </a:pPr>
            <a:r>
              <a:rPr lang="ru-RU" sz="3600" dirty="0" smtClean="0"/>
              <a:t>3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609600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70782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Я+ - </a:t>
                      </a:r>
                      <a:r>
                        <a:rPr lang="ru-RU" sz="4000" dirty="0" err="1" smtClean="0">
                          <a:latin typeface="Arial" pitchFamily="34" charset="0"/>
                          <a:cs typeface="Arial" pitchFamily="34" charset="0"/>
                        </a:rPr>
                        <a:t>Ты+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0 – 1</a:t>
                      </a:r>
                    </a:p>
                    <a:p>
                      <a:pPr algn="ctr"/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Я+ - Ты-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Больше 1</a:t>
                      </a:r>
                    </a:p>
                    <a:p>
                      <a:pPr algn="ctr"/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Я- - </a:t>
                      </a:r>
                      <a:r>
                        <a:rPr lang="ru-RU" sz="4000" dirty="0" err="1" smtClean="0">
                          <a:latin typeface="Arial" pitchFamily="34" charset="0"/>
                          <a:cs typeface="Arial" pitchFamily="34" charset="0"/>
                        </a:rPr>
                        <a:t>Ты+</a:t>
                      </a:r>
                      <a:endParaRPr lang="ru-RU" sz="4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Я- - Ты-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Меньше 0</a:t>
                      </a:r>
                      <a:endParaRPr lang="ru-RU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Алексей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7793" y="3214686"/>
            <a:ext cx="2496207" cy="1404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арактер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8571627" cy="48329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тзыв российской психоаналитической ассоциации о деятельности психолога Б. Хигира. Психологический анализ в большом футбол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89910"/>
            <a:ext cx="6018379" cy="666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-концепция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7776322" cy="5386949"/>
          </a:xfrm>
        </p:spPr>
      </p:pic>
      <p:sp>
        <p:nvSpPr>
          <p:cNvPr id="3" name="Прямоугольник 2"/>
          <p:cNvSpPr/>
          <p:nvPr/>
        </p:nvSpPr>
        <p:spPr>
          <a:xfrm>
            <a:off x="3643306" y="5357826"/>
            <a:ext cx="428628" cy="35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чн зрелость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38166"/>
            <a:ext cx="7363558" cy="578799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бушкина мудрос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57166"/>
            <a:ext cx="6000792" cy="597856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813" y="-17859"/>
            <a:ext cx="9167813" cy="687585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C:\Users\d107-1\Desktop\Псх личности картинки\способнос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06844" y="3857628"/>
            <a:ext cx="4986319" cy="2571768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4143372" y="928670"/>
            <a:ext cx="928694" cy="4214842"/>
          </a:xfrm>
          <a:prstGeom prst="actionButtonHelp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Кинезиология\i_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198" y="1071546"/>
            <a:ext cx="7943968" cy="5333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познавательных процессов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Психические процессы, обеспечивающие получение, хранение и воспроизведение информации, знаний из окружающей среды. 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Развитие в онтогенезе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Picture 2" descr="C:\Users\Алексей\Desktop\novost-43-izmerenie-intellek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643314"/>
            <a:ext cx="2560288" cy="255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познавательных процессов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пир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5756574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5000636"/>
            <a:ext cx="371477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Ощущение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4143380"/>
            <a:ext cx="385765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Восприятие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3500438"/>
            <a:ext cx="38576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Память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928934"/>
            <a:ext cx="257176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Мышление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071678"/>
            <a:ext cx="166244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1393009" y="3679033"/>
            <a:ext cx="40005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3286116" y="1714488"/>
            <a:ext cx="142876" cy="4071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1472" y="257174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D:\Copy_Toshiba\Мои документы\Pictures\три степени любопыт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351051" cy="558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познавательных процессов</a:t>
            </a:r>
            <a:endParaRPr lang="ru-RU" dirty="0"/>
          </a:p>
        </p:txBody>
      </p:sp>
      <p:pic>
        <p:nvPicPr>
          <p:cNvPr id="4" name="Содержимое 3" descr="ris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39372"/>
            <a:ext cx="7643866" cy="5041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esktop\Вн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246007" cy="6215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571480"/>
            <a:ext cx="3929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– направленность психической деятельности,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сознания человека на одни предметы и явления действительности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или на одни их свойства,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качества, состояния, при одновременном отвлечении от всего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остального.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Внимание – это психофизиологический процесс,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характеризующий динамические особенности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познавательной деятельности.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Аттенционные</a:t>
            </a:r>
            <a:r>
              <a:rPr lang="ru-RU" dirty="0" smtClean="0"/>
              <a:t> способности в 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</a:p>
          <a:p>
            <a:r>
              <a:rPr lang="ru-RU" dirty="0" smtClean="0"/>
              <a:t>Личностная установка (Я никогда не…)</a:t>
            </a:r>
          </a:p>
          <a:p>
            <a:r>
              <a:rPr lang="ru-RU" dirty="0" smtClean="0"/>
              <a:t>Интерес</a:t>
            </a:r>
          </a:p>
          <a:p>
            <a:r>
              <a:rPr lang="ru-RU" dirty="0" smtClean="0"/>
              <a:t>Физиологическая основа </a:t>
            </a:r>
            <a:r>
              <a:rPr lang="ru-RU" dirty="0" err="1" smtClean="0"/>
              <a:t>Вн</a:t>
            </a:r>
            <a:endParaRPr lang="ru-RU" dirty="0" smtClean="0"/>
          </a:p>
          <a:p>
            <a:r>
              <a:rPr lang="ru-RU" dirty="0" smtClean="0"/>
              <a:t>Динамические особенности объектов (голос, темп, свет, температура…)</a:t>
            </a:r>
          </a:p>
          <a:p>
            <a:r>
              <a:rPr lang="ru-RU" dirty="0" smtClean="0"/>
              <a:t>Физическое и эмоциональное состояние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Управление вниманием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Стимуляция интереса</a:t>
            </a:r>
          </a:p>
          <a:p>
            <a:pPr>
              <a:buNone/>
            </a:pPr>
            <a:r>
              <a:rPr lang="ru-RU" dirty="0" smtClean="0"/>
              <a:t>2. Установка на внимательность, цель</a:t>
            </a:r>
          </a:p>
          <a:p>
            <a:pPr>
              <a:buNone/>
            </a:pPr>
            <a:r>
              <a:rPr lang="ru-RU" dirty="0" smtClean="0"/>
              <a:t>3. Практическая значимость (контекст)</a:t>
            </a:r>
          </a:p>
          <a:p>
            <a:pPr>
              <a:buNone/>
            </a:pPr>
            <a:r>
              <a:rPr lang="ru-RU" dirty="0" smtClean="0"/>
              <a:t>4. Разумная наглядность</a:t>
            </a:r>
          </a:p>
          <a:p>
            <a:pPr>
              <a:buNone/>
            </a:pPr>
            <a:r>
              <a:rPr lang="ru-RU" dirty="0" smtClean="0"/>
              <a:t>5. Смена видов деятельности (запланированные ошибки, вопросы)</a:t>
            </a:r>
          </a:p>
          <a:p>
            <a:pPr>
              <a:buNone/>
            </a:pPr>
            <a:r>
              <a:rPr lang="ru-RU" dirty="0" smtClean="0"/>
              <a:t>6. Использование собственного потенциала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esktop\ощу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215370" cy="451266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1643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Ощущение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это простейший психический процесс, состоящий в отражении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отдельных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свойств предметов и явлений материального мира, а также внутренних состояний организма при непосредственном воздействии материальных раздражителей на соответствующие рецепторы.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Воспр.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78" y="2071678"/>
            <a:ext cx="9029922" cy="385765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357166"/>
            <a:ext cx="8229600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Восприятие 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это отражение в сознании человека целостных комплексов свойств предметов и явлений объективного мира при их непосредственном воздействии на органы чувств.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Образовательный</a:t>
            </a:r>
            <a:r>
              <a:rPr lang="ru-RU" dirty="0" smtClean="0"/>
              <a:t> </a:t>
            </a:r>
            <a:r>
              <a:rPr lang="ru-RU" b="1" dirty="0" smtClean="0"/>
              <a:t>процесс</a:t>
            </a:r>
            <a:r>
              <a:rPr lang="ru-RU" dirty="0" smtClean="0"/>
              <a:t>  (ОП) — совокупность учебно-воспитательного и самообразовательного процессов, направленная на решение задач образования, воспитания и развития личности в соответствии с ФГОС 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Учет </a:t>
            </a:r>
            <a:r>
              <a:rPr lang="ru-RU" dirty="0" err="1" smtClean="0"/>
              <a:t>сенсорно-перцептивных</a:t>
            </a:r>
            <a:r>
              <a:rPr lang="ru-RU" dirty="0" smtClean="0"/>
              <a:t> процессов в 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Индивидуальные различия  в </a:t>
            </a:r>
            <a:r>
              <a:rPr lang="ru-RU" dirty="0" err="1" smtClean="0"/>
              <a:t>Воспр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Процессуальные </a:t>
            </a:r>
            <a:r>
              <a:rPr lang="ru-RU" dirty="0" err="1" smtClean="0"/>
              <a:t>хар-ки</a:t>
            </a:r>
            <a:r>
              <a:rPr lang="ru-RU" dirty="0" smtClean="0"/>
              <a:t> </a:t>
            </a:r>
            <a:r>
              <a:rPr lang="ru-RU" dirty="0" err="1" smtClean="0"/>
              <a:t>Воспр</a:t>
            </a:r>
            <a:r>
              <a:rPr lang="ru-RU" dirty="0" smtClean="0"/>
              <a:t>. Двух- трехмерное изображение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Полимодальность</a:t>
            </a:r>
            <a:r>
              <a:rPr lang="ru-RU" dirty="0" smtClean="0"/>
              <a:t>  </a:t>
            </a:r>
            <a:r>
              <a:rPr lang="ru-RU" dirty="0" err="1" smtClean="0"/>
              <a:t>Воспр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Контроль за точностью и полнотой </a:t>
            </a:r>
            <a:r>
              <a:rPr lang="ru-RU" dirty="0" err="1" smtClean="0"/>
              <a:t>Воспр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Учет прошлого опыта  обучающегося (иностранные студенты!)</a:t>
            </a:r>
          </a:p>
          <a:p>
            <a:pPr marL="514350" indent="-514350">
              <a:buAutoNum type="arabicPeriod"/>
            </a:pPr>
            <a:r>
              <a:rPr lang="ru-RU" dirty="0" smtClean="0"/>
              <a:t>Виды </a:t>
            </a:r>
            <a:r>
              <a:rPr lang="ru-RU" dirty="0" err="1" smtClean="0"/>
              <a:t>Воспр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b="1" i="1" dirty="0" smtClean="0"/>
              <a:t>Память</a:t>
            </a:r>
            <a:r>
              <a:rPr lang="ru-RU" sz="2000" i="1" dirty="0" smtClean="0"/>
              <a:t> - форма психического отражения, заключающаяся в закреплении, сохранении и последующем воспроизведении прошлого опыта, делающая возможным его повторное использование в деятельности или возвращение в сферу сознания.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лексей\Desktop\Пм.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458" y="1714488"/>
            <a:ext cx="752857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Вид П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818" y="428604"/>
            <a:ext cx="8569524" cy="595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Учет </a:t>
            </a:r>
            <a:r>
              <a:rPr lang="ru-RU" dirty="0" err="1" smtClean="0"/>
              <a:t>мнемических</a:t>
            </a:r>
            <a:r>
              <a:rPr lang="ru-RU" dirty="0" smtClean="0"/>
              <a:t> процессов в 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Объем (7+-2)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Осмысленность 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Индивидуальные  особенности видов Пм.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Установка на запоминание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привлекается внимание для запоминания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Эффекты </a:t>
            </a:r>
            <a:r>
              <a:rPr lang="ru-RU" dirty="0" err="1" smtClean="0"/>
              <a:t>проактивного</a:t>
            </a:r>
            <a:r>
              <a:rPr lang="ru-RU" dirty="0" smtClean="0"/>
              <a:t> и ретроактивного торможения, незаконченного действия…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Мышление</a:t>
            </a:r>
            <a:r>
              <a:rPr lang="ru-RU" i="1" dirty="0" smtClean="0"/>
              <a:t> — </a:t>
            </a:r>
            <a:r>
              <a:rPr lang="ru-RU" dirty="0" smtClean="0"/>
              <a:t>это опосредованное и обобщенное отражение </a:t>
            </a:r>
            <a:r>
              <a:rPr lang="ru-RU" i="1" dirty="0" smtClean="0"/>
              <a:t>существенных и закономерных связей и отношений</a:t>
            </a:r>
            <a:r>
              <a:rPr lang="ru-RU" dirty="0" smtClean="0"/>
              <a:t> между предметами и явлениями объективной реальности.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Учет мышления в организации 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fontScale="92500" lnSpcReduction="10000"/>
          </a:bodyPr>
          <a:lstStyle/>
          <a:p>
            <a:pPr marL="0" indent="182563">
              <a:buAutoNum type="arabicPeriod"/>
            </a:pPr>
            <a:r>
              <a:rPr lang="ru-RU" dirty="0" smtClean="0"/>
              <a:t>Всякая деятельность, в т.ч. и  мышление, порождается мотивами</a:t>
            </a:r>
          </a:p>
          <a:p>
            <a:pPr marL="0" indent="182563">
              <a:buAutoNum type="arabicPeriod"/>
            </a:pPr>
            <a:r>
              <a:rPr lang="ru-RU" dirty="0" smtClean="0"/>
              <a:t>Рефлексивная регуляция</a:t>
            </a:r>
          </a:p>
          <a:p>
            <a:pPr marL="0" indent="182563">
              <a:buAutoNum type="arabicPeriod"/>
            </a:pPr>
            <a:r>
              <a:rPr lang="ru-RU" dirty="0" smtClean="0"/>
              <a:t>Активность М.</a:t>
            </a:r>
          </a:p>
          <a:p>
            <a:pPr marL="0" indent="182563">
              <a:buAutoNum type="arabicPeriod"/>
            </a:pPr>
            <a:r>
              <a:rPr lang="ru-RU" dirty="0" smtClean="0"/>
              <a:t>Обучение приемам М.</a:t>
            </a:r>
          </a:p>
          <a:p>
            <a:pPr marL="0" indent="182563">
              <a:buAutoNum type="arabicPeriod"/>
            </a:pPr>
            <a:r>
              <a:rPr lang="ru-RU" dirty="0" smtClean="0"/>
              <a:t>Соотношение род-вид</a:t>
            </a:r>
          </a:p>
          <a:p>
            <a:pPr marL="0" indent="182563">
              <a:buAutoNum type="arabicPeriod"/>
            </a:pPr>
            <a:r>
              <a:rPr lang="ru-RU" dirty="0" smtClean="0"/>
              <a:t>Создание установок для управления собственной мыслительной Д.</a:t>
            </a:r>
          </a:p>
          <a:p>
            <a:pPr marL="0" indent="182563">
              <a:buAutoNum type="arabicPeriod"/>
            </a:pPr>
            <a:r>
              <a:rPr lang="ru-RU" dirty="0" smtClean="0"/>
              <a:t>Контроль за мыслительной Д….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мыслю – значит, я существую!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Р. Декарт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ыш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03" y="1357298"/>
            <a:ext cx="8223665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Алексей\Desktop\Вообр ви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30741"/>
            <a:ext cx="7929618" cy="4570028"/>
          </a:xfrm>
          <a:prstGeom prst="rect">
            <a:avLst/>
          </a:prstGeom>
          <a:noFill/>
        </p:spPr>
      </p:pic>
      <p:pic>
        <p:nvPicPr>
          <p:cNvPr id="6148" name="Picture 4" descr="C:\Users\Алексей\Desktop\вообра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40" cy="17145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214290"/>
            <a:ext cx="650085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Воображение (фантазия)</a:t>
            </a:r>
            <a:r>
              <a:rPr lang="ru-RU" dirty="0" smtClean="0"/>
              <a:t> - познавательный психический процесс создания нового образа (представления) предмета или ситуации путем перестройки (преобразования) имеющихся у человека представлений.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айя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03" y="571480"/>
            <a:ext cx="8782397" cy="5054617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8001056" cy="600079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Динамичность ОП</a:t>
            </a:r>
            <a:r>
              <a:rPr lang="ru-RU" sz="2400" dirty="0" smtClean="0"/>
              <a:t> обеспечивается взаимодействием  структур</a:t>
            </a:r>
            <a:br>
              <a:rPr lang="ru-RU" sz="2400" dirty="0" smtClean="0"/>
            </a:br>
            <a:r>
              <a:rPr lang="ru-RU" sz="2400" dirty="0" smtClean="0"/>
              <a:t>1) педагогической;    2) методической;   3) психологической.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4357718" cy="2286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361950" fontAlgn="t">
              <a:buNone/>
            </a:pPr>
            <a:r>
              <a:rPr lang="ru-RU" sz="2200" b="1" i="1" dirty="0" smtClean="0"/>
              <a:t>Педагогическая </a:t>
            </a:r>
            <a:r>
              <a:rPr lang="ru-RU" sz="2200" b="1" dirty="0" smtClean="0"/>
              <a:t>структура ОП </a:t>
            </a:r>
            <a:r>
              <a:rPr lang="ru-RU" sz="2200" dirty="0" smtClean="0"/>
              <a:t>: </a:t>
            </a:r>
          </a:p>
          <a:p>
            <a:pPr marL="0" indent="0" fontAlgn="t">
              <a:buNone/>
            </a:pPr>
            <a:r>
              <a:rPr lang="ru-RU" sz="2200" dirty="0" smtClean="0"/>
              <a:t>а) целевого; </a:t>
            </a:r>
          </a:p>
          <a:p>
            <a:pPr marL="0" indent="0" fontAlgn="t">
              <a:buNone/>
            </a:pPr>
            <a:r>
              <a:rPr lang="ru-RU" sz="2200" dirty="0" smtClean="0"/>
              <a:t>б) содержательного; </a:t>
            </a:r>
          </a:p>
          <a:p>
            <a:pPr marL="0" indent="0" fontAlgn="t">
              <a:buNone/>
            </a:pPr>
            <a:r>
              <a:rPr lang="ru-RU" sz="2200" dirty="0" smtClean="0"/>
              <a:t>в) </a:t>
            </a:r>
            <a:r>
              <a:rPr lang="ru-RU" sz="2200" dirty="0" err="1" smtClean="0"/>
              <a:t>операционно-деятельностного</a:t>
            </a:r>
            <a:r>
              <a:rPr lang="ru-RU" sz="2200" dirty="0" smtClean="0"/>
              <a:t>;</a:t>
            </a:r>
          </a:p>
          <a:p>
            <a:pPr marL="0" indent="0" fontAlgn="t">
              <a:buNone/>
            </a:pPr>
            <a:r>
              <a:rPr lang="ru-RU" sz="2200" dirty="0" smtClean="0"/>
              <a:t>г) аналитико-результативного. </a:t>
            </a:r>
          </a:p>
          <a:p>
            <a:pPr marL="0" indent="361950" fontAlgn="t"/>
            <a:endParaRPr lang="ru-RU" sz="1800" dirty="0" smtClean="0"/>
          </a:p>
          <a:p>
            <a:pPr marL="0" indent="361950" fontAlgn="t"/>
            <a:endParaRPr lang="ru-RU" sz="1800" i="1" dirty="0" smtClean="0"/>
          </a:p>
          <a:p>
            <a:pPr marL="0" indent="361950"/>
            <a:endParaRPr lang="ru-RU" sz="1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86314" y="1357298"/>
            <a:ext cx="4357686" cy="2357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36195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Методическая 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структура ОП: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задачи Об и В;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последовательные этапы деятельности педагога; </a:t>
            </a:r>
          </a:p>
          <a:p>
            <a:pPr marR="0" lvl="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последовательные этапы деятельности обучающихся.</a:t>
            </a:r>
          </a:p>
          <a:p>
            <a:pPr marL="0" marR="0" lvl="0" indent="36195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3786190"/>
            <a:ext cx="7215238" cy="2857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36195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Психологическая 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структура ОП :</a:t>
            </a:r>
          </a:p>
          <a:p>
            <a:pPr marL="0" marR="0" lvl="0" indent="36195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а)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процессы восприятия, мышления, осмысления, запоминания, усвоения информации; </a:t>
            </a:r>
          </a:p>
          <a:p>
            <a:pPr marL="0" marR="0" lvl="0" indent="36195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 проявление обучающимися интереса, склонностей, мотивации учения, динамика эмоционального настроя; </a:t>
            </a:r>
          </a:p>
          <a:p>
            <a:pPr marL="0" marR="0" lvl="0" indent="36195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в) подъемы и спады физического и нервно-психического напряжения, динамика активности.</a:t>
            </a:r>
          </a:p>
          <a:p>
            <a:pPr marL="0" marR="0" lvl="0" indent="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Психолого-педагогические методы развития личности врача в профессии</a:t>
            </a:r>
            <a:endParaRPr lang="ru-RU" sz="3200" dirty="0"/>
          </a:p>
        </p:txBody>
      </p:sp>
      <p:pic>
        <p:nvPicPr>
          <p:cNvPr id="4" name="Содержимое 3" descr="hello_html_m31435bf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91" y="1857364"/>
            <a:ext cx="8640509" cy="3952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брота в бо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46202"/>
            <a:ext cx="8551307" cy="5379962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д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36" y="500008"/>
            <a:ext cx="8635205" cy="5034812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14818"/>
            <a:ext cx="7772400" cy="2071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486780" cy="2714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Лекция</a:t>
            </a:r>
            <a:r>
              <a:rPr lang="ru-RU" dirty="0" smtClean="0"/>
              <a:t> - это логически стройное, систематическое, последовательное и ясное изложение учебных и научных вопросов.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Алексей\Desktop\лек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4308460" cy="2816656"/>
          </a:xfrm>
          <a:prstGeom prst="rect">
            <a:avLst/>
          </a:prstGeom>
          <a:noFill/>
        </p:spPr>
      </p:pic>
      <p:pic>
        <p:nvPicPr>
          <p:cNvPr id="6147" name="Picture 3" descr="C:\Users\Алексей\Desktop\лек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428"/>
            <a:ext cx="3857652" cy="289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129590" cy="290989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Семинар </a:t>
            </a:r>
            <a:r>
              <a:rPr lang="ru-RU" dirty="0" smtClean="0"/>
              <a:t> - это занятия, проводимые под руководством преподавателя в учебной аудитории, направленные на углубление научно-теоретических знаний и овладение определенными методами самостоятельной, в том числе исследовательской работы.</a:t>
            </a:r>
            <a:endParaRPr lang="ru-RU" dirty="0"/>
          </a:p>
        </p:txBody>
      </p:sp>
      <p:pic>
        <p:nvPicPr>
          <p:cNvPr id="7170" name="Picture 2" descr="C:\Users\Алексей\Desktop\практ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4643">
            <a:off x="4413067" y="3278988"/>
            <a:ext cx="4064310" cy="2912883"/>
          </a:xfrm>
          <a:prstGeom prst="rect">
            <a:avLst/>
          </a:prstGeom>
          <a:noFill/>
        </p:spPr>
      </p:pic>
      <p:pic>
        <p:nvPicPr>
          <p:cNvPr id="7171" name="Picture 3" descr="C:\Users\Алексей\Desktop\прак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824267" cy="286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329642" cy="4857784"/>
          </a:xfrm>
        </p:spPr>
        <p:txBody>
          <a:bodyPr>
            <a:normAutofit/>
          </a:bodyPr>
          <a:lstStyle/>
          <a:p>
            <a:pPr indent="22225">
              <a:buNone/>
            </a:pPr>
            <a:r>
              <a:rPr lang="ru-RU" i="1" dirty="0" smtClean="0"/>
              <a:t>Практические занятия </a:t>
            </a:r>
            <a:r>
              <a:rPr lang="ru-RU" dirty="0" smtClean="0"/>
              <a:t> - это практическое занятие, на котором обучающиеся приобретают умения оформлять рефераты, учатся конспектировать первоисточники, устно излагать материал, а также защищать научные положения и выводы.    </a:t>
            </a:r>
            <a:endParaRPr lang="ru-RU" dirty="0"/>
          </a:p>
        </p:txBody>
      </p:sp>
      <p:pic>
        <p:nvPicPr>
          <p:cNvPr id="8194" name="Picture 2" descr="C:\Users\Алексей\Desktop\семин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4237565"/>
            <a:ext cx="4000527" cy="2253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500570"/>
            <a:ext cx="7729566" cy="1857388"/>
          </a:xfrm>
        </p:spPr>
        <p:txBody>
          <a:bodyPr>
            <a:normAutofit/>
          </a:bodyPr>
          <a:lstStyle/>
          <a:p>
            <a:r>
              <a:rPr lang="ru-RU" i="1" dirty="0" smtClean="0"/>
              <a:t>Аттестационные мероприятия</a:t>
            </a:r>
            <a:r>
              <a:rPr lang="ru-RU" dirty="0" smtClean="0"/>
              <a:t> – контроль знаний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3075" name="Picture 3" descr="C:\Users\Алексей\Desktop\1361552662_pics0032_resize_yapfiles.ru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99650"/>
            <a:ext cx="5715008" cy="2772357"/>
          </a:xfrm>
          <a:prstGeom prst="rect">
            <a:avLst/>
          </a:prstGeom>
          <a:noFill/>
        </p:spPr>
      </p:pic>
      <p:pic>
        <p:nvPicPr>
          <p:cNvPr id="3074" name="Picture 2" descr="C:\Users\Алексей\Desktop\6969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3200"/>
            <a:ext cx="3690082" cy="240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34390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Желательные качества обучающегося:</a:t>
            </a:r>
          </a:p>
          <a:p>
            <a:pPr marL="0" indent="276225">
              <a:buNone/>
            </a:pPr>
            <a:r>
              <a:rPr lang="ru-RU" dirty="0" smtClean="0"/>
              <a:t>собранность, </a:t>
            </a:r>
          </a:p>
          <a:p>
            <a:pPr marL="0" indent="276225">
              <a:buNone/>
            </a:pPr>
            <a:r>
              <a:rPr lang="ru-RU" dirty="0" smtClean="0"/>
              <a:t>настойчивость, воля, </a:t>
            </a:r>
          </a:p>
          <a:p>
            <a:pPr marL="0" indent="276225">
              <a:buNone/>
            </a:pPr>
            <a:r>
              <a:rPr lang="ru-RU" dirty="0" smtClean="0"/>
              <a:t>высокая эмоциональная культура,</a:t>
            </a:r>
          </a:p>
          <a:p>
            <a:pPr marL="0" indent="276225">
              <a:buNone/>
            </a:pPr>
            <a:r>
              <a:rPr lang="ru-RU" dirty="0" smtClean="0"/>
              <a:t>навыки самовоспитания, самообучения,  </a:t>
            </a:r>
          </a:p>
          <a:p>
            <a:pPr marL="0" indent="276225">
              <a:buNone/>
            </a:pPr>
            <a:r>
              <a:rPr lang="ru-RU" dirty="0" smtClean="0"/>
              <a:t>самоуправления, самоконтроля, </a:t>
            </a:r>
          </a:p>
          <a:p>
            <a:pPr marL="0" indent="276225">
              <a:buNone/>
            </a:pPr>
            <a:r>
              <a:rPr lang="ru-RU" dirty="0" smtClean="0"/>
              <a:t>самосовершенствования. </a:t>
            </a:r>
            <a:endParaRPr lang="ru-RU" dirty="0"/>
          </a:p>
        </p:txBody>
      </p:sp>
      <p:pic>
        <p:nvPicPr>
          <p:cNvPr id="9218" name="Picture 2" descr="C:\Users\Алексей\Desktop\1419587049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2484421" cy="1804434"/>
          </a:xfrm>
          <a:prstGeom prst="rect">
            <a:avLst/>
          </a:prstGeom>
          <a:noFill/>
        </p:spPr>
      </p:pic>
      <p:pic>
        <p:nvPicPr>
          <p:cNvPr id="9219" name="Picture 3" descr="C:\Users\Алексей\Desktop\gma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714884"/>
            <a:ext cx="2928958" cy="1646253"/>
          </a:xfrm>
          <a:prstGeom prst="rect">
            <a:avLst/>
          </a:prstGeom>
          <a:noFill/>
        </p:spPr>
      </p:pic>
      <p:pic>
        <p:nvPicPr>
          <p:cNvPr id="9220" name="Picture 4" descr="C:\Users\Алексей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324" y="4857760"/>
            <a:ext cx="3588295" cy="163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рить в себ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0"/>
            <a:ext cx="6858048" cy="6789468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из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0609" y="0"/>
            <a:ext cx="7562851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3936_html_6bbc10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02" y="695832"/>
            <a:ext cx="8427201" cy="451911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Рис. Модель структуры учебного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D:\Медакадемия\МПП\krasgmu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8229600" cy="3258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929330"/>
            <a:ext cx="8015318" cy="50006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Рис.  Структура педагогического процесса</a:t>
            </a:r>
          </a:p>
        </p:txBody>
      </p:sp>
      <p:pic>
        <p:nvPicPr>
          <p:cNvPr id="4" name="Содержимое 3" descr="ПП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571480"/>
            <a:ext cx="7023117" cy="4643470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73_html_m17a30f3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4870"/>
            <a:ext cx="7643866" cy="6596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ал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430" y="1285860"/>
            <a:ext cx="8231013" cy="49312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860</Words>
  <PresentationFormat>Экран (4:3)</PresentationFormat>
  <Paragraphs>148</Paragraphs>
  <Slides>60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Особенности организации образовательного процесса с учетом индивидуально-психологических особенностей обучающихся</vt:lpstr>
      <vt:lpstr>Слайд 2</vt:lpstr>
      <vt:lpstr>Слайд 3</vt:lpstr>
      <vt:lpstr>Слайд 4</vt:lpstr>
      <vt:lpstr>Динамичность ОП обеспечивается взаимодействием  структур 1) педагогической;    2) методической;   3) психологической. </vt:lpstr>
      <vt:lpstr>Рис. Модель структуры учебного процесса</vt:lpstr>
      <vt:lpstr>Рис.  Структура педагогического процесса</vt:lpstr>
      <vt:lpstr>Слайд 8</vt:lpstr>
      <vt:lpstr>Слайд 9</vt:lpstr>
      <vt:lpstr>Слайд 10</vt:lpstr>
      <vt:lpstr>Индивидные свойства человека (по Б.Г. Ананьеву)</vt:lpstr>
      <vt:lpstr>Слайд 12</vt:lpstr>
      <vt:lpstr>Слайд 13</vt:lpstr>
      <vt:lpstr>Человек как субъект труда</vt:lpstr>
      <vt:lpstr>Слайд 15</vt:lpstr>
      <vt:lpstr>Признаки субъектности (по А.К.Марковой) </vt:lpstr>
      <vt:lpstr>Труд избавляет человека от трех главных зол – скуки, порока и нужды   (Вольтер)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Понятие познавательных процессов</vt:lpstr>
      <vt:lpstr>Виды познавательных процессов</vt:lpstr>
      <vt:lpstr>Слайд 32</vt:lpstr>
      <vt:lpstr>Виды познавательных процессов</vt:lpstr>
      <vt:lpstr>Слайд 34</vt:lpstr>
      <vt:lpstr>Слайд 35</vt:lpstr>
      <vt:lpstr>Аттенционные способности в ОП</vt:lpstr>
      <vt:lpstr>Управление вниманием</vt:lpstr>
      <vt:lpstr>  Ощущение - это простейший психический процесс, состоящий в отражении отдельных свойств предметов и явлений материального мира, а также внутренних состояний организма при непосредственном воздействии материальных раздражителей на соответствующие рецепторы. </vt:lpstr>
      <vt:lpstr>Слайд 39</vt:lpstr>
      <vt:lpstr>Учет сенсорно-перцептивных процессов в ОП</vt:lpstr>
      <vt:lpstr>Память - форма психического отражения, заключающаяся в закреплении, сохранении и последующем воспроизведении прошлого опыта, делающая возможным его повторное использование в деятельности или возвращение в сферу сознания.</vt:lpstr>
      <vt:lpstr>Слайд 42</vt:lpstr>
      <vt:lpstr>Учет мнемических процессов в ОП</vt:lpstr>
      <vt:lpstr>Слайд 44</vt:lpstr>
      <vt:lpstr>Учет мышления в организации ОП</vt:lpstr>
      <vt:lpstr>Я мыслю – значит, я существую!  Р. Декарт</vt:lpstr>
      <vt:lpstr>Слайд 47</vt:lpstr>
      <vt:lpstr>Слайд 48</vt:lpstr>
      <vt:lpstr>Слайд 49</vt:lpstr>
      <vt:lpstr>Психолого-педагогические методы развития личности врача в профессии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образовательного процесса с учетом индивидуально-типологических особенностей обучающихся</dc:title>
  <dc:creator>рабочий</dc:creator>
  <cp:lastModifiedBy>Ирина</cp:lastModifiedBy>
  <cp:revision>45</cp:revision>
  <dcterms:created xsi:type="dcterms:W3CDTF">2017-04-19T01:06:46Z</dcterms:created>
  <dcterms:modified xsi:type="dcterms:W3CDTF">2019-02-26T13:27:59Z</dcterms:modified>
</cp:coreProperties>
</file>