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7"/>
  </p:notesMasterIdLst>
  <p:sldIdLst>
    <p:sldId id="362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2" autoAdjust="0"/>
    <p:restoredTop sz="94660"/>
  </p:normalViewPr>
  <p:slideViewPr>
    <p:cSldViewPr>
      <p:cViewPr varScale="1">
        <p:scale>
          <a:sx n="96" d="100"/>
          <a:sy n="96" d="100"/>
        </p:scale>
        <p:origin x="14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1_Титульны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6989" y="4346296"/>
            <a:ext cx="6798251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7311905" y="4650539"/>
            <a:ext cx="3401479" cy="1192038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" y="6794311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" y="2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-3378440" y="3410286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 descr="C:\Users\ПК\Documents\ИКТ для УПД\ВФрозовы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ppstudio.com/" TargetMode="External"/><Relationship Id="rId2" Type="http://schemas.openxmlformats.org/officeDocument/2006/relationships/hyperlink" Target="https://code-live.ru/tag/cpp-manua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244325" y="2996951"/>
            <a:ext cx="4912659" cy="190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85725" algn="just">
              <a:defRPr/>
            </a:pPr>
            <a:r>
              <a:rPr lang="ru-RU" sz="3600" b="0" dirty="0"/>
              <a:t>Модульное программирование. Функции в C++</a:t>
            </a:r>
          </a:p>
        </p:txBody>
      </p:sp>
      <p:sp>
        <p:nvSpPr>
          <p:cNvPr id="206" name="Google Shape;206;p29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9" descr="C:\Users\ПК\Documents\ИКТ для УПД\ВФрозовый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690285" y="385483"/>
            <a:ext cx="862404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635628" y="842685"/>
            <a:ext cx="49126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335280" y="6278880"/>
            <a:ext cx="938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1" y="5343128"/>
            <a:ext cx="9036496" cy="7920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Лекция №2</a:t>
            </a:r>
            <a:r>
              <a:rPr lang="en-US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 по дисциплине «Информационные технологии и программирование» для студентов, обучающихся по специальности </a:t>
            </a:r>
            <a:r>
              <a:rPr lang="ru-RU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30.05.03 – Кибернетика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2D73D2-1A34-4C26-BF0E-0F46FBA34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32" y="1697984"/>
            <a:ext cx="304800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5898" y="49876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Что обеспечивают прототипы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85898" y="1080776"/>
            <a:ext cx="11714964" cy="2696148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sz="2400"/>
              <a:t>Прототипы значительно снижают вероятность допущения ошибок в  программе. В частности, они обеспечивают следующие моменты:</a:t>
            </a:r>
            <a:endParaRPr/>
          </a:p>
          <a:p>
            <a:pPr marL="0" indent="363538" algn="just">
              <a:defRPr/>
            </a:pPr>
            <a:r>
              <a:rPr lang="ru-RU" sz="2400"/>
              <a:t>Компилятор корректно обрабатывает возвращаемое значение. </a:t>
            </a:r>
            <a:endParaRPr/>
          </a:p>
          <a:p>
            <a:pPr marL="0" indent="363538" algn="just">
              <a:defRPr/>
            </a:pPr>
            <a:r>
              <a:rPr lang="ru-RU" sz="2400"/>
              <a:t>Компилятор проверяет, указано ли правильное количество аргументов. </a:t>
            </a:r>
            <a:endParaRPr/>
          </a:p>
          <a:p>
            <a:pPr marL="0" indent="363538" algn="just">
              <a:defRPr/>
            </a:pPr>
            <a:r>
              <a:rPr lang="ru-RU" sz="2400"/>
              <a:t>Компилятор проверяет правильность типов аргументов. Если тип не подходит, компилятор преобразует его в правильный, когда это возможно.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10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5898" y="4031673"/>
            <a:ext cx="11714964" cy="2069926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sz="2400"/>
              <a:t>Примеры</a:t>
            </a:r>
            <a:r>
              <a:rPr lang="en-US" sz="2400"/>
              <a:t> </a:t>
            </a:r>
            <a:r>
              <a:rPr lang="ru-RU" sz="2400"/>
              <a:t>прототипов</a:t>
            </a:r>
            <a:r>
              <a:rPr lang="en-US" sz="2400"/>
              <a:t>:</a:t>
            </a:r>
            <a:endParaRPr lang="en-US" sz="2400" b="1"/>
          </a:p>
          <a:p>
            <a:pPr>
              <a:buFont typeface="Wingdings"/>
              <a:buNone/>
              <a:defRPr/>
            </a:pPr>
            <a:r>
              <a:rPr lang="ru-RU" sz="2400" b="1"/>
              <a:t>	</a:t>
            </a:r>
            <a:r>
              <a:rPr lang="en-US" sz="2400" b="1"/>
              <a:t>int</a:t>
            </a:r>
            <a:r>
              <a:rPr lang="en-US" sz="2400"/>
              <a:t> func(</a:t>
            </a:r>
            <a:r>
              <a:rPr lang="en-US" sz="2400" b="1"/>
              <a:t>int</a:t>
            </a:r>
            <a:r>
              <a:rPr lang="en-US" sz="2400"/>
              <a:t>, </a:t>
            </a:r>
            <a:r>
              <a:rPr lang="en-US" sz="2400" b="1"/>
              <a:t>double</a:t>
            </a:r>
            <a:r>
              <a:rPr lang="en-US" sz="2400"/>
              <a:t>, </a:t>
            </a:r>
            <a:r>
              <a:rPr lang="en-US" sz="2400" b="1"/>
              <a:t>double</a:t>
            </a:r>
            <a:r>
              <a:rPr lang="en-US" sz="2400"/>
              <a:t>);</a:t>
            </a:r>
            <a:endParaRPr lang="en-US" sz="2400" b="1"/>
          </a:p>
          <a:p>
            <a:pPr>
              <a:buFont typeface="Wingdings"/>
              <a:buNone/>
              <a:defRPr/>
            </a:pPr>
            <a:r>
              <a:rPr lang="ru-RU" sz="2400" b="1"/>
              <a:t>	</a:t>
            </a:r>
            <a:r>
              <a:rPr lang="en-US" sz="2400" b="1"/>
              <a:t>void</a:t>
            </a:r>
            <a:r>
              <a:rPr lang="en-US" sz="2400"/>
              <a:t> func(</a:t>
            </a:r>
            <a:r>
              <a:rPr lang="en-US" sz="2400" b="1"/>
              <a:t>int</a:t>
            </a:r>
            <a:r>
              <a:rPr lang="en-US" sz="2400"/>
              <a:t>, </a:t>
            </a:r>
            <a:r>
              <a:rPr lang="en-US" sz="2400" b="1"/>
              <a:t>char</a:t>
            </a:r>
            <a:r>
              <a:rPr lang="en-US" sz="2400"/>
              <a:t> *);</a:t>
            </a:r>
            <a:endParaRPr lang="en-US" sz="2400" b="1"/>
          </a:p>
          <a:p>
            <a:pPr>
              <a:buFont typeface="Wingdings"/>
              <a:buNone/>
              <a:defRPr/>
            </a:pPr>
            <a:r>
              <a:rPr lang="ru-RU" sz="2400" b="1"/>
              <a:t>	</a:t>
            </a:r>
            <a:r>
              <a:rPr lang="en-US" sz="2400" b="1"/>
              <a:t>double</a:t>
            </a:r>
            <a:r>
              <a:rPr lang="en-US" sz="2400"/>
              <a:t> func</a:t>
            </a:r>
            <a:r>
              <a:rPr lang="ru-RU" sz="2400"/>
              <a:t>(</a:t>
            </a:r>
            <a:r>
              <a:rPr lang="en-US" sz="2400" b="1"/>
              <a:t>void</a:t>
            </a:r>
            <a:r>
              <a:rPr lang="ru-RU" sz="2400"/>
              <a:t>)</a:t>
            </a:r>
            <a:r>
              <a:rPr lang="en-US" sz="2400"/>
              <a:t>;</a:t>
            </a:r>
            <a:endParaRPr 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8243" y="82492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Определение функции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09600" y="1600201"/>
            <a:ext cx="10870276" cy="8686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/>
              <a:t>Функции, не возвращающие значений,  называются функциями типа </a:t>
            </a:r>
            <a:r>
              <a:rPr lang="ru-RU" b="1"/>
              <a:t>void</a:t>
            </a:r>
            <a:r>
              <a:rPr lang="ru-RU"/>
              <a:t> и имеют следующую общую форму: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94" t="26786" r="39587" b="56349"/>
          <a:stretch/>
        </p:blipFill>
        <p:spPr bwMode="auto">
          <a:xfrm>
            <a:off x="677339" y="2714831"/>
            <a:ext cx="6206425" cy="13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6422" t="31101" r="22198" b="48661"/>
          <a:stretch/>
        </p:blipFill>
        <p:spPr bwMode="auto">
          <a:xfrm>
            <a:off x="677337" y="4288837"/>
            <a:ext cx="8476343" cy="14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: скругленные углы 4"/>
          <p:cNvSpPr/>
          <p:nvPr/>
        </p:nvSpPr>
        <p:spPr bwMode="auto">
          <a:xfrm>
            <a:off x="440575" y="1521229"/>
            <a:ext cx="11055927" cy="4596938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9336" y="44624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Определение функции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159" t="19048" r="19058" b="64881"/>
          <a:stretch/>
        </p:blipFill>
        <p:spPr bwMode="auto">
          <a:xfrm>
            <a:off x="425488" y="1540361"/>
            <a:ext cx="11071014" cy="1344329"/>
          </a:xfrm>
          <a:prstGeom prst="round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425488" y="3207658"/>
            <a:ext cx="10954636" cy="2145268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/>
              <a:t>— выражение должно сводиться по типу к </a:t>
            </a:r>
            <a:r>
              <a:rPr lang="ru-RU" sz="2000" b="1"/>
              <a:t>имяТипа</a:t>
            </a:r>
            <a:r>
              <a:rPr lang="ru-RU" sz="2000"/>
              <a:t> либо может быть  преобразовано в </a:t>
            </a:r>
            <a:r>
              <a:rPr lang="ru-RU" sz="2000" b="1"/>
              <a:t>имяТипа</a:t>
            </a:r>
            <a:endParaRPr lang="en-US" sz="2000" b="1"/>
          </a:p>
          <a:p>
            <a:pPr algn="just">
              <a:defRPr/>
            </a:pPr>
            <a:r>
              <a:rPr lang="ru-RU" sz="2000"/>
              <a:t>— Язык </a:t>
            </a:r>
            <a:r>
              <a:rPr lang="en-US" sz="2000"/>
              <a:t>C</a:t>
            </a:r>
            <a:r>
              <a:rPr lang="ru-RU" sz="2000"/>
              <a:t>++  накладывает ограничения на типы возвращаемых значений: возвращаемое значение не может быть массивом. Все остальное допускается — целые числа, числа с плавающей точкой, указатели и даже структуры и объекты. </a:t>
            </a:r>
            <a:endParaRPr lang="en-US" sz="2000"/>
          </a:p>
          <a:p>
            <a:pPr algn="just">
              <a:defRPr/>
            </a:pPr>
            <a:r>
              <a:rPr lang="ru-RU" sz="2000"/>
              <a:t>—</a:t>
            </a:r>
            <a:r>
              <a:rPr lang="en-US" sz="2000"/>
              <a:t> </a:t>
            </a:r>
            <a:r>
              <a:rPr lang="ru-RU" sz="2000"/>
              <a:t>Хотя функция </a:t>
            </a:r>
            <a:r>
              <a:rPr lang="en-US" sz="2000"/>
              <a:t>C</a:t>
            </a:r>
            <a:r>
              <a:rPr lang="ru-RU" sz="2000"/>
              <a:t>++ не может вернуть массив непосредственно, она все же может вернуть его в составе структуры или объекта.</a:t>
            </a:r>
          </a:p>
        </p:txBody>
      </p:sp>
      <p:pic>
        <p:nvPicPr>
          <p:cNvPr id="3" name="Рукописные данные 2"/>
          <p:cNvPicPr/>
          <p:nvPr/>
        </p:nvPicPr>
        <p:blipFill>
          <a:blip r:embed="rId3"/>
          <a:stretch/>
        </p:blipFill>
        <p:spPr bwMode="auto">
          <a:xfrm>
            <a:off x="600120" y="1812960"/>
            <a:ext cx="10782360" cy="755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847" y="202286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Заголовок функции</a:t>
            </a:r>
            <a:endParaRPr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319" y="1527849"/>
            <a:ext cx="11275308" cy="1916809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Font typeface="Wingdings"/>
              <a:buNone/>
              <a:defRPr/>
            </a:pPr>
            <a:r>
              <a:rPr lang="ru-RU" sz="2100" b="1"/>
              <a:t>Заголовок функции </a:t>
            </a:r>
            <a:r>
              <a:rPr lang="ru-RU" sz="2100"/>
              <a:t> –  описание  интерфейсной части     функции,     которая    содержит:    тип возвращаемого значения, имя функции и список формальных параметров функции.</a:t>
            </a:r>
            <a:endParaRPr/>
          </a:p>
          <a:p>
            <a:pPr algn="just">
              <a:buFont typeface="Wingdings"/>
              <a:buNone/>
              <a:defRPr/>
            </a:pPr>
            <a:endParaRPr lang="ru-RU" sz="2100"/>
          </a:p>
          <a:p>
            <a:pPr algn="just">
              <a:buFont typeface="Wingdings"/>
              <a:buNone/>
              <a:defRPr/>
            </a:pPr>
            <a:r>
              <a:rPr lang="ru-RU" sz="2100"/>
              <a:t>Синтаксис объявления заголовка функции:</a:t>
            </a:r>
            <a:endParaRPr/>
          </a:p>
          <a:p>
            <a:pPr algn="just">
              <a:buFont typeface="Wingdings"/>
              <a:buNone/>
              <a:defRPr/>
            </a:pPr>
            <a:r>
              <a:rPr lang="ru-RU" sz="2100"/>
              <a:t>	</a:t>
            </a:r>
            <a:r>
              <a:rPr lang="ru-RU" sz="2100" i="1"/>
              <a:t>возвращаемый тип имя(список формальных параметров)</a:t>
            </a:r>
            <a:endParaRPr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253" y="3804782"/>
            <a:ext cx="11248373" cy="1719196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sz="2100"/>
              <a:t>Примеры</a:t>
            </a:r>
            <a:r>
              <a:rPr lang="en-US" sz="2100"/>
              <a:t> </a:t>
            </a:r>
            <a:r>
              <a:rPr lang="ru-RU" sz="2100"/>
              <a:t>заголовков</a:t>
            </a:r>
            <a:r>
              <a:rPr lang="en-US" sz="2100"/>
              <a:t> </a:t>
            </a:r>
            <a:r>
              <a:rPr lang="ru-RU" sz="2100"/>
              <a:t>функций</a:t>
            </a:r>
            <a:r>
              <a:rPr lang="en-US" sz="2100"/>
              <a:t>:</a:t>
            </a:r>
            <a:endParaRPr lang="en-US" sz="2100" b="1"/>
          </a:p>
          <a:p>
            <a:pPr>
              <a:buFont typeface="Wingdings"/>
              <a:buNone/>
              <a:defRPr/>
            </a:pPr>
            <a:r>
              <a:rPr lang="ru-RU" sz="2100" b="1"/>
              <a:t>	</a:t>
            </a:r>
            <a:r>
              <a:rPr lang="en-US" sz="2100" b="1"/>
              <a:t>int</a:t>
            </a:r>
            <a:r>
              <a:rPr lang="en-US" sz="2100"/>
              <a:t> func(</a:t>
            </a:r>
            <a:r>
              <a:rPr lang="en-US" sz="2100" b="1"/>
              <a:t>int </a:t>
            </a:r>
            <a:r>
              <a:rPr lang="en-US" sz="2100"/>
              <a:t>i, </a:t>
            </a:r>
            <a:r>
              <a:rPr lang="en-US" sz="2100" b="1"/>
              <a:t>double </a:t>
            </a:r>
            <a:r>
              <a:rPr lang="en-US" sz="2100"/>
              <a:t>x, </a:t>
            </a:r>
            <a:r>
              <a:rPr lang="en-US" sz="2100" b="1"/>
              <a:t>double </a:t>
            </a:r>
            <a:r>
              <a:rPr lang="en-US" sz="2100"/>
              <a:t>y)</a:t>
            </a:r>
            <a:endParaRPr lang="en-US" sz="2100" b="1"/>
          </a:p>
          <a:p>
            <a:pPr>
              <a:buFont typeface="Wingdings"/>
              <a:buNone/>
              <a:defRPr/>
            </a:pPr>
            <a:r>
              <a:rPr lang="ru-RU" sz="2100" b="1"/>
              <a:t>	</a:t>
            </a:r>
            <a:r>
              <a:rPr lang="en-US" sz="2100" b="1"/>
              <a:t>void</a:t>
            </a:r>
            <a:r>
              <a:rPr lang="en-US" sz="2100"/>
              <a:t> func(</a:t>
            </a:r>
            <a:r>
              <a:rPr lang="en-US" sz="2100" b="1"/>
              <a:t>int </a:t>
            </a:r>
            <a:r>
              <a:rPr lang="en-US" sz="2100"/>
              <a:t>ind, </a:t>
            </a:r>
            <a:r>
              <a:rPr lang="en-US" sz="2100" b="1"/>
              <a:t>char</a:t>
            </a:r>
            <a:r>
              <a:rPr lang="en-US" sz="2100"/>
              <a:t> *string)</a:t>
            </a:r>
            <a:endParaRPr lang="en-US" sz="2100" b="1"/>
          </a:p>
          <a:p>
            <a:pPr>
              <a:buFont typeface="Wingdings"/>
              <a:buNone/>
              <a:defRPr/>
            </a:pPr>
            <a:r>
              <a:rPr lang="ru-RU" sz="2100" b="1"/>
              <a:t>	</a:t>
            </a:r>
            <a:r>
              <a:rPr lang="en-US" sz="2100" b="1"/>
              <a:t>double</a:t>
            </a:r>
            <a:r>
              <a:rPr lang="en-US" sz="2100"/>
              <a:t> func(</a:t>
            </a:r>
            <a:r>
              <a:rPr lang="en-US" sz="2100" b="1"/>
              <a:t>void</a:t>
            </a:r>
            <a:r>
              <a:rPr lang="en-US" sz="2100"/>
              <a:t>)</a:t>
            </a:r>
            <a:r>
              <a:rPr lang="ru-RU" sz="2100"/>
              <a:t> 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795" y="152182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Тело функции</a:t>
            </a:r>
            <a:endParaRPr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795" y="1372407"/>
            <a:ext cx="11662775" cy="1258060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Font typeface="Wingdings"/>
              <a:buNone/>
              <a:defRPr/>
            </a:pPr>
            <a:r>
              <a:rPr lang="ru-RU" sz="2100" b="1"/>
              <a:t>Тело функции</a:t>
            </a:r>
            <a:r>
              <a:rPr lang="ru-RU" sz="2100"/>
              <a:t>   –   часть-реализация,  содержащая программный   код,    выполняемый   при   вызове функции.   Тело   функции  всегда  следует  сразу после заголовка функции (разделять их нельзя) и заключено в фигурные скобки.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14</a:t>
            </a:fld>
            <a:endParaRPr lang="ru-RU"/>
          </a:p>
        </p:txBody>
      </p:sp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AE71F5F1-4189-4EBE-B0EE-07A73184C099}"/>
              </a:ext>
            </a:extLst>
          </p:cNvPr>
          <p:cNvSpPr txBox="1">
            <a:spLocks/>
          </p:cNvSpPr>
          <p:nvPr/>
        </p:nvSpPr>
        <p:spPr bwMode="auto">
          <a:xfrm>
            <a:off x="263352" y="2724602"/>
            <a:ext cx="10972800" cy="75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/>
              <a:t>Функция завершается после выполнения оператора </a:t>
            </a:r>
            <a:r>
              <a:rPr lang="ru-RU" b="1"/>
              <a:t>return</a:t>
            </a:r>
            <a:r>
              <a:rPr lang="ru-RU"/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78CBD8-4D7E-4B2D-BF3E-F89483D5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6629" t="26587" r="7796" b="52183"/>
          <a:stretch/>
        </p:blipFill>
        <p:spPr bwMode="auto">
          <a:xfrm>
            <a:off x="369081" y="3666110"/>
            <a:ext cx="11341469" cy="162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B40DE91-EA73-41BE-BE26-B44D1A6CC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6656" t="34673" r="13048" b="53025"/>
          <a:stretch/>
        </p:blipFill>
        <p:spPr bwMode="auto">
          <a:xfrm>
            <a:off x="369081" y="5558907"/>
            <a:ext cx="10428471" cy="94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1187" y="193453"/>
            <a:ext cx="11778641" cy="7994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Аргументы функций и передача по значению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48210" y="1487271"/>
            <a:ext cx="10972800" cy="172357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dirty="0"/>
              <a:t>В C++ аргументы обычно передаются </a:t>
            </a:r>
            <a:r>
              <a:rPr lang="ru-RU" b="1" dirty="0"/>
              <a:t>по значению</a:t>
            </a:r>
            <a:r>
              <a:rPr lang="ru-RU" dirty="0"/>
              <a:t>. Это означает, что числовое значение аргумента  передается в функцию, где присваивается новой переменной.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94" t="25992" r="49675" b="69246"/>
          <a:stretch/>
        </p:blipFill>
        <p:spPr bwMode="auto">
          <a:xfrm>
            <a:off x="938447" y="3138254"/>
            <a:ext cx="3947885" cy="34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6394" t="38790" r="54309" b="56349"/>
          <a:stretch/>
        </p:blipFill>
        <p:spPr bwMode="auto">
          <a:xfrm>
            <a:off x="948123" y="3588198"/>
            <a:ext cx="318346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 bwMode="auto">
          <a:xfrm>
            <a:off x="171187" y="4262947"/>
            <a:ext cx="11315179" cy="1804749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/>
              <a:t>Переменная, которая используется для приема переданного значения, называется </a:t>
            </a:r>
            <a:r>
              <a:rPr lang="ru-RU" sz="2000" b="1"/>
              <a:t>формальным аргументом</a:t>
            </a:r>
            <a:r>
              <a:rPr lang="ru-RU" sz="2000"/>
              <a:t> или </a:t>
            </a:r>
            <a:r>
              <a:rPr lang="ru-RU" sz="2000" b="1"/>
              <a:t>формальным параметром</a:t>
            </a:r>
            <a:r>
              <a:rPr lang="ru-RU" sz="2000"/>
              <a:t>. Значение, переданное функции, называется </a:t>
            </a:r>
            <a:r>
              <a:rPr lang="ru-RU" sz="2000" b="1"/>
              <a:t>фактическим аргументом </a:t>
            </a:r>
            <a:r>
              <a:rPr lang="ru-RU" sz="2000"/>
              <a:t>или </a:t>
            </a:r>
            <a:r>
              <a:rPr lang="ru-RU" sz="2000" b="1"/>
              <a:t>фактическим параметром</a:t>
            </a:r>
            <a:r>
              <a:rPr lang="ru-RU" sz="2000"/>
              <a:t>. Иногда в стандарте C++ слово </a:t>
            </a:r>
            <a:r>
              <a:rPr lang="ru-RU" sz="2000" b="1" u="sng"/>
              <a:t>аргумент</a:t>
            </a:r>
            <a:r>
              <a:rPr lang="ru-RU" sz="2000"/>
              <a:t> используется для обозначения фактического аргумента или параметра, а  слово </a:t>
            </a:r>
            <a:r>
              <a:rPr lang="ru-RU" sz="2000" b="1" u="sng"/>
              <a:t>параметр</a:t>
            </a:r>
            <a:r>
              <a:rPr lang="ru-RU" sz="2000"/>
              <a:t> — для обозначения формального аргумента или параметра. 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171187" y="1352811"/>
            <a:ext cx="11315179" cy="2755726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033" y="2792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Передача по значению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16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7684" t="28175" r="9557" b="27579"/>
          <a:stretch/>
        </p:blipFill>
        <p:spPr bwMode="auto">
          <a:xfrm>
            <a:off x="445624" y="999763"/>
            <a:ext cx="11746376" cy="36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445624" y="4967799"/>
            <a:ext cx="11416524" cy="1328023"/>
          </a:xfrm>
          <a:prstGeom prst="roundRect">
            <a:avLst/>
          </a:prstGeom>
          <a:ln w="158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/>
              <a:t>Когда функция вызывается, компьютер выделяет память, необходимую для этих переменных. Когда функция завершается, компьютер освобождает память, которая была использована этими переменными.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6346" y="229109"/>
            <a:ext cx="10972800" cy="5671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Локальные переменные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17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1438" t="15079" r="13427" b="3769"/>
          <a:stretch/>
        </p:blipFill>
        <p:spPr bwMode="auto">
          <a:xfrm>
            <a:off x="1470801" y="950688"/>
            <a:ext cx="8850993" cy="57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268" y="114604"/>
            <a:ext cx="11863191" cy="13255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/>
              <a:t>Пример 1. Реализация функции вычисления факториала числа</a:t>
            </a:r>
            <a:endParaRPr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741" y="1712935"/>
            <a:ext cx="5112503" cy="4299559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Функция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ru-RU" sz="210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100" b="1"/>
              <a:t>double</a:t>
            </a:r>
            <a:r>
              <a:rPr lang="en-US" sz="2100"/>
              <a:t> factorial(</a:t>
            </a:r>
            <a:r>
              <a:rPr lang="en-US" sz="2100" b="1"/>
              <a:t>unsigned</a:t>
            </a:r>
            <a:r>
              <a:rPr lang="en-US" sz="2100"/>
              <a:t>);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100"/>
              <a:t>...</a:t>
            </a:r>
            <a:endParaRPr lang="en-US" sz="2100" b="1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100" b="1"/>
              <a:t>double</a:t>
            </a:r>
            <a:r>
              <a:rPr lang="en-US" sz="2100"/>
              <a:t> factorial(</a:t>
            </a:r>
            <a:r>
              <a:rPr lang="en-US" sz="2100" b="1"/>
              <a:t>unsigned</a:t>
            </a:r>
            <a:r>
              <a:rPr lang="en-US" sz="2100"/>
              <a:t> num)</a:t>
            </a:r>
            <a:endParaRPr lang="ru-RU" sz="2100" b="1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 b="1"/>
              <a:t>{</a:t>
            </a:r>
            <a:endParaRPr lang="ru-RU" sz="210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  </a:t>
            </a:r>
            <a:r>
              <a:rPr lang="en-US" sz="2100" b="1"/>
              <a:t>double</a:t>
            </a:r>
            <a:r>
              <a:rPr lang="en-US" sz="2100"/>
              <a:t> fact</a:t>
            </a:r>
            <a:r>
              <a:rPr lang="ru-RU" sz="2100"/>
              <a:t> = 1.0;</a:t>
            </a:r>
            <a:endParaRPr lang="en-US" sz="210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100"/>
              <a:t>  </a:t>
            </a:r>
            <a:r>
              <a:rPr lang="en-US" sz="2100" b="1"/>
              <a:t>for</a:t>
            </a:r>
            <a:r>
              <a:rPr lang="en-US" sz="2100"/>
              <a:t>(</a:t>
            </a:r>
            <a:r>
              <a:rPr lang="en-US" sz="2100" b="1"/>
              <a:t>unsigned</a:t>
            </a:r>
            <a:r>
              <a:rPr lang="en-US" sz="2100"/>
              <a:t> i=1;i&lt;=num;i++)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en-US" sz="2100"/>
              <a:t>    fact *= (</a:t>
            </a:r>
            <a:r>
              <a:rPr lang="en-US" sz="2100" b="1"/>
              <a:t>double</a:t>
            </a:r>
            <a:r>
              <a:rPr lang="en-US" sz="2100"/>
              <a:t>)i;</a:t>
            </a:r>
            <a:endParaRPr lang="ru-RU" sz="210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  </a:t>
            </a:r>
            <a:r>
              <a:rPr lang="en-US" sz="2100" b="1"/>
              <a:t>return</a:t>
            </a:r>
            <a:r>
              <a:rPr lang="en-US" sz="2100"/>
              <a:t> fact</a:t>
            </a:r>
            <a:r>
              <a:rPr lang="ru-RU" sz="2100"/>
              <a:t>;</a:t>
            </a:r>
            <a:endParaRPr lang="ru-RU" sz="2100" b="1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 b="1"/>
              <a:t>}</a:t>
            </a:r>
            <a:endParaRPr lang="ru-RU" sz="210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94166" y="1712935"/>
            <a:ext cx="5380508" cy="4525026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sz="2100"/>
              <a:t>Вызов функции вычисления факториала</a:t>
            </a:r>
            <a:endParaRPr/>
          </a:p>
          <a:p>
            <a:pPr>
              <a:buFont typeface="Wingdings"/>
              <a:buNone/>
              <a:defRPr/>
            </a:pPr>
            <a:endParaRPr lang="ru-RU" sz="2100" b="1"/>
          </a:p>
          <a:p>
            <a:pPr>
              <a:buFont typeface="Wingdings"/>
              <a:buNone/>
              <a:defRPr/>
            </a:pPr>
            <a:r>
              <a:rPr lang="en-US" sz="2100" b="1"/>
              <a:t>unsigned</a:t>
            </a:r>
            <a:r>
              <a:rPr lang="en-US" sz="2100"/>
              <a:t> n = 8;</a:t>
            </a:r>
            <a:endParaRPr lang="en-US" sz="2100" b="1"/>
          </a:p>
          <a:p>
            <a:pPr>
              <a:buFont typeface="Wingdings"/>
              <a:buNone/>
              <a:defRPr/>
            </a:pPr>
            <a:r>
              <a:rPr lang="en-US" sz="2100" b="1"/>
              <a:t>double</a:t>
            </a:r>
            <a:r>
              <a:rPr lang="en-US" sz="2100"/>
              <a:t> vals[2] = {0.0};</a:t>
            </a:r>
            <a:endParaRPr/>
          </a:p>
          <a:p>
            <a:pPr>
              <a:buFont typeface="Wingdings"/>
              <a:buNone/>
              <a:defRPr/>
            </a:pPr>
            <a:r>
              <a:rPr lang="en-US" sz="2100"/>
              <a:t>...</a:t>
            </a:r>
            <a:endParaRPr lang="ru-RU" sz="2100"/>
          </a:p>
          <a:p>
            <a:pPr>
              <a:buFont typeface="Wingdings"/>
              <a:buNone/>
              <a:defRPr/>
            </a:pPr>
            <a:r>
              <a:rPr lang="ru-RU" sz="2100"/>
              <a:t>//Константа 5 – фактический параметр</a:t>
            </a:r>
            <a:endParaRPr lang="en-US" sz="2100"/>
          </a:p>
          <a:p>
            <a:pPr>
              <a:buFont typeface="Wingdings"/>
              <a:buNone/>
              <a:defRPr/>
            </a:pPr>
            <a:r>
              <a:rPr lang="en-US" sz="2100"/>
              <a:t>vals[0] = factorial(5);</a:t>
            </a:r>
            <a:endParaRPr lang="ru-RU" sz="2100"/>
          </a:p>
          <a:p>
            <a:pPr>
              <a:buFont typeface="Wingdings"/>
              <a:buNone/>
              <a:defRPr/>
            </a:pPr>
            <a:r>
              <a:rPr lang="ru-RU" sz="2100"/>
              <a:t>	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100"/>
              <a:t>//Переменная </a:t>
            </a:r>
            <a:r>
              <a:rPr lang="en-US" sz="2100"/>
              <a:t>n</a:t>
            </a:r>
            <a:r>
              <a:rPr lang="ru-RU" sz="2100"/>
              <a:t> – фактический параметр</a:t>
            </a:r>
            <a:endParaRPr lang="en-US" sz="2100"/>
          </a:p>
          <a:p>
            <a:pPr>
              <a:buFont typeface="Wingdings"/>
              <a:buNone/>
              <a:defRPr/>
            </a:pPr>
            <a:r>
              <a:rPr lang="en-US" sz="2100"/>
              <a:t>vals</a:t>
            </a:r>
            <a:r>
              <a:rPr lang="ru-RU" sz="2100"/>
              <a:t>[1] = </a:t>
            </a:r>
            <a:r>
              <a:rPr lang="en-US" sz="2100"/>
              <a:t>factorial</a:t>
            </a:r>
            <a:r>
              <a:rPr lang="ru-RU" sz="2100"/>
              <a:t>(</a:t>
            </a:r>
            <a:r>
              <a:rPr lang="en-US" sz="2100"/>
              <a:t>n</a:t>
            </a:r>
            <a:r>
              <a:rPr lang="ru-RU" sz="2100"/>
              <a:t>);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100"/>
              <a:t>...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9552"/>
            <a:ext cx="11952818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 2. Подсчет количества положительных элементов в целочисленном массиве</a:t>
            </a:r>
            <a:endParaRPr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368" y="1844824"/>
            <a:ext cx="4729155" cy="4512500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2100"/>
              <a:t>Функция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endParaRPr lang="ru-RU" sz="21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2100" b="1"/>
              <a:t>unsigned</a:t>
            </a:r>
            <a:r>
              <a:rPr lang="en-US" sz="2100"/>
              <a:t> positive</a:t>
            </a:r>
            <a:r>
              <a:rPr lang="ru-RU" sz="2100"/>
              <a:t>(</a:t>
            </a:r>
            <a:r>
              <a:rPr lang="en-US" sz="2100" b="1"/>
              <a:t>int</a:t>
            </a:r>
            <a:r>
              <a:rPr lang="ru-RU" sz="2100"/>
              <a:t> [], </a:t>
            </a:r>
            <a:r>
              <a:rPr lang="en-US" sz="2100" b="1"/>
              <a:t>unsigned</a:t>
            </a:r>
            <a:r>
              <a:rPr lang="ru-RU" sz="2100"/>
              <a:t>);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2100"/>
              <a:t>...</a:t>
            </a:r>
            <a:endParaRPr lang="en-US" sz="21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2100" b="1"/>
              <a:t>unsigned</a:t>
            </a:r>
            <a:r>
              <a:rPr lang="en-US" sz="2100"/>
              <a:t> positive(</a:t>
            </a:r>
            <a:r>
              <a:rPr lang="en-US" sz="2100" b="1"/>
              <a:t>int</a:t>
            </a:r>
            <a:r>
              <a:rPr lang="en-US" sz="2100"/>
              <a:t> arr[], </a:t>
            </a:r>
            <a:r>
              <a:rPr lang="en-US" sz="2100" b="1"/>
              <a:t>unsigned</a:t>
            </a:r>
            <a:r>
              <a:rPr lang="en-US" sz="2100"/>
              <a:t> num)</a:t>
            </a:r>
            <a:endParaRPr lang="en-US" sz="21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2100" b="1"/>
              <a:t>{</a:t>
            </a:r>
            <a:endParaRPr lang="ru-RU" sz="21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2100" b="1"/>
              <a:t>  </a:t>
            </a:r>
            <a:r>
              <a:rPr lang="en-US" sz="2100" b="1"/>
              <a:t>unsigned</a:t>
            </a:r>
            <a:r>
              <a:rPr lang="en-US" sz="2100"/>
              <a:t> count</a:t>
            </a:r>
            <a:r>
              <a:rPr lang="ru-RU" sz="2100"/>
              <a:t> = 0;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2100"/>
              <a:t>  </a:t>
            </a:r>
            <a:r>
              <a:rPr lang="en-US" sz="2100" b="1"/>
              <a:t>for</a:t>
            </a:r>
            <a:r>
              <a:rPr lang="ru-RU" sz="2100"/>
              <a:t>(</a:t>
            </a:r>
            <a:r>
              <a:rPr lang="en-US" sz="2100" b="1"/>
              <a:t>unsigned</a:t>
            </a:r>
            <a:r>
              <a:rPr lang="en-US" sz="2100"/>
              <a:t> i</a:t>
            </a:r>
            <a:r>
              <a:rPr lang="ru-RU" sz="2100"/>
              <a:t>=0;</a:t>
            </a:r>
            <a:r>
              <a:rPr lang="en-US" sz="2100"/>
              <a:t>i</a:t>
            </a:r>
            <a:r>
              <a:rPr lang="ru-RU" sz="2100"/>
              <a:t>&lt;</a:t>
            </a:r>
            <a:r>
              <a:rPr lang="en-US" sz="2100"/>
              <a:t>num</a:t>
            </a:r>
            <a:r>
              <a:rPr lang="ru-RU" sz="2100"/>
              <a:t>;</a:t>
            </a:r>
            <a:r>
              <a:rPr lang="en-US" sz="2100"/>
              <a:t>i</a:t>
            </a:r>
            <a:r>
              <a:rPr lang="ru-RU" sz="2100"/>
              <a:t>++)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2100"/>
              <a:t>    </a:t>
            </a:r>
            <a:r>
              <a:rPr lang="en-US" sz="2100" b="1"/>
              <a:t>if</a:t>
            </a:r>
            <a:r>
              <a:rPr lang="en-US" sz="2100"/>
              <a:t>(arr[i] &gt; 0) count++;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2100"/>
              <a:t>  </a:t>
            </a:r>
            <a:r>
              <a:rPr lang="en-US" sz="2100" b="1"/>
              <a:t>return</a:t>
            </a:r>
            <a:r>
              <a:rPr lang="en-US" sz="2100"/>
              <a:t> count;</a:t>
            </a:r>
            <a:endParaRPr lang="ru-RU" sz="21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2100" b="1"/>
              <a:t>}</a:t>
            </a:r>
            <a:r>
              <a:rPr lang="ru-RU" sz="2100"/>
              <a:t>  </a:t>
            </a:r>
            <a:endParaRPr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41385" y="1772816"/>
            <a:ext cx="5042306" cy="4512500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sz="2400"/>
              <a:t>Вызов функции</a:t>
            </a:r>
            <a:endParaRPr/>
          </a:p>
          <a:p>
            <a:pPr>
              <a:buFont typeface="Wingdings"/>
              <a:buNone/>
              <a:defRPr/>
            </a:pPr>
            <a:endParaRPr lang="en-US" sz="2400" b="1"/>
          </a:p>
          <a:p>
            <a:pPr>
              <a:buFont typeface="Wingdings"/>
              <a:buNone/>
              <a:defRPr/>
            </a:pPr>
            <a:r>
              <a:rPr lang="en-US" sz="2400" b="1"/>
              <a:t>unsigned</a:t>
            </a:r>
            <a:r>
              <a:rPr lang="en-US" sz="2400"/>
              <a:t> n = 10;</a:t>
            </a:r>
            <a:endParaRPr lang="en-US" sz="2400" b="1"/>
          </a:p>
          <a:p>
            <a:pPr>
              <a:buFont typeface="Wingdings"/>
              <a:buNone/>
              <a:defRPr/>
            </a:pPr>
            <a:r>
              <a:rPr lang="en-US" sz="2400" b="1"/>
              <a:t>int</a:t>
            </a:r>
            <a:r>
              <a:rPr lang="en-US" sz="2400"/>
              <a:t> array[n];</a:t>
            </a:r>
            <a:endParaRPr/>
          </a:p>
          <a:p>
            <a:pPr>
              <a:buFont typeface="Wingdings"/>
              <a:buNone/>
              <a:defRPr/>
            </a:pPr>
            <a:r>
              <a:rPr lang="en-US" sz="2400"/>
              <a:t>...</a:t>
            </a:r>
            <a:endParaRPr lang="ru-RU" sz="2400"/>
          </a:p>
          <a:p>
            <a:pPr>
              <a:buFont typeface="Wingdings"/>
              <a:buNone/>
              <a:defRPr/>
            </a:pPr>
            <a:r>
              <a:rPr lang="en-US" sz="2400" b="1"/>
              <a:t>unsigned</a:t>
            </a:r>
            <a:r>
              <a:rPr lang="en-US" sz="2400"/>
              <a:t> cnt = positive(array,n);</a:t>
            </a:r>
            <a:endParaRPr/>
          </a:p>
          <a:p>
            <a:pPr>
              <a:buFont typeface="Wingdings"/>
              <a:buNone/>
              <a:defRPr/>
            </a:pPr>
            <a:r>
              <a:rPr lang="en-US" sz="2400"/>
              <a:t>...</a:t>
            </a:r>
            <a:endParaRPr 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1618" y="13236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07368" y="1700808"/>
            <a:ext cx="11521280" cy="2952327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 sz="3600"/>
              <a:t>Основные понятия (функция, вызов функции, функции пользователя)</a:t>
            </a:r>
            <a:endParaRPr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3600"/>
              <a:t>Прототипирование и определение функции</a:t>
            </a:r>
            <a:endParaRPr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3600"/>
              <a:t>Параметры функции</a:t>
            </a:r>
            <a:endParaRPr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3600"/>
              <a:t>Функция и сложные типы данных</a:t>
            </a:r>
            <a:endParaRPr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3600"/>
              <a:t>Рекурсия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88726" y="185738"/>
            <a:ext cx="12088660" cy="1325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 2. Подсчет количества положительных элементов в целочисленном массиве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2002" y="1678652"/>
            <a:ext cx="5548638" cy="50428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1085" y="202067"/>
            <a:ext cx="10972800" cy="6833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Множественные аргументы 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774095" y="986972"/>
            <a:ext cx="104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dirty="0"/>
              <a:t>Функция может принимать более одного аргумента. При вызове функции такие  аргументы просто отделяются друг от друга запятыми: </a:t>
            </a:r>
            <a:endParaRPr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7567" t="27778" r="56245" b="67063"/>
          <a:stretch/>
        </p:blipFill>
        <p:spPr bwMode="auto">
          <a:xfrm>
            <a:off x="909563" y="1669144"/>
            <a:ext cx="2670629" cy="3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 bwMode="auto">
          <a:xfrm>
            <a:off x="774095" y="2155351"/>
            <a:ext cx="1041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Определение функции:</a:t>
            </a:r>
            <a:endParaRPr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27360" t="18601" r="31113" b="77232"/>
          <a:stretch/>
        </p:blipFill>
        <p:spPr bwMode="auto">
          <a:xfrm>
            <a:off x="890206" y="2569028"/>
            <a:ext cx="6850743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774095" y="3004424"/>
            <a:ext cx="104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/>
              <a:t>Если функция имеет два параметра одного и того же типа, то типы каждого параметра должны указываться по отдельности:</a:t>
            </a:r>
            <a:endParaRPr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l="27125" t="18403" r="11524" b="74454"/>
          <a:stretch/>
        </p:blipFill>
        <p:spPr bwMode="auto">
          <a:xfrm>
            <a:off x="870857" y="3701142"/>
            <a:ext cx="10121296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 bwMode="auto">
          <a:xfrm>
            <a:off x="774095" y="4303429"/>
            <a:ext cx="10411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Прототипы:</a:t>
            </a:r>
            <a:endParaRPr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 l="27125" t="21776" r="27593" b="73065"/>
          <a:stretch/>
        </p:blipFill>
        <p:spPr bwMode="auto">
          <a:xfrm>
            <a:off x="832119" y="4731659"/>
            <a:ext cx="7470020" cy="3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 l="27125" t="58383" r="27593" b="37252"/>
          <a:stretch/>
        </p:blipFill>
        <p:spPr bwMode="auto">
          <a:xfrm>
            <a:off x="832119" y="5210630"/>
            <a:ext cx="7470020" cy="3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 l="27125" t="74157" r="27593" b="21280"/>
          <a:stretch/>
        </p:blipFill>
        <p:spPr bwMode="auto">
          <a:xfrm>
            <a:off x="832119" y="6008915"/>
            <a:ext cx="7470020" cy="3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: скругленные углы 2"/>
          <p:cNvSpPr/>
          <p:nvPr/>
        </p:nvSpPr>
        <p:spPr bwMode="auto">
          <a:xfrm>
            <a:off x="313582" y="982787"/>
            <a:ext cx="11235846" cy="5537153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033" y="105136"/>
            <a:ext cx="10972800" cy="65427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/>
              <a:t>Пример 3. Функция с двумя переменными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103" t="15675" r="6390" b="3570"/>
          <a:stretch/>
        </p:blipFill>
        <p:spPr bwMode="auto">
          <a:xfrm>
            <a:off x="503170" y="791032"/>
            <a:ext cx="11301791" cy="59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7360" t="29712" r="26069" b="40923"/>
          <a:stretch/>
        </p:blipFill>
        <p:spPr bwMode="auto">
          <a:xfrm>
            <a:off x="5109009" y="769952"/>
            <a:ext cx="7005584" cy="19587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" name="Рукописный ввод 2"/>
          <p:cNvPicPr/>
          <p:nvPr/>
        </p:nvPicPr>
        <p:blipFill>
          <a:blip r:embed="rId4"/>
          <a:stretch/>
        </p:blipFill>
        <p:spPr bwMode="auto">
          <a:xfrm>
            <a:off x="76320" y="1171800"/>
            <a:ext cx="4000680" cy="46958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1674258" cy="13277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Структура программы и ее функциональная схема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140" y="1437361"/>
            <a:ext cx="11397558" cy="2094979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ru-RU" sz="2100"/>
              <a:t>подключение библиотек</a:t>
            </a:r>
            <a:endParaRPr lang="ru-RU" sz="150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100"/>
              <a:t>объявление глобальных пользовательских типов данных и переменных</a:t>
            </a:r>
            <a:endParaRPr lang="ru-RU" sz="150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100"/>
              <a:t>объявление прототипов пользовательских функций</a:t>
            </a:r>
            <a:endParaRPr lang="ru-RU" sz="150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100"/>
              <a:t>реализация функции </a:t>
            </a:r>
            <a:r>
              <a:rPr lang="en-US" sz="2100" b="1"/>
              <a:t>main</a:t>
            </a:r>
            <a:endParaRPr lang="ru-RU" sz="150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2100"/>
              <a:t>реализация (описание заголовков и тел) пользовательских функций. </a:t>
            </a:r>
            <a:endParaRPr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81614" y="3754547"/>
            <a:ext cx="11377084" cy="3209925"/>
            <a:chOff x="2584" y="10430"/>
            <a:chExt cx="6284" cy="2363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2584" y="10430"/>
              <a:ext cx="6284" cy="236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292" y="10435"/>
              <a:ext cx="2089" cy="39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>
                  <a:solidFill>
                    <a:srgbClr val="000000"/>
                  </a:solidFill>
                  <a:latin typeface="Verdana"/>
                </a:rPr>
                <a:t>Функция </a:t>
              </a:r>
              <a:r>
                <a:rPr lang="en-US" b="1">
                  <a:solidFill>
                    <a:srgbClr val="000000"/>
                  </a:solidFill>
                  <a:latin typeface="Verdana"/>
                </a:rPr>
                <a:t>main</a:t>
              </a:r>
              <a:endParaRPr lang="ru-RU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90" y="11091"/>
              <a:ext cx="2220" cy="3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>
                  <a:solidFill>
                    <a:srgbClr val="000000"/>
                  </a:solidFill>
                  <a:latin typeface="Verdana"/>
                </a:rPr>
                <a:t>Функция </a:t>
              </a:r>
              <a:r>
                <a:rPr lang="en-US">
                  <a:solidFill>
                    <a:srgbClr val="000000"/>
                  </a:solidFill>
                  <a:latin typeface="Verdana"/>
                </a:rPr>
                <a:t>I-</a:t>
              </a:r>
              <a:r>
                <a:rPr lang="ru-RU">
                  <a:solidFill>
                    <a:srgbClr val="000000"/>
                  </a:solidFill>
                  <a:latin typeface="Verdana"/>
                </a:rPr>
                <a:t>го уровня</a:t>
              </a:r>
              <a:endParaRPr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512" y="11085"/>
              <a:ext cx="2225" cy="3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>
                  <a:solidFill>
                    <a:srgbClr val="000000"/>
                  </a:solidFill>
                  <a:latin typeface="Verdana"/>
                </a:rPr>
                <a:t>Функция </a:t>
              </a:r>
              <a:r>
                <a:rPr lang="en-US">
                  <a:solidFill>
                    <a:srgbClr val="000000"/>
                  </a:solidFill>
                  <a:latin typeface="Verdana"/>
                </a:rPr>
                <a:t>I-</a:t>
              </a:r>
              <a:r>
                <a:rPr lang="ru-RU">
                  <a:solidFill>
                    <a:srgbClr val="000000"/>
                  </a:solidFill>
                  <a:latin typeface="Verdana"/>
                </a:rPr>
                <a:t>го уровня</a:t>
              </a:r>
              <a:endParaRPr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464" y="11085"/>
              <a:ext cx="392" cy="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400" b="1">
                  <a:latin typeface="Verdana"/>
                </a:rPr>
                <a:t>…</a:t>
              </a:r>
              <a:endParaRPr lang="ru-RU">
                <a:latin typeface="Verdana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590" y="11876"/>
              <a:ext cx="2220" cy="3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>
                  <a:solidFill>
                    <a:srgbClr val="000000"/>
                  </a:solidFill>
                  <a:latin typeface="Verdana"/>
                </a:rPr>
                <a:t>Функция </a:t>
              </a:r>
              <a:r>
                <a:rPr lang="en-US">
                  <a:solidFill>
                    <a:srgbClr val="000000"/>
                  </a:solidFill>
                  <a:latin typeface="Verdana"/>
                </a:rPr>
                <a:t>II-</a:t>
              </a:r>
              <a:r>
                <a:rPr lang="ru-RU">
                  <a:solidFill>
                    <a:srgbClr val="000000"/>
                  </a:solidFill>
                  <a:latin typeface="Verdana"/>
                </a:rPr>
                <a:t>го уровня</a:t>
              </a:r>
              <a:endParaRPr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512" y="11870"/>
              <a:ext cx="2225" cy="39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>
                  <a:solidFill>
                    <a:srgbClr val="000000"/>
                  </a:solidFill>
                  <a:latin typeface="Verdana"/>
                </a:rPr>
                <a:t>Функция </a:t>
              </a:r>
              <a:r>
                <a:rPr lang="en-US">
                  <a:solidFill>
                    <a:srgbClr val="000000"/>
                  </a:solidFill>
                  <a:latin typeface="Verdana"/>
                </a:rPr>
                <a:t>II-</a:t>
              </a:r>
              <a:r>
                <a:rPr lang="ru-RU">
                  <a:solidFill>
                    <a:srgbClr val="000000"/>
                  </a:solidFill>
                  <a:latin typeface="Verdana"/>
                </a:rPr>
                <a:t>го уровня</a:t>
              </a:r>
              <a:endParaRPr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464" y="11870"/>
              <a:ext cx="392" cy="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400" b="1">
                  <a:latin typeface="Verdana"/>
                </a:rPr>
                <a:t>…</a:t>
              </a:r>
              <a:endParaRPr lang="ru-RU">
                <a:latin typeface="Verdana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500" y="12394"/>
              <a:ext cx="392" cy="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200" b="1">
                  <a:latin typeface="Verdana"/>
                </a:rPr>
                <a:t>…</a:t>
              </a:r>
              <a:endParaRPr lang="ru-RU">
                <a:latin typeface="Verdana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7428" y="12394"/>
              <a:ext cx="392" cy="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ru-RU" sz="1400" b="1">
                  <a:latin typeface="Verdana"/>
                </a:rPr>
                <a:t>…</a:t>
              </a:r>
              <a:endParaRPr lang="ru-RU">
                <a:latin typeface="Verdana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3899" y="10829"/>
              <a:ext cx="393" cy="262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6381" y="10823"/>
              <a:ext cx="392" cy="262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631" y="11477"/>
              <a:ext cx="1" cy="393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7559" y="11477"/>
              <a:ext cx="1" cy="393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663" y="114981"/>
            <a:ext cx="10972800" cy="8139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Функции и массивы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24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752" t="15278" r="6623" b="21626"/>
          <a:stretch/>
        </p:blipFill>
        <p:spPr bwMode="auto">
          <a:xfrm>
            <a:off x="287967" y="958400"/>
            <a:ext cx="11321143" cy="4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6570" t="86607" r="48796" b="9920"/>
          <a:stretch/>
        </p:blipFill>
        <p:spPr bwMode="auto">
          <a:xfrm>
            <a:off x="812799" y="5979889"/>
            <a:ext cx="4064000" cy="2539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216" y="114604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Массивы как параметры функции</a:t>
            </a:r>
            <a:endParaRPr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315" y="1287006"/>
            <a:ext cx="5600178" cy="4351338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Передача в параметрах многомерных массивов (две и более размерности) осуществляется иначе.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endParaRPr lang="ru-RU" sz="2100"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Неправильно: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 b="1"/>
              <a:t>void</a:t>
            </a:r>
            <a:r>
              <a:rPr lang="ru-RU" sz="2100"/>
              <a:t> ProcArray(</a:t>
            </a:r>
            <a:r>
              <a:rPr lang="ru-RU" sz="2100" b="1"/>
              <a:t>int</a:t>
            </a:r>
            <a:r>
              <a:rPr lang="ru-RU" sz="2100"/>
              <a:t> arr[][], </a:t>
            </a:r>
            <a:r>
              <a:rPr lang="ru-RU" sz="2100" b="1"/>
              <a:t>int</a:t>
            </a:r>
            <a:r>
              <a:rPr lang="ru-RU" sz="2100"/>
              <a:t> n, </a:t>
            </a:r>
            <a:r>
              <a:rPr lang="ru-RU" sz="2100" b="1"/>
              <a:t>int</a:t>
            </a:r>
            <a:r>
              <a:rPr lang="ru-RU" sz="2100"/>
              <a:t> m)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 b="1"/>
              <a:t>{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  </a:t>
            </a:r>
            <a:r>
              <a:rPr lang="ru-RU" sz="2100" b="1"/>
              <a:t>for</a:t>
            </a:r>
            <a:r>
              <a:rPr lang="ru-RU" sz="2100"/>
              <a:t>(</a:t>
            </a:r>
            <a:r>
              <a:rPr lang="ru-RU" sz="2100" b="1"/>
              <a:t>int</a:t>
            </a:r>
            <a:r>
              <a:rPr lang="ru-RU" sz="2100"/>
              <a:t> i=0;i&lt;n;i++)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    </a:t>
            </a:r>
            <a:r>
              <a:rPr lang="ru-RU" sz="2100" b="1"/>
              <a:t>for</a:t>
            </a:r>
            <a:r>
              <a:rPr lang="ru-RU" sz="2100"/>
              <a:t>(</a:t>
            </a:r>
            <a:r>
              <a:rPr lang="ru-RU" sz="2100" b="1"/>
              <a:t>int</a:t>
            </a:r>
            <a:r>
              <a:rPr lang="ru-RU" sz="2100"/>
              <a:t> j=0;j&lt;m;j++)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      arr[i][j]++;</a:t>
            </a:r>
            <a:endParaRPr/>
          </a:p>
          <a:p>
            <a:pPr>
              <a:lnSpc>
                <a:spcPct val="90000"/>
              </a:lnSpc>
              <a:buFont typeface="Wingdings"/>
              <a:buNone/>
              <a:defRPr/>
            </a:pPr>
            <a:r>
              <a:rPr lang="ru-RU" sz="2100" b="1"/>
              <a:t>}</a:t>
            </a:r>
            <a:endParaRPr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3428" y="1287006"/>
            <a:ext cx="5548303" cy="4351338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sz="2600"/>
              <a:t>Правильный способ</a:t>
            </a:r>
            <a:endParaRPr/>
          </a:p>
          <a:p>
            <a:pPr>
              <a:buFont typeface="Wingdings"/>
              <a:buNone/>
              <a:defRPr/>
            </a:pPr>
            <a:endParaRPr lang="ru-RU" sz="2600"/>
          </a:p>
          <a:p>
            <a:pPr>
              <a:buFont typeface="Wingdings"/>
              <a:buNone/>
              <a:defRPr/>
            </a:pPr>
            <a:r>
              <a:rPr lang="ru-RU" sz="2600" b="1"/>
              <a:t>void</a:t>
            </a:r>
            <a:r>
              <a:rPr lang="ru-RU" sz="2600"/>
              <a:t> ProcArray(</a:t>
            </a:r>
            <a:r>
              <a:rPr lang="ru-RU" sz="2600" b="1"/>
              <a:t>int</a:t>
            </a:r>
            <a:r>
              <a:rPr lang="ru-RU" sz="2600"/>
              <a:t> n, </a:t>
            </a:r>
            <a:r>
              <a:rPr lang="ru-RU" sz="2600" b="1"/>
              <a:t>int</a:t>
            </a:r>
            <a:r>
              <a:rPr lang="ru-RU" sz="2600"/>
              <a:t> m, </a:t>
            </a:r>
            <a:r>
              <a:rPr lang="ru-RU" sz="2600" b="1"/>
              <a:t>int</a:t>
            </a:r>
            <a:r>
              <a:rPr lang="ru-RU" sz="2600"/>
              <a:t> arr[n][m])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600" b="1"/>
              <a:t>{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600"/>
              <a:t>  </a:t>
            </a:r>
            <a:r>
              <a:rPr lang="ru-RU" sz="2600" b="1"/>
              <a:t>for</a:t>
            </a:r>
            <a:r>
              <a:rPr lang="ru-RU" sz="2600"/>
              <a:t>(</a:t>
            </a:r>
            <a:r>
              <a:rPr lang="ru-RU" sz="2600" b="1"/>
              <a:t>int</a:t>
            </a:r>
            <a:r>
              <a:rPr lang="ru-RU" sz="2600"/>
              <a:t> i=0;i&lt;n;i++)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600"/>
              <a:t>    </a:t>
            </a:r>
            <a:r>
              <a:rPr lang="ru-RU" sz="2600" b="1"/>
              <a:t>for</a:t>
            </a:r>
            <a:r>
              <a:rPr lang="ru-RU" sz="2600"/>
              <a:t>(</a:t>
            </a:r>
            <a:r>
              <a:rPr lang="ru-RU" sz="2600" b="1"/>
              <a:t>int</a:t>
            </a:r>
            <a:r>
              <a:rPr lang="ru-RU" sz="2600"/>
              <a:t> j=0;j&lt;m;j++)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600"/>
              <a:t>      arr[i][j]++;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600" b="1"/>
              <a:t>}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8871" y="94343"/>
            <a:ext cx="10972800" cy="6687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Функции с аргументами-строками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26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4752" t="19048" r="6037" b="32539"/>
          <a:stretch/>
        </p:blipFill>
        <p:spPr bwMode="auto">
          <a:xfrm>
            <a:off x="522520" y="1001486"/>
            <a:ext cx="11417905" cy="35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24193" t="26339" r="16920" b="37748"/>
          <a:stretch/>
        </p:blipFill>
        <p:spPr bwMode="auto">
          <a:xfrm>
            <a:off x="445091" y="3991428"/>
            <a:ext cx="9714895" cy="262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26832" t="71081" r="49707" b="22271"/>
          <a:stretch/>
        </p:blipFill>
        <p:spPr bwMode="auto">
          <a:xfrm>
            <a:off x="7915125" y="5225143"/>
            <a:ext cx="3870476" cy="4862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90280" y="114983"/>
            <a:ext cx="10972800" cy="6687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900"/>
              <a:t>Функции, возвращающие строки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27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4986" t="15080" r="11786" b="28373"/>
          <a:stretch/>
        </p:blipFill>
        <p:spPr bwMode="auto">
          <a:xfrm>
            <a:off x="367698" y="783774"/>
            <a:ext cx="10430933" cy="413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24662" t="13442" r="19031" b="60566"/>
          <a:stretch/>
        </p:blipFill>
        <p:spPr bwMode="auto">
          <a:xfrm>
            <a:off x="290280" y="4898573"/>
            <a:ext cx="9289144" cy="190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26363" t="47867" r="30703" b="38145"/>
          <a:stretch/>
        </p:blipFill>
        <p:spPr bwMode="auto">
          <a:xfrm>
            <a:off x="5109029" y="4557485"/>
            <a:ext cx="7082972" cy="10232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1189" y="274639"/>
            <a:ext cx="10972800" cy="6687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Рекурсия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81000" y="1125215"/>
            <a:ext cx="10972800" cy="1781629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dirty="0"/>
              <a:t>Функция C++ обладает  интересной характеристикой — она может вызывать сама себя. Эта возможность называется рекурсией.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28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7215" t="33135" r="46508" b="43452"/>
          <a:stretch/>
        </p:blipFill>
        <p:spPr bwMode="auto">
          <a:xfrm>
            <a:off x="1025675" y="2801259"/>
            <a:ext cx="5914612" cy="2336799"/>
          </a:xfrm>
          <a:prstGeom prst="round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: скругленные углы 4"/>
          <p:cNvSpPr/>
          <p:nvPr/>
        </p:nvSpPr>
        <p:spPr bwMode="auto">
          <a:xfrm>
            <a:off x="381000" y="1125215"/>
            <a:ext cx="11518726" cy="4423815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3715" y="186956"/>
            <a:ext cx="10972800" cy="6687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 4. Использование рекурсии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29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4986" t="28968" r="26097" b="26984"/>
          <a:stretch/>
        </p:blipFill>
        <p:spPr bwMode="auto">
          <a:xfrm>
            <a:off x="522515" y="1074058"/>
            <a:ext cx="8069943" cy="322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27008" t="52133" r="15159" b="15525"/>
          <a:stretch/>
        </p:blipFill>
        <p:spPr bwMode="auto">
          <a:xfrm>
            <a:off x="680518" y="4252686"/>
            <a:ext cx="10830963" cy="210366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746" y="223808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Основные понятия и определения</a:t>
            </a:r>
            <a:endParaRPr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430" y="1628800"/>
            <a:ext cx="11191186" cy="1251065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Font typeface="Wingdings"/>
              <a:buNone/>
              <a:defRPr/>
            </a:pPr>
            <a:r>
              <a:rPr lang="ru-RU" sz="2400" b="1"/>
              <a:t>Функция </a:t>
            </a:r>
            <a:r>
              <a:rPr lang="ru-RU" sz="2400"/>
              <a:t>–  это синтаксически выделенный именованный программный модуль, выполняющий определенное действие или группу действий. </a:t>
            </a:r>
            <a:endParaRPr/>
          </a:p>
          <a:p>
            <a:pPr>
              <a:buFont typeface="Wingdings"/>
              <a:buNone/>
              <a:defRPr/>
            </a:pPr>
            <a:r>
              <a:rPr lang="ru-RU" sz="2400"/>
              <a:t>Каждая функция имеет свой интерфейс и реализацию. </a:t>
            </a:r>
            <a:endParaRPr/>
          </a:p>
        </p:txBody>
      </p:sp>
      <p:sp>
        <p:nvSpPr>
          <p:cNvPr id="2" name="Прямоугольник: скругленные углы 1"/>
          <p:cNvSpPr/>
          <p:nvPr/>
        </p:nvSpPr>
        <p:spPr bwMode="auto">
          <a:xfrm>
            <a:off x="318684" y="3561393"/>
            <a:ext cx="11327535" cy="2398600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b="1"/>
              <a:t>Интерфейс функции</a:t>
            </a:r>
            <a:r>
              <a:rPr lang="ru-RU" sz="2400"/>
              <a:t>   –   заголовок   функции,  в котором указывается название функции,  список ее параметров и тип возвращаемого значения.</a:t>
            </a:r>
            <a:endParaRPr/>
          </a:p>
          <a:p>
            <a:pPr>
              <a:lnSpc>
                <a:spcPct val="80000"/>
              </a:lnSpc>
              <a:defRPr/>
            </a:pPr>
            <a:endParaRPr lang="ru-RU" sz="2400" b="1"/>
          </a:p>
          <a:p>
            <a:pPr algn="just">
              <a:lnSpc>
                <a:spcPct val="80000"/>
              </a:lnSpc>
              <a:defRPr/>
            </a:pPr>
            <a:r>
              <a:rPr lang="ru-RU" sz="2400" b="1"/>
              <a:t>Реализация функции   </a:t>
            </a:r>
            <a:r>
              <a:rPr lang="ru-RU" sz="2400"/>
              <a:t> –    тело    функции, содержащее внутренние (локальные) данные функции и  программный  код,  выполняющий действия  согласно</a:t>
            </a:r>
            <a:r>
              <a:rPr lang="en-US" sz="2400"/>
              <a:t> </a:t>
            </a:r>
            <a:r>
              <a:rPr lang="ru-RU" sz="2400"/>
              <a:t>переданным в функцию параметрам и</a:t>
            </a:r>
            <a:r>
              <a:rPr lang="en-US" sz="2400"/>
              <a:t> </a:t>
            </a:r>
            <a:r>
              <a:rPr lang="ru-RU" sz="2400"/>
              <a:t>возвращающий значение, соответствующего интерфейсу функции типа. 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91" y="102078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Пример 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002" y="1249471"/>
            <a:ext cx="11250256" cy="1393521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Font typeface="Wingdings"/>
              <a:buNone/>
              <a:defRPr/>
            </a:pPr>
            <a:r>
              <a:rPr lang="ru-RU" sz="2100"/>
              <a:t>Разработать  программу,   которая   в   диалоговом режиме    запрашивает    у    пользователя    два вещественных   числа   и вычисляет отношение максимального числа</a:t>
            </a:r>
            <a:r>
              <a:rPr lang="en-US" sz="2100"/>
              <a:t> </a:t>
            </a:r>
            <a:r>
              <a:rPr lang="ru-RU" sz="2100"/>
              <a:t>к  минимальному  числу. Определение максимума и минимума двух чисел, а также деления  двух  чисел  в  соответствии  с заданием    необходимо    реализовать   в   виде отдельных функций. </a:t>
            </a:r>
            <a:endParaRPr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976788" y="2922740"/>
            <a:ext cx="6144683" cy="3465513"/>
            <a:chOff x="3235" y="7984"/>
            <a:chExt cx="2641" cy="1985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3235" y="7984"/>
              <a:ext cx="2641" cy="1985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032" y="7995"/>
              <a:ext cx="1047" cy="3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en-US" sz="2400">
                  <a:solidFill>
                    <a:srgbClr val="000000"/>
                  </a:solidFill>
                  <a:latin typeface="Verdana"/>
                </a:rPr>
                <a:t>main</a:t>
              </a:r>
              <a:endParaRPr lang="ru-RU" sz="240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032" y="8780"/>
              <a:ext cx="1048" cy="3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en-US" sz="2400">
                  <a:solidFill>
                    <a:srgbClr val="000000"/>
                  </a:solidFill>
                  <a:latin typeface="Verdana"/>
                </a:rPr>
                <a:t>division</a:t>
              </a:r>
              <a:endParaRPr lang="ru-RU" sz="240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246" y="9566"/>
              <a:ext cx="1048" cy="3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en-US" sz="2400">
                  <a:solidFill>
                    <a:srgbClr val="000000"/>
                  </a:solidFill>
                  <a:latin typeface="Verdana"/>
                </a:rPr>
                <a:t>max</a:t>
              </a:r>
              <a:endParaRPr lang="ru-RU" sz="240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817" y="9566"/>
              <a:ext cx="1048" cy="3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algn="ctr">
                <a:defRPr/>
              </a:pPr>
              <a:r>
                <a:rPr lang="en-US" sz="2400">
                  <a:solidFill>
                    <a:srgbClr val="000000"/>
                  </a:solidFill>
                  <a:latin typeface="Verdana"/>
                </a:rPr>
                <a:t>min</a:t>
              </a:r>
              <a:endParaRPr lang="ru-RU" sz="240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4555" y="8387"/>
              <a:ext cx="0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3770" y="9173"/>
              <a:ext cx="52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817" y="9173"/>
              <a:ext cx="524" cy="3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91" y="89552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Пример 5</a:t>
            </a:r>
            <a:endParaRPr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6283" y="1415115"/>
            <a:ext cx="4986867" cy="4530725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 b="1"/>
              <a:t>#</a:t>
            </a:r>
            <a:r>
              <a:rPr lang="en-US" sz="1500" b="1"/>
              <a:t>include</a:t>
            </a:r>
            <a:r>
              <a:rPr lang="ru-RU" sz="1500" b="1"/>
              <a:t> &lt;</a:t>
            </a:r>
            <a:r>
              <a:rPr lang="en-US" sz="1500"/>
              <a:t>stdio</a:t>
            </a:r>
            <a:r>
              <a:rPr lang="ru-RU" sz="1500"/>
              <a:t>.</a:t>
            </a:r>
            <a:r>
              <a:rPr lang="en-US" sz="1500"/>
              <a:t>h</a:t>
            </a:r>
            <a:r>
              <a:rPr lang="ru-RU" sz="1500" b="1"/>
              <a:t>&gt;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 b="1"/>
              <a:t>#</a:t>
            </a:r>
            <a:r>
              <a:rPr lang="en-US" sz="1500" b="1"/>
              <a:t>include</a:t>
            </a:r>
            <a:r>
              <a:rPr lang="ru-RU" sz="1500" b="1"/>
              <a:t> &lt;</a:t>
            </a:r>
            <a:r>
              <a:rPr lang="en-US" sz="1500"/>
              <a:t>string</a:t>
            </a:r>
            <a:r>
              <a:rPr lang="ru-RU" sz="1500"/>
              <a:t>.</a:t>
            </a:r>
            <a:r>
              <a:rPr lang="en-US" sz="1500"/>
              <a:t>h</a:t>
            </a:r>
            <a:r>
              <a:rPr lang="ru-RU" sz="1500" b="1"/>
              <a:t>&gt;</a:t>
            </a:r>
            <a:endParaRPr lang="ru-RU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void</a:t>
            </a:r>
            <a:r>
              <a:rPr lang="en-US" sz="1500"/>
              <a:t> division(</a:t>
            </a:r>
            <a:r>
              <a:rPr lang="en-US" sz="1500" b="1"/>
              <a:t>double</a:t>
            </a:r>
            <a:r>
              <a:rPr lang="en-US" sz="1500"/>
              <a:t>,</a:t>
            </a:r>
            <a:r>
              <a:rPr lang="en-US" sz="1500" b="1"/>
              <a:t>double</a:t>
            </a:r>
            <a:r>
              <a:rPr lang="en-US" sz="1500"/>
              <a:t>);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int</a:t>
            </a:r>
            <a:r>
              <a:rPr lang="en-US" sz="1500"/>
              <a:t> main(</a:t>
            </a:r>
            <a:r>
              <a:rPr lang="en-US" sz="1500" b="1"/>
              <a:t>int</a:t>
            </a:r>
            <a:r>
              <a:rPr lang="en-US" sz="1500"/>
              <a:t> argc, </a:t>
            </a:r>
            <a:r>
              <a:rPr lang="en-US" sz="1500" b="1"/>
              <a:t>char </a:t>
            </a:r>
            <a:r>
              <a:rPr lang="en-US" sz="1500"/>
              <a:t>*argv[])</a:t>
            </a:r>
            <a:endParaRPr lang="ru-RU" sz="15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 b="1"/>
              <a:t>{</a:t>
            </a:r>
            <a:endParaRPr lang="en-US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/>
              <a:t>  </a:t>
            </a:r>
            <a:r>
              <a:rPr lang="en-US" sz="1500" b="1"/>
              <a:t>do{</a:t>
            </a:r>
            <a:endParaRPr lang="ru-RU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/>
              <a:t>    </a:t>
            </a:r>
            <a:r>
              <a:rPr lang="en-US" sz="1500" b="1"/>
              <a:t>char</a:t>
            </a:r>
            <a:r>
              <a:rPr lang="en-US" sz="1500"/>
              <a:t> str</a:t>
            </a:r>
            <a:r>
              <a:rPr lang="ru-RU" sz="1500"/>
              <a:t>[80];</a:t>
            </a:r>
            <a:endParaRPr/>
          </a:p>
          <a:p>
            <a:pPr>
              <a:lnSpc>
                <a:spcPct val="80000"/>
              </a:lnSpc>
              <a:buNone/>
              <a:defRPr/>
            </a:pPr>
            <a:r>
              <a:rPr lang="ru-RU" sz="1500"/>
              <a:t>     printf("Введите 2 числа для вычислений \n или пустую строку для выхода \n&gt;:");</a:t>
            </a:r>
            <a:endParaRPr lang="en-US" sz="1500"/>
          </a:p>
          <a:p>
            <a:pPr>
              <a:lnSpc>
                <a:spcPct val="80000"/>
              </a:lnSpc>
              <a:buNone/>
              <a:defRPr/>
            </a:pPr>
            <a:r>
              <a:rPr lang="ru-RU" sz="1500"/>
              <a:t>    </a:t>
            </a:r>
            <a:r>
              <a:rPr lang="en-US" sz="1500"/>
              <a:t>gets</a:t>
            </a:r>
            <a:r>
              <a:rPr lang="ru-RU" sz="1500"/>
              <a:t>(</a:t>
            </a:r>
            <a:r>
              <a:rPr lang="en-US" sz="1500"/>
              <a:t>str</a:t>
            </a:r>
            <a:r>
              <a:rPr lang="ru-RU" sz="1500"/>
              <a:t>);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/>
              <a:t>    </a:t>
            </a:r>
            <a:r>
              <a:rPr lang="en-US" sz="1500" b="1"/>
              <a:t>if</a:t>
            </a:r>
            <a:r>
              <a:rPr lang="en-US" sz="1500"/>
              <a:t>(strcmp(str,"") == 0) </a:t>
            </a:r>
            <a:r>
              <a:rPr lang="en-US" sz="1500" b="1"/>
              <a:t>break</a:t>
            </a:r>
            <a:r>
              <a:rPr lang="en-US" sz="1500"/>
              <a:t>;</a:t>
            </a:r>
            <a:endParaRPr lang="ru-RU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/>
              <a:t>    </a:t>
            </a:r>
            <a:r>
              <a:rPr lang="en-US" sz="1500" b="1"/>
              <a:t>double</a:t>
            </a:r>
            <a:r>
              <a:rPr lang="en-US" sz="1500"/>
              <a:t> x</a:t>
            </a:r>
            <a:r>
              <a:rPr lang="ru-RU" sz="1500"/>
              <a:t>,</a:t>
            </a:r>
            <a:r>
              <a:rPr lang="en-US" sz="1500"/>
              <a:t>y</a:t>
            </a:r>
            <a:r>
              <a:rPr lang="ru-RU" sz="1500"/>
              <a:t>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/>
              <a:t>    </a:t>
            </a:r>
            <a:r>
              <a:rPr lang="en-US" sz="1500"/>
              <a:t>sscanf(str,"%lf %lf",&amp;x,&amp;y);</a:t>
            </a:r>
            <a:endParaRPr lang="ru-RU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/>
              <a:t>    </a:t>
            </a:r>
            <a:r>
              <a:rPr lang="en-US" sz="1500"/>
              <a:t>division(x,y);                        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/>
              <a:t>  </a:t>
            </a:r>
            <a:r>
              <a:rPr lang="en-US" sz="1500" b="1"/>
              <a:t>}while</a:t>
            </a:r>
            <a:r>
              <a:rPr lang="en-US" sz="1500"/>
              <a:t>(1);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/>
              <a:t>  </a:t>
            </a:r>
            <a:r>
              <a:rPr lang="en-US" sz="1500" b="1"/>
              <a:t>return</a:t>
            </a:r>
            <a:r>
              <a:rPr lang="en-US" sz="1500"/>
              <a:t> 0;</a:t>
            </a:r>
            <a:endParaRPr lang="en-US" sz="15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}</a:t>
            </a:r>
            <a:endParaRPr lang="ru-RU" sz="150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596351" y="1415115"/>
            <a:ext cx="5994400" cy="4530725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double</a:t>
            </a:r>
            <a:r>
              <a:rPr lang="en-US" sz="1500"/>
              <a:t> max(</a:t>
            </a:r>
            <a:r>
              <a:rPr lang="en-US" sz="1500" b="1"/>
              <a:t>double</a:t>
            </a:r>
            <a:r>
              <a:rPr lang="en-US" sz="1500"/>
              <a:t> x, </a:t>
            </a:r>
            <a:r>
              <a:rPr lang="en-US" sz="1500" b="1"/>
              <a:t>double</a:t>
            </a:r>
            <a:r>
              <a:rPr lang="en-US" sz="1500"/>
              <a:t> y)</a:t>
            </a:r>
            <a:endParaRPr lang="en-US" sz="15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{</a:t>
            </a:r>
            <a:endParaRPr lang="en-US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/>
              <a:t>  </a:t>
            </a:r>
            <a:r>
              <a:rPr lang="en-US" sz="1500" b="1"/>
              <a:t>return</a:t>
            </a:r>
            <a:r>
              <a:rPr lang="en-US" sz="1500"/>
              <a:t> (x&gt;y)?x:y;</a:t>
            </a:r>
            <a:endParaRPr lang="en-US" sz="15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}</a:t>
            </a:r>
            <a:endParaRPr lang="ru-RU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double</a:t>
            </a:r>
            <a:r>
              <a:rPr lang="en-US" sz="1500"/>
              <a:t> min(</a:t>
            </a:r>
            <a:r>
              <a:rPr lang="en-US" sz="1500" b="1"/>
              <a:t>double</a:t>
            </a:r>
            <a:r>
              <a:rPr lang="en-US" sz="1500"/>
              <a:t> x, </a:t>
            </a:r>
            <a:r>
              <a:rPr lang="en-US" sz="1500" b="1"/>
              <a:t>double</a:t>
            </a:r>
            <a:r>
              <a:rPr lang="en-US" sz="1500"/>
              <a:t> y)</a:t>
            </a:r>
            <a:endParaRPr lang="en-US" sz="15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{</a:t>
            </a:r>
            <a:endParaRPr lang="en-US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/>
              <a:t>  </a:t>
            </a:r>
            <a:r>
              <a:rPr lang="en-US" sz="1500" b="1"/>
              <a:t>return</a:t>
            </a:r>
            <a:r>
              <a:rPr lang="en-US" sz="1500"/>
              <a:t> (x&lt;y)?x:y;</a:t>
            </a:r>
            <a:endParaRPr lang="en-US" sz="15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}</a:t>
            </a:r>
            <a:endParaRPr lang="ru-RU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void</a:t>
            </a:r>
            <a:r>
              <a:rPr lang="en-US" sz="1500"/>
              <a:t> division(</a:t>
            </a:r>
            <a:r>
              <a:rPr lang="en-US" sz="1500" b="1"/>
              <a:t>double</a:t>
            </a:r>
            <a:r>
              <a:rPr lang="en-US" sz="1500"/>
              <a:t> x, </a:t>
            </a:r>
            <a:r>
              <a:rPr lang="en-US" sz="1500" b="1"/>
              <a:t>double</a:t>
            </a:r>
            <a:r>
              <a:rPr lang="en-US" sz="1500"/>
              <a:t> y)</a:t>
            </a:r>
            <a:endParaRPr lang="en-US" sz="15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 b="1"/>
              <a:t>{</a:t>
            </a:r>
            <a:endParaRPr lang="en-US" sz="1500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/>
              <a:t>  </a:t>
            </a:r>
            <a:r>
              <a:rPr lang="en-US" sz="1500" b="1"/>
              <a:t>double</a:t>
            </a:r>
            <a:r>
              <a:rPr lang="en-US" sz="1500"/>
              <a:t> res = max(x,y)/min(x,y);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en-US" sz="1500"/>
              <a:t>  printf("</a:t>
            </a:r>
            <a:r>
              <a:rPr lang="ru-RU" sz="1500"/>
              <a:t>Результат</a:t>
            </a:r>
            <a:r>
              <a:rPr lang="en-US" sz="1500"/>
              <a:t>: %lf\n",res);</a:t>
            </a:r>
            <a:endParaRPr lang="ru-RU" sz="1500" b="1"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r>
              <a:rPr lang="ru-RU" sz="1500" b="1"/>
              <a:t>}</a:t>
            </a:r>
            <a:r>
              <a:rPr lang="ru-RU" sz="1500"/>
              <a:t> </a:t>
            </a:r>
            <a:endParaRPr/>
          </a:p>
          <a:p>
            <a:pPr>
              <a:lnSpc>
                <a:spcPct val="80000"/>
              </a:lnSpc>
              <a:buFont typeface="Wingdings"/>
              <a:buNone/>
              <a:defRPr/>
            </a:pPr>
            <a:endParaRPr lang="ru-RU" sz="15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06256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Возвращаемое значение функции</a:t>
            </a:r>
            <a:endParaRPr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109" y="1325563"/>
            <a:ext cx="11335096" cy="3071072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Для  реализации  возврата  значения  и  завершения выполнения    функции    используется    оператор завершения функции, который относится к группе операторов управления, не рассматривался ранее. Синтаксис использования оператора завершения функции:</a:t>
            </a:r>
            <a:endParaRPr lang="en-US" sz="2100" b="1"/>
          </a:p>
          <a:p>
            <a:pPr marL="0" indent="0" algn="just">
              <a:lnSpc>
                <a:spcPct val="90000"/>
              </a:lnSpc>
              <a:buFont typeface="Wingdings"/>
              <a:buNone/>
              <a:defRPr/>
            </a:pPr>
            <a:r>
              <a:rPr lang="ru-RU" sz="2100" b="1"/>
              <a:t>	</a:t>
            </a:r>
            <a:r>
              <a:rPr lang="en-US" sz="2100" b="1"/>
              <a:t>return</a:t>
            </a:r>
            <a:r>
              <a:rPr lang="ru-RU" sz="2100"/>
              <a:t> выражение;</a:t>
            </a:r>
            <a:endParaRPr/>
          </a:p>
          <a:p>
            <a:pPr marL="0" indent="0" algn="just">
              <a:lnSpc>
                <a:spcPct val="90000"/>
              </a:lnSpc>
              <a:buFont typeface="Wingdings"/>
              <a:buNone/>
              <a:defRPr/>
            </a:pPr>
            <a:endParaRPr lang="ru-RU" sz="2100"/>
          </a:p>
          <a:p>
            <a:pPr marL="0" indent="0" algn="just">
              <a:lnSpc>
                <a:spcPct val="90000"/>
              </a:lnSpc>
              <a:buFont typeface="Wingdings"/>
              <a:buNone/>
              <a:defRPr/>
            </a:pPr>
            <a:r>
              <a:rPr lang="ru-RU" sz="2100"/>
              <a:t>Если функция не возвращает никакого значения  (в заголовке указан тип </a:t>
            </a:r>
            <a:r>
              <a:rPr lang="en-US" sz="2100" b="1"/>
              <a:t>void</a:t>
            </a:r>
            <a:r>
              <a:rPr lang="ru-RU" sz="2100"/>
              <a:t>), то оператор возврата указывается без какого-либо выражения:</a:t>
            </a:r>
            <a:endParaRPr lang="en-US" sz="2100" b="1"/>
          </a:p>
          <a:p>
            <a:pPr marL="0" indent="0" algn="just">
              <a:lnSpc>
                <a:spcPct val="90000"/>
              </a:lnSpc>
              <a:buFont typeface="Wingdings"/>
              <a:buNone/>
              <a:defRPr/>
            </a:pPr>
            <a:r>
              <a:rPr lang="ru-RU" sz="2100" b="1"/>
              <a:t>	</a:t>
            </a:r>
            <a:r>
              <a:rPr lang="en-US" sz="2100" b="1"/>
              <a:t>return</a:t>
            </a:r>
            <a:r>
              <a:rPr lang="ru-RU" sz="2100"/>
              <a:t>;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713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Пример 6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245" y="1452693"/>
            <a:ext cx="11285224" cy="3895921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Font typeface="Wingdings"/>
              <a:buNone/>
              <a:defRPr/>
            </a:pPr>
            <a:r>
              <a:rPr lang="ru-RU" sz="2100"/>
              <a:t>Функция,    определяющую    количество    корней квадратного уравнения (целочисленное значение), заданного коэффициентами </a:t>
            </a:r>
            <a:r>
              <a:rPr lang="en-US" sz="2100" i="1"/>
              <a:t>a</a:t>
            </a:r>
            <a:r>
              <a:rPr lang="ru-RU" sz="2100"/>
              <a:t>, </a:t>
            </a:r>
            <a:r>
              <a:rPr lang="en-US" sz="2100" i="1"/>
              <a:t>b</a:t>
            </a:r>
            <a:r>
              <a:rPr lang="en-US" sz="2100"/>
              <a:t> </a:t>
            </a:r>
            <a:r>
              <a:rPr lang="ru-RU" sz="2100"/>
              <a:t>и </a:t>
            </a:r>
            <a:r>
              <a:rPr lang="en-US" sz="2100" i="1"/>
              <a:t>c</a:t>
            </a:r>
            <a:r>
              <a:rPr lang="ru-RU" sz="2100"/>
              <a:t>  (формальные параметры функции):</a:t>
            </a:r>
            <a:endParaRPr lang="en-US" sz="2100" b="1"/>
          </a:p>
          <a:p>
            <a:pPr algn="just">
              <a:lnSpc>
                <a:spcPct val="80000"/>
              </a:lnSpc>
              <a:buFont typeface="Wingdings"/>
              <a:buNone/>
              <a:defRPr/>
            </a:pPr>
            <a:endParaRPr lang="ru-RU" sz="2100" b="1"/>
          </a:p>
          <a:p>
            <a:pPr algn="just">
              <a:lnSpc>
                <a:spcPct val="80000"/>
              </a:lnSpc>
              <a:buFont typeface="Wingdings"/>
              <a:buNone/>
              <a:defRPr/>
            </a:pPr>
            <a:r>
              <a:rPr lang="en-US" sz="2100" b="1"/>
              <a:t>int</a:t>
            </a:r>
            <a:r>
              <a:rPr lang="en-US" sz="2100"/>
              <a:t> NumberOfRoots(</a:t>
            </a:r>
            <a:r>
              <a:rPr lang="en-US" sz="2100" b="1"/>
              <a:t>double</a:t>
            </a:r>
            <a:r>
              <a:rPr lang="en-US" sz="2100"/>
              <a:t> a, </a:t>
            </a:r>
            <a:r>
              <a:rPr lang="en-US" sz="2100" b="1"/>
              <a:t>double</a:t>
            </a:r>
            <a:r>
              <a:rPr lang="en-US" sz="2100"/>
              <a:t> b, </a:t>
            </a:r>
            <a:r>
              <a:rPr lang="en-US" sz="2100" b="1"/>
              <a:t>double</a:t>
            </a:r>
            <a:r>
              <a:rPr lang="en-US" sz="2100"/>
              <a:t> c)</a:t>
            </a:r>
            <a:endParaRPr lang="en-US" sz="2100" b="1"/>
          </a:p>
          <a:p>
            <a:pPr algn="just">
              <a:lnSpc>
                <a:spcPct val="80000"/>
              </a:lnSpc>
              <a:buFont typeface="Wingdings"/>
              <a:buNone/>
              <a:defRPr/>
            </a:pPr>
            <a:r>
              <a:rPr lang="en-US" sz="2100" b="1"/>
              <a:t>{</a:t>
            </a:r>
            <a:endParaRPr lang="en-US" sz="2100"/>
          </a:p>
          <a:p>
            <a:pPr algn="just">
              <a:lnSpc>
                <a:spcPct val="80000"/>
              </a:lnSpc>
              <a:buFont typeface="Wingdings"/>
              <a:buNone/>
              <a:defRPr/>
            </a:pPr>
            <a:r>
              <a:rPr lang="en-US" sz="2100"/>
              <a:t>  </a:t>
            </a:r>
            <a:r>
              <a:rPr lang="en-US" sz="2100" b="1"/>
              <a:t>double</a:t>
            </a:r>
            <a:r>
              <a:rPr lang="en-US" sz="2100"/>
              <a:t> descr = b*b – 4.0*a*c;</a:t>
            </a:r>
            <a:endParaRPr/>
          </a:p>
          <a:p>
            <a:pPr algn="just">
              <a:lnSpc>
                <a:spcPct val="80000"/>
              </a:lnSpc>
              <a:buFont typeface="Wingdings"/>
              <a:buNone/>
              <a:defRPr/>
            </a:pPr>
            <a:r>
              <a:rPr lang="en-US" sz="2100"/>
              <a:t>  </a:t>
            </a:r>
            <a:r>
              <a:rPr lang="en-US" sz="2100" b="1"/>
              <a:t>if</a:t>
            </a:r>
            <a:r>
              <a:rPr lang="en-US" sz="2100"/>
              <a:t>(descr &lt; 0) </a:t>
            </a:r>
            <a:r>
              <a:rPr lang="en-US" sz="2100" b="1"/>
              <a:t>return</a:t>
            </a:r>
            <a:r>
              <a:rPr lang="en-US" sz="2100"/>
              <a:t> 0;</a:t>
            </a:r>
            <a:endParaRPr/>
          </a:p>
          <a:p>
            <a:pPr algn="just">
              <a:lnSpc>
                <a:spcPct val="80000"/>
              </a:lnSpc>
              <a:buFont typeface="Wingdings"/>
              <a:buNone/>
              <a:defRPr/>
            </a:pPr>
            <a:r>
              <a:rPr lang="en-US" sz="2100"/>
              <a:t>    </a:t>
            </a:r>
            <a:r>
              <a:rPr lang="en-US" sz="2100" b="1"/>
              <a:t>else</a:t>
            </a:r>
            <a:r>
              <a:rPr lang="en-US" sz="2100"/>
              <a:t> </a:t>
            </a:r>
            <a:r>
              <a:rPr lang="en-US" sz="2100" b="1"/>
              <a:t>if</a:t>
            </a:r>
            <a:r>
              <a:rPr lang="en-US" sz="2100"/>
              <a:t>(descr &gt; 0) </a:t>
            </a:r>
            <a:r>
              <a:rPr lang="en-US" sz="2100" b="1"/>
              <a:t>return</a:t>
            </a:r>
            <a:r>
              <a:rPr lang="en-US" sz="2100"/>
              <a:t> 2;</a:t>
            </a:r>
            <a:endParaRPr lang="ru-RU" sz="2100"/>
          </a:p>
          <a:p>
            <a:pPr algn="just">
              <a:lnSpc>
                <a:spcPct val="80000"/>
              </a:lnSpc>
              <a:buFont typeface="Wingdings"/>
              <a:buNone/>
              <a:defRPr/>
            </a:pPr>
            <a:r>
              <a:rPr lang="ru-RU" sz="2100"/>
              <a:t>      </a:t>
            </a:r>
            <a:r>
              <a:rPr lang="en-US" sz="2100" b="1"/>
              <a:t>else</a:t>
            </a:r>
            <a:r>
              <a:rPr lang="en-US" sz="2100"/>
              <a:t> </a:t>
            </a:r>
            <a:r>
              <a:rPr lang="en-US" sz="2100" b="1"/>
              <a:t>return</a:t>
            </a:r>
            <a:r>
              <a:rPr lang="ru-RU" sz="2100"/>
              <a:t> 1;</a:t>
            </a:r>
            <a:endParaRPr lang="ru-RU" sz="2100" b="1"/>
          </a:p>
          <a:p>
            <a:pPr algn="just">
              <a:lnSpc>
                <a:spcPct val="80000"/>
              </a:lnSpc>
              <a:buFont typeface="Wingdings"/>
              <a:buNone/>
              <a:defRPr/>
            </a:pPr>
            <a:r>
              <a:rPr lang="ru-RU" sz="2100" b="1"/>
              <a:t>}</a:t>
            </a:r>
            <a:r>
              <a:rPr lang="ru-RU" sz="2100"/>
              <a:t> 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1189" y="199483"/>
            <a:ext cx="10972800" cy="8719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Задания для самостоятельной работы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83922" y="1270069"/>
            <a:ext cx="11500709" cy="4887686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Назовите три шага по созданию функции.</a:t>
            </a:r>
            <a:endParaRPr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Постройте прототипы, которые соответствовали бы следующим описаниям. </a:t>
            </a:r>
            <a:endParaRPr/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/>
              <a:t>igor () не принимает аргументов и не возвращает значения. </a:t>
            </a:r>
            <a:endParaRPr/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/>
              <a:t>tofu () принимает аргумент int и возвращает float. </a:t>
            </a:r>
            <a:endParaRPr/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/>
              <a:t>mpg () принимает два аргумента типа double и возвращает double. </a:t>
            </a:r>
            <a:endParaRPr/>
          </a:p>
          <a:p>
            <a:pPr marL="971550" lvl="1" indent="-514350" algn="just">
              <a:buFont typeface="+mj-lt"/>
              <a:buAutoNum type="arabicPeriod"/>
              <a:defRPr/>
            </a:pPr>
            <a:r>
              <a:rPr lang="ru-RU"/>
              <a:t>summation () принимает имя массива long и его размер и возвращает  значение long. </a:t>
            </a:r>
            <a:endParaRPr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Напишите функцию, принимающую три-аргумента: имя массива int, его  размер и значение int. Функция должна присвоить каждому элементу массива это значение int. Возьмите Пример 2 за основу.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3306" y="14068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Использованная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22562" y="1443240"/>
            <a:ext cx="11146045" cy="1697728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/>
              <a:t>Самоучитель по С++ - </a:t>
            </a:r>
            <a:r>
              <a:rPr lang="en-US" u="sng" dirty="0">
                <a:hlinkClick r:id="rId2" tooltip="https://code-live.ru/tag/cpp-manual/"/>
              </a:rPr>
              <a:t>https://code-live.ru/tag/cpp-manual/</a:t>
            </a:r>
            <a:endParaRPr lang="ru-RU" dirty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u="sng" dirty="0">
                <a:hlinkClick r:id="rId3" tooltip="http://cppstudio.com/"/>
              </a:rPr>
              <a:t>http://cppstudio.com/ </a:t>
            </a:r>
            <a:endParaRPr lang="ru-RU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Сеть Интернет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35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306" y="65866"/>
            <a:ext cx="10515600" cy="13255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/>
              <a:t>Виды функций</a:t>
            </a:r>
            <a:endParaRPr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457" y="1081998"/>
            <a:ext cx="11429037" cy="2141875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algn="just">
              <a:buFont typeface="Wingdings"/>
              <a:buNone/>
              <a:defRPr/>
            </a:pPr>
            <a:r>
              <a:rPr lang="ru-RU" sz="2100" dirty="0"/>
              <a:t>С точки зрения программиста функции бывают:</a:t>
            </a:r>
            <a:endParaRPr dirty="0"/>
          </a:p>
          <a:p>
            <a:pPr algn="just">
              <a:defRPr/>
            </a:pPr>
            <a:r>
              <a:rPr lang="ru-RU" sz="2100" dirty="0"/>
              <a:t>библиотечные     –     функции     описанные    в библиотеках языка С</a:t>
            </a:r>
            <a:r>
              <a:rPr lang="en-US" sz="2100" dirty="0"/>
              <a:t> </a:t>
            </a:r>
            <a:r>
              <a:rPr lang="ru-RU" sz="2100" dirty="0"/>
              <a:t>и С++ (как стандартных, так и не стандартных);</a:t>
            </a:r>
            <a:endParaRPr dirty="0"/>
          </a:p>
          <a:p>
            <a:pPr algn="just">
              <a:defRPr/>
            </a:pPr>
            <a:r>
              <a:rPr lang="ru-RU" sz="2100" dirty="0"/>
              <a:t>пользовательские   –    функции   реализованные программистом в процессе разработки программы. 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4</a:t>
            </a:fld>
            <a:endParaRPr lang="ru-RU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82936245-BD12-4FE6-BBA1-0CC760A49EF0}"/>
              </a:ext>
            </a:extLst>
          </p:cNvPr>
          <p:cNvSpPr txBox="1">
            <a:spLocks/>
          </p:cNvSpPr>
          <p:nvPr/>
        </p:nvSpPr>
        <p:spPr bwMode="auto">
          <a:xfrm>
            <a:off x="157248" y="3392303"/>
            <a:ext cx="11598719" cy="1151311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/>
              <a:t>Функции в C++ можно разбить на две категории: функции, которые возвращают значения, и функции, значения не возвращающие.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B141019-C7CA-4DA8-B923-344C9F0E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8672" t="51428" r="19140" b="20714"/>
          <a:stretch/>
        </p:blipFill>
        <p:spPr bwMode="auto">
          <a:xfrm>
            <a:off x="263352" y="5097108"/>
            <a:ext cx="5832648" cy="15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76B0795-70E4-4224-875D-E01EE161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3985" t="37142" r="14453" b="60715"/>
          <a:stretch/>
        </p:blipFill>
        <p:spPr bwMode="auto">
          <a:xfrm>
            <a:off x="335360" y="4668107"/>
            <a:ext cx="8932233" cy="1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4869" y="9080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Синтаксис вызова функции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5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43750" t="30000" r="24218" b="25714"/>
          <a:stretch/>
        </p:blipFill>
        <p:spPr bwMode="auto">
          <a:xfrm>
            <a:off x="460984" y="1282484"/>
            <a:ext cx="8824332" cy="500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516" y="7418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Разновидности функций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95294" y="1285860"/>
            <a:ext cx="1028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Для некоторых функций требуется более одного элемента информации 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3594" t="82143" r="22265" b="15000"/>
          <a:stretch/>
        </p:blipFill>
        <p:spPr bwMode="auto">
          <a:xfrm>
            <a:off x="95293" y="3820814"/>
            <a:ext cx="10195862" cy="2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3594" t="37143" r="16796" b="58571"/>
          <a:stretch/>
        </p:blipFill>
        <p:spPr bwMode="auto">
          <a:xfrm>
            <a:off x="95293" y="1714488"/>
            <a:ext cx="1209683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3594" t="48572" r="17578" b="47857"/>
          <a:stretch/>
        </p:blipFill>
        <p:spPr bwMode="auto">
          <a:xfrm>
            <a:off x="95294" y="2143116"/>
            <a:ext cx="119063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 bwMode="auto">
          <a:xfrm>
            <a:off x="147678" y="3081199"/>
            <a:ext cx="1028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Есть функции, которые не принимают аргументов: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33594" t="65715" r="12500" b="30714"/>
          <a:stretch/>
        </p:blipFill>
        <p:spPr bwMode="auto">
          <a:xfrm>
            <a:off x="121485" y="3469761"/>
            <a:ext cx="11144328" cy="30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 bwMode="auto">
          <a:xfrm>
            <a:off x="121485" y="4658029"/>
            <a:ext cx="1057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Существуют также функции, которые не имеют возвращаемого значения.  </a:t>
            </a:r>
            <a:endParaRPr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 l="33984" t="47143" r="12108" b="49285"/>
          <a:stretch/>
        </p:blipFill>
        <p:spPr bwMode="auto">
          <a:xfrm>
            <a:off x="95294" y="5091894"/>
            <a:ext cx="11811083" cy="32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33984" t="61430" r="20311" b="34998"/>
          <a:stretch/>
        </p:blipFill>
        <p:spPr bwMode="auto">
          <a:xfrm>
            <a:off x="121485" y="5443847"/>
            <a:ext cx="111443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: скругленные углы 2"/>
          <p:cNvSpPr/>
          <p:nvPr/>
        </p:nvSpPr>
        <p:spPr bwMode="auto">
          <a:xfrm>
            <a:off x="121485" y="1163782"/>
            <a:ext cx="11853949" cy="1487978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147678" y="2997488"/>
            <a:ext cx="11853949" cy="1487978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: скругленные углы 14"/>
          <p:cNvSpPr/>
          <p:nvPr/>
        </p:nvSpPr>
        <p:spPr bwMode="auto">
          <a:xfrm>
            <a:off x="147677" y="4694712"/>
            <a:ext cx="11853949" cy="1487978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2229" y="100470"/>
            <a:ext cx="1153402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Функции, определяемые пользователем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461464" y="1026159"/>
            <a:ext cx="11323167" cy="2962513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/>
              <a:t>Для того чтобы использовать функцию в C++, нужно выполнить следующие шаги: </a:t>
            </a:r>
            <a:endParaRPr/>
          </a:p>
          <a:p>
            <a:pPr algn="just">
              <a:defRPr/>
            </a:pPr>
            <a:endParaRPr lang="ru-RU" sz="280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/>
              <a:t>предоставить определение функции; </a:t>
            </a:r>
            <a:endParaRPr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/>
              <a:t>представить прототип функции; </a:t>
            </a:r>
            <a:endParaRPr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800"/>
              <a:t>вызвать функцию.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02275" y="74791"/>
            <a:ext cx="1153529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Функции, определяемые пользователем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8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2031" t="75000" r="23436" b="12857"/>
          <a:stretch/>
        </p:blipFill>
        <p:spPr bwMode="auto">
          <a:xfrm>
            <a:off x="380960" y="4071942"/>
            <a:ext cx="1085857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2031" t="19286" r="32812" b="44286"/>
          <a:stretch/>
        </p:blipFill>
        <p:spPr bwMode="auto">
          <a:xfrm>
            <a:off x="455775" y="1071546"/>
            <a:ext cx="6953299" cy="29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l="33593" t="27857" r="39844" b="60000"/>
          <a:stretch/>
        </p:blipFill>
        <p:spPr bwMode="auto">
          <a:xfrm>
            <a:off x="380960" y="5500702"/>
            <a:ext cx="647704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укописные данные 2"/>
          <p:cNvPicPr/>
          <p:nvPr/>
        </p:nvPicPr>
        <p:blipFill>
          <a:blip r:embed="rId4"/>
          <a:stretch/>
        </p:blipFill>
        <p:spPr bwMode="auto">
          <a:xfrm>
            <a:off x="136800" y="1482840"/>
            <a:ext cx="2584440" cy="3772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3004" y="66820"/>
            <a:ext cx="10972800" cy="6252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Прототипирование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77091" y="889001"/>
            <a:ext cx="10972800" cy="13607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  <a:defRPr/>
            </a:pPr>
            <a:r>
              <a:rPr lang="ru-RU"/>
              <a:t>Прототип описывает интерфейс функции для компилятора. Это значит, что он  сообщает компилятору, каков тип возвращаемого значения, если оно есть у функции, а также количество и типы аргументов данной функции.</a:t>
            </a:r>
            <a:endParaRPr/>
          </a:p>
          <a:p>
            <a:pPr>
              <a:buNone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628" t="35317" r="48620" b="59921"/>
          <a:stretch/>
        </p:blipFill>
        <p:spPr bwMode="auto">
          <a:xfrm>
            <a:off x="1103086" y="2249714"/>
            <a:ext cx="5444465" cy="4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/>
          <p:nvPr/>
        </p:nvSpPr>
        <p:spPr bwMode="auto">
          <a:xfrm>
            <a:off x="283645" y="3149150"/>
            <a:ext cx="10972800" cy="671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just">
              <a:spcBef>
                <a:spcPts val="0"/>
              </a:spcBef>
              <a:defRPr/>
            </a:pPr>
            <a:r>
              <a:rPr lang="ru-RU" sz="3200"/>
              <a:t>Прототип функции является оператором, поэтому он должен завершаться точкой с запятой. </a:t>
            </a:r>
            <a:endParaRPr lang="ru-RU" sz="3200" b="0" i="0" u="none" strike="noStrike" cap="none" spc="0">
              <a:ln>
                <a:noFill/>
              </a:ln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6656" t="23760" r="5658" b="72073"/>
          <a:stretch/>
        </p:blipFill>
        <p:spPr bwMode="auto">
          <a:xfrm>
            <a:off x="283645" y="3820422"/>
            <a:ext cx="111663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26773" t="33681" r="10468" b="61359"/>
          <a:stretch/>
        </p:blipFill>
        <p:spPr bwMode="auto">
          <a:xfrm>
            <a:off x="774095" y="5573474"/>
            <a:ext cx="10353523" cy="3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2"/>
          <p:cNvSpPr txBox="1"/>
          <p:nvPr/>
        </p:nvSpPr>
        <p:spPr bwMode="auto">
          <a:xfrm>
            <a:off x="380407" y="4865916"/>
            <a:ext cx="11265724" cy="671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just">
              <a:spcBef>
                <a:spcPts val="0"/>
              </a:spcBef>
              <a:defRPr/>
            </a:pPr>
            <a:r>
              <a:rPr lang="ru-RU" sz="2400"/>
              <a:t>Прототип функции не требует предоставления имен  переменных-параметров; достаточно списка типов</a:t>
            </a:r>
            <a:endParaRPr lang="ru-RU" sz="3200" b="0" i="0" u="none" strike="noStrike" cap="none" spc="0">
              <a:ln>
                <a:noFill/>
              </a:ln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133004" y="764771"/>
            <a:ext cx="11396749" cy="2019993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 bwMode="auto">
          <a:xfrm>
            <a:off x="168432" y="2962825"/>
            <a:ext cx="11419510" cy="1359793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 bwMode="auto">
          <a:xfrm>
            <a:off x="168432" y="4678019"/>
            <a:ext cx="11419510" cy="1359793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17606</TotalTime>
  <Words>1763</Words>
  <Application>Microsoft Office PowerPoint</Application>
  <PresentationFormat>Широкоэкранный</PresentationFormat>
  <Paragraphs>258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Модульное программирование. Функции в C++</vt:lpstr>
      <vt:lpstr>План</vt:lpstr>
      <vt:lpstr>Основные понятия и определения</vt:lpstr>
      <vt:lpstr>Виды функций</vt:lpstr>
      <vt:lpstr>Синтаксис вызова функции</vt:lpstr>
      <vt:lpstr>Разновидности функций</vt:lpstr>
      <vt:lpstr>Функции, определяемые пользователем</vt:lpstr>
      <vt:lpstr>Функции, определяемые пользователем</vt:lpstr>
      <vt:lpstr>Прототипирование</vt:lpstr>
      <vt:lpstr>Что обеспечивают прототипы</vt:lpstr>
      <vt:lpstr>Определение функции</vt:lpstr>
      <vt:lpstr>Определение функции</vt:lpstr>
      <vt:lpstr>Заголовок функции</vt:lpstr>
      <vt:lpstr>Тело функции</vt:lpstr>
      <vt:lpstr>Аргументы функций и передача по значению</vt:lpstr>
      <vt:lpstr>Передача по значению</vt:lpstr>
      <vt:lpstr>Локальные переменные</vt:lpstr>
      <vt:lpstr>Пример 1. Реализация функции вычисления факториала числа</vt:lpstr>
      <vt:lpstr>Пример 2. Подсчет количества положительных элементов в целочисленном массиве</vt:lpstr>
      <vt:lpstr>Пример 2. Подсчет количества положительных элементов в целочисленном массиве</vt:lpstr>
      <vt:lpstr>Множественные аргументы </vt:lpstr>
      <vt:lpstr>Пример 3. Функция с двумя переменными</vt:lpstr>
      <vt:lpstr>Структура программы и ее функциональная схема</vt:lpstr>
      <vt:lpstr>Функции и массивы</vt:lpstr>
      <vt:lpstr>Массивы как параметры функции</vt:lpstr>
      <vt:lpstr>Функции с аргументами-строками</vt:lpstr>
      <vt:lpstr>Функции, возвращающие строки</vt:lpstr>
      <vt:lpstr>Рекурсия</vt:lpstr>
      <vt:lpstr>Пример 4. Использование рекурсии</vt:lpstr>
      <vt:lpstr>Пример 5</vt:lpstr>
      <vt:lpstr>Пример 5</vt:lpstr>
      <vt:lpstr>Возвращаемое значение функции</vt:lpstr>
      <vt:lpstr>Пример 6</vt:lpstr>
      <vt:lpstr>Задания для самостоятельной работы</vt:lpstr>
      <vt:lpstr>Использованная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Inga Shelomentseva</cp:lastModifiedBy>
  <cp:revision>573</cp:revision>
  <dcterms:created xsi:type="dcterms:W3CDTF">2012-07-30T23:42:41Z</dcterms:created>
  <dcterms:modified xsi:type="dcterms:W3CDTF">2023-04-17T13:39:58Z</dcterms:modified>
</cp:coreProperties>
</file>