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 snapToGrid="0">
      <p:cViewPr varScale="1">
        <p:scale>
          <a:sx n="69" d="100"/>
          <a:sy n="69" d="100"/>
        </p:scale>
        <p:origin x="-720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4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39983-D851-4B17-BE87-4B3445453F7C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93719-81A9-4FF0-809A-5507C04AC1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822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16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4645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93719-81A9-4FF0-809A-5507C04AC1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06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2AF349-AC92-4C68-B447-1539CCC5C841}" type="datetimeFigureOut">
              <a:rPr lang="ru-RU" smtClean="0"/>
              <a:pPr/>
              <a:t>10.09.2020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62719A-EB2B-4FF6-A2CF-9DA7DA54281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</a:rPr>
              <a:t>Федеральное государственное бюджетное образовательное учреждение 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высшего образования «Красноярский государственный медицинский университет» имени профессора В.Ф. </a:t>
            </a:r>
            <a:r>
              <a:rPr lang="ru-RU" sz="2200" dirty="0" err="1">
                <a:solidFill>
                  <a:prstClr val="black"/>
                </a:solidFill>
              </a:rPr>
              <a:t>Войно-Ясенецкого</a:t>
            </a:r>
            <a:r>
              <a:rPr lang="ru-RU" sz="2200" dirty="0">
                <a:solidFill>
                  <a:prstClr val="black"/>
                </a:solidFill>
              </a:rPr>
              <a:t> Министерства здравоохранения</a:t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200" dirty="0" err="1">
                <a:solidFill>
                  <a:prstClr val="black"/>
                </a:solidFill>
              </a:rPr>
              <a:t>РоссийскойФередации</a:t>
            </a:r>
            <a:r>
              <a:rPr lang="ru-RU" sz="2200" dirty="0">
                <a:solidFill>
                  <a:prstClr val="black"/>
                </a:solidFill>
              </a:rPr>
              <a:t/>
            </a:r>
            <a:br>
              <a:rPr lang="ru-RU" sz="2200" dirty="0">
                <a:solidFill>
                  <a:prstClr val="black"/>
                </a:solidFill>
              </a:rPr>
            </a:br>
            <a:r>
              <a:rPr lang="ru-RU" sz="2200" dirty="0">
                <a:solidFill>
                  <a:prstClr val="black"/>
                </a:solidFill>
              </a:rPr>
              <a:t>Фармацевтический колледж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ru-RU" sz="6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6000" dirty="0" smtClean="0"/>
              <a:t>Тема: </a:t>
            </a:r>
            <a:r>
              <a:rPr lang="ru-RU" sz="5400" dirty="0" smtClean="0"/>
              <a:t>«Санитарный режим в аптечных организациях» </a:t>
            </a:r>
            <a:endParaRPr lang="ru-RU" sz="6000" dirty="0" smtClean="0"/>
          </a:p>
          <a:p>
            <a:pPr marL="0" lvl="0" indent="0" algn="ctr">
              <a:buNone/>
            </a:pPr>
            <a:endParaRPr lang="ru-RU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ru-RU" dirty="0" err="1" smtClean="0">
                <a:solidFill>
                  <a:prstClr val="black"/>
                </a:solidFill>
              </a:rPr>
              <a:t>Тюльпанова</a:t>
            </a:r>
            <a:r>
              <a:rPr lang="ru-RU" dirty="0" smtClean="0">
                <a:solidFill>
                  <a:prstClr val="black"/>
                </a:solidFill>
              </a:rPr>
              <a:t> М.В.                  2020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444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7725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Оборудование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09600" y="1935480"/>
            <a:ext cx="7481455" cy="4389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Оборудование производственных помещений и торговых залов подвергают ежедневной уборке, шкафы для хранения лекарственных средств в помещениях хранения (материальные комнаты) убирают по мере необходимости, но не реже </a:t>
            </a:r>
            <a:r>
              <a:rPr lang="ru-RU" b="1" dirty="0" smtClean="0"/>
              <a:t>одного раза в неделю</a:t>
            </a:r>
            <a:r>
              <a:rPr lang="ru-RU" dirty="0" smtClean="0"/>
              <a:t>. Уборочный инвентарь должен быть </a:t>
            </a:r>
            <a:r>
              <a:rPr lang="ru-RU" b="1" dirty="0" smtClean="0"/>
              <a:t>промаркирован</a:t>
            </a:r>
            <a:r>
              <a:rPr lang="ru-RU" dirty="0" smtClean="0"/>
              <a:t> и использован строго по назначению. Хранение его осуществляют в специально </a:t>
            </a:r>
            <a:r>
              <a:rPr lang="ru-RU" dirty="0" smtClean="0"/>
              <a:t> </a:t>
            </a:r>
            <a:r>
              <a:rPr lang="ru-RU" dirty="0" smtClean="0"/>
              <a:t>выделенном месте (комната, шкафы) раздельно.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Ветошь</a:t>
            </a:r>
            <a:r>
              <a:rPr lang="ru-RU" dirty="0" smtClean="0"/>
              <a:t>, предназначенная для уборки производственного оборудования, после дезинфекции и сушки, хранят в чистой промаркированной плотно закрытой таре (банка, кастрюля и др</a:t>
            </a:r>
            <a:r>
              <a:rPr lang="ru-RU" dirty="0" smtClean="0"/>
              <a:t>.).</a:t>
            </a:r>
          </a:p>
          <a:p>
            <a:pPr>
              <a:buNone/>
            </a:pPr>
            <a:r>
              <a:rPr lang="ru-RU" dirty="0" smtClean="0"/>
              <a:t>Уборочный </a:t>
            </a:r>
            <a:r>
              <a:rPr lang="ru-RU" dirty="0" smtClean="0"/>
              <a:t>инвентарь для асептического блока хранят </a:t>
            </a:r>
            <a:r>
              <a:rPr lang="ru-RU" b="1" dirty="0" smtClean="0"/>
              <a:t>отдельно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инве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9481" y="1454726"/>
            <a:ext cx="3720875" cy="49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50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03564" y="147127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   Отходы </a:t>
            </a:r>
            <a:r>
              <a:rPr lang="ru-RU" sz="2400" dirty="0" smtClean="0"/>
              <a:t>производства и мусор должны собираться в специальные контейнеры с приводной крышкой с удалением из помещения не реве </a:t>
            </a:r>
            <a:r>
              <a:rPr lang="ru-RU" sz="2400" b="1" dirty="0" smtClean="0"/>
              <a:t>1 раза в смену. </a:t>
            </a:r>
            <a:r>
              <a:rPr lang="ru-RU" sz="2400" b="1" dirty="0" smtClean="0"/>
              <a:t>    </a:t>
            </a:r>
            <a:r>
              <a:rPr lang="ru-RU" sz="2400" dirty="0" smtClean="0"/>
              <a:t>Раковины </a:t>
            </a:r>
            <a:r>
              <a:rPr lang="ru-RU" sz="2400" dirty="0" smtClean="0"/>
              <a:t>для мытья рук, санитарные узлы и контейнеры для мусора моют, чистят и дезинфицируют ежедневно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      Санитарный </a:t>
            </a:r>
            <a:r>
              <a:rPr lang="ru-RU" sz="2400" dirty="0" smtClean="0"/>
              <a:t>день в аптеках проводят </a:t>
            </a:r>
            <a:r>
              <a:rPr lang="ru-RU" sz="2400" b="1" dirty="0" smtClean="0"/>
              <a:t>1 раз в месяц </a:t>
            </a:r>
            <a:r>
              <a:rPr lang="ru-RU" sz="2400" dirty="0" smtClean="0"/>
              <a:t>(одновременно, кроме тщательной уборки, можно проводить мелкий текущий ремонт).</a:t>
            </a:r>
            <a:endParaRPr lang="ru-RU" sz="2400" dirty="0"/>
          </a:p>
        </p:txBody>
      </p:sp>
      <p:pic>
        <p:nvPicPr>
          <p:cNvPr id="8" name="Рисунок 7" descr="му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7381" y="2372590"/>
            <a:ext cx="4533207" cy="31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763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3455" y="579397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Санитарно-гигиенические требования к персоналу аптек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Руководители аптек обязаны: </a:t>
            </a:r>
          </a:p>
          <a:p>
            <a:pPr>
              <a:buNone/>
            </a:pPr>
            <a:r>
              <a:rPr lang="ru-RU" dirty="0" smtClean="0"/>
              <a:t>- заботиться </a:t>
            </a:r>
            <a:r>
              <a:rPr lang="ru-RU" dirty="0" smtClean="0"/>
              <a:t>о правильной расстановке специалистов и подсобного </a:t>
            </a:r>
            <a:r>
              <a:rPr lang="ru-RU" dirty="0" smtClean="0"/>
              <a:t>персонала</a:t>
            </a:r>
          </a:p>
          <a:p>
            <a:pPr>
              <a:buNone/>
            </a:pPr>
            <a:r>
              <a:rPr lang="ru-RU" dirty="0" smtClean="0"/>
              <a:t>- обеспечивать </a:t>
            </a:r>
            <a:r>
              <a:rPr lang="ru-RU" dirty="0" smtClean="0"/>
              <a:t>подготовку и переподготовку персонала по правилам личной гигиены и технике безопасности, а также прохождение персоналом регулярных медосмотров (предварительные и периодические осмотры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- </a:t>
            </a:r>
            <a:r>
              <a:rPr lang="ru-RU" dirty="0" smtClean="0"/>
              <a:t>разрабатывать и размещать правила личной гигиены, регламента уборки, правил транспортировки продукции и материалов в соответствии с ходом технологического процесса и др. с учетом особенностей </a:t>
            </a:r>
            <a:r>
              <a:rPr lang="ru-RU" dirty="0" smtClean="0"/>
              <a:t>аптеки</a:t>
            </a:r>
          </a:p>
          <a:p>
            <a:pPr>
              <a:buNone/>
            </a:pPr>
            <a:r>
              <a:rPr lang="ru-RU" dirty="0" smtClean="0"/>
              <a:t> - не </a:t>
            </a:r>
            <a:r>
              <a:rPr lang="ru-RU" dirty="0" smtClean="0"/>
              <a:t>допускать к работе сотрудников с инфекционными заболеваниями или повреждениями кожных покровов. Направить на лечение и санацию. Допустить к работе только при наличии справки о выздоровлении.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6342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569" y="351330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С</a:t>
            </a:r>
            <a:r>
              <a:rPr lang="ru-RU" sz="4000" dirty="0" smtClean="0"/>
              <a:t>анитарная одежда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1" y="1693025"/>
            <a:ext cx="6428508" cy="4790902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dirty="0" smtClean="0"/>
              <a:t>  включает </a:t>
            </a:r>
            <a:r>
              <a:rPr lang="ru-RU" dirty="0" smtClean="0"/>
              <a:t>медицинский халат и </a:t>
            </a:r>
            <a:r>
              <a:rPr lang="ru-RU" dirty="0" smtClean="0"/>
              <a:t>шапочку -  предназначена </a:t>
            </a:r>
            <a:r>
              <a:rPr lang="ru-RU" dirty="0" smtClean="0"/>
              <a:t>для защиты медикаментов, материалов и готовой продукции от дополнительных микробиологических и других загрязнений, выделяемых </a:t>
            </a:r>
            <a:r>
              <a:rPr lang="ru-RU" dirty="0" smtClean="0"/>
              <a:t>персоналом</a:t>
            </a:r>
          </a:p>
          <a:p>
            <a:pPr>
              <a:buFontTx/>
              <a:buChar char="-"/>
            </a:pPr>
            <a:r>
              <a:rPr lang="ru-RU" dirty="0" smtClean="0"/>
              <a:t>   выдается </a:t>
            </a:r>
            <a:r>
              <a:rPr lang="ru-RU" dirty="0" smtClean="0"/>
              <a:t>в соответствии с действующими нормами с учетом выполняемых производственных операций 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 смена </a:t>
            </a:r>
            <a:r>
              <a:rPr lang="ru-RU" dirty="0" smtClean="0"/>
              <a:t>производится не реже </a:t>
            </a:r>
            <a:r>
              <a:rPr lang="ru-RU" b="1" dirty="0" smtClean="0"/>
              <a:t>2 раз в неделю</a:t>
            </a:r>
            <a:r>
              <a:rPr lang="ru-RU" dirty="0" smtClean="0"/>
              <a:t>, полотенец для личного пользования </a:t>
            </a:r>
            <a:r>
              <a:rPr lang="ru-RU" dirty="0" smtClean="0"/>
              <a:t>– ежедневно</a:t>
            </a:r>
          </a:p>
          <a:p>
            <a:pPr>
              <a:buFontTx/>
              <a:buChar char="-"/>
            </a:pPr>
            <a:r>
              <a:rPr lang="ru-RU" dirty="0" smtClean="0"/>
              <a:t>   перед </a:t>
            </a:r>
            <a:r>
              <a:rPr lang="ru-RU" dirty="0" smtClean="0"/>
              <a:t>посещением </a:t>
            </a:r>
            <a:r>
              <a:rPr lang="ru-RU" dirty="0" err="1" smtClean="0"/>
              <a:t>сан.узла</a:t>
            </a:r>
            <a:r>
              <a:rPr lang="ru-RU" dirty="0" smtClean="0"/>
              <a:t> обязательно </a:t>
            </a:r>
            <a:r>
              <a:rPr lang="ru-RU" b="1" dirty="0" smtClean="0"/>
              <a:t>снимать халат</a:t>
            </a:r>
            <a:endParaRPr lang="ru-RU" b="1" dirty="0"/>
          </a:p>
        </p:txBody>
      </p:sp>
      <p:pic>
        <p:nvPicPr>
          <p:cNvPr id="6" name="Рисунок 5" descr="хала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38837" y="1246909"/>
            <a:ext cx="3454400" cy="518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7980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309" y="205324"/>
            <a:ext cx="109728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Персоналу аптеки запрещается: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11166764" cy="43891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3600" b="1" dirty="0" smtClean="0"/>
              <a:t>1.</a:t>
            </a:r>
            <a:r>
              <a:rPr lang="ru-RU" sz="3600" b="1" dirty="0" smtClean="0"/>
              <a:t> </a:t>
            </a:r>
            <a:r>
              <a:rPr lang="ru-RU" sz="3600" dirty="0" smtClean="0"/>
              <a:t>выходить за пределы аптеки в санитарной одежде и </a:t>
            </a:r>
            <a:r>
              <a:rPr lang="ru-RU" sz="3600" dirty="0" smtClean="0"/>
              <a:t>обуви</a:t>
            </a:r>
          </a:p>
          <a:p>
            <a:pPr>
              <a:buNone/>
            </a:pPr>
            <a:r>
              <a:rPr lang="ru-RU" sz="3600" dirty="0" smtClean="0"/>
              <a:t> </a:t>
            </a:r>
            <a:r>
              <a:rPr lang="ru-RU" sz="3600" b="1" dirty="0" smtClean="0"/>
              <a:t>2. </a:t>
            </a:r>
            <a:r>
              <a:rPr lang="ru-RU" sz="3600" dirty="0" smtClean="0"/>
              <a:t>принимать </a:t>
            </a:r>
            <a:r>
              <a:rPr lang="ru-RU" sz="3600" dirty="0" smtClean="0"/>
              <a:t>пищу, курить, а также хранить еду, курительные материалы и личные ЛС в производственных помещениях аптек и в помещениях хранения готовой </a:t>
            </a:r>
            <a:r>
              <a:rPr lang="ru-RU" sz="3600" dirty="0" smtClean="0"/>
              <a:t>продукции</a:t>
            </a:r>
          </a:p>
          <a:p>
            <a:pPr>
              <a:buNone/>
            </a:pPr>
            <a:r>
              <a:rPr lang="ru-RU" sz="3600" b="1" dirty="0" smtClean="0"/>
              <a:t> 3. </a:t>
            </a:r>
            <a:r>
              <a:rPr lang="ru-RU" sz="3600" dirty="0" smtClean="0"/>
              <a:t>хранить </a:t>
            </a:r>
            <a:r>
              <a:rPr lang="ru-RU" sz="3600" dirty="0" smtClean="0"/>
              <a:t>в карманах халатов предметы личного пользования, кроме носового платка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67738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Контрольные вопросы для закрепления: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Назовите нормативный документ, регламентирующий санитарный режим в аптеке</a:t>
            </a:r>
            <a:r>
              <a:rPr lang="ru-RU" dirty="0" smtClean="0"/>
              <a:t>?</a:t>
            </a:r>
          </a:p>
          <a:p>
            <a:r>
              <a:rPr lang="ru-RU" dirty="0" smtClean="0"/>
              <a:t> Какие </a:t>
            </a:r>
            <a:r>
              <a:rPr lang="ru-RU" dirty="0" smtClean="0"/>
              <a:t>санитарно-гигиенические мероприятия проводят в аптеке ежедневно?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 smtClean="0"/>
              <a:t>какой периодичностью в аптеке проводят санитарный день? Какие мероприятия он включает? </a:t>
            </a:r>
            <a:endParaRPr lang="ru-RU" dirty="0" smtClean="0"/>
          </a:p>
          <a:p>
            <a:r>
              <a:rPr lang="ru-RU" dirty="0" smtClean="0"/>
              <a:t>Что </a:t>
            </a:r>
            <a:r>
              <a:rPr lang="ru-RU" dirty="0" smtClean="0"/>
              <a:t>включает санитарная одежда фармацевта? Для чего она предназначена? </a:t>
            </a:r>
            <a:endParaRPr lang="ru-RU" dirty="0" smtClean="0"/>
          </a:p>
          <a:p>
            <a:r>
              <a:rPr lang="ru-RU" dirty="0" smtClean="0"/>
              <a:t>Дайте </a:t>
            </a:r>
            <a:r>
              <a:rPr lang="ru-RU" dirty="0" smtClean="0"/>
              <a:t>определения понятиям дезинфекция, </a:t>
            </a:r>
            <a:r>
              <a:rPr lang="ru-RU" dirty="0" err="1" smtClean="0"/>
              <a:t>предстерилизационная</a:t>
            </a:r>
            <a:r>
              <a:rPr lang="ru-RU" dirty="0" smtClean="0"/>
              <a:t> очистка, стерилизация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Что </a:t>
            </a:r>
            <a:r>
              <a:rPr lang="ru-RU" dirty="0" smtClean="0"/>
              <a:t>такое «контаминация микроорганизмами»? В каких случаях она происходит? </a:t>
            </a:r>
            <a:endParaRPr lang="ru-RU" dirty="0" smtClean="0"/>
          </a:p>
          <a:p>
            <a:r>
              <a:rPr lang="ru-RU" dirty="0" smtClean="0"/>
              <a:t>Какие </a:t>
            </a:r>
            <a:r>
              <a:rPr lang="ru-RU" dirty="0" smtClean="0"/>
              <a:t>требования предъявляются к технологической одежде для асептического блока?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0912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Законспектировать лекцию в тетради</a:t>
            </a:r>
          </a:p>
          <a:p>
            <a:r>
              <a:rPr lang="ru-RU" dirty="0" smtClean="0"/>
              <a:t>Ответить на контрольные вопросы В ТЕТРАДИ</a:t>
            </a:r>
          </a:p>
          <a:p>
            <a:r>
              <a:rPr lang="ru-RU" dirty="0" smtClean="0"/>
              <a:t>Самостоятельно ознакомиться  и </a:t>
            </a:r>
            <a:r>
              <a:rPr lang="ru-RU" dirty="0" smtClean="0"/>
              <a:t>ЗАКОНСПЕКТИРОВАТЬ  тему «</a:t>
            </a:r>
            <a:r>
              <a:rPr lang="ru-RU" dirty="0" smtClean="0"/>
              <a:t>Санитарные </a:t>
            </a:r>
            <a:r>
              <a:rPr lang="ru-RU" dirty="0" smtClean="0"/>
              <a:t>требования к помещениям и оборудованию асептического </a:t>
            </a:r>
            <a:r>
              <a:rPr lang="ru-RU" dirty="0" smtClean="0"/>
              <a:t>блока»</a:t>
            </a:r>
          </a:p>
          <a:p>
            <a:r>
              <a:rPr lang="ru-RU" dirty="0" smtClean="0"/>
              <a:t>Выполнить тестовые задания на тему «</a:t>
            </a:r>
            <a:r>
              <a:rPr lang="ru-RU" dirty="0" smtClean="0"/>
              <a:t>Санитарный </a:t>
            </a:r>
            <a:r>
              <a:rPr lang="ru-RU" dirty="0" smtClean="0"/>
              <a:t>режим аптечных </a:t>
            </a:r>
            <a:r>
              <a:rPr lang="ru-RU" dirty="0" smtClean="0"/>
              <a:t>организаций»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465" y="1949548"/>
            <a:ext cx="10972800" cy="43891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Санитарные </a:t>
            </a:r>
            <a:r>
              <a:rPr lang="ru-RU" dirty="0" smtClean="0"/>
              <a:t>требования к помещениям и оборудованию аптек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Санитарное </a:t>
            </a:r>
            <a:r>
              <a:rPr lang="ru-RU" dirty="0" smtClean="0"/>
              <a:t>содержание помещений, оборудования, инвентаря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Санитарно-гигиенические </a:t>
            </a:r>
            <a:r>
              <a:rPr lang="ru-RU" dirty="0" smtClean="0"/>
              <a:t>требования к персоналу </a:t>
            </a:r>
            <a:r>
              <a:rPr lang="ru-RU" dirty="0" smtClean="0"/>
              <a:t>аптек.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Санитарные </a:t>
            </a:r>
            <a:r>
              <a:rPr lang="ru-RU" dirty="0" smtClean="0"/>
              <a:t>требования к помещениям и оборудованию асептического блока (самостоятельное изучение).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03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059" y="31019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П</a:t>
            </a:r>
            <a:r>
              <a:rPr lang="ru-RU" sz="5400" dirty="0" smtClean="0"/>
              <a:t>риказ </a:t>
            </a:r>
            <a:r>
              <a:rPr lang="ru-RU" sz="5400" dirty="0" smtClean="0"/>
              <a:t>МЗ РФ № 309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600" y="1935480"/>
            <a:ext cx="6774873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Требования, предъявляемые к санитарному режиму аптечной организации и личной гигиене работников аптеки, утверждены: </a:t>
            </a:r>
            <a:r>
              <a:rPr lang="ru-RU" sz="2400" b="1" dirty="0" smtClean="0"/>
              <a:t>приказом МЗ РФ № 309 </a:t>
            </a:r>
            <a:r>
              <a:rPr lang="ru-RU" sz="2400" dirty="0" smtClean="0"/>
              <a:t>от 21.10.1997 г. Об утверждении Инструкции по санитарному режиму аптечных организаций; приказом № 647 от 31 августа 2016 г. Об утверждении правил надлежащей аптечной практики лекарственных препаратов для медицинского применения</a:t>
            </a:r>
            <a:endParaRPr lang="ru-RU" sz="2400" dirty="0"/>
          </a:p>
        </p:txBody>
      </p:sp>
      <p:pic>
        <p:nvPicPr>
          <p:cNvPr id="5" name="Рисунок 4" descr="пр3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34753" y="1814945"/>
            <a:ext cx="3147152" cy="44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6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182" y="648670"/>
            <a:ext cx="10972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Санитарные требования к помещениям и оборудованию аптек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35480"/>
            <a:ext cx="5278582" cy="43891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Перед входами в аптеку должны быть приспособления для очистки обуви от грязи. Очистка самих приспособлений должна проводиться по мере необходимости, но не реже </a:t>
            </a:r>
            <a:r>
              <a:rPr lang="ru-RU" b="1" dirty="0" smtClean="0"/>
              <a:t>1 раза в день</a:t>
            </a:r>
            <a:r>
              <a:rPr lang="ru-RU" b="1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Рабочие места персонала аптеки в зале обслуживания населения должны быть оснащены устройствами, предохраняющими работников от прямой капельной инфекции.</a:t>
            </a:r>
            <a:endParaRPr lang="ru-RU" dirty="0"/>
          </a:p>
        </p:txBody>
      </p:sp>
      <p:pic>
        <p:nvPicPr>
          <p:cNvPr id="6" name="Рисунок 5" descr="ков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4746" y="1524000"/>
            <a:ext cx="3088836" cy="2396836"/>
          </a:xfrm>
          <a:prstGeom prst="rect">
            <a:avLst/>
          </a:prstGeom>
        </p:spPr>
      </p:pic>
      <p:pic>
        <p:nvPicPr>
          <p:cNvPr id="7" name="Рисунок 6" descr="ап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0508" y="3297382"/>
            <a:ext cx="3985491" cy="298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334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0328" y="2078182"/>
            <a:ext cx="63176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Помещения аптек должны иметь как </a:t>
            </a:r>
            <a:r>
              <a:rPr lang="ru-RU" sz="2400" b="1" dirty="0" smtClean="0"/>
              <a:t>естественное</a:t>
            </a:r>
            <a:r>
              <a:rPr lang="ru-RU" sz="2400" dirty="0" smtClean="0"/>
              <a:t>, так и </a:t>
            </a:r>
            <a:r>
              <a:rPr lang="ru-RU" sz="2400" b="1" dirty="0" smtClean="0"/>
              <a:t>искусственное</a:t>
            </a:r>
            <a:r>
              <a:rPr lang="ru-RU" sz="2400" dirty="0" smtClean="0"/>
              <a:t> освещение. </a:t>
            </a:r>
            <a:endParaRPr lang="ru-RU" sz="2400" dirty="0" smtClean="0"/>
          </a:p>
          <a:p>
            <a:r>
              <a:rPr lang="ru-RU" sz="2400" dirty="0" smtClean="0"/>
              <a:t>Общее </a:t>
            </a:r>
            <a:r>
              <a:rPr lang="ru-RU" sz="2400" dirty="0" smtClean="0"/>
              <a:t>искусственное освещение должно быть предусмотрено во всех помещениях, кроме того, для отдельных рабочих мест устанавливается местное освещение. Искусственное освещение осуществляется </a:t>
            </a:r>
            <a:r>
              <a:rPr lang="ru-RU" sz="2400" dirty="0" err="1" smtClean="0"/>
              <a:t>люминисцентными</a:t>
            </a:r>
            <a:r>
              <a:rPr lang="ru-RU" sz="2400" dirty="0" smtClean="0"/>
              <a:t> лампами и лампами накаливания.</a:t>
            </a:r>
            <a:endParaRPr lang="ru-RU" sz="2400" dirty="0"/>
          </a:p>
        </p:txBody>
      </p:sp>
      <p:pic>
        <p:nvPicPr>
          <p:cNvPr id="6" name="Рисунок 5" descr="ламп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9452" y="1894607"/>
            <a:ext cx="5140037" cy="3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785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2836" y="1343891"/>
            <a:ext cx="591589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Установка </a:t>
            </a:r>
            <a:r>
              <a:rPr lang="ru-RU" sz="2400" dirty="0" smtClean="0"/>
              <a:t>оборудования должна производиться на расстоянии не менее </a:t>
            </a:r>
            <a:r>
              <a:rPr lang="ru-RU" sz="2400" b="1" dirty="0" smtClean="0"/>
              <a:t>0,5 метров </a:t>
            </a:r>
            <a:r>
              <a:rPr lang="ru-RU" sz="2400" dirty="0" smtClean="0"/>
              <a:t>от стен или другого оборудования, чтобы иметь доступ для очистки, дезинфекции, ремонта, технического обслуживания, поверки и (или) </a:t>
            </a:r>
            <a:r>
              <a:rPr lang="ru-RU" sz="2400" dirty="0" smtClean="0"/>
              <a:t>калибровки </a:t>
            </a:r>
            <a:r>
              <a:rPr lang="ru-RU" sz="2400" dirty="0" smtClean="0"/>
              <a:t>оборудования, обеспечивать доступ к товарам аптечного ассортимента, свободный проход работников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</a:t>
            </a:r>
            <a:r>
              <a:rPr lang="ru-RU" sz="2400" dirty="0" smtClean="0"/>
              <a:t>Оборудование </a:t>
            </a:r>
            <a:r>
              <a:rPr lang="ru-RU" sz="2400" b="1" dirty="0" smtClean="0"/>
              <a:t>не должно </a:t>
            </a:r>
            <a:r>
              <a:rPr lang="ru-RU" sz="2400" dirty="0" smtClean="0"/>
              <a:t>загораживать естественный или искусственный источник света и загромождать проходы</a:t>
            </a:r>
            <a:endParaRPr lang="ru-RU" sz="2400" dirty="0"/>
          </a:p>
        </p:txBody>
      </p:sp>
      <p:pic>
        <p:nvPicPr>
          <p:cNvPr id="6" name="Рисунок 5" descr="об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814944"/>
            <a:ext cx="5167745" cy="417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182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4181" y="1263731"/>
            <a:ext cx="6096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В </a:t>
            </a:r>
            <a:r>
              <a:rPr lang="ru-RU" sz="2000" dirty="0" smtClean="0"/>
              <a:t>производственных помещениях </a:t>
            </a:r>
            <a:r>
              <a:rPr lang="ru-RU" sz="2000" b="1" dirty="0" smtClean="0"/>
              <a:t>не допускается </a:t>
            </a:r>
            <a:r>
              <a:rPr lang="ru-RU" sz="2000" dirty="0" smtClean="0"/>
              <a:t>вешать занавески, расстилать ковры, разводить цветы, вывешивать стенгазеты, плакаты и т.п. Для этого могут быть использованы коридоры, комнаты отдыха персонала аптек, кабинеты. </a:t>
            </a:r>
            <a:r>
              <a:rPr lang="ru-RU" sz="2000" dirty="0" smtClean="0"/>
              <a:t>      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 Информационные </a:t>
            </a:r>
            <a:r>
              <a:rPr lang="ru-RU" sz="2000" dirty="0" smtClean="0"/>
              <a:t>стенды и таблицы, необходимые для работы в производственных помещениях, должны изготовляться из материалов, допускающих </a:t>
            </a:r>
            <a:r>
              <a:rPr lang="ru-RU" sz="2000" b="1" dirty="0" smtClean="0"/>
              <a:t>влажную уборку и дезинфекцию. </a:t>
            </a:r>
            <a:endParaRPr lang="ru-RU" sz="2000" b="1" dirty="0" smtClean="0"/>
          </a:p>
          <a:p>
            <a:r>
              <a:rPr lang="ru-RU" sz="2000" dirty="0" smtClean="0"/>
              <a:t>   Декоративное </a:t>
            </a:r>
            <a:r>
              <a:rPr lang="ru-RU" sz="2000" dirty="0" smtClean="0"/>
              <a:t>оформление непроизводственных помещений, в том числе озеленение, допускается при условии обеспечения за ними необходимого ухода (очистка от пыли, мытье и т.д.) по мере необходимости, но не реже </a:t>
            </a:r>
            <a:r>
              <a:rPr lang="ru-RU" sz="2000" b="1" dirty="0" smtClean="0"/>
              <a:t>1 раза в неделю. </a:t>
            </a:r>
            <a:endParaRPr lang="ru-RU" sz="2000" b="1" dirty="0"/>
          </a:p>
        </p:txBody>
      </p:sp>
      <p:pic>
        <p:nvPicPr>
          <p:cNvPr id="8" name="Рисунок 7" descr="инф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0538" y="1413164"/>
            <a:ext cx="5020887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595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68037" y="1028297"/>
            <a:ext cx="652549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В </a:t>
            </a:r>
            <a:r>
              <a:rPr lang="ru-RU" sz="2000" dirty="0" smtClean="0"/>
              <a:t>моечной комнате должны быть выделены и </a:t>
            </a:r>
            <a:r>
              <a:rPr lang="ru-RU" sz="2000" b="1" dirty="0" smtClean="0"/>
              <a:t>промаркированы раковины </a:t>
            </a:r>
            <a:r>
              <a:rPr lang="ru-RU" sz="2000" dirty="0" smtClean="0"/>
              <a:t>(ванны) для мытья посуды, предназначенной для приготовления: инъекционных растворов и глазных капель, внутренних лекарственных форм, наружных лекарственных форм. </a:t>
            </a:r>
            <a:r>
              <a:rPr lang="ru-RU" sz="2000" b="1" dirty="0" smtClean="0"/>
              <a:t>Запрещается</a:t>
            </a:r>
            <a:r>
              <a:rPr lang="ru-RU" sz="2000" dirty="0" smtClean="0"/>
              <a:t> пользоваться этими раковинами для мытья рук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Для </a:t>
            </a:r>
            <a:r>
              <a:rPr lang="ru-RU" sz="2000" dirty="0" smtClean="0"/>
              <a:t>мытья рук персонала в шлюзах асептического блока и в заготовочной, ассистентской, моечной, туалете должны быть установлены </a:t>
            </a:r>
            <a:r>
              <a:rPr lang="ru-RU" sz="2000" b="1" dirty="0" smtClean="0"/>
              <a:t>раковины </a:t>
            </a:r>
            <a:r>
              <a:rPr lang="ru-RU" sz="2000" dirty="0" smtClean="0"/>
              <a:t>(рукомойники), которые целесообразно оборудовать педальными кранами или кранами с локтевыми приводами. Рядом устанавливают емкости с дезинфицирующими растворами, воздушные электросушилки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</a:t>
            </a:r>
            <a:r>
              <a:rPr lang="ru-RU" sz="2000" b="1" dirty="0" smtClean="0"/>
              <a:t>Запрещается</a:t>
            </a:r>
            <a:r>
              <a:rPr lang="ru-RU" sz="2000" dirty="0" smtClean="0"/>
              <a:t> </a:t>
            </a:r>
            <a:r>
              <a:rPr lang="ru-RU" sz="2000" dirty="0" smtClean="0"/>
              <a:t>пользоваться раковинами в производственных помещениях лицам, не занятым изготовлением и фасовкой лекарственных средств. </a:t>
            </a:r>
            <a:endParaRPr lang="ru-RU" sz="2000" dirty="0"/>
          </a:p>
        </p:txBody>
      </p:sp>
      <p:pic>
        <p:nvPicPr>
          <p:cNvPr id="8" name="Рисунок 7" descr="рак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24255" y="1163781"/>
            <a:ext cx="5167745" cy="522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271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/>
              <a:t>Санитарное содержание помещений, оборудования, инвентаря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5194" y="1851074"/>
            <a:ext cx="6443642" cy="500692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Перед началом работы необходимо провести </a:t>
            </a:r>
            <a:r>
              <a:rPr lang="ru-RU" b="1" dirty="0" smtClean="0"/>
              <a:t>влажную </a:t>
            </a:r>
            <a:r>
              <a:rPr lang="ru-RU" dirty="0" smtClean="0"/>
              <a:t>уборку помещений (полов и оборудования) с применением дезинфицирующих средств. 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Запрещается </a:t>
            </a:r>
            <a:r>
              <a:rPr lang="ru-RU" b="1" dirty="0" smtClean="0"/>
              <a:t>сухая уборка помещений. </a:t>
            </a:r>
            <a:r>
              <a:rPr lang="ru-RU" dirty="0" smtClean="0"/>
              <a:t>Генеральная уборка производственных помещений должна проводиться не реже </a:t>
            </a:r>
            <a:r>
              <a:rPr lang="ru-RU" b="1" dirty="0" smtClean="0"/>
              <a:t>одного раза в неделю</a:t>
            </a:r>
            <a:r>
              <a:rPr lang="ru-RU" dirty="0" smtClean="0"/>
              <a:t>. Моют стены, двери, оборудование, полы. Потолки очищают от пыли влажными тряпками </a:t>
            </a:r>
            <a:r>
              <a:rPr lang="ru-RU" b="1" dirty="0" smtClean="0"/>
              <a:t>1 раз в месяц</a:t>
            </a:r>
            <a:r>
              <a:rPr lang="ru-RU" dirty="0" smtClean="0"/>
              <a:t>. Оконные стекла, рамы и пространство между ними моют горячей водой с мылом или другими моющими средствами не реже </a:t>
            </a:r>
            <a:r>
              <a:rPr lang="ru-RU" b="1" dirty="0" smtClean="0"/>
              <a:t>одного раза в месяц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6" name="Рисунок 5" descr="уб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273" y="2022764"/>
            <a:ext cx="4558144" cy="45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61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700</TotalTime>
  <Words>1079</Words>
  <Application>Microsoft Office PowerPoint</Application>
  <PresentationFormat>Произвольный</PresentationFormat>
  <Paragraphs>66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Федеральное государственное бюджетное образовательное учреждение  высшего образования «Красноярский государственный медицинский университет» имени профессора В.Ф. Войно-Ясенецкого Министерства здравоохранения  РоссийскойФередации Фармацевтический колледж</vt:lpstr>
      <vt:lpstr>План лекции</vt:lpstr>
      <vt:lpstr>Приказ МЗ РФ № 309</vt:lpstr>
      <vt:lpstr>Санитарные требования к помещениям и оборудованию аптек</vt:lpstr>
      <vt:lpstr>Слайд 5</vt:lpstr>
      <vt:lpstr>Слайд 6</vt:lpstr>
      <vt:lpstr>Слайд 7</vt:lpstr>
      <vt:lpstr>Слайд 8</vt:lpstr>
      <vt:lpstr> Санитарное содержание помещений, оборудования, инвентаря</vt:lpstr>
      <vt:lpstr>Оборудование </vt:lpstr>
      <vt:lpstr>Слайд 11</vt:lpstr>
      <vt:lpstr>Санитарно-гигиенические требования к персоналу аптек</vt:lpstr>
      <vt:lpstr>Санитарная одежда</vt:lpstr>
      <vt:lpstr>Персоналу аптеки запрещается:</vt:lpstr>
      <vt:lpstr>Контрольные вопросы для закрепления: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Иммунопрофилактика и иммунотерапия инфекционных заболований</dc:title>
  <dc:creator>Феткулина Валентина Борисовна</dc:creator>
  <cp:lastModifiedBy>Дом</cp:lastModifiedBy>
  <cp:revision>124</cp:revision>
  <dcterms:created xsi:type="dcterms:W3CDTF">2020-09-04T04:53:43Z</dcterms:created>
  <dcterms:modified xsi:type="dcterms:W3CDTF">2020-09-10T03:33:58Z</dcterms:modified>
</cp:coreProperties>
</file>