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83"/>
  </p:notesMasterIdLst>
  <p:handoutMasterIdLst>
    <p:handoutMasterId r:id="rId84"/>
  </p:handoutMasterIdLst>
  <p:sldIdLst>
    <p:sldId id="256" r:id="rId3"/>
    <p:sldId id="329" r:id="rId4"/>
    <p:sldId id="328" r:id="rId5"/>
    <p:sldId id="296" r:id="rId6"/>
    <p:sldId id="512" r:id="rId7"/>
    <p:sldId id="270" r:id="rId8"/>
    <p:sldId id="576" r:id="rId9"/>
    <p:sldId id="464" r:id="rId10"/>
    <p:sldId id="465" r:id="rId11"/>
    <p:sldId id="466" r:id="rId12"/>
    <p:sldId id="467" r:id="rId13"/>
    <p:sldId id="468" r:id="rId14"/>
    <p:sldId id="469" r:id="rId15"/>
    <p:sldId id="476" r:id="rId16"/>
    <p:sldId id="477" r:id="rId17"/>
    <p:sldId id="503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504" r:id="rId30"/>
    <p:sldId id="334" r:id="rId31"/>
    <p:sldId id="335" r:id="rId32"/>
    <p:sldId id="336" r:id="rId33"/>
    <p:sldId id="337" r:id="rId34"/>
    <p:sldId id="338" r:id="rId35"/>
    <p:sldId id="340" r:id="rId36"/>
    <p:sldId id="415" r:id="rId37"/>
    <p:sldId id="416" r:id="rId38"/>
    <p:sldId id="428" r:id="rId39"/>
    <p:sldId id="427" r:id="rId40"/>
    <p:sldId id="429" r:id="rId41"/>
    <p:sldId id="430" r:id="rId42"/>
    <p:sldId id="431" r:id="rId43"/>
    <p:sldId id="417" r:id="rId44"/>
    <p:sldId id="432" r:id="rId45"/>
    <p:sldId id="433" r:id="rId46"/>
    <p:sldId id="434" r:id="rId47"/>
    <p:sldId id="571" r:id="rId48"/>
    <p:sldId id="542" r:id="rId49"/>
    <p:sldId id="543" r:id="rId50"/>
    <p:sldId id="544" r:id="rId51"/>
    <p:sldId id="545" r:id="rId52"/>
    <p:sldId id="546" r:id="rId53"/>
    <p:sldId id="547" r:id="rId54"/>
    <p:sldId id="548" r:id="rId55"/>
    <p:sldId id="549" r:id="rId56"/>
    <p:sldId id="505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303" r:id="rId65"/>
    <p:sldId id="304" r:id="rId66"/>
    <p:sldId id="305" r:id="rId67"/>
    <p:sldId id="636" r:id="rId68"/>
    <p:sldId id="310" r:id="rId69"/>
    <p:sldId id="311" r:id="rId70"/>
    <p:sldId id="312" r:id="rId71"/>
    <p:sldId id="313" r:id="rId72"/>
    <p:sldId id="294" r:id="rId73"/>
    <p:sldId id="506" r:id="rId74"/>
    <p:sldId id="703" r:id="rId75"/>
    <p:sldId id="701" r:id="rId76"/>
    <p:sldId id="702" r:id="rId77"/>
    <p:sldId id="508" r:id="rId78"/>
    <p:sldId id="704" r:id="rId79"/>
    <p:sldId id="509" r:id="rId80"/>
    <p:sldId id="510" r:id="rId81"/>
    <p:sldId id="284" r:id="rId82"/>
  </p:sldIdLst>
  <p:sldSz cx="12192000" cy="6858000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 autoAdjust="0"/>
    <p:restoredTop sz="90977" autoAdjust="0"/>
  </p:normalViewPr>
  <p:slideViewPr>
    <p:cSldViewPr>
      <p:cViewPr varScale="1">
        <p:scale>
          <a:sx n="104" d="100"/>
          <a:sy n="104" d="100"/>
        </p:scale>
        <p:origin x="68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96"/>
      </p:cViewPr>
      <p:guideLst>
        <p:guide orient="horz" pos="3094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31325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4B51E7-E0AA-4FF4-9894-975D328F2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6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B339CE-1139-4F11-90D0-8E39B5A52C8E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736600"/>
            <a:ext cx="65484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46712" cy="4421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0E6B77-6144-4C16-B394-50C2E143E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9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AA8C-09BD-4054-A086-178A860D0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5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72F4-B5E3-47E0-9776-02CDF070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0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FFBB-D9A9-4463-ADC3-61FFA8913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0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71A5-30F2-4EC3-90B3-C6E19A23FD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CC7E-3126-4436-B7B7-BB96078A7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F1EF-5FB7-4730-84C2-6E5DDE09150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032C-94A5-400E-9FE6-4061A316F9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9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3DC8-3EBC-4372-8104-DF420E6F47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6F98-A073-4DD7-9003-E26CCEC5CC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92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47294-D8E9-4F40-849A-7350378083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A82C-0D9D-4EF1-BD10-4437A294EA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9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A53F-7567-4A6D-ABE4-61AA9491CC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9E3A-3C10-4C9A-AFF0-545945DE2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8D8D-7CC1-47D5-A995-A89EC02FC8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F9C9-ED0E-4FE9-B296-F83DAAE314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1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988A-EA18-4281-9F00-7097EE9D1B2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A7E1-3397-49C1-B581-E23F914E27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F8DA-E619-4BFA-94BD-72A2840FEC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9EB2-90AF-4C57-9724-9BD34A3295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EB42-3CE8-4AAD-BA82-C6132ADB3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5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2F65-B0DC-4891-AEB9-679A631503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C1EE-5D71-4D38-BB03-71FC8C2707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3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0F6B-9D58-45FC-87BF-8E5ABA0137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9116-0759-46A0-AA83-7EE6415226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94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9FC7-3163-4AD0-90F3-59EFF2716F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62AA-8670-44D7-8B63-CBFD7D07DC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06D6-D80A-481C-A5B4-10D107319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8113-B4A4-41B3-A303-7798A75F5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4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EF62-AC20-463F-AF92-2101A27F6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2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5771-D240-4BE9-8625-A603F193B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A3CC-4EA2-40D0-AD58-7D7398855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E171-976D-4B04-A040-23D5D7A56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00CE-219F-4049-8528-01FCBDAAD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3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5B341C-6850-45EA-95CC-1A41C4E27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215A8E-08C5-449C-BBA2-E42EECCE40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48FE6-0A3A-4AC3-B40C-F24F65DFE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1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2D601735F72926C50586C9D0CBC3CEB2E4D62B150051DF86F9F474B8092B0F092605A50A63852D8o9A" TargetMode="External"/><Relationship Id="rId2" Type="http://schemas.openxmlformats.org/officeDocument/2006/relationships/hyperlink" Target="consultantplus://offline/ref=F2D601735F72926C50586C9D0CBC3CEB2E4C6CB154051DF86F9F474B8092B0F092605A50A63F56D8o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F2D601735F72926C50586C9D0CBC3CEB2E4C6FB055051DF86F9F474B8092B0F092605A50A63950D8o9A" TargetMode="External"/><Relationship Id="rId5" Type="http://schemas.openxmlformats.org/officeDocument/2006/relationships/hyperlink" Target="consultantplus://offline/ref=F2D601735F72926C50586C9D0CBC3CEB2E4C6FB055051DF86F9F474B8092B0F092605A50A63856D8oDA" TargetMode="External"/><Relationship Id="rId4" Type="http://schemas.openxmlformats.org/officeDocument/2006/relationships/hyperlink" Target="consultantplus://offline/ref=F2D601735F72926C50586C9D0CBC3CEB2E4C6FB055051DF86F9F474B8092B0F092605A50A63852D8oAA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05E2B1292F03503D8558889BEECD21F0BF9DF59CC8C02FD292B490D234C54ADC322D25C981A70gC6DJ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05E2B1292F03503D8558889BEECD21F09FBDF5BCA8C02FD292B490Dg263J" TargetMode="External"/><Relationship Id="rId2" Type="http://schemas.openxmlformats.org/officeDocument/2006/relationships/hyperlink" Target="consultantplus://offline/ref=C05E2B1292F03503D8558889BEECD21F0FFEDA5ACD8C02FD292B490Dg263J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10E51948968F644AC33C0AF226129EC730E30B03DEDB78BE8457D66FD8C6EEB2F108BB81F76D4T3H0B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10E51948968F644AC33C0AF226129EC710B34B63AEDB78BE8457D66TFHDB" TargetMode="External"/><Relationship Id="rId2" Type="http://schemas.openxmlformats.org/officeDocument/2006/relationships/hyperlink" Target="consultantplus://offline/ref=010E51948968F644AC33C0AF226129EC710B36B338EDB78BE8457D66TFHDB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315252BDC0AD0963268E7F8A7D7F72EF4CE2B8FAD9134195C6CEFtD31J" TargetMode="External"/><Relationship Id="rId2" Type="http://schemas.openxmlformats.org/officeDocument/2006/relationships/hyperlink" Target="consultantplus://offline/ref=E315252BDC0AD0963268E7F8A7D7F72EF5C62B88A0CC3E110560EDD65A46518A57BAE6CE07C94Ft930J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E315252BDC0AD0963268E6FCB4D7F72EF7C4258FAD9134195C6CEFtD31J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0F6BDC03E3FC723E132B4DDE23DD3503A419DE6DFA034EBDA45BF6BI8iBX" TargetMode="External"/><Relationship Id="rId2" Type="http://schemas.openxmlformats.org/officeDocument/2006/relationships/hyperlink" Target="consultantplus://offline/ref=D0F6BDC03E3FC723E132B4DDE23DD3503A449DE2D8A034EBDA45BF6B8B1C2F9FFC56C277CC91F2I2i4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561" y="836612"/>
            <a:ext cx="10945216" cy="2857500"/>
          </a:xfrm>
        </p:spPr>
        <p:txBody>
          <a:bodyPr/>
          <a:lstStyle/>
          <a:p>
            <a:pPr eaLnBrk="1" hangingPunct="1"/>
            <a:r>
              <a:rPr lang="ru-RU" dirty="0"/>
              <a:t>Организация анестезиолого-</a:t>
            </a:r>
            <a:r>
              <a:rPr lang="ru-RU" dirty="0" err="1"/>
              <a:t>реаниматологической</a:t>
            </a:r>
            <a:r>
              <a:rPr lang="ru-RU" dirty="0"/>
              <a:t> службы. Юридические и этические аспекты работы врача анестезиолога-реаниматолога </a:t>
            </a:r>
            <a:br>
              <a:rPr lang="ru-RU" dirty="0"/>
            </a:br>
            <a:r>
              <a:rPr lang="ru-RU" dirty="0"/>
              <a:t>(часть 1)</a:t>
            </a:r>
            <a:br>
              <a:rPr lang="en-US" dirty="0"/>
            </a:b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7850" y="3716338"/>
            <a:ext cx="8640638" cy="23050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Грицан</a:t>
            </a:r>
            <a:r>
              <a:rPr lang="ru-RU" dirty="0"/>
              <a:t> А.И.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Кафедра анестезиологии и реаниматологии ИПО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ГБОУ ВПО  </a:t>
            </a:r>
            <a:r>
              <a:rPr lang="ru-RU" dirty="0" err="1"/>
              <a:t>КрасГМУ</a:t>
            </a:r>
            <a:r>
              <a:rPr lang="ru-RU" dirty="0"/>
              <a:t> </a:t>
            </a:r>
            <a:r>
              <a:rPr lang="ru-RU" dirty="0" err="1"/>
              <a:t>им.проф</a:t>
            </a:r>
            <a:r>
              <a:rPr lang="ru-RU" dirty="0"/>
              <a:t>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РФ,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09 сентября  20</a:t>
            </a:r>
            <a:r>
              <a:rPr lang="en-US" dirty="0"/>
              <a:t>2</a:t>
            </a:r>
            <a:r>
              <a:rPr lang="ru-RU" dirty="0"/>
              <a:t>2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992313" y="115889"/>
            <a:ext cx="8229600" cy="504825"/>
          </a:xfrm>
        </p:spPr>
        <p:txBody>
          <a:bodyPr/>
          <a:lstStyle/>
          <a:p>
            <a:r>
              <a:rPr lang="ru-RU" sz="4000"/>
              <a:t>Основные положения (1)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07368" y="836712"/>
            <a:ext cx="11305256" cy="5832376"/>
          </a:xfrm>
        </p:spPr>
        <p:txBody>
          <a:bodyPr/>
          <a:lstStyle/>
          <a:p>
            <a:pPr>
              <a:defRPr/>
            </a:pPr>
            <a:r>
              <a:rPr lang="ru-RU" sz="1700" dirty="0"/>
              <a:t>1. Настоящий Порядок регулирует вопросы оказания медицинской помощи взрослому населению по профилю "анестезиология и реаниматология" в медицинских организациях.</a:t>
            </a:r>
          </a:p>
          <a:p>
            <a:pPr>
              <a:defRPr/>
            </a:pPr>
            <a:r>
              <a:rPr lang="ru-RU" sz="1700" dirty="0"/>
              <a:t>2. Медицинская помощь по профилю "анестезиология и реаниматология" оказывается в </a:t>
            </a:r>
            <a:r>
              <a:rPr lang="ru-RU" sz="1700" b="1" dirty="0">
                <a:solidFill>
                  <a:srgbClr val="FF0000"/>
                </a:solidFill>
              </a:rPr>
              <a:t>экстренной, неотложной и плановой формах </a:t>
            </a:r>
            <a:r>
              <a:rPr lang="ru-RU" sz="1700" dirty="0"/>
              <a:t>и включает комплекс медицинских и реабилитационных мероприятий, целью которых является:</a:t>
            </a:r>
          </a:p>
          <a:p>
            <a:pPr marL="0" indent="0">
              <a:buNone/>
              <a:defRPr/>
            </a:pPr>
            <a:r>
              <a:rPr lang="ru-RU" sz="1700" dirty="0"/>
              <a:t>профилактика и лечение боли и болезненных ощущений у пациентов, выбор вида обезболивания в соответствии с соматическим статусом пациента, характером и объемом вмешательства и его неотложностью;</a:t>
            </a:r>
          </a:p>
          <a:p>
            <a:pPr marL="0" indent="0">
              <a:buNone/>
              <a:defRPr/>
            </a:pPr>
            <a:r>
              <a:rPr lang="ru-RU" sz="1700" dirty="0"/>
              <a:t>поддержание и (или) искусственное замещение обратимо нарушенных функций жизненно важных органов и систем при состояниях, угрожающих жизни пациента;</a:t>
            </a:r>
          </a:p>
          <a:p>
            <a:pPr marL="0" indent="0">
              <a:buNone/>
              <a:defRPr/>
            </a:pPr>
            <a:r>
              <a:rPr lang="ru-RU" sz="1700" dirty="0"/>
              <a:t>проведение лечебных и диагностических мероприятий пациентам во время анестезии, реанимации и интенсивной терапии;</a:t>
            </a:r>
          </a:p>
          <a:p>
            <a:pPr marL="0" indent="0">
              <a:buNone/>
              <a:defRPr/>
            </a:pPr>
            <a:r>
              <a:rPr lang="ru-RU" sz="1700" dirty="0"/>
              <a:t>лабораторный и функциональный мониторинг за адекватностью анестезии и (или) интенсивной терапии;</a:t>
            </a:r>
          </a:p>
          <a:p>
            <a:pPr marL="0" indent="0">
              <a:buNone/>
              <a:defRPr/>
            </a:pPr>
            <a:r>
              <a:rPr lang="ru-RU" sz="1700" dirty="0"/>
              <a:t>наблюдение за состоянием пациентов в пред- и посленаркозном периоде и определение его продолжительности;</a:t>
            </a:r>
          </a:p>
          <a:p>
            <a:pPr marL="0" indent="0">
              <a:buNone/>
              <a:defRPr/>
            </a:pPr>
            <a:r>
              <a:rPr lang="ru-RU" sz="1700" dirty="0"/>
              <a:t>лечение заболевания, вызвавшего развитие критического состояния;</a:t>
            </a:r>
          </a:p>
          <a:p>
            <a:pPr marL="0" indent="0">
              <a:buNone/>
              <a:defRPr/>
            </a:pPr>
            <a:r>
              <a:rPr lang="ru-RU" sz="1700" dirty="0"/>
              <a:t>отбор пациентов, подлежащих лечению в подразделении, оказывающем анестезиолого-реанимационную помощь, перевод пациентов в отделения по профилю заболевания или в палаты интенсивного наблюдения (послеродовые, послеоперационные и другие) после стабилизации функций жизненно важных органов.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92313" y="115889"/>
            <a:ext cx="8229600" cy="706437"/>
          </a:xfrm>
        </p:spPr>
        <p:txBody>
          <a:bodyPr/>
          <a:lstStyle/>
          <a:p>
            <a:r>
              <a:rPr lang="ru-RU"/>
              <a:t>Основные положения (2)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551384" y="822326"/>
            <a:ext cx="11233248" cy="4910930"/>
          </a:xfrm>
        </p:spPr>
        <p:txBody>
          <a:bodyPr/>
          <a:lstStyle/>
          <a:p>
            <a:r>
              <a:rPr lang="ru-RU" sz="2000" dirty="0"/>
              <a:t>3. Медицинская помощь по профилю "анестезиология и реаниматология" оказывается в виде:</a:t>
            </a:r>
          </a:p>
          <a:p>
            <a:r>
              <a:rPr lang="ru-RU" sz="2000" dirty="0"/>
              <a:t>первичной медико-санитарной помощи;</a:t>
            </a:r>
          </a:p>
          <a:p>
            <a:r>
              <a:rPr lang="ru-RU" sz="2000" dirty="0"/>
              <a:t>скорой, в том числе скорой специализированной, медицинской помощи;</a:t>
            </a:r>
          </a:p>
          <a:p>
            <a:r>
              <a:rPr lang="ru-RU" sz="2000" dirty="0"/>
              <a:t>специализированной, в том числе высокотехнологичной, медицинской помощи.</a:t>
            </a:r>
          </a:p>
          <a:p>
            <a:r>
              <a:rPr lang="ru-RU" sz="2000" dirty="0"/>
              <a:t>4. Медицинская помощь по профилю "анестезиология и реаниматология" может оказываться в следующих условиях:</a:t>
            </a:r>
          </a:p>
          <a:p>
            <a:r>
              <a:rPr lang="ru-RU" sz="2000" dirty="0"/>
              <a:t>вне медицинской организации (по месту вызова бригады скорой медицинской помощи, а также в транспортных средствах при медицинской эвакуации);</a:t>
            </a:r>
          </a:p>
          <a:p>
            <a:r>
              <a:rPr lang="ru-RU" sz="2000" dirty="0"/>
              <a:t>амбулаторно (в условиях, не предусматривающих круглосуточное медицинское наблюдение и лечение);</a:t>
            </a:r>
          </a:p>
          <a:p>
            <a:r>
              <a:rPr lang="ru-RU" sz="2000" dirty="0"/>
              <a:t>в дневном стационаре (в условиях, предусматривающих медицинское наблюдение и лечение в дневное время, не требующих круглосуточного медицинского наблюдения и лечения);</a:t>
            </a:r>
          </a:p>
          <a:p>
            <a:r>
              <a:rPr lang="ru-RU" sz="2000" dirty="0"/>
              <a:t>стационарно (в условиях, обеспечивающих круглосуточное медицинское наблюдение и лечение).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r>
              <a:rPr lang="ru-RU"/>
              <a:t>Основные положения (3)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623392" y="1268760"/>
            <a:ext cx="11233248" cy="3687144"/>
          </a:xfrm>
        </p:spPr>
        <p:txBody>
          <a:bodyPr/>
          <a:lstStyle/>
          <a:p>
            <a:r>
              <a:rPr lang="ru-RU" sz="2000" dirty="0"/>
              <a:t>6. Первичная медико-санитарная помощь по профилю "анестезиология и реаниматология" предусматривает мероприятия по профилактике боли при болезненных лечебных и диагностических вмешательствах, лечении боли, восстановлении, замещении и поддержании жизненно важных функций организма в состояниях, угрожающих жизни пациента.</a:t>
            </a:r>
          </a:p>
          <a:p>
            <a:endParaRPr lang="ru-RU" sz="2000" dirty="0"/>
          </a:p>
          <a:p>
            <a:r>
              <a:rPr lang="ru-RU" sz="2000" dirty="0"/>
              <a:t>7. Первичная медико-санитарная помощь включает:</a:t>
            </a:r>
          </a:p>
          <a:p>
            <a:r>
              <a:rPr lang="ru-RU" sz="2000" dirty="0"/>
              <a:t>первичную доврачебную медико-санитарную помощь;</a:t>
            </a:r>
          </a:p>
          <a:p>
            <a:r>
              <a:rPr lang="ru-RU" sz="2000" dirty="0"/>
              <a:t>первичную врачебную медико-санитарную помощь;</a:t>
            </a:r>
          </a:p>
          <a:p>
            <a:r>
              <a:rPr lang="ru-RU" sz="2000" dirty="0"/>
              <a:t>первичную специализированную медико-санитарную помощь.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/>
          <a:lstStyle/>
          <a:p>
            <a:r>
              <a:rPr lang="ru-RU"/>
              <a:t>Основные положения (4)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551384" y="836614"/>
            <a:ext cx="11161239" cy="5545137"/>
          </a:xfrm>
        </p:spPr>
        <p:txBody>
          <a:bodyPr/>
          <a:lstStyle/>
          <a:p>
            <a:r>
              <a:rPr lang="ru-RU" sz="2000" dirty="0"/>
              <a:t>8. Первичная медико-санитарная помощь оказывается медицинскими работниками медицинских организаций и (или) их структурных подразделений, оказывающими первичную медико-санитарную помощь, в том числе фельдшерско-акушерских пунктов, врачебных амбулаторий.</a:t>
            </a:r>
          </a:p>
          <a:p>
            <a:endParaRPr lang="ru-RU" sz="2000" dirty="0"/>
          </a:p>
          <a:p>
            <a:r>
              <a:rPr lang="ru-RU" sz="2000" dirty="0"/>
              <a:t>9. Первичная специализированная медико-санитарная помощь и специализированная, в том числе высокотехнологичная, медицинская помощь по профилю "анестезиология и реаниматология" оказывается в медицинских организациях или ее структурных подразделениях:</a:t>
            </a:r>
          </a:p>
          <a:p>
            <a:r>
              <a:rPr lang="ru-RU" sz="2000" dirty="0"/>
              <a:t>в группе анестезиологии-реанимации для взрослого населения;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 отделении анестезиологии-реанимации для взрослого населения;</a:t>
            </a:r>
          </a:p>
          <a:p>
            <a:r>
              <a:rPr lang="ru-RU" sz="2000" dirty="0"/>
              <a:t>в отделении анестезиологии-реанимации с палатами реанимации и интенсивной терапии для взрослого населения;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 отделении реанимации и интенсивной терапии для взрослого населения;</a:t>
            </a:r>
          </a:p>
          <a:p>
            <a:r>
              <a:rPr lang="ru-RU" sz="2000" dirty="0"/>
              <a:t>в центре анестезиологии-реанимации для взрослого населения.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703389" y="274638"/>
            <a:ext cx="8785225" cy="633412"/>
          </a:xfrm>
        </p:spPr>
        <p:txBody>
          <a:bodyPr/>
          <a:lstStyle/>
          <a:p>
            <a:r>
              <a:rPr lang="ru-RU" sz="3200"/>
              <a:t>9. Отделение выполняет следующие функции (1):</a:t>
            </a:r>
            <a:br>
              <a:rPr lang="ru-RU" sz="3200"/>
            </a:br>
            <a:endParaRPr lang="ru-RU" sz="320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407368" y="764703"/>
            <a:ext cx="11521280" cy="5688633"/>
          </a:xfrm>
        </p:spPr>
        <p:txBody>
          <a:bodyPr/>
          <a:lstStyle/>
          <a:p>
            <a:r>
              <a:rPr lang="ru-RU" sz="2000" dirty="0"/>
              <a:t>профилактика и лечение боли и болезненных ощущений у пациентов, выбор вида обезболивания в соответствии с соматическим статусом пациента, характером и объемом вмешательства и его неотложностью;</a:t>
            </a:r>
          </a:p>
          <a:p>
            <a:r>
              <a:rPr lang="ru-RU" sz="2000" dirty="0"/>
              <a:t>проведение комплекса противошоковых мероприятий;</a:t>
            </a:r>
          </a:p>
          <a:p>
            <a:r>
              <a:rPr lang="ru-RU" sz="2000" dirty="0"/>
              <a:t>поддержание и (или) искусственное замещение обратимо нарушенных функций жизненно важных органов и систем;</a:t>
            </a:r>
          </a:p>
          <a:p>
            <a:r>
              <a:rPr lang="ru-RU" sz="2000" dirty="0"/>
              <a:t>проведение лечебных и диагностических мероприятий пациентам во время анестезии, реанимации и интенсивной терапии;</a:t>
            </a:r>
          </a:p>
          <a:p>
            <a:r>
              <a:rPr lang="ru-RU" sz="2000" dirty="0"/>
              <a:t>лабораторный и функциональный мониторинг за адекватностью анестезии;</a:t>
            </a:r>
          </a:p>
          <a:p>
            <a:r>
              <a:rPr lang="ru-RU" sz="2000" dirty="0"/>
              <a:t>проведение комплекса мероприятий по восстановлению и поддержанию нарушенных жизненно-важных функций организма, возникших вследствие анестезии, оперативного вмешательства или других причин;</a:t>
            </a:r>
          </a:p>
          <a:p>
            <a:r>
              <a:rPr lang="ru-RU" sz="2000" dirty="0"/>
              <a:t>осуществление комплекса мероприятий (в </a:t>
            </a:r>
            <a:r>
              <a:rPr lang="ru-RU" sz="2000" dirty="0" err="1"/>
              <a:t>преднаркозной</a:t>
            </a:r>
            <a:r>
              <a:rPr lang="ru-RU" sz="2000" dirty="0"/>
              <a:t> палате) по подготовке к анестезии, ее проведению при операциях, перевязках, родах и иных диагностических и (или) лечебных процедурах;</a:t>
            </a:r>
          </a:p>
          <a:p>
            <a:r>
              <a:rPr lang="ru-RU" sz="2000" dirty="0"/>
              <a:t>осуществление наблюдения за состоянием пациента после окончания анестезии (в палате пробуждения) до восстановления и стабилизации жизненно-важных систем организма;</a:t>
            </a:r>
          </a:p>
          <a:p>
            <a:r>
              <a:rPr lang="ru-RU" sz="2000" dirty="0"/>
              <a:t>санитарная обработка пациента в </a:t>
            </a:r>
            <a:r>
              <a:rPr lang="ru-RU" sz="2000" dirty="0" err="1"/>
              <a:t>противошокой</a:t>
            </a:r>
            <a:r>
              <a:rPr lang="ru-RU" sz="2000" dirty="0"/>
              <a:t> палате;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703389" y="274638"/>
            <a:ext cx="8785225" cy="633412"/>
          </a:xfrm>
        </p:spPr>
        <p:txBody>
          <a:bodyPr/>
          <a:lstStyle/>
          <a:p>
            <a:r>
              <a:rPr lang="ru-RU" sz="3200"/>
              <a:t>9. Отделение выполняет следующие функции (2):</a:t>
            </a:r>
            <a:br>
              <a:rPr lang="ru-RU" sz="3200"/>
            </a:br>
            <a:endParaRPr lang="ru-RU" sz="320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479376" y="908050"/>
            <a:ext cx="11305255" cy="5689601"/>
          </a:xfrm>
        </p:spPr>
        <p:txBody>
          <a:bodyPr/>
          <a:lstStyle/>
          <a:p>
            <a:r>
              <a:rPr lang="ru-RU" sz="1800" dirty="0"/>
              <a:t>проведение лечебных и диагностических мероприятий пациентам во время реанимации и интенсивной терапии;</a:t>
            </a:r>
          </a:p>
          <a:p>
            <a:r>
              <a:rPr lang="ru-RU" sz="1800" dirty="0"/>
              <a:t>лабораторный и функциональный мониторинг за адекватностью интенсивной терапии;</a:t>
            </a:r>
          </a:p>
          <a:p>
            <a:r>
              <a:rPr lang="ru-RU" sz="1800" dirty="0"/>
              <a:t>оказание помощи в проведении реанимации пациентам в других подразделениях медицинской организации;</a:t>
            </a:r>
          </a:p>
          <a:p>
            <a:r>
              <a:rPr lang="ru-RU" sz="1800" dirty="0"/>
              <a:t>консультирование врачей других отделений медицинской организации;</a:t>
            </a:r>
          </a:p>
          <a:p>
            <a:r>
              <a:rPr lang="ru-RU" sz="1800" dirty="0"/>
              <a:t>проведение мероприятий по подтверждению в установленном порядке диагноза смерти головного мозга человека, информирование руководителя медицинской организации, а в случае его отсутствия - ответственного дежурного врача об установлении диагноза смерти головного мозга человека в целях решения вопроса о возможности использования органов и (или) тканей умершего для трансплантации, с последующим извещением указанными лицами соответствующей медицинской организации, осуществляющей изъятие, хранение и транспортировку органов и (или) тканей человека для трансплантации;</a:t>
            </a:r>
          </a:p>
          <a:p>
            <a:r>
              <a:rPr lang="ru-RU" sz="1800" dirty="0"/>
              <a:t>выполнение мероприятий (кондиционирования) после установления диагноза смерти головного мозга человека в целях сохранения органов и (или) тканей умершего больного для трансплантации;</a:t>
            </a:r>
          </a:p>
          <a:p>
            <a:r>
              <a:rPr lang="ru-RU" sz="1800" dirty="0"/>
              <a:t>иные функции в соответствии с законодательством Российской Федерации.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992313" y="1844675"/>
            <a:ext cx="8229600" cy="1143000"/>
          </a:xfrm>
        </p:spPr>
        <p:txBody>
          <a:bodyPr/>
          <a:lstStyle/>
          <a:p>
            <a:r>
              <a:rPr lang="ru-RU"/>
              <a:t>Немного о медицинской документации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Ведение медицинской документации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/>
              <a:t>Оформление лицевой страницы истории болезни и выписных (посмертных) эпикризов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/>
              <a:t>Официальные документы –история болезни и вкладыши, утвержденные </a:t>
            </a:r>
            <a:r>
              <a:rPr lang="ru-RU" dirty="0" err="1"/>
              <a:t>МЗиСР</a:t>
            </a:r>
            <a:r>
              <a:rPr lang="ru-RU" dirty="0"/>
              <a:t> РФ</a:t>
            </a:r>
          </a:p>
          <a:p>
            <a:pPr eaLnBrk="1" hangingPunct="1">
              <a:lnSpc>
                <a:spcPct val="90000"/>
              </a:lnSpc>
            </a:pPr>
            <a:r>
              <a:rPr lang="ru-RU" dirty="0"/>
              <a:t>Служебные документы – наркозная карта, карта интенсивной терапии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ru-RU">
                <a:latin typeface="Arial" charset="0"/>
              </a:rPr>
              <a:t>Медицинские документы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63352" y="1600200"/>
            <a:ext cx="11377264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>
                <a:latin typeface="Arial Narrow" pitchFamily="34" charset="0"/>
                <a:cs typeface="Times New Roman" pitchFamily="18" charset="0"/>
              </a:rPr>
              <a:t>информированное согласие на анестезиологическое обеспечение;</a:t>
            </a:r>
            <a:endParaRPr lang="ru-RU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>
                <a:latin typeface="Arial Narrow" pitchFamily="34" charset="0"/>
                <a:cs typeface="Times New Roman" pitchFamily="18" charset="0"/>
              </a:rPr>
              <a:t>предоперационный осмотр анестезиолога;</a:t>
            </a:r>
            <a:endParaRPr lang="ru-RU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>
                <a:latin typeface="Arial Narrow" pitchFamily="34" charset="0"/>
                <a:cs typeface="Times New Roman" pitchFamily="18" charset="0"/>
              </a:rPr>
              <a:t>карта течения анестезии;</a:t>
            </a:r>
            <a:endParaRPr lang="ru-RU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>
                <a:latin typeface="Arial Narrow" pitchFamily="34" charset="0"/>
                <a:cs typeface="Times New Roman" pitchFamily="18" charset="0"/>
              </a:rPr>
              <a:t>послеоперационная запись анестезиолога (протокол течения анестезии);</a:t>
            </a:r>
            <a:endParaRPr lang="ru-RU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>
                <a:latin typeface="Arial Narrow" pitchFamily="34" charset="0"/>
                <a:cs typeface="Times New Roman" pitchFamily="18" charset="0"/>
              </a:rPr>
              <a:t>карта интенсивной терапии;</a:t>
            </a:r>
            <a:endParaRPr lang="ru-RU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>
                <a:latin typeface="Arial Narrow" pitchFamily="34" charset="0"/>
                <a:cs typeface="Times New Roman" pitchFamily="18" charset="0"/>
              </a:rPr>
              <a:t>карта искусственной вентиляции легких (для клинических отделений).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686800" cy="1371600"/>
          </a:xfrm>
        </p:spPr>
        <p:txBody>
          <a:bodyPr/>
          <a:lstStyle/>
          <a:p>
            <a:pPr eaLnBrk="1" hangingPunct="1"/>
            <a:r>
              <a:rPr lang="ru-RU" sz="4000">
                <a:latin typeface="Arial" charset="0"/>
                <a:cs typeface="Times New Roman" pitchFamily="18" charset="0"/>
              </a:rPr>
              <a:t>Информированное согласие на анестезиологическое обеспечение</a:t>
            </a:r>
            <a:r>
              <a:rPr lang="ru-RU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295400"/>
            <a:ext cx="10945216" cy="54102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Я</a:t>
            </a:r>
            <a:r>
              <a:rPr lang="ru-RU" sz="1800" b="1" dirty="0">
                <a:cs typeface="Times New Roman" pitchFamily="18" charset="0"/>
              </a:rPr>
              <a:t> ____________________________________________________________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(Фамилия, имя, отчество)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________ года рождения, проживающий (</a:t>
            </a:r>
            <a:r>
              <a:rPr lang="ru-RU" sz="1800" dirty="0" err="1">
                <a:cs typeface="Times New Roman" pitchFamily="18" charset="0"/>
              </a:rPr>
              <a:t>ая</a:t>
            </a:r>
            <a:r>
              <a:rPr lang="ru-RU" sz="1800" dirty="0">
                <a:cs typeface="Times New Roman" pitchFamily="18" charset="0"/>
              </a:rPr>
              <a:t>) по адресу: ______________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находясь на лечении (обследовании, </a:t>
            </a:r>
            <a:r>
              <a:rPr lang="ru-RU" sz="1800" dirty="0" err="1">
                <a:cs typeface="Times New Roman" pitchFamily="18" charset="0"/>
              </a:rPr>
              <a:t>родоразрешении</a:t>
            </a:r>
            <a:r>
              <a:rPr lang="ru-RU" sz="1800" dirty="0">
                <a:cs typeface="Times New Roman" pitchFamily="18" charset="0"/>
              </a:rPr>
              <a:t>) в отделении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______________________________________________________________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(название лечебного учреждения, отделения, номер палаты)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добровольно даю свое согласие на ________________________________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(название вида обезболивания и изменение анестезиологической тактики в ходе операции, манипуляции по жизненным показаниям)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О последствиях</a:t>
            </a:r>
            <a:r>
              <a:rPr lang="ru-RU" sz="1800" b="1" dirty="0">
                <a:cs typeface="Times New Roman" pitchFamily="18" charset="0"/>
              </a:rPr>
              <a:t> ________________________________________________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(возможных осложнениях при выполнении анестезии)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и связанных с ними риском информирован (а) врачом анестезиологом-реаниматологом ________________________________________________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(Фамилия, имя, отчество)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«______»_____________ ______г.           Подпись пациента ____________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 Расписывался в моем присутствии: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cs typeface="Times New Roman" pitchFamily="18" charset="0"/>
              </a:rPr>
              <a:t>Врач </a:t>
            </a:r>
            <a:r>
              <a:rPr lang="ru-RU" sz="1800" dirty="0" err="1">
                <a:cs typeface="Times New Roman" pitchFamily="18" charset="0"/>
              </a:rPr>
              <a:t>анестезилог</a:t>
            </a:r>
            <a:r>
              <a:rPr lang="ru-RU" sz="1800" dirty="0">
                <a:cs typeface="Times New Roman" pitchFamily="18" charset="0"/>
              </a:rPr>
              <a:t>-реаниматолог</a:t>
            </a:r>
            <a:r>
              <a:rPr lang="ru-RU" sz="1800" dirty="0"/>
              <a:t> </a:t>
            </a:r>
            <a:r>
              <a:rPr lang="ru-RU" sz="1800" dirty="0">
                <a:cs typeface="Times New Roman" pitchFamily="18" charset="0"/>
              </a:rPr>
              <a:t>или зав. отделением анестезиологии и реанимации __________(подпись)______________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66938" y="428625"/>
            <a:ext cx="7772400" cy="768350"/>
          </a:xfrm>
        </p:spPr>
        <p:txBody>
          <a:bodyPr/>
          <a:lstStyle/>
          <a:p>
            <a:pPr eaLnBrk="1" hangingPunct="1"/>
            <a:r>
              <a:rPr lang="ru-RU"/>
              <a:t>План лекции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95400" y="1484314"/>
            <a:ext cx="11017224" cy="4873625"/>
          </a:xfrm>
        </p:spPr>
        <p:txBody>
          <a:bodyPr/>
          <a:lstStyle/>
          <a:p>
            <a:pPr eaLnBrk="1" hangingPunct="1"/>
            <a:r>
              <a:rPr lang="ru-RU" dirty="0"/>
              <a:t>Анестезиолого-реанимационная служба в крае</a:t>
            </a:r>
          </a:p>
          <a:p>
            <a:pPr eaLnBrk="1" hangingPunct="1"/>
            <a:r>
              <a:rPr lang="ru-RU" dirty="0"/>
              <a:t>Правовые акты по анестезиологии-реаниматологии</a:t>
            </a:r>
          </a:p>
          <a:p>
            <a:pPr eaLnBrk="1" hangingPunct="1"/>
            <a:r>
              <a:rPr lang="ru-RU" dirty="0"/>
              <a:t>Основы законодательства РФ по охране здоровья граждан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Разное…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5344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Предоперационный осмотр анестезиолога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628800"/>
            <a:ext cx="11233248" cy="42484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/>
              <a:t>Паспортные данные</a:t>
            </a:r>
            <a:r>
              <a:rPr lang="ru-RU" sz="2400" dirty="0"/>
              <a:t>: Ф.И.О. больного,  № и\б, отделение, дата осмотра, рост, масса тела, группа крови и </a:t>
            </a:r>
            <a:r>
              <a:rPr lang="en-US" sz="2400" dirty="0"/>
              <a:t>Rh</a:t>
            </a:r>
            <a:r>
              <a:rPr lang="ru-RU" sz="2400" dirty="0"/>
              <a:t>, предполагаемая операция (плановая, экстренная) в объеме…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/>
              <a:t>Анамнестические данные</a:t>
            </a:r>
            <a:r>
              <a:rPr lang="ru-RU" sz="2400" dirty="0"/>
              <a:t>: жалобы, давность основного заболевания, перенесенные заболевания и наличие хронических, аллергические реакции, гемотрансфузии, гормонотерапия, общее обезболивание, наличие съемных зубных протезов, состояние шейного отдела позвоночника (изменения), рубцовые изменения дыхательных путей, длительный прием лекарственных средств (каких)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058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Предоперационный осмотр анестезиолога (2)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600200"/>
            <a:ext cx="11233248" cy="4800600"/>
          </a:xfrm>
        </p:spPr>
        <p:txBody>
          <a:bodyPr/>
          <a:lstStyle/>
          <a:p>
            <a:pPr eaLnBrk="1" hangingPunct="1"/>
            <a:r>
              <a:rPr lang="ru-RU" sz="2400" b="1" i="1" dirty="0"/>
              <a:t>Данные клинического осмотра</a:t>
            </a:r>
            <a:r>
              <a:rPr lang="ru-RU" sz="2400" dirty="0"/>
              <a:t>: исходное состояние пациента (удовлетворительное, средней тяжести, тяжелое, очень тяжелое, крайне тяжелое), сознание, состояние кожных покровов (цвет, сухость, тургор, склеры, периферические отеки, периферический кровоток).</a:t>
            </a:r>
          </a:p>
          <a:p>
            <a:pPr eaLnBrk="1" hangingPunct="1">
              <a:buFontTx/>
              <a:buNone/>
            </a:pPr>
            <a:r>
              <a:rPr lang="ru-RU" sz="2400" b="1" dirty="0"/>
              <a:t>Дыхательная система:</a:t>
            </a:r>
            <a:r>
              <a:rPr lang="ru-RU" sz="2400" dirty="0"/>
              <a:t> ЧДД, одышка, хрипы (и их характер), </a:t>
            </a:r>
            <a:r>
              <a:rPr lang="ru-RU" sz="2400" dirty="0" err="1"/>
              <a:t>оксигенация</a:t>
            </a:r>
            <a:r>
              <a:rPr lang="ru-RU" sz="2400" dirty="0"/>
              <a:t> (клинически, </a:t>
            </a:r>
            <a:r>
              <a:rPr lang="ru-RU" sz="2400" dirty="0" err="1"/>
              <a:t>пульсоксиметрия</a:t>
            </a:r>
            <a:r>
              <a:rPr lang="ru-RU" sz="2400" dirty="0"/>
              <a:t>, газы крови), проба Штанге, проба </a:t>
            </a:r>
            <a:r>
              <a:rPr lang="ru-RU" sz="2400" dirty="0" err="1"/>
              <a:t>Генча</a:t>
            </a:r>
            <a:r>
              <a:rPr lang="ru-RU" sz="2400" dirty="0"/>
              <a:t>, данные рентгеновского обследования, </a:t>
            </a:r>
            <a:r>
              <a:rPr lang="ru-RU" sz="2400" dirty="0" err="1"/>
              <a:t>волюмометрия</a:t>
            </a:r>
            <a:r>
              <a:rPr lang="ru-RU" sz="2400" dirty="0"/>
              <a:t> (</a:t>
            </a:r>
            <a:r>
              <a:rPr lang="en-US" sz="2400" dirty="0"/>
              <a:t>Vt, MV)</a:t>
            </a:r>
            <a:r>
              <a:rPr lang="ru-RU" sz="2400" dirty="0"/>
              <a:t>.</a:t>
            </a:r>
          </a:p>
          <a:p>
            <a:pPr eaLnBrk="1" hangingPunct="1">
              <a:buFontTx/>
              <a:buNone/>
            </a:pPr>
            <a:r>
              <a:rPr lang="ru-RU" sz="2400" b="1" dirty="0"/>
              <a:t>Гемодинамика:</a:t>
            </a:r>
            <a:r>
              <a:rPr lang="ru-RU" sz="2400" dirty="0"/>
              <a:t> сердце (тоны, шумы, границы, ЧСС), АД, ЦВД, пульс (ритм, дефицит), ЭКГ, состояние периферических вен.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382000" cy="1447800"/>
          </a:xfrm>
        </p:spPr>
        <p:txBody>
          <a:bodyPr/>
          <a:lstStyle/>
          <a:p>
            <a:pPr eaLnBrk="1" hangingPunct="1"/>
            <a:r>
              <a:rPr lang="ru-RU" sz="4000"/>
              <a:t>Предоперационный осмотр анестезиолога (3)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676400"/>
            <a:ext cx="1116124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/>
              <a:t>Органы пищеварения:</a:t>
            </a:r>
            <a:r>
              <a:rPr lang="ru-RU" sz="2400" dirty="0"/>
              <a:t> язык, полость рта, зев, миндалины, время последнего принятия пищи, воды, печень (пальпация, болезненность, перкуссия, увеличение живота (асцит, парез кишечника и т.п.), перистальтика.</a:t>
            </a:r>
          </a:p>
          <a:p>
            <a:pPr eaLnBrk="1" hangingPunct="1">
              <a:buFontTx/>
              <a:buNone/>
            </a:pPr>
            <a:r>
              <a:rPr lang="ru-RU" sz="2400" b="1" dirty="0"/>
              <a:t>Выделительная система:</a:t>
            </a:r>
            <a:r>
              <a:rPr lang="ru-RU" sz="2400" dirty="0"/>
              <a:t> диурез.</a:t>
            </a:r>
          </a:p>
          <a:p>
            <a:pPr eaLnBrk="1" hangingPunct="1"/>
            <a:r>
              <a:rPr lang="ru-RU" sz="2400" b="1" i="1" dirty="0"/>
              <a:t>Данные </a:t>
            </a:r>
            <a:r>
              <a:rPr lang="ru-RU" sz="2400" b="1" i="1" dirty="0" err="1"/>
              <a:t>параклинических</a:t>
            </a:r>
            <a:r>
              <a:rPr lang="ru-RU" sz="2400" b="1" i="1" dirty="0"/>
              <a:t> исследований</a:t>
            </a:r>
            <a:r>
              <a:rPr lang="ru-RU" sz="2400" b="1" i="1" u="sng" dirty="0"/>
              <a:t>:</a:t>
            </a:r>
            <a:r>
              <a:rPr lang="ru-RU" sz="2400" dirty="0"/>
              <a:t> ОАК, б\х анализ крови, сахар крови, ОАМ и т.д.</a:t>
            </a:r>
          </a:p>
          <a:p>
            <a:pPr eaLnBrk="1" hangingPunct="1"/>
            <a:r>
              <a:rPr lang="ru-RU" sz="2400" b="1" i="1" dirty="0"/>
              <a:t>Заключение:</a:t>
            </a:r>
            <a:r>
              <a:rPr lang="ru-RU" sz="2400" dirty="0"/>
              <a:t> тяжесть состояния обусловлена …., готовность к операции и анестезии, рекомендации лечащему врачу (дополнительное обследование, подготовка к операции), предоперационная подготовка в операционной.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Предоперационный осмотр анестезиолога (4)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556792"/>
            <a:ext cx="11377264" cy="4419600"/>
          </a:xfrm>
        </p:spPr>
        <p:txBody>
          <a:bodyPr/>
          <a:lstStyle/>
          <a:p>
            <a:pPr eaLnBrk="1" hangingPunct="1"/>
            <a:r>
              <a:rPr lang="ru-RU" sz="2400" b="1" i="1" dirty="0"/>
              <a:t>План анестезии:</a:t>
            </a:r>
            <a:r>
              <a:rPr lang="ru-RU" sz="2400" dirty="0"/>
              <a:t> индукция, поддержание (сон), анальгезия, </a:t>
            </a:r>
            <a:r>
              <a:rPr lang="ru-RU" sz="2400" dirty="0" err="1"/>
              <a:t>гипорефлексия</a:t>
            </a:r>
            <a:r>
              <a:rPr lang="ru-RU" sz="2400" dirty="0"/>
              <a:t>, </a:t>
            </a:r>
            <a:r>
              <a:rPr lang="ru-RU" sz="2400" dirty="0" err="1"/>
              <a:t>миорелаксация</a:t>
            </a:r>
            <a:r>
              <a:rPr lang="ru-RU" sz="2400" dirty="0"/>
              <a:t>, интубация, предполагаемая </a:t>
            </a:r>
            <a:r>
              <a:rPr lang="ru-RU" sz="2400" dirty="0" err="1"/>
              <a:t>инфузионно-трансфузионная</a:t>
            </a:r>
            <a:r>
              <a:rPr lang="ru-RU" sz="2400" dirty="0"/>
              <a:t> терапия, мероприятия по профилактике аспирации, объем мониторного контроля в операционной</a:t>
            </a:r>
          </a:p>
          <a:p>
            <a:pPr eaLnBrk="1" hangingPunct="1"/>
            <a:r>
              <a:rPr lang="ru-RU" sz="2400" b="1" i="1" dirty="0" err="1"/>
              <a:t>Премедикация</a:t>
            </a:r>
            <a:r>
              <a:rPr lang="ru-RU" sz="2400" b="1" i="1" dirty="0"/>
              <a:t>:</a:t>
            </a:r>
            <a:r>
              <a:rPr lang="ru-RU" sz="2400" dirty="0"/>
              <a:t> на ночь, в день операции</a:t>
            </a:r>
          </a:p>
          <a:p>
            <a:pPr eaLnBrk="1" hangingPunct="1"/>
            <a:r>
              <a:rPr lang="ru-RU" sz="2400" b="1" i="1" dirty="0"/>
              <a:t>Степень </a:t>
            </a:r>
            <a:r>
              <a:rPr lang="ru-RU" sz="2400" b="1" i="1" dirty="0" err="1"/>
              <a:t>анестезиолого</a:t>
            </a:r>
            <a:r>
              <a:rPr lang="ru-RU" sz="2400" b="1" i="1" dirty="0"/>
              <a:t> - операционного риска</a:t>
            </a:r>
          </a:p>
          <a:p>
            <a:pPr eaLnBrk="1" hangingPunct="1">
              <a:buFontTx/>
              <a:buNone/>
            </a:pPr>
            <a:r>
              <a:rPr lang="ru-RU" sz="2400" dirty="0"/>
              <a:t>Пациента подать в операционную в ___</a:t>
            </a:r>
            <a:r>
              <a:rPr lang="ru-RU" sz="2400" dirty="0" err="1"/>
              <a:t>час____мин</a:t>
            </a:r>
            <a:r>
              <a:rPr lang="ru-RU" sz="2400" dirty="0"/>
              <a:t>.</a:t>
            </a:r>
          </a:p>
          <a:p>
            <a:pPr eaLnBrk="1" hangingPunct="1">
              <a:buFontTx/>
              <a:buNone/>
            </a:pPr>
            <a:r>
              <a:rPr lang="ru-RU" sz="2400" dirty="0"/>
              <a:t>Время_____ Дата_____ Подпись врача анестезиолога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10600" cy="914400"/>
          </a:xfrm>
        </p:spPr>
        <p:txBody>
          <a:bodyPr/>
          <a:lstStyle/>
          <a:p>
            <a:pPr eaLnBrk="1" hangingPunct="1"/>
            <a:r>
              <a:rPr lang="ru-RU"/>
              <a:t>Протокол течения анестезии (1)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295400"/>
            <a:ext cx="11233248" cy="5257800"/>
          </a:xfrm>
        </p:spPr>
        <p:txBody>
          <a:bodyPr/>
          <a:lstStyle/>
          <a:p>
            <a:pPr eaLnBrk="1" hangingPunct="1"/>
            <a:r>
              <a:rPr lang="ru-RU" sz="2400" b="1" dirty="0"/>
              <a:t>Общие данные:</a:t>
            </a:r>
            <a:r>
              <a:rPr lang="ru-RU" sz="2400" dirty="0"/>
              <a:t> анестезиолог, Ф.И.О. больного, возраст, № и\б, отделение, дата операции ___ в плановом, экстренном порядке, поступил в операционную в ___ час __ минут</a:t>
            </a:r>
          </a:p>
          <a:p>
            <a:pPr eaLnBrk="1" hangingPunct="1">
              <a:buFontTx/>
              <a:buNone/>
            </a:pPr>
            <a:r>
              <a:rPr lang="ru-RU" sz="2400" dirty="0"/>
              <a:t>Начало анестезии____________ Конец анестезии___________</a:t>
            </a:r>
          </a:p>
          <a:p>
            <a:pPr eaLnBrk="1" hangingPunct="1">
              <a:buFontTx/>
              <a:buNone/>
            </a:pPr>
            <a:r>
              <a:rPr lang="ru-RU" sz="2400" dirty="0"/>
              <a:t>Начало операции ____________ Конец операции___________</a:t>
            </a:r>
          </a:p>
          <a:p>
            <a:pPr eaLnBrk="1" hangingPunct="1">
              <a:buFontTx/>
              <a:buNone/>
            </a:pPr>
            <a:r>
              <a:rPr lang="ru-RU" sz="2400" dirty="0"/>
              <a:t>Название операции</a:t>
            </a:r>
          </a:p>
          <a:p>
            <a:pPr eaLnBrk="1" hangingPunct="1"/>
            <a:r>
              <a:rPr lang="ru-RU" sz="2400" dirty="0"/>
              <a:t>На операционном столе: АД, пульс, ЦВД, ЧДД, периферический кровоток, по желудочному зонду выведено ________________________________________</a:t>
            </a:r>
          </a:p>
          <a:p>
            <a:pPr eaLnBrk="1" hangingPunct="1"/>
            <a:r>
              <a:rPr lang="ru-RU" sz="2400" b="1" dirty="0"/>
              <a:t>Вид анестезии:</a:t>
            </a:r>
            <a:r>
              <a:rPr lang="ru-RU" sz="2400" dirty="0"/>
              <a:t>  __________________________________</a:t>
            </a:r>
          </a:p>
          <a:p>
            <a:pPr eaLnBrk="1" hangingPunct="1">
              <a:buFontTx/>
              <a:buNone/>
            </a:pPr>
            <a:r>
              <a:rPr lang="ru-RU" sz="2400" dirty="0"/>
              <a:t>Наркозно-дыхательный аппарат, дыхательный контур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458200" cy="990600"/>
          </a:xfrm>
        </p:spPr>
        <p:txBody>
          <a:bodyPr/>
          <a:lstStyle/>
          <a:p>
            <a:pPr eaLnBrk="1" hangingPunct="1"/>
            <a:r>
              <a:rPr lang="ru-RU"/>
              <a:t>Протокол течения анестезии (2)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43490" y="1484784"/>
            <a:ext cx="10981220" cy="4495800"/>
          </a:xfrm>
        </p:spPr>
        <p:txBody>
          <a:bodyPr/>
          <a:lstStyle/>
          <a:p>
            <a:pPr eaLnBrk="1" hangingPunct="1"/>
            <a:r>
              <a:rPr lang="ru-RU" sz="2400" dirty="0"/>
              <a:t>Вводный наркоз, интубация трахеи, трубка №, метод ИВЛ, параметры ИВЛ, газовая дыхательная смесь, оценка дыхания после интубации, пределы показателей испарителя, газы крови </a:t>
            </a:r>
          </a:p>
          <a:p>
            <a:pPr eaLnBrk="1" hangingPunct="1"/>
            <a:r>
              <a:rPr lang="ru-RU" sz="2400" dirty="0"/>
              <a:t>В желудок введен зонд №, отделяемое из желудка</a:t>
            </a:r>
          </a:p>
          <a:p>
            <a:pPr eaLnBrk="1" hangingPunct="1"/>
            <a:r>
              <a:rPr lang="ru-RU" sz="2400" dirty="0"/>
              <a:t>За время анестезии и операции введено ………………</a:t>
            </a:r>
          </a:p>
          <a:p>
            <a:pPr eaLnBrk="1" hangingPunct="1">
              <a:buFontTx/>
              <a:buNone/>
            </a:pPr>
            <a:r>
              <a:rPr lang="ru-RU" sz="2400" dirty="0"/>
              <a:t>Итого: препараты крови___________ декстраны__________ п\ионные растворы__________ Всего ________________</a:t>
            </a:r>
          </a:p>
          <a:p>
            <a:pPr eaLnBrk="1" hangingPunct="1">
              <a:buFontTx/>
              <a:buNone/>
            </a:pPr>
            <a:r>
              <a:rPr lang="ru-RU" sz="2400" dirty="0"/>
              <a:t>Диурез________________ Скорость _________ мл\час</a:t>
            </a:r>
          </a:p>
          <a:p>
            <a:pPr eaLnBrk="1" hangingPunct="1"/>
            <a:r>
              <a:rPr lang="ru-RU" sz="2400" dirty="0"/>
              <a:t>Кровопотеря _______________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pPr eaLnBrk="1" hangingPunct="1"/>
            <a:r>
              <a:rPr lang="ru-RU"/>
              <a:t>Протокол течения анестезии (3)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63352" y="1066800"/>
            <a:ext cx="11161240" cy="5562600"/>
          </a:xfrm>
        </p:spPr>
        <p:txBody>
          <a:bodyPr/>
          <a:lstStyle/>
          <a:p>
            <a:pPr eaLnBrk="1" hangingPunct="1"/>
            <a:r>
              <a:rPr lang="ru-RU" sz="2200" b="1" dirty="0"/>
              <a:t>Течение анестезии</a:t>
            </a:r>
            <a:r>
              <a:rPr lang="ru-RU" sz="2200" dirty="0"/>
              <a:t>: пределы колебаний АД _____________</a:t>
            </a:r>
          </a:p>
          <a:p>
            <a:pPr eaLnBrk="1" hangingPunct="1">
              <a:buFontTx/>
              <a:buNone/>
            </a:pPr>
            <a:r>
              <a:rPr lang="ru-RU" sz="2200" dirty="0"/>
              <a:t>ЦВД __________ Пульс ___________ Периферический кровоток___________________________________________</a:t>
            </a:r>
          </a:p>
          <a:p>
            <a:pPr eaLnBrk="1" hangingPunct="1">
              <a:buFontTx/>
              <a:buNone/>
            </a:pPr>
            <a:r>
              <a:rPr lang="ru-RU" sz="2200" dirty="0"/>
              <a:t>Особенности течения анестезии (в том числе осложнения)</a:t>
            </a:r>
          </a:p>
          <a:p>
            <a:pPr eaLnBrk="1" hangingPunct="1"/>
            <a:r>
              <a:rPr lang="ru-RU" sz="2200" dirty="0"/>
              <a:t>После операции сознание восстановлено через _________</a:t>
            </a:r>
          </a:p>
          <a:p>
            <a:pPr eaLnBrk="1" hangingPunct="1"/>
            <a:r>
              <a:rPr lang="ru-RU" sz="2200" dirty="0"/>
              <a:t>Самостоятельное дыхание (необходимость продленной ИВЛ)</a:t>
            </a:r>
          </a:p>
          <a:p>
            <a:pPr eaLnBrk="1" hangingPunct="1"/>
            <a:r>
              <a:rPr lang="ru-RU" sz="2200" dirty="0" err="1"/>
              <a:t>Декураризация</a:t>
            </a:r>
            <a:r>
              <a:rPr lang="ru-RU" sz="2200" dirty="0"/>
              <a:t> __________ Мышечный тонус___________</a:t>
            </a:r>
          </a:p>
          <a:p>
            <a:pPr eaLnBrk="1" hangingPunct="1"/>
            <a:r>
              <a:rPr lang="ru-RU" sz="2200" dirty="0" err="1"/>
              <a:t>Экстубация</a:t>
            </a:r>
            <a:endParaRPr lang="ru-RU" sz="2200" dirty="0"/>
          </a:p>
          <a:p>
            <a:pPr eaLnBrk="1" hangingPunct="1"/>
            <a:r>
              <a:rPr lang="ru-RU" sz="2200" dirty="0"/>
              <a:t>Параметры мониторного контроля после анестезии (перед переводом из операционной)</a:t>
            </a:r>
          </a:p>
          <a:p>
            <a:pPr eaLnBrk="1" hangingPunct="1"/>
            <a:r>
              <a:rPr lang="ru-RU" sz="2200" dirty="0"/>
              <a:t>Пациент переведен (в п\о палату, профильное отделение, ОРИТ)</a:t>
            </a:r>
          </a:p>
          <a:p>
            <a:pPr eaLnBrk="1" hangingPunct="1"/>
            <a:r>
              <a:rPr lang="ru-RU" sz="2200" dirty="0"/>
              <a:t>Параметры мониторного контроля в палате</a:t>
            </a:r>
          </a:p>
          <a:p>
            <a:pPr eaLnBrk="1" hangingPunct="1"/>
            <a:endParaRPr lang="ru-RU" sz="2200" dirty="0"/>
          </a:p>
          <a:p>
            <a:pPr eaLnBrk="1" hangingPunct="1">
              <a:buFontTx/>
              <a:buNone/>
            </a:pPr>
            <a:r>
              <a:rPr lang="ru-RU" sz="2200" dirty="0"/>
              <a:t>Подпись врача анестезиолога__________ </a:t>
            </a:r>
            <a:r>
              <a:rPr lang="ru-RU" sz="2200" dirty="0" err="1"/>
              <a:t>Анестезист</a:t>
            </a:r>
            <a:r>
              <a:rPr lang="ru-RU" sz="2200" dirty="0"/>
              <a:t>_____________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01000" cy="990600"/>
          </a:xfrm>
        </p:spPr>
        <p:txBody>
          <a:bodyPr/>
          <a:lstStyle/>
          <a:p>
            <a:pPr eaLnBrk="1" hangingPunct="1"/>
            <a:r>
              <a:rPr lang="ru-RU"/>
              <a:t>Карта интенсивной терапии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447800"/>
            <a:ext cx="11809312" cy="5105400"/>
          </a:xfrm>
        </p:spPr>
        <p:txBody>
          <a:bodyPr/>
          <a:lstStyle/>
          <a:p>
            <a:pPr eaLnBrk="1" hangingPunct="1"/>
            <a:r>
              <a:rPr lang="ru-RU" b="1" i="1" dirty="0"/>
              <a:t>Оценка по </a:t>
            </a:r>
            <a:r>
              <a:rPr lang="en-US" b="1" i="1" dirty="0"/>
              <a:t>APACHE II, SAPS II</a:t>
            </a:r>
            <a:endParaRPr lang="ru-RU" b="1" i="1" dirty="0"/>
          </a:p>
          <a:p>
            <a:pPr eaLnBrk="1" hangingPunct="1"/>
            <a:r>
              <a:rPr lang="ru-RU" b="1" i="1" dirty="0"/>
              <a:t>Параметры респираторной поддержки и механических свойств легких (основные)</a:t>
            </a:r>
          </a:p>
          <a:p>
            <a:pPr eaLnBrk="1" hangingPunct="1"/>
            <a:r>
              <a:rPr lang="ru-RU" b="1" i="1" dirty="0"/>
              <a:t>Показатели гемостаза (ПТИ, ПТВ, фибриноген, АКТ, ФВ, тромбоциты, АВСК)</a:t>
            </a:r>
          </a:p>
          <a:p>
            <a:pPr eaLnBrk="1" hangingPunct="1"/>
            <a:r>
              <a:rPr lang="ru-RU" b="1" i="1" dirty="0"/>
              <a:t>Основные б\химические показатели</a:t>
            </a:r>
          </a:p>
          <a:p>
            <a:pPr eaLnBrk="1" hangingPunct="1"/>
            <a:r>
              <a:rPr lang="ru-RU" b="1" i="1" dirty="0"/>
              <a:t>Баланс за сутки – выделено по дренажам, проведение гемодиализа или ПА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774825" y="1773238"/>
            <a:ext cx="8229600" cy="1143000"/>
          </a:xfrm>
        </p:spPr>
        <p:txBody>
          <a:bodyPr/>
          <a:lstStyle/>
          <a:p>
            <a:r>
              <a:rPr lang="ru-RU"/>
              <a:t>Правовые аспекты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784350" y="476251"/>
            <a:ext cx="2057400" cy="9366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>
                <a:solidFill>
                  <a:srgbClr val="000000"/>
                </a:solidFill>
              </a:rPr>
              <a:t>Прямое сознательное нарушение законов и подзаконных актов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343400" y="4648200"/>
            <a:ext cx="1828800" cy="108108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ru-RU" sz="1600">
                <a:solidFill>
                  <a:srgbClr val="000000"/>
                </a:solidFill>
              </a:rPr>
              <a:t>Распространение антиправовой психологии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676400" y="4648201"/>
            <a:ext cx="2414588" cy="10842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ru-RU" sz="1600">
                <a:solidFill>
                  <a:srgbClr val="000000"/>
                </a:solidFill>
              </a:rPr>
              <a:t>Нарушение законов и подзаконных актов в угоду “целесообразности”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400800" y="4648200"/>
            <a:ext cx="2160588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>
                <a:solidFill>
                  <a:srgbClr val="000000"/>
                </a:solidFill>
              </a:rPr>
              <a:t>Низкий авторитет суда и иных правоохранительных органов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464425" y="457201"/>
            <a:ext cx="2286000" cy="9556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endParaRPr lang="ru-RU" sz="160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600">
                <a:solidFill>
                  <a:srgbClr val="000000"/>
                </a:solidFill>
              </a:rPr>
              <a:t>Массовое нарушение прав и свобод человека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8686800" y="4648200"/>
            <a:ext cx="16764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endParaRPr lang="ru-RU" sz="160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600">
                <a:solidFill>
                  <a:srgbClr val="000000"/>
                </a:solidFill>
              </a:rPr>
              <a:t>Война законов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800600" y="457201"/>
            <a:ext cx="2362200" cy="8985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ru-RU" sz="1600">
                <a:solidFill>
                  <a:srgbClr val="000000"/>
                </a:solidFill>
              </a:rPr>
              <a:t>Массовое неисполнение и нарушение правовых норм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-7477897">
            <a:off x="3322638" y="1706563"/>
            <a:ext cx="914400" cy="396875"/>
          </a:xfrm>
          <a:prstGeom prst="rightArrow">
            <a:avLst>
              <a:gd name="adj1" fmla="val 38296"/>
              <a:gd name="adj2" fmla="val 5577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-5413836">
            <a:off x="5684044" y="1554956"/>
            <a:ext cx="762000" cy="395288"/>
          </a:xfrm>
          <a:prstGeom prst="rightArrow">
            <a:avLst>
              <a:gd name="adj1" fmla="val 38296"/>
              <a:gd name="adj2" fmla="val 4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4096347">
            <a:off x="6446044" y="3840956"/>
            <a:ext cx="914400" cy="395288"/>
          </a:xfrm>
          <a:prstGeom prst="rightArrow">
            <a:avLst>
              <a:gd name="adj1" fmla="val 38296"/>
              <a:gd name="adj2" fmla="val 56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6056526">
            <a:off x="4770438" y="3916363"/>
            <a:ext cx="914400" cy="396875"/>
          </a:xfrm>
          <a:prstGeom prst="rightArrow">
            <a:avLst>
              <a:gd name="adj1" fmla="val 38296"/>
              <a:gd name="adj2" fmla="val 5577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7426364">
            <a:off x="2865438" y="3535363"/>
            <a:ext cx="914400" cy="396875"/>
          </a:xfrm>
          <a:prstGeom prst="rightArrow">
            <a:avLst>
              <a:gd name="adj1" fmla="val 38296"/>
              <a:gd name="adj2" fmla="val 5577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-19092147">
            <a:off x="8428038" y="3503614"/>
            <a:ext cx="1066800" cy="395287"/>
          </a:xfrm>
          <a:prstGeom prst="rightArrow">
            <a:avLst>
              <a:gd name="adj1" fmla="val 38296"/>
              <a:gd name="adj2" fmla="val 65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4302565">
            <a:off x="7512844" y="1707356"/>
            <a:ext cx="914400" cy="395288"/>
          </a:xfrm>
          <a:prstGeom prst="rightArrow">
            <a:avLst>
              <a:gd name="adj1" fmla="val 38296"/>
              <a:gd name="adj2" fmla="val 56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581400" y="2286000"/>
            <a:ext cx="480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2700000" scaled="1"/>
          </a:gradFill>
          <a:ln w="28575">
            <a:solidFill>
              <a:schemeClr val="tx2"/>
            </a:solidFill>
            <a:round/>
            <a:headEnd/>
            <a:tailEnd/>
          </a:ln>
          <a:effectLst>
            <a:outerShdw dist="107763" dir="18900000" algn="ctr" rotWithShape="0">
              <a:srgbClr val="CC99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Формы проявления правового </a:t>
            </a:r>
          </a:p>
          <a:p>
            <a:pPr algn="ctr">
              <a:defRPr/>
            </a:pPr>
            <a:r>
              <a:rPr lang="ru-RU" b="1" dirty="0"/>
              <a:t>нигилизма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66938" y="285750"/>
            <a:ext cx="7772400" cy="1143000"/>
          </a:xfrm>
        </p:spPr>
        <p:txBody>
          <a:bodyPr/>
          <a:lstStyle/>
          <a:p>
            <a:pPr eaLnBrk="1" hangingPunct="1"/>
            <a:r>
              <a:rPr lang="ru-RU"/>
              <a:t>Цель  и задачи лекции: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67408" y="1412876"/>
            <a:ext cx="10801200" cy="5184775"/>
          </a:xfrm>
        </p:spPr>
        <p:txBody>
          <a:bodyPr/>
          <a:lstStyle/>
          <a:p>
            <a:pPr eaLnBrk="1" hangingPunct="1"/>
            <a:r>
              <a:rPr lang="ru-RU" dirty="0"/>
              <a:t>Познакомить с организацией анестезиолого-реанимационной помощи в Красноярском крае и РФ </a:t>
            </a:r>
          </a:p>
          <a:p>
            <a:pPr eaLnBrk="1" hangingPunct="1"/>
            <a:r>
              <a:rPr lang="ru-RU" dirty="0"/>
              <a:t>Представить основные правовые основы законодательства РФ по охране здоровья граждан в практике анестезиолога-реаниматолога</a:t>
            </a:r>
          </a:p>
          <a:p>
            <a:pPr eaLnBrk="1" hangingPunct="1"/>
            <a:r>
              <a:rPr lang="ru-RU" dirty="0"/>
              <a:t>Познакомить с принципами доказательной медицины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84688" y="277813"/>
            <a:ext cx="4114800" cy="838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28575" cap="flat">
            <a:solidFill>
              <a:srgbClr val="FFFF00"/>
            </a:solidFill>
          </a:ln>
        </p:spPr>
        <p:txBody>
          <a:bodyPr lIns="90000" tIns="46800" rIns="90000" bIns="4680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Что такое «право»?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81200" y="2514600"/>
            <a:ext cx="31242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объективное</a:t>
            </a:r>
            <a:endParaRPr 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86600" y="2514600"/>
            <a:ext cx="32766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субъективное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43500" y="1524000"/>
            <a:ext cx="1905000" cy="685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право</a:t>
            </a: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 rot="5367282">
            <a:off x="7418388" y="1724026"/>
            <a:ext cx="584200" cy="638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586 h 21600"/>
              <a:gd name="T14" fmla="*/ 18924 w 21600"/>
              <a:gd name="T15" fmla="*/ 85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74" y="0"/>
                </a:lnTo>
                <a:lnTo>
                  <a:pt x="15074" y="3586"/>
                </a:lnTo>
                <a:lnTo>
                  <a:pt x="12427" y="3586"/>
                </a:lnTo>
                <a:cubicBezTo>
                  <a:pt x="5564" y="3586"/>
                  <a:pt x="0" y="7424"/>
                  <a:pt x="0" y="12158"/>
                </a:cubicBezTo>
                <a:lnTo>
                  <a:pt x="0" y="21600"/>
                </a:lnTo>
                <a:lnTo>
                  <a:pt x="5096" y="21600"/>
                </a:lnTo>
                <a:lnTo>
                  <a:pt x="5096" y="12158"/>
                </a:lnTo>
                <a:cubicBezTo>
                  <a:pt x="5096" y="10178"/>
                  <a:pt x="8378" y="8572"/>
                  <a:pt x="12427" y="8572"/>
                </a:cubicBezTo>
                <a:lnTo>
                  <a:pt x="15074" y="8572"/>
                </a:lnTo>
                <a:lnTo>
                  <a:pt x="15074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 rot="16176310" flipH="1">
            <a:off x="4079082" y="1710532"/>
            <a:ext cx="609600" cy="6937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294 h 21600"/>
              <a:gd name="T14" fmla="*/ 17923 w 21600"/>
              <a:gd name="T15" fmla="*/ 88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574" y="0"/>
                </a:lnTo>
                <a:lnTo>
                  <a:pt x="13574" y="3294"/>
                </a:lnTo>
                <a:lnTo>
                  <a:pt x="12427" y="3294"/>
                </a:lnTo>
                <a:cubicBezTo>
                  <a:pt x="5564" y="3294"/>
                  <a:pt x="0" y="7263"/>
                  <a:pt x="0" y="12158"/>
                </a:cubicBezTo>
                <a:lnTo>
                  <a:pt x="0" y="21600"/>
                </a:lnTo>
                <a:lnTo>
                  <a:pt x="5693" y="21600"/>
                </a:lnTo>
                <a:lnTo>
                  <a:pt x="5693" y="12158"/>
                </a:lnTo>
                <a:cubicBezTo>
                  <a:pt x="5693" y="10339"/>
                  <a:pt x="8708" y="8864"/>
                  <a:pt x="12427" y="8864"/>
                </a:cubicBezTo>
                <a:lnTo>
                  <a:pt x="13574" y="8864"/>
                </a:lnTo>
                <a:lnTo>
                  <a:pt x="13574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81200" y="3429000"/>
            <a:ext cx="3124200" cy="1295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юридические нормы, выраженные в законах или иных источниках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162800" y="3429000"/>
            <a:ext cx="3124200" cy="1295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свободы и возможности поведения</a:t>
            </a:r>
          </a:p>
        </p:txBody>
      </p:sp>
      <p:cxnSp>
        <p:nvCxnSpPr>
          <p:cNvPr id="57355" name="AutoShape 11"/>
          <p:cNvCxnSpPr>
            <a:cxnSpLocks noChangeShapeType="1"/>
            <a:stCxn id="4" idx="2"/>
            <a:endCxn id="9" idx="0"/>
          </p:cNvCxnSpPr>
          <p:nvPr/>
        </p:nvCxnSpPr>
        <p:spPr bwMode="auto">
          <a:xfrm>
            <a:off x="3543300" y="3138489"/>
            <a:ext cx="0" cy="276225"/>
          </a:xfrm>
          <a:prstGeom prst="straightConnector1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6" name="AutoShape 12"/>
          <p:cNvCxnSpPr>
            <a:cxnSpLocks noChangeShapeType="1"/>
          </p:cNvCxnSpPr>
          <p:nvPr/>
        </p:nvCxnSpPr>
        <p:spPr bwMode="auto">
          <a:xfrm>
            <a:off x="8763000" y="3152776"/>
            <a:ext cx="0" cy="276225"/>
          </a:xfrm>
          <a:prstGeom prst="straightConnector1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162300" y="5562600"/>
            <a:ext cx="58674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2700000" scaled="1"/>
          </a:gra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«по праву» или «не по праву»?</a:t>
            </a:r>
          </a:p>
        </p:txBody>
      </p:sp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5334000" y="2514600"/>
          <a:ext cx="14478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48100" imgH="5478463" progId="">
                  <p:embed/>
                </p:oleObj>
              </mc:Choice>
              <mc:Fallback>
                <p:oleObj r:id="rId2" imgW="3848100" imgH="5478463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4600"/>
                        <a:ext cx="1447800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AutoShape 15"/>
          <p:cNvSpPr>
            <a:spLocks noChangeArrowheads="1"/>
          </p:cNvSpPr>
          <p:nvPr/>
        </p:nvSpPr>
        <p:spPr bwMode="auto">
          <a:xfrm rot="10875885">
            <a:off x="9218613" y="5099051"/>
            <a:ext cx="963612" cy="9890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049 h 21600"/>
              <a:gd name="T14" fmla="*/ 19126 w 21600"/>
              <a:gd name="T15" fmla="*/ 81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192" y="0"/>
                </a:lnTo>
                <a:lnTo>
                  <a:pt x="14192" y="4049"/>
                </a:lnTo>
                <a:lnTo>
                  <a:pt x="12427" y="4049"/>
                </a:lnTo>
                <a:cubicBezTo>
                  <a:pt x="5564" y="4049"/>
                  <a:pt x="0" y="7680"/>
                  <a:pt x="0" y="12158"/>
                </a:cubicBezTo>
                <a:lnTo>
                  <a:pt x="0" y="21600"/>
                </a:lnTo>
                <a:lnTo>
                  <a:pt x="4150" y="21600"/>
                </a:lnTo>
                <a:lnTo>
                  <a:pt x="4150" y="12158"/>
                </a:lnTo>
                <a:cubicBezTo>
                  <a:pt x="4150" y="9922"/>
                  <a:pt x="7856" y="8109"/>
                  <a:pt x="12427" y="8109"/>
                </a:cubicBezTo>
                <a:lnTo>
                  <a:pt x="14192" y="8109"/>
                </a:lnTo>
                <a:lnTo>
                  <a:pt x="14192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Определения…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9376" y="1600201"/>
            <a:ext cx="11161240" cy="45259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>
                <a:solidFill>
                  <a:srgbClr val="C00000"/>
                </a:solidFill>
                <a:latin typeface="+mn-lt"/>
              </a:rPr>
              <a:t>Нормативный правовой акт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- это письменный официальный документ, принятый (изданный) в определенной форме правотворческим органом в пределах его компетенции и направленный на установление, изменение или отмену правовых норм.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+mn-lt"/>
              </a:rPr>
              <a:t>Правовая норма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- общеобязательное государственное предписание постоянного или временного характера, рассчитанное на многократное применение.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E027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1"/>
            <a:ext cx="2286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209800" y="609600"/>
            <a:ext cx="2286000" cy="6096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4549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>
                <a:solidFill>
                  <a:srgbClr val="FFFF00"/>
                </a:solidFill>
              </a:rPr>
              <a:t>обязанность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7162800" y="609600"/>
            <a:ext cx="2438400" cy="6096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42353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800" b="1">
                <a:solidFill>
                  <a:srgbClr val="FFFF00"/>
                </a:solidFill>
              </a:rPr>
              <a:t>права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286000" y="5105400"/>
            <a:ext cx="2209800" cy="7620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33333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800" b="1">
                <a:solidFill>
                  <a:srgbClr val="FFFF00"/>
                </a:solidFill>
              </a:rPr>
              <a:t>права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162800" y="5029200"/>
            <a:ext cx="2514600" cy="7620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39216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>
                <a:solidFill>
                  <a:srgbClr val="FFFF00"/>
                </a:solidFill>
              </a:rPr>
              <a:t>обязанность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38400" y="2971800"/>
            <a:ext cx="1905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8627"/>
                  <a:invGamma/>
                </a:schemeClr>
              </a:gs>
            </a:gsLst>
            <a:lin ang="27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/>
              <a:t>врач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467600" y="2971800"/>
            <a:ext cx="19050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8627"/>
                  <a:invGamma/>
                </a:schemeClr>
              </a:gs>
            </a:gsLst>
            <a:lin ang="27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/>
              <a:t>пациент</a:t>
            </a:r>
          </a:p>
        </p:txBody>
      </p:sp>
      <p:cxnSp>
        <p:nvCxnSpPr>
          <p:cNvPr id="59401" name="AutoShape 9"/>
          <p:cNvCxnSpPr>
            <a:cxnSpLocks noChangeShapeType="1"/>
            <a:stCxn id="7" idx="2"/>
            <a:endCxn id="5" idx="0"/>
          </p:cNvCxnSpPr>
          <p:nvPr/>
        </p:nvCxnSpPr>
        <p:spPr bwMode="auto">
          <a:xfrm>
            <a:off x="3390900" y="3352801"/>
            <a:ext cx="0" cy="17383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402" name="AutoShape 10"/>
          <p:cNvCxnSpPr>
            <a:cxnSpLocks noChangeShapeType="1"/>
            <a:stCxn id="7" idx="0"/>
            <a:endCxn id="3" idx="4"/>
          </p:cNvCxnSpPr>
          <p:nvPr/>
        </p:nvCxnSpPr>
        <p:spPr bwMode="auto">
          <a:xfrm flipH="1" flipV="1">
            <a:off x="3352800" y="1233488"/>
            <a:ext cx="38100" cy="17383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403" name="AutoShape 11"/>
          <p:cNvCxnSpPr>
            <a:cxnSpLocks noChangeShapeType="1"/>
            <a:stCxn id="8" idx="0"/>
            <a:endCxn id="4" idx="4"/>
          </p:cNvCxnSpPr>
          <p:nvPr/>
        </p:nvCxnSpPr>
        <p:spPr bwMode="auto">
          <a:xfrm flipH="1" flipV="1">
            <a:off x="8382000" y="1233488"/>
            <a:ext cx="38100" cy="17383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9404" name="AutoShape 12"/>
          <p:cNvCxnSpPr>
            <a:cxnSpLocks noChangeShapeType="1"/>
            <a:stCxn id="8" idx="2"/>
            <a:endCxn id="6" idx="0"/>
          </p:cNvCxnSpPr>
          <p:nvPr/>
        </p:nvCxnSpPr>
        <p:spPr bwMode="auto">
          <a:xfrm>
            <a:off x="8420100" y="3352801"/>
            <a:ext cx="0" cy="16621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4876800" y="5257800"/>
            <a:ext cx="2057400" cy="381000"/>
          </a:xfrm>
          <a:prstGeom prst="leftRightArrow">
            <a:avLst>
              <a:gd name="adj1" fmla="val 50000"/>
              <a:gd name="adj2" fmla="val 10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CC33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4724400" y="685800"/>
            <a:ext cx="2057400" cy="381000"/>
          </a:xfrm>
          <a:prstGeom prst="leftRightArrow">
            <a:avLst>
              <a:gd name="adj1" fmla="val 50000"/>
              <a:gd name="adj2" fmla="val 10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33CC33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Группа 1"/>
          <p:cNvGrpSpPr>
            <a:grpSpLocks/>
          </p:cNvGrpSpPr>
          <p:nvPr/>
        </p:nvGrpSpPr>
        <p:grpSpPr bwMode="auto">
          <a:xfrm>
            <a:off x="5695950" y="373064"/>
            <a:ext cx="800100" cy="611187"/>
            <a:chOff x="3600450" y="0"/>
            <a:chExt cx="800099" cy="611187"/>
          </a:xfrm>
        </p:grpSpPr>
        <p:sp>
          <p:nvSpPr>
            <p:cNvPr id="30" name="Трапеция 29"/>
            <p:cNvSpPr/>
            <p:nvPr/>
          </p:nvSpPr>
          <p:spPr>
            <a:xfrm>
              <a:off x="3600450" y="0"/>
              <a:ext cx="8000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Трапеция 4"/>
            <p:cNvSpPr/>
            <p:nvPr/>
          </p:nvSpPr>
          <p:spPr>
            <a:xfrm>
              <a:off x="3600450" y="0"/>
              <a:ext cx="800099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charset="0"/>
                </a:rPr>
                <a:t>Конституция РФ</a:t>
              </a:r>
            </a:p>
            <a:p>
              <a:pPr algn="ctr">
                <a:defRPr/>
              </a:pPr>
              <a:endParaRPr lang="ru-RU" sz="900" b="1" dirty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60419" name="Группа 2"/>
          <p:cNvGrpSpPr>
            <a:grpSpLocks/>
          </p:cNvGrpSpPr>
          <p:nvPr/>
        </p:nvGrpSpPr>
        <p:grpSpPr bwMode="auto">
          <a:xfrm>
            <a:off x="5295900" y="984250"/>
            <a:ext cx="1600200" cy="611188"/>
            <a:chOff x="3200400" y="611187"/>
            <a:chExt cx="1600199" cy="611187"/>
          </a:xfrm>
        </p:grpSpPr>
        <p:sp>
          <p:nvSpPr>
            <p:cNvPr id="28" name="Трапеция 27"/>
            <p:cNvSpPr/>
            <p:nvPr/>
          </p:nvSpPr>
          <p:spPr>
            <a:xfrm>
              <a:off x="3200400" y="611187"/>
              <a:ext cx="16001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Трапеция 6"/>
            <p:cNvSpPr/>
            <p:nvPr/>
          </p:nvSpPr>
          <p:spPr>
            <a:xfrm>
              <a:off x="3479800" y="611187"/>
              <a:ext cx="1041399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Arial" charset="0"/>
                </a:rPr>
                <a:t>Федеральные конституционные законы</a:t>
              </a:r>
            </a:p>
          </p:txBody>
        </p:sp>
      </p:grpSp>
      <p:grpSp>
        <p:nvGrpSpPr>
          <p:cNvPr id="60420" name="Группа 3"/>
          <p:cNvGrpSpPr>
            <a:grpSpLocks/>
          </p:cNvGrpSpPr>
          <p:nvPr/>
        </p:nvGrpSpPr>
        <p:grpSpPr bwMode="auto">
          <a:xfrm>
            <a:off x="4895850" y="1595439"/>
            <a:ext cx="2400300" cy="611187"/>
            <a:chOff x="2800350" y="1222374"/>
            <a:chExt cx="2400299" cy="611187"/>
          </a:xfrm>
        </p:grpSpPr>
        <p:sp>
          <p:nvSpPr>
            <p:cNvPr id="26" name="Трапеция 25"/>
            <p:cNvSpPr/>
            <p:nvPr/>
          </p:nvSpPr>
          <p:spPr>
            <a:xfrm>
              <a:off x="2800350" y="1222374"/>
              <a:ext cx="24002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Трапеция 8"/>
            <p:cNvSpPr/>
            <p:nvPr/>
          </p:nvSpPr>
          <p:spPr>
            <a:xfrm>
              <a:off x="3221038" y="1222374"/>
              <a:ext cx="1558924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  <a:latin typeface="Arial" charset="0"/>
                </a:rPr>
                <a:t>Федеральные законы</a:t>
              </a:r>
            </a:p>
          </p:txBody>
        </p:sp>
      </p:grpSp>
      <p:grpSp>
        <p:nvGrpSpPr>
          <p:cNvPr id="60421" name="Группа 4"/>
          <p:cNvGrpSpPr>
            <a:grpSpLocks/>
          </p:cNvGrpSpPr>
          <p:nvPr/>
        </p:nvGrpSpPr>
        <p:grpSpPr bwMode="auto">
          <a:xfrm>
            <a:off x="4495800" y="2206625"/>
            <a:ext cx="3200400" cy="611188"/>
            <a:chOff x="2400300" y="1833562"/>
            <a:chExt cx="3200399" cy="611187"/>
          </a:xfrm>
        </p:grpSpPr>
        <p:sp>
          <p:nvSpPr>
            <p:cNvPr id="24" name="Трапеция 23"/>
            <p:cNvSpPr/>
            <p:nvPr/>
          </p:nvSpPr>
          <p:spPr>
            <a:xfrm>
              <a:off x="2400300" y="1833562"/>
              <a:ext cx="32003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Трапеция 10"/>
            <p:cNvSpPr/>
            <p:nvPr/>
          </p:nvSpPr>
          <p:spPr>
            <a:xfrm>
              <a:off x="2960688" y="1833562"/>
              <a:ext cx="2079624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Arial" charset="0"/>
                </a:rPr>
                <a:t>Указы Президента РФ</a:t>
              </a:r>
            </a:p>
          </p:txBody>
        </p:sp>
      </p:grpSp>
      <p:grpSp>
        <p:nvGrpSpPr>
          <p:cNvPr id="60422" name="Группа 5"/>
          <p:cNvGrpSpPr>
            <a:grpSpLocks/>
          </p:cNvGrpSpPr>
          <p:nvPr/>
        </p:nvGrpSpPr>
        <p:grpSpPr bwMode="auto">
          <a:xfrm>
            <a:off x="4095750" y="2817814"/>
            <a:ext cx="4000500" cy="611187"/>
            <a:chOff x="2000250" y="2444750"/>
            <a:chExt cx="4000499" cy="611187"/>
          </a:xfrm>
        </p:grpSpPr>
        <p:sp>
          <p:nvSpPr>
            <p:cNvPr id="22" name="Трапеция 21"/>
            <p:cNvSpPr/>
            <p:nvPr/>
          </p:nvSpPr>
          <p:spPr>
            <a:xfrm>
              <a:off x="2000250" y="2444750"/>
              <a:ext cx="40004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Трапеция 12"/>
            <p:cNvSpPr/>
            <p:nvPr/>
          </p:nvSpPr>
          <p:spPr>
            <a:xfrm>
              <a:off x="2700338" y="2444750"/>
              <a:ext cx="2600324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  <a:latin typeface="Arial" charset="0"/>
                </a:rPr>
                <a:t>Постановления Правительства РФ</a:t>
              </a:r>
            </a:p>
          </p:txBody>
        </p:sp>
      </p:grpSp>
      <p:grpSp>
        <p:nvGrpSpPr>
          <p:cNvPr id="60423" name="Группа 6"/>
          <p:cNvGrpSpPr>
            <a:grpSpLocks/>
          </p:cNvGrpSpPr>
          <p:nvPr/>
        </p:nvGrpSpPr>
        <p:grpSpPr bwMode="auto">
          <a:xfrm>
            <a:off x="3695700" y="3429000"/>
            <a:ext cx="4800600" cy="611188"/>
            <a:chOff x="1600200" y="3055937"/>
            <a:chExt cx="4800600" cy="611187"/>
          </a:xfrm>
        </p:grpSpPr>
        <p:sp>
          <p:nvSpPr>
            <p:cNvPr id="20" name="Трапеция 19"/>
            <p:cNvSpPr/>
            <p:nvPr/>
          </p:nvSpPr>
          <p:spPr>
            <a:xfrm>
              <a:off x="1600200" y="3055937"/>
              <a:ext cx="4800600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Трапеция 14"/>
            <p:cNvSpPr/>
            <p:nvPr/>
          </p:nvSpPr>
          <p:spPr>
            <a:xfrm>
              <a:off x="2439988" y="3055937"/>
              <a:ext cx="3121025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  <a:latin typeface="Arial" charset="0"/>
                </a:rPr>
                <a:t>Постановления, распоряжения, приказы </a:t>
              </a:r>
            </a:p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  <a:latin typeface="Arial" charset="0"/>
                </a:rPr>
                <a:t>федеральных министерств и ведомств</a:t>
              </a:r>
            </a:p>
          </p:txBody>
        </p:sp>
      </p:grpSp>
      <p:grpSp>
        <p:nvGrpSpPr>
          <p:cNvPr id="60424" name="Группа 7"/>
          <p:cNvGrpSpPr>
            <a:grpSpLocks/>
          </p:cNvGrpSpPr>
          <p:nvPr/>
        </p:nvGrpSpPr>
        <p:grpSpPr bwMode="auto">
          <a:xfrm>
            <a:off x="3295650" y="4040189"/>
            <a:ext cx="5600700" cy="611187"/>
            <a:chOff x="1200150" y="3667125"/>
            <a:chExt cx="5600699" cy="611187"/>
          </a:xfrm>
        </p:grpSpPr>
        <p:sp>
          <p:nvSpPr>
            <p:cNvPr id="18" name="Трапеция 17"/>
            <p:cNvSpPr/>
            <p:nvPr/>
          </p:nvSpPr>
          <p:spPr>
            <a:xfrm>
              <a:off x="1200150" y="3667125"/>
              <a:ext cx="56006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Трапеция 16"/>
            <p:cNvSpPr/>
            <p:nvPr/>
          </p:nvSpPr>
          <p:spPr>
            <a:xfrm>
              <a:off x="2179638" y="3667125"/>
              <a:ext cx="3641724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>
                <a:defRPr/>
              </a:pPr>
              <a:r>
                <a:rPr lang="ru-RU" sz="1800" b="1" dirty="0">
                  <a:solidFill>
                    <a:srgbClr val="C00000"/>
                  </a:solidFill>
                  <a:latin typeface="Arial" charset="0"/>
                </a:rPr>
                <a:t>Законы субъектов РФ</a:t>
              </a:r>
            </a:p>
          </p:txBody>
        </p:sp>
      </p:grpSp>
      <p:grpSp>
        <p:nvGrpSpPr>
          <p:cNvPr id="60425" name="Группа 8"/>
          <p:cNvGrpSpPr>
            <a:grpSpLocks/>
          </p:cNvGrpSpPr>
          <p:nvPr/>
        </p:nvGrpSpPr>
        <p:grpSpPr bwMode="auto">
          <a:xfrm>
            <a:off x="2895600" y="4651375"/>
            <a:ext cx="6400800" cy="611188"/>
            <a:chOff x="800100" y="4278312"/>
            <a:chExt cx="6400799" cy="611187"/>
          </a:xfrm>
        </p:grpSpPr>
        <p:sp>
          <p:nvSpPr>
            <p:cNvPr id="16" name="Трапеция 15"/>
            <p:cNvSpPr/>
            <p:nvPr/>
          </p:nvSpPr>
          <p:spPr>
            <a:xfrm>
              <a:off x="800100" y="4278312"/>
              <a:ext cx="64007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Трапеция 18"/>
            <p:cNvSpPr/>
            <p:nvPr/>
          </p:nvSpPr>
          <p:spPr>
            <a:xfrm>
              <a:off x="1920875" y="4278312"/>
              <a:ext cx="4159249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  <a:latin typeface="Arial" charset="0"/>
                </a:rPr>
                <a:t>НПА органов исполнительной</a:t>
              </a:r>
            </a:p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  <a:latin typeface="Arial" charset="0"/>
                </a:rPr>
                <a:t> власти субъекта РФ</a:t>
              </a:r>
            </a:p>
          </p:txBody>
        </p:sp>
      </p:grpSp>
      <p:grpSp>
        <p:nvGrpSpPr>
          <p:cNvPr id="60426" name="Группа 9"/>
          <p:cNvGrpSpPr>
            <a:grpSpLocks/>
          </p:cNvGrpSpPr>
          <p:nvPr/>
        </p:nvGrpSpPr>
        <p:grpSpPr bwMode="auto">
          <a:xfrm>
            <a:off x="2495550" y="5262564"/>
            <a:ext cx="7200900" cy="611187"/>
            <a:chOff x="400050" y="4889499"/>
            <a:chExt cx="7200899" cy="611187"/>
          </a:xfrm>
        </p:grpSpPr>
        <p:sp>
          <p:nvSpPr>
            <p:cNvPr id="14" name="Трапеция 13"/>
            <p:cNvSpPr/>
            <p:nvPr/>
          </p:nvSpPr>
          <p:spPr>
            <a:xfrm>
              <a:off x="400050" y="4889499"/>
              <a:ext cx="72008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Трапеция 20"/>
            <p:cNvSpPr/>
            <p:nvPr/>
          </p:nvSpPr>
          <p:spPr>
            <a:xfrm>
              <a:off x="1660525" y="4889499"/>
              <a:ext cx="4679949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>
                <a:defRPr/>
              </a:pPr>
              <a:r>
                <a:rPr lang="ru-RU" sz="1800" b="1" dirty="0">
                  <a:solidFill>
                    <a:srgbClr val="C00000"/>
                  </a:solidFill>
                  <a:latin typeface="Arial" charset="0"/>
                </a:rPr>
                <a:t>НПА органов местного самоуправления</a:t>
              </a:r>
            </a:p>
          </p:txBody>
        </p:sp>
      </p:grpSp>
      <p:grpSp>
        <p:nvGrpSpPr>
          <p:cNvPr id="60427" name="Группа 10"/>
          <p:cNvGrpSpPr>
            <a:grpSpLocks/>
          </p:cNvGrpSpPr>
          <p:nvPr/>
        </p:nvGrpSpPr>
        <p:grpSpPr bwMode="auto">
          <a:xfrm>
            <a:off x="2095500" y="5873750"/>
            <a:ext cx="8001000" cy="611188"/>
            <a:chOff x="0" y="5500687"/>
            <a:chExt cx="8000999" cy="611187"/>
          </a:xfrm>
        </p:grpSpPr>
        <p:sp>
          <p:nvSpPr>
            <p:cNvPr id="12" name="Трапеция 11"/>
            <p:cNvSpPr/>
            <p:nvPr/>
          </p:nvSpPr>
          <p:spPr>
            <a:xfrm>
              <a:off x="0" y="5500687"/>
              <a:ext cx="8000999" cy="611187"/>
            </a:xfrm>
            <a:prstGeom prst="trapezoid">
              <a:avLst>
                <a:gd name="adj" fmla="val 654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Трапеция 22"/>
            <p:cNvSpPr/>
            <p:nvPr/>
          </p:nvSpPr>
          <p:spPr>
            <a:xfrm>
              <a:off x="1400175" y="5500687"/>
              <a:ext cx="5200649" cy="61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Arial" charset="0"/>
                </a:rPr>
                <a:t>Локальные нормативные акты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347788"/>
            <a:ext cx="8229600" cy="21463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Об основах охраны здоровья граждан в Российской Федерации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№323 ФЗ от 21 ноября 2011 года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4600" y="2514601"/>
            <a:ext cx="7543800" cy="37941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 txBox="1">
            <a:spLocks/>
          </p:cNvSpPr>
          <p:nvPr/>
        </p:nvSpPr>
        <p:spPr bwMode="auto">
          <a:xfrm>
            <a:off x="1703388" y="274638"/>
            <a:ext cx="85074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4400">
                <a:solidFill>
                  <a:srgbClr val="C00000"/>
                </a:solidFill>
                <a:latin typeface="Calibri" pitchFamily="34" charset="0"/>
              </a:rPr>
              <a:t>Понятия</a:t>
            </a:r>
          </a:p>
        </p:txBody>
      </p:sp>
      <p:sp>
        <p:nvSpPr>
          <p:cNvPr id="62467" name="Содержимое 2"/>
          <p:cNvSpPr txBox="1">
            <a:spLocks/>
          </p:cNvSpPr>
          <p:nvPr/>
        </p:nvSpPr>
        <p:spPr bwMode="auto">
          <a:xfrm>
            <a:off x="623392" y="1125538"/>
            <a:ext cx="1094521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Calibri" pitchFamily="34" charset="0"/>
              </a:rPr>
              <a:t>3)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медицинская помощь - комплекс мероприятий, направленных на поддержание и (или) восстановление здоровья и включающих в себя предоставление медицинских услуг;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Calibri" pitchFamily="34" charset="0"/>
              </a:rPr>
              <a:t>4) медицинская услуга - медицинское вмешательство или комплекс медицинских вмешательств, направленных на профилактику, диагностику и лечение заболеваний, медицинскую реабилитацию и имеющих самостоятельное законченное значение;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Calibri" pitchFamily="34" charset="0"/>
              </a:rPr>
              <a:t>5) медицинское вмешательство - выполняемые медицинским работником по отношению к пациенту, затрагивающие физическое или психическое состояние человека и имеющие профилактическую, исследовательскую, диагностическую, лечебную, реабилитационную направленность виды медицинских обследований и (или) медицинских манипуляций, а также искусственное прерывание беременности;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 txBox="1">
            <a:spLocks/>
          </p:cNvSpPr>
          <p:nvPr/>
        </p:nvSpPr>
        <p:spPr bwMode="auto">
          <a:xfrm>
            <a:off x="1992314" y="274638"/>
            <a:ext cx="82184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4400">
                <a:solidFill>
                  <a:srgbClr val="C00000"/>
                </a:solidFill>
                <a:latin typeface="Calibri" pitchFamily="34" charset="0"/>
              </a:rPr>
              <a:t>Понятия</a:t>
            </a:r>
          </a:p>
        </p:txBody>
      </p:sp>
      <p:sp>
        <p:nvSpPr>
          <p:cNvPr id="63491" name="Содержимое 2"/>
          <p:cNvSpPr txBox="1">
            <a:spLocks/>
          </p:cNvSpPr>
          <p:nvPr/>
        </p:nvSpPr>
        <p:spPr bwMode="auto">
          <a:xfrm>
            <a:off x="551384" y="1052514"/>
            <a:ext cx="1116124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Calibri" pitchFamily="34" charset="0"/>
              </a:rPr>
              <a:t>7) диагностика - комплекс медицинских вмешательств, направленных на распознавание состояний или установление факта наличия либо отсутствия заболеваний, осуществляемых посредством сбора и анализа жалоб пациента, данных его анамнеза и осмотра, проведения лабораторных, инструментальных, патолого-анатомических и иных исследований в целях определения диагноза, выбора мероприятий по лечению пациента и (или) контроля за осуществлением этих мероприятий;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Calibri" pitchFamily="34" charset="0"/>
              </a:rPr>
              <a:t>8) лечение - комплекс медицинских вмешательств, выполняемых по назначению медицинского работника, целью которых является устранение или облегчение проявлений заболевания или заболеваний либо состояний пациента, восстановление или улучшение его здоровья, трудоспособности и качества жизни;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latin typeface="Calibri" pitchFamily="34" charset="0"/>
              </a:rPr>
              <a:t>15) лечащий врач - врач, на которого возложены функции по организации и непосредственному оказанию пациенту медицинской помощи в период наблюдения за ним и его лечения;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2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Статья 20. </a:t>
            </a:r>
            <a:r>
              <a:rPr lang="ru-RU" sz="2800" b="1"/>
              <a:t>Информированное добровольное согласие на медицинское вмешательство и на отказ от медицинского вмешательства</a:t>
            </a:r>
            <a:endParaRPr lang="ru-RU" sz="2800"/>
          </a:p>
        </p:txBody>
      </p:sp>
      <p:sp>
        <p:nvSpPr>
          <p:cNvPr id="67587" name="Объект 2"/>
          <p:cNvSpPr>
            <a:spLocks noGrp="1"/>
          </p:cNvSpPr>
          <p:nvPr>
            <p:ph idx="1"/>
          </p:nvPr>
        </p:nvSpPr>
        <p:spPr>
          <a:xfrm>
            <a:off x="263352" y="1484313"/>
            <a:ext cx="11593288" cy="5040312"/>
          </a:xfrm>
        </p:spPr>
        <p:txBody>
          <a:bodyPr/>
          <a:lstStyle/>
          <a:p>
            <a:r>
              <a:rPr lang="ru-RU" sz="1800" dirty="0"/>
              <a:t>3. Гражданин, один из родителей или иной законный представитель лица, указанного в части 2 настоящей статьи, имеют </a:t>
            </a:r>
            <a:r>
              <a:rPr lang="ru-RU" sz="2000" dirty="0"/>
              <a:t>право отказаться от медицинского вмешательства или потребовать его прекращения, за исключением случаев, предусмотренных частью 9 настоящей статьи. Законный представитель лица, признанного в установленном законом порядке недееспособным, осуществляет указанное право в случае, если такое лицо по своему состоянию не способно отказаться от медицинского вмешательства.</a:t>
            </a:r>
          </a:p>
          <a:p>
            <a:r>
              <a:rPr lang="ru-RU" sz="2000" dirty="0"/>
              <a:t>4. При отказе от медицинского вмешательства гражданину, одному из родителей или иному законному представителю лица, указанного в части 2 настоящей статьи, в доступной для него форме должны быть разъяснены возможные последствия такого отказа.</a:t>
            </a:r>
          </a:p>
          <a:p>
            <a:r>
              <a:rPr lang="ru-RU" sz="2000" dirty="0"/>
              <a:t>5. При отказе одного из родителей или иного законного представителя лица, указанного в части 2 настоящей статьи, либо законного представителя лица, признанного в установленном законом порядке недееспособным, от медицинского вмешательства, необходимого для спасения его жизни, медицинская организация имеет право обратиться в суд для защиты интересов такого лица. Законный представитель лица, признанного в установленном законом порядке недееспособным, извещает орган опеки и попечительства по месту жительства подопечного об отказе от медицинского вмешательства, необходимого для спасения жизни подопечного, не позднее дня, следующего за днем этого отказа.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Статья 20. </a:t>
            </a:r>
            <a:r>
              <a:rPr lang="ru-RU" sz="2800" b="1"/>
              <a:t>Информированное добровольное согласие на медицинское вмешательство и на отказ от медицинского вмешательства</a:t>
            </a:r>
            <a:endParaRPr lang="ru-RU" sz="2800"/>
          </a:p>
        </p:txBody>
      </p:sp>
      <p:sp>
        <p:nvSpPr>
          <p:cNvPr id="68611" name="Объект 2"/>
          <p:cNvSpPr>
            <a:spLocks noGrp="1"/>
          </p:cNvSpPr>
          <p:nvPr>
            <p:ph idx="1"/>
          </p:nvPr>
        </p:nvSpPr>
        <p:spPr>
          <a:xfrm>
            <a:off x="549806" y="1543050"/>
            <a:ext cx="11092388" cy="5040312"/>
          </a:xfrm>
        </p:spPr>
        <p:txBody>
          <a:bodyPr/>
          <a:lstStyle/>
          <a:p>
            <a:r>
              <a:rPr lang="ru-RU" sz="1600" dirty="0"/>
              <a:t>1. </a:t>
            </a:r>
            <a:r>
              <a:rPr lang="ru-RU" sz="1800" dirty="0"/>
              <a:t>Необходимым предварительным условием медицинского вмешательства является дача информированного добровольного согласия гражданина или его законного представителя на медицинское вмешательство на основании предоставленной медицинским работником в доступной форме полной информации о целях, методах оказания медицинской помощи, связанном с ними риске, возможных вариантах медицинского вмешательства, о его последствиях, а также о предполагаемых результатах оказания медицинской помощи.</a:t>
            </a:r>
          </a:p>
          <a:p>
            <a:r>
              <a:rPr lang="ru-RU" sz="1800" dirty="0"/>
              <a:t>2. Информированное добровольное согласие на медицинское вмешательство дает один из родителей или иной законный представитель в отношении:</a:t>
            </a:r>
          </a:p>
          <a:p>
            <a:r>
              <a:rPr lang="ru-RU" sz="1800" dirty="0"/>
              <a:t>1) лица, не достигшего возраста, установленного частью 5 статьи 47 и частью 2 статьи 54 настоящего Федерального закона, или лица, признанного в установленном законом порядке недееспособным, если такое лицо по своему состоянию не способно дать согласие на медицинское вмешательство;</a:t>
            </a:r>
          </a:p>
          <a:p>
            <a:r>
              <a:rPr lang="ru-RU" sz="1800" dirty="0"/>
              <a:t>2) несовершеннолетнего больного наркоманией при оказании ему наркологической помощи или при медицинском освидетельствовании несовершеннолетнего в целях установления состояния наркотического либо иного токсического опьянения (за исключением установленных законодательством Российской Федерации случаев приобретения несовершеннолетними полной дееспособности до достижения ими восемнадцатилетнего возраста).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Статья 20. </a:t>
            </a:r>
            <a:r>
              <a:rPr lang="ru-RU" sz="2800" b="1"/>
              <a:t>Информированное добровольное согласие на медицинское вмешательство и на отказ от медицинского вмешательства</a:t>
            </a:r>
            <a:endParaRPr lang="ru-RU" sz="2800"/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479376" y="1484313"/>
            <a:ext cx="11103024" cy="5040312"/>
          </a:xfrm>
        </p:spPr>
        <p:txBody>
          <a:bodyPr/>
          <a:lstStyle/>
          <a:p>
            <a:r>
              <a:rPr lang="ru-RU" sz="1800" dirty="0"/>
              <a:t>6</a:t>
            </a:r>
            <a:r>
              <a:rPr lang="ru-RU" sz="2000" dirty="0"/>
              <a:t>. Лица, указанные в частях 1 и 2 настоящей статьи, для получения первичной медико-санитарной помощи при выборе врача и медицинской организации на срок их выбора дают информированное добровольное согласие на определенные виды медицинского вмешательства, которые включаются в перечень, устанавливаемый уполномоченным федеральным органом исполнительной власти.</a:t>
            </a:r>
          </a:p>
          <a:p>
            <a:r>
              <a:rPr lang="ru-RU" sz="2000" dirty="0"/>
              <a:t>7. Информированное добровольное согласие на медицинское вмешательство или отказ от медицинского вмешательства оформляется в письменной форме, подписывается гражданином, одним из родителей или иным законным представителем, медицинским работником и содержится в медицинской документации пациента.</a:t>
            </a:r>
          </a:p>
          <a:p>
            <a:r>
              <a:rPr lang="ru-RU" sz="2000" dirty="0"/>
              <a:t>8. Порядок дачи информированного добровольного согласия на медицинское вмешательство и отказа от медицинского вмешательства в отношении определенных видов медицинского вмешательства, форма информированного добровольного согласия на медицинское вмешательство и форма отказа от медицинского вмешательства утверждаются уполномоченным федеральным органом исполнительной власти.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Задачи анестезиологии и реаниматологии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(США, 1989)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84784"/>
            <a:ext cx="10598968" cy="5068416"/>
          </a:xfrm>
        </p:spPr>
        <p:txBody>
          <a:bodyPr/>
          <a:lstStyle/>
          <a:p>
            <a:pPr eaLnBrk="1" hangingPunct="1"/>
            <a:r>
              <a:rPr lang="ru-RU" sz="2000" dirty="0"/>
              <a:t>Осмотр, консультирование и подготовка больного к анестезии</a:t>
            </a:r>
          </a:p>
          <a:p>
            <a:pPr eaLnBrk="1" hangingPunct="1"/>
            <a:r>
              <a:rPr lang="ru-RU" sz="2000" dirty="0"/>
              <a:t>Устранение боли при хирургических, акушерских, терапевтических и диагностических вмешательствах</a:t>
            </a:r>
          </a:p>
          <a:p>
            <a:pPr eaLnBrk="1" hangingPunct="1"/>
            <a:r>
              <a:rPr lang="ru-RU" sz="2000" dirty="0"/>
              <a:t>Мониторинг и восстановление гомеостаза  в </a:t>
            </a:r>
            <a:r>
              <a:rPr lang="ru-RU" sz="2000" dirty="0" err="1"/>
              <a:t>периоперационном</a:t>
            </a:r>
            <a:r>
              <a:rPr lang="ru-RU" sz="2000" dirty="0"/>
              <a:t> периоде и при критических состояниях</a:t>
            </a:r>
          </a:p>
          <a:p>
            <a:pPr eaLnBrk="1" hangingPunct="1"/>
            <a:r>
              <a:rPr lang="ru-RU" sz="2000" dirty="0"/>
              <a:t>Диагностика и лечение болевых синдромов</a:t>
            </a:r>
          </a:p>
          <a:p>
            <a:pPr eaLnBrk="1" hangingPunct="1"/>
            <a:r>
              <a:rPr lang="ru-RU" sz="2000" dirty="0"/>
              <a:t>Участие в работе реанимационных бригад и обучение СЛР</a:t>
            </a:r>
          </a:p>
          <a:p>
            <a:pPr eaLnBrk="1" hangingPunct="1"/>
            <a:r>
              <a:rPr lang="ru-RU" sz="2000" dirty="0"/>
              <a:t>Оценка функции дыхания и респираторная терапия</a:t>
            </a:r>
          </a:p>
          <a:p>
            <a:pPr eaLnBrk="1" hangingPunct="1"/>
            <a:r>
              <a:rPr lang="ru-RU" sz="2000" dirty="0"/>
              <a:t>Обучение, наблюдение и оценка действий медицинского персонала</a:t>
            </a:r>
          </a:p>
          <a:p>
            <a:pPr eaLnBrk="1" hangingPunct="1"/>
            <a:r>
              <a:rPr lang="ru-RU" sz="2000" dirty="0"/>
              <a:t>Проведение фундаментальных и прикладных исследований</a:t>
            </a:r>
          </a:p>
          <a:p>
            <a:pPr eaLnBrk="1" hangingPunct="1"/>
            <a:r>
              <a:rPr lang="ru-RU" sz="2000" dirty="0"/>
              <a:t>Вовлечение в управление больницами, медицинскими высшими учебными заведениями и амбулаторными подразделениями</a:t>
            </a:r>
          </a:p>
          <a:p>
            <a:pPr eaLnBrk="1" hangingPunct="1"/>
            <a:endParaRPr lang="ru-RU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Статья 20. </a:t>
            </a:r>
            <a:r>
              <a:rPr lang="ru-RU" sz="2800" b="1"/>
              <a:t>Информированное добровольное согласие на медицинское вмешательство и на отказ от медицинского вмешательства</a:t>
            </a:r>
            <a:endParaRPr lang="ru-RU" sz="2800"/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263352" y="1484313"/>
            <a:ext cx="11593288" cy="5040312"/>
          </a:xfrm>
        </p:spPr>
        <p:txBody>
          <a:bodyPr/>
          <a:lstStyle/>
          <a:p>
            <a:r>
              <a:rPr lang="ru-RU" sz="1600" dirty="0"/>
              <a:t>9. Медицинское вмешательство без согласия гражданина, одного из родителей или иного законного представителя допускается:</a:t>
            </a:r>
          </a:p>
          <a:p>
            <a:r>
              <a:rPr lang="ru-RU" sz="1600" dirty="0"/>
              <a:t>1) если медицинское вмешательство необходимо по экстренным показаниям для устранения угрозы жизни человека и если его состояние не позволяет выразить свою волю или отсутствуют законные представители (в отношении лиц, указанных в части 2 настоящей статьи);</a:t>
            </a:r>
          </a:p>
          <a:p>
            <a:r>
              <a:rPr lang="ru-RU" sz="1600" dirty="0"/>
              <a:t>2) в отношении лиц, страдающих заболеваниями, представляющими опасность для окружающих;</a:t>
            </a:r>
          </a:p>
          <a:p>
            <a:r>
              <a:rPr lang="ru-RU" sz="1600" dirty="0"/>
              <a:t>3) в отношении лиц, страдающих тяжелыми психическими расстройствами;</a:t>
            </a:r>
          </a:p>
          <a:p>
            <a:r>
              <a:rPr lang="ru-RU" sz="1600" dirty="0"/>
              <a:t>4) в отношении лиц, совершивших общественно опасные деяния (преступления);</a:t>
            </a:r>
          </a:p>
          <a:p>
            <a:r>
              <a:rPr lang="ru-RU" sz="1600" dirty="0"/>
              <a:t>5) при проведении судебно-медицинской экспертизы и (или) судебно-психиатрической экспертизы.</a:t>
            </a:r>
          </a:p>
          <a:p>
            <a:r>
              <a:rPr lang="ru-RU" sz="1600" dirty="0"/>
              <a:t>10. Решение о медицинском вмешательстве без согласия гражданина, одного из родителей или иного законного представителя принимается:</a:t>
            </a:r>
          </a:p>
          <a:p>
            <a:r>
              <a:rPr lang="ru-RU" sz="1600" dirty="0"/>
              <a:t>1) в случаях, указанных в пунктах 1 и 2 части 9 настоящей статьи, - консилиумом врачей, а в случае, если собрать консилиум невозможно, - непосредственно лечащим (дежурным) врачом с внесением такого решения в медицинскую документацию пациента и последующим уведомлением должностных лиц медицинской организации (руководителя медицинской организации или руководителя отделения медицинской организации), гражданина, в отношении которого проведено медицинское вмешательство, одного из родителей или иного законного представителя лица, которое указано в части 2 настоящей статьи и в отношении которого проведено медицинское вмешательство;</a:t>
            </a:r>
          </a:p>
          <a:p>
            <a:r>
              <a:rPr lang="ru-RU" sz="1600" dirty="0"/>
              <a:t>2) в отношении лиц, указанных в пунктах 3 и 4 части 9 настоящей статьи, - судом в случаях и в порядке, которые установлены законодательством Российской Федерации.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r>
              <a:rPr lang="ru-RU" sz="2800"/>
              <a:t>Статья 32. </a:t>
            </a:r>
            <a:r>
              <a:rPr lang="ru-RU" sz="2800" b="1"/>
              <a:t>Медицинская помощь</a:t>
            </a:r>
            <a:endParaRPr lang="ru-RU" sz="2800"/>
          </a:p>
        </p:txBody>
      </p:sp>
      <p:sp>
        <p:nvSpPr>
          <p:cNvPr id="80899" name="Объект 2"/>
          <p:cNvSpPr>
            <a:spLocks noGrp="1"/>
          </p:cNvSpPr>
          <p:nvPr>
            <p:ph idx="1"/>
          </p:nvPr>
        </p:nvSpPr>
        <p:spPr>
          <a:xfrm>
            <a:off x="479376" y="1196975"/>
            <a:ext cx="11449272" cy="5327650"/>
          </a:xfrm>
        </p:spPr>
        <p:txBody>
          <a:bodyPr/>
          <a:lstStyle/>
          <a:p>
            <a:r>
              <a:rPr lang="ru-RU" sz="2000" dirty="0"/>
              <a:t>4. Формами оказания медицинской помощи являются:</a:t>
            </a:r>
          </a:p>
          <a:p>
            <a:r>
              <a:rPr lang="ru-RU" sz="2000" dirty="0"/>
              <a:t>1) экстренная - медицинская помощь, оказываемая при внезапных острых заболеваниях, состояниях, обострении хронических заболеваний, представляющих угрозу жизни пациента;</a:t>
            </a:r>
          </a:p>
          <a:p>
            <a:endParaRPr lang="ru-RU" sz="2000" dirty="0"/>
          </a:p>
          <a:p>
            <a:r>
              <a:rPr lang="ru-RU" sz="2000" dirty="0"/>
              <a:t>2) неотложная - медицинская помощь, оказываемая при внезапных острых заболеваниях, состояниях, обострении хронических заболеваний без явных признаков угрозы жизни пациента;</a:t>
            </a:r>
          </a:p>
          <a:p>
            <a:endParaRPr lang="ru-RU" sz="2000" dirty="0"/>
          </a:p>
          <a:p>
            <a:r>
              <a:rPr lang="ru-RU" sz="2000" dirty="0"/>
              <a:t>3) плановая - медицинская помощь, которая оказывается при проведении профилактических мероприятий, при заболеваниях и состояниях, не сопровождающихся угрозой жизни пациента, не требующих экстренной и неотложной медицинской помощи, и отсрочка оказания которой на определенное время не повлечет за собой ухудшение состояния пациента, угрозу его жизни и здоровью.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 txBox="1">
            <a:spLocks/>
          </p:cNvSpPr>
          <p:nvPr/>
        </p:nvSpPr>
        <p:spPr bwMode="auto">
          <a:xfrm>
            <a:off x="1199456" y="274638"/>
            <a:ext cx="901134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Статья 37. Порядки оказания медицинской помощи и стандарты медицинской помощи</a:t>
            </a:r>
            <a:br>
              <a:rPr lang="ru-RU" sz="2000" dirty="0">
                <a:latin typeface="Calibri" pitchFamily="34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sp>
        <p:nvSpPr>
          <p:cNvPr id="81923" name="Содержимое 2"/>
          <p:cNvSpPr txBox="1">
            <a:spLocks/>
          </p:cNvSpPr>
          <p:nvPr/>
        </p:nvSpPr>
        <p:spPr bwMode="auto">
          <a:xfrm>
            <a:off x="551384" y="1071547"/>
            <a:ext cx="11305255" cy="48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/>
              <a:t>1. </a:t>
            </a:r>
            <a:r>
              <a:rPr lang="ru-RU" dirty="0">
                <a:solidFill>
                  <a:srgbClr val="FF0000"/>
                </a:solidFill>
              </a:rPr>
              <a:t>Медицинская помощь, за исключением медицинской помощи, оказываемой в рамках клинической апробации, организуется и оказывается:</a:t>
            </a:r>
          </a:p>
          <a:p>
            <a:r>
              <a:rPr lang="ru-RU" dirty="0"/>
              <a:t>1) в соответствии с положением об организации оказания медицинской помощи по видам медицинской помощи, которое утверждается уполномоченным федеральным органом исполнительной власти;</a:t>
            </a:r>
          </a:p>
          <a:p>
            <a:r>
              <a:rPr lang="ru-RU" dirty="0"/>
              <a:t>2) в соответствии с порядками оказания медицинской помощи, утверждаемыми уполномоченным федеральным органом исполнительной власти и обязательными для исполнения на территории Российской Федерации всеми медицинскими организациями;</a:t>
            </a:r>
          </a:p>
          <a:p>
            <a:r>
              <a:rPr lang="ru-RU" dirty="0"/>
              <a:t>3) </a:t>
            </a:r>
            <a:r>
              <a:rPr lang="ru-RU" b="1" u="sng" dirty="0">
                <a:solidFill>
                  <a:srgbClr val="C00000"/>
                </a:solidFill>
              </a:rPr>
              <a:t>на основе клинических рекомендаций;</a:t>
            </a:r>
          </a:p>
          <a:p>
            <a:r>
              <a:rPr lang="ru-RU" dirty="0"/>
              <a:t>4) с учетом стандартов медицинской помощи, утверждаемых уполномоченным федеральным органом исполнительной власти.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1919288" y="260350"/>
            <a:ext cx="8229600" cy="922338"/>
          </a:xfrm>
        </p:spPr>
        <p:txBody>
          <a:bodyPr/>
          <a:lstStyle/>
          <a:p>
            <a:r>
              <a:rPr lang="ru-RU" sz="2800" dirty="0"/>
              <a:t>Статья 45.</a:t>
            </a:r>
            <a:r>
              <a:rPr lang="ru-RU" sz="2800" b="1" dirty="0"/>
              <a:t> Запрет эвтаназии</a:t>
            </a:r>
            <a:endParaRPr lang="ru-RU" sz="2800" dirty="0"/>
          </a:p>
        </p:txBody>
      </p:sp>
      <p:sp>
        <p:nvSpPr>
          <p:cNvPr id="83971" name="Объект 2"/>
          <p:cNvSpPr>
            <a:spLocks noGrp="1"/>
          </p:cNvSpPr>
          <p:nvPr>
            <p:ph idx="1"/>
          </p:nvPr>
        </p:nvSpPr>
        <p:spPr>
          <a:xfrm>
            <a:off x="479376" y="1196975"/>
            <a:ext cx="10945216" cy="5327650"/>
          </a:xfrm>
        </p:spPr>
        <p:txBody>
          <a:bodyPr/>
          <a:lstStyle/>
          <a:p>
            <a:r>
              <a:rPr lang="ru-RU" sz="2800" dirty="0"/>
              <a:t>Медицинским работникам запрещается осуществление эвтаназии, то есть ускорение по просьбе пациента его смерти какими-либо действиями (бездействием) или средствами, в том числе прекращение искусственных мероприятий по поддержанию жизни пациента.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1919288" y="260350"/>
            <a:ext cx="8229600" cy="922338"/>
          </a:xfrm>
        </p:spPr>
        <p:txBody>
          <a:bodyPr/>
          <a:lstStyle/>
          <a:p>
            <a:r>
              <a:rPr lang="ru-RU" sz="2800"/>
              <a:t>Статья 48. </a:t>
            </a:r>
            <a:r>
              <a:rPr lang="ru-RU" sz="2800" b="1"/>
              <a:t>Врачебная комиссия и консилиум врачей</a:t>
            </a:r>
            <a:endParaRPr lang="ru-RU" sz="2800"/>
          </a:p>
        </p:txBody>
      </p:sp>
      <p:sp>
        <p:nvSpPr>
          <p:cNvPr id="84995" name="Объект 2"/>
          <p:cNvSpPr>
            <a:spLocks noGrp="1"/>
          </p:cNvSpPr>
          <p:nvPr>
            <p:ph idx="1"/>
          </p:nvPr>
        </p:nvSpPr>
        <p:spPr>
          <a:xfrm>
            <a:off x="551384" y="1196975"/>
            <a:ext cx="11161240" cy="5327650"/>
          </a:xfrm>
        </p:spPr>
        <p:txBody>
          <a:bodyPr/>
          <a:lstStyle/>
          <a:p>
            <a:r>
              <a:rPr lang="ru-RU" sz="2000" dirty="0"/>
              <a:t>1</a:t>
            </a:r>
            <a:r>
              <a:rPr lang="ru-RU" sz="1800" dirty="0"/>
              <a:t>.</a:t>
            </a:r>
            <a:r>
              <a:rPr lang="ru-RU" sz="2000" dirty="0"/>
              <a:t> Врачебная комиссия состоит из врачей и возглавляется руководителем медицинской организации или одним из его заместителей.</a:t>
            </a:r>
          </a:p>
          <a:p>
            <a:endParaRPr lang="ru-RU" sz="2000" dirty="0"/>
          </a:p>
          <a:p>
            <a:r>
              <a:rPr lang="ru-RU" sz="2000" dirty="0"/>
              <a:t>2. Врачебная комиссия создается в медицинской организации в целях совершенствования организации оказания медицинской помощи, принятия решений в наиболее сложных и конфликтных случаях по вопросам профилактики, диагностики, лечения и медицинской реабилитации, определения трудоспособности граждан и профессиональной пригодности некоторых категорий работников, осуществления оценки качества, обоснованности и эффективности лечебно-диагностических мероприятий, в том числе назначения лекарственных препаратов, обеспечения назначения и коррекции лечения в целях учета данных пациентов при обеспечении лекарственными препаратами, трансплантации (пересадки) органов и тканей человека, медицинской реабилитации, а также принятия решения по иным медицинским вопросам. Решение врачебной комиссии оформляется протоколом и вносится в медицинскую документацию пациента.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1919288" y="260350"/>
            <a:ext cx="8229600" cy="922338"/>
          </a:xfrm>
        </p:spPr>
        <p:txBody>
          <a:bodyPr/>
          <a:lstStyle/>
          <a:p>
            <a:r>
              <a:rPr lang="ru-RU" sz="2800"/>
              <a:t>Статья 48. </a:t>
            </a:r>
            <a:r>
              <a:rPr lang="ru-RU" sz="2800" b="1"/>
              <a:t>Врачебная комиссия и консилиум врачей</a:t>
            </a:r>
            <a:endParaRPr lang="ru-RU" sz="2800"/>
          </a:p>
        </p:txBody>
      </p:sp>
      <p:sp>
        <p:nvSpPr>
          <p:cNvPr id="86019" name="Объект 2"/>
          <p:cNvSpPr>
            <a:spLocks noGrp="1"/>
          </p:cNvSpPr>
          <p:nvPr>
            <p:ph idx="1"/>
          </p:nvPr>
        </p:nvSpPr>
        <p:spPr>
          <a:xfrm>
            <a:off x="479376" y="1196975"/>
            <a:ext cx="11233248" cy="5327650"/>
          </a:xfrm>
        </p:spPr>
        <p:txBody>
          <a:bodyPr/>
          <a:lstStyle/>
          <a:p>
            <a:r>
              <a:rPr lang="ru-RU" sz="1800" dirty="0"/>
              <a:t>3</a:t>
            </a:r>
            <a:r>
              <a:rPr lang="ru-RU" sz="2000" dirty="0"/>
              <a:t>. Консилиум врачей - совещание нескольких врачей одной или нескольких специальностей, необходимое </a:t>
            </a:r>
            <a:r>
              <a:rPr lang="ru-RU" sz="2000" b="1" dirty="0">
                <a:solidFill>
                  <a:srgbClr val="C00000"/>
                </a:solidFill>
              </a:rPr>
              <a:t>для установления состояния здоровья пациента, диагноза, определения прогноза и тактики медицинского обследования и лечения, </a:t>
            </a:r>
            <a:r>
              <a:rPr lang="ru-RU" sz="2000" dirty="0"/>
              <a:t>целесообразности направления в специализированные отделения медицинской организации или другую медицинскую организацию и для решения иных вопросов в случаях, предусмотренных настоящим Федеральным законом.</a:t>
            </a:r>
          </a:p>
          <a:p>
            <a:r>
              <a:rPr lang="ru-RU" sz="2000" dirty="0"/>
              <a:t>4. Консилиум врачей созывается по инициативе лечащего врача в медицинской организации либо вне медицинской организации (включая дистанционный консилиум врачей). Решение консилиума врачей оформляется протоколом, подписывается участниками консилиума врачей и вносится в медицинскую документацию пациента. В протоколе консилиума врачей указываются фамилии врачей, включенных в состав консилиума врачей, сведения о причинах проведения консилиума врачей, течении заболевания пациента, состоянии пациента на момент проведения консилиума врачей, включая интерпретацию клинических данных, лабораторных, инструментальных и иных методов исследования и решение консилиума врачей. При наличии особого мнения участника консилиума врачей в протокол вносится соответствующая запись. Мнение участника дистанционного консилиума врачей с его слов вносится в протокол медицинским работником, находящимся рядом с пациентом.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142852"/>
            <a:ext cx="8715436" cy="115409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Статья 69. Право на осуществление медицинской деятельности и фармацевтической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214422"/>
            <a:ext cx="11377264" cy="5429288"/>
          </a:xfrm>
        </p:spPr>
        <p:txBody>
          <a:bodyPr/>
          <a:lstStyle/>
          <a:p>
            <a:r>
              <a:rPr lang="ru-RU" sz="2000" dirty="0"/>
              <a:t>1. Право на осуществление медицинской деятельности в Российской Федерации имеют лица, получившие медицинское или иное образование в Российской Федерации в соответствии с федеральными государственными образовательными стандартами и имеющие </a:t>
            </a:r>
            <a:r>
              <a:rPr lang="ru-RU" sz="2000" u="sng" dirty="0">
                <a:solidFill>
                  <a:srgbClr val="FF0000"/>
                </a:solidFill>
              </a:rPr>
              <a:t>свидетельство об аккредитации специалиста</a:t>
            </a:r>
            <a:r>
              <a:rPr lang="ru-RU" sz="2000" dirty="0"/>
              <a:t>.</a:t>
            </a:r>
          </a:p>
          <a:p>
            <a:r>
              <a:rPr lang="ru-RU" sz="1800" dirty="0"/>
              <a:t>3. Аккредитация специалиста - процедура определения соответствия лица, получившего медицинское, фармацевтическое или иное образование, требованиям к осуществлению медицинской деятельности по определенной медицинской специальности либо фармацевтической деятельности. Аккредитация специалиста проводится </a:t>
            </a:r>
            <a:r>
              <a:rPr lang="ru-RU" sz="1800" dirty="0" err="1"/>
              <a:t>аккредитационной</a:t>
            </a:r>
            <a:r>
              <a:rPr lang="ru-RU" sz="1800" dirty="0"/>
              <a:t> комиссией по окончании освоения им профессиональных образовательных программ медицинского образования или фармацевтического образования не реже одного раза в пять лет. </a:t>
            </a:r>
            <a:r>
              <a:rPr lang="ru-RU" sz="1800" dirty="0" err="1"/>
              <a:t>Аккредитационная</a:t>
            </a:r>
            <a:r>
              <a:rPr lang="ru-RU" sz="1800" dirty="0"/>
              <a:t> комиссия формируется уполномоченным федеральным органом исполнительной власти с участием профессиональных некоммерческих организаций, указанных в </a:t>
            </a:r>
            <a:r>
              <a:rPr lang="ru-RU" sz="1800" dirty="0">
                <a:hlinkClick r:id="rId2"/>
              </a:rPr>
              <a:t>статье 76 настоящего Федерального закона. </a:t>
            </a:r>
            <a:r>
              <a:rPr lang="ru-RU" sz="1800" dirty="0">
                <a:hlinkClick r:id="rId3"/>
              </a:rPr>
              <a:t>Положение об аккредитации специалистов, </a:t>
            </a:r>
            <a:r>
              <a:rPr lang="ru-RU" sz="1800" dirty="0">
                <a:hlinkClick r:id="rId4"/>
              </a:rPr>
              <a:t>порядок выдачи свидетельства об аккредитации специалиста, </a:t>
            </a:r>
            <a:r>
              <a:rPr lang="ru-RU" sz="1800" dirty="0">
                <a:hlinkClick r:id="rId5"/>
              </a:rPr>
              <a:t>форма свидетельства об аккредитации специалиста и </a:t>
            </a:r>
            <a:r>
              <a:rPr lang="ru-RU" sz="1800" dirty="0">
                <a:hlinkClick r:id="rId6"/>
              </a:rPr>
              <a:t>технические требования к нему утверждаются уполномоченным федеральным органом исполнительной власти.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9483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3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ПРИКАЗ от 7 октября 2015 г. N 700н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000108"/>
            <a:ext cx="11161240" cy="5525236"/>
          </a:xfrm>
        </p:spPr>
        <p:txBody>
          <a:bodyPr/>
          <a:lstStyle/>
          <a:p>
            <a:pPr algn="ctr"/>
            <a:r>
              <a:rPr lang="ru-RU" sz="2000" b="1" dirty="0"/>
              <a:t>О НОМЕНКЛАТУРЕ СПЕЦИАЛЬНОСТЕЙ СПЕЦИАЛИСТОВ, ИМЕЮЩИХ ВЫСШЕЕ МЕДИЦИНСКОЕ И ФАРМАЦЕВТИЧЕСКОЕ ОБРАЗОВАНИЕ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dirty="0"/>
              <a:t>В соответствии с </a:t>
            </a:r>
            <a:r>
              <a:rPr lang="ru-RU" sz="2000" dirty="0">
                <a:hlinkClick r:id="rId2" tooltip="Постановление Правительства РФ от 19.06.2012 N 608 (ред. от 03.06.2015) &quot;Об утверждении Положения о Министерстве здравоохранения Российской Федерации&quot; (с изм. и доп., вступ. в силу с 01.07.2015){КонсультантПлюс}"/>
              </a:rPr>
              <a:t>пунктом 5.2.7</a:t>
            </a:r>
            <a:r>
              <a:rPr lang="ru-RU" sz="2000" dirty="0"/>
              <a:t> Положения о Министерстве здравоохранения Российской Федерации, утвержденного постановлением Правительства Российской Федерации от 19 июня 2012 г. N 608 (Собрание законодательства Российской Федерации, 2012, N 26, ст. 3526; 2013, N 16, ст. 1970; N 20, ст. 2477; N 22, ст. 2812; N 33, ст. 4386; N 45, ст. 5822; 2014, N 12, ст. 1296; N 26, ст. 3577; N 30, ст. 4307; N 37, ст. 4969; 2015, N 2, ст. 491; N 12, ст. 1763; N 23, ст. 3333), приказываю:</a:t>
            </a:r>
          </a:p>
          <a:p>
            <a:endParaRPr lang="ru-RU" sz="2000" dirty="0"/>
          </a:p>
          <a:p>
            <a:r>
              <a:rPr lang="ru-RU" sz="2000" dirty="0"/>
              <a:t>1. Утвердить прилагаемую </a:t>
            </a:r>
            <a:r>
              <a:rPr lang="ru-RU" sz="2000" dirty="0">
                <a:hlinkClick r:id="" action="ppaction://hlinkfile" tooltip="НОМЕНКЛАТУРА"/>
              </a:rPr>
              <a:t>номенклатуру</a:t>
            </a:r>
            <a:r>
              <a:rPr lang="ru-RU" sz="2000" dirty="0"/>
              <a:t> специальностей специалистов, имеющих высшее медицинское и фармацевтическое образование.</a:t>
            </a:r>
          </a:p>
          <a:p>
            <a:r>
              <a:rPr lang="ru-RU" sz="2000" dirty="0"/>
              <a:t>2. Установить, что сертификаты специалистов по специальностям "</a:t>
            </a:r>
            <a:r>
              <a:rPr lang="ru-RU" sz="2000" dirty="0" err="1"/>
              <a:t>Диабетология</a:t>
            </a:r>
            <a:r>
              <a:rPr lang="ru-RU" sz="2000" dirty="0"/>
              <a:t>", "Клиническая микология" и "Лабораторная микология", выданные до вступления в силу настоящего приказа, действуют до истечения указанного в них срока.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360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3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ПРИКАЗ от 7 октября 2015 г. N 700н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000108"/>
            <a:ext cx="11161240" cy="5309212"/>
          </a:xfrm>
        </p:spPr>
        <p:txBody>
          <a:bodyPr/>
          <a:lstStyle/>
          <a:p>
            <a:r>
              <a:rPr lang="ru-RU" sz="2000" dirty="0"/>
              <a:t>3. Признать утратившими силу:</a:t>
            </a:r>
          </a:p>
          <a:p>
            <a:r>
              <a:rPr lang="ru-RU" sz="2000" dirty="0">
                <a:hlinkClick r:id="rId2" tooltip="Приказ Минздравсоцразвития России от 23.04.2009 N 210н (ред. от 09.02.2011) &quot;О номенклатуре специальностей специалистов с высшим и послевузовским медицинским и фармацевтическим образованием в сфере здравоохранения Российской Федерации&quot; (Зарегистрировано в"/>
              </a:rPr>
              <a:t>приказ</a:t>
            </a:r>
            <a:r>
              <a:rPr lang="ru-RU" sz="2000" dirty="0"/>
              <a:t> Министерства здравоохранения и социального развития Российской Федерации от 23 апреля 2009 г. N 210н "О номенклатуре специальностей специалистов с высшим и послевузовским медицинским и фармацевтическим образованием в сфере здравоохранения Российской Федерации" (зарегистрирован Министерством юстиции Российской Федерации 5 июня 2009 г., регистрационный N 14032);</a:t>
            </a:r>
          </a:p>
          <a:p>
            <a:endParaRPr lang="ru-RU" sz="2000" dirty="0">
              <a:hlinkClick r:id="rId3" tooltip="Приказ Минздравсоцразвития России от 09.02.2011 N 94н &quot;О внесении изменений в номенклатуру специальностей специалистов с высшим и послевузовским медицинским и фармацевтическим образованием в сфере здравоохранения Российской Федерации&quot; (Зарегистрировано в "/>
            </a:endParaRPr>
          </a:p>
          <a:p>
            <a:r>
              <a:rPr lang="ru-RU" sz="2000" dirty="0">
                <a:hlinkClick r:id="rId3" tooltip="Приказ Минздравсоцразвития России от 09.02.2011 N 94н &quot;О внесении изменений в номенклатуру специальностей специалистов с высшим и послевузовским медицинским и фармацевтическим образованием в сфере здравоохранения Российской Федерации&quot; (Зарегистрировано в "/>
              </a:rPr>
              <a:t>приказ</a:t>
            </a:r>
            <a:r>
              <a:rPr lang="ru-RU" sz="2000" dirty="0"/>
              <a:t> Министерства здравоохранения и социального развития Российской Федерации от 9 февраля 2011 г. N 94н "О внесении изменений в номенклатуру специальностей специалистов с высшим и послевузовским медицинским и фармацевтическим образованием в сфере здравоохранения Российской Федерации" (зарегистрирован Министерством юстиции Российской Федерации 16 марта 2011 г., регистрационный N 20144).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112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3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ПРИКАЗ от 7 октября 2015 г. N 700н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000109"/>
            <a:ext cx="11089232" cy="49545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НОМЕНКЛАТУРА СПЕЦИАЛЬНОСТЕЙ СПЕЦИАЛИСТОВ, ИМЕЮЩИХ ВЫСШЕЕ МЕДИЦИНСКОЕ И ФАРМАЦЕВТИЧЕСКОЕ ОБРАЗОВАНИЕ</a:t>
            </a:r>
          </a:p>
          <a:p>
            <a:pPr marL="0" indent="0" algn="ctr">
              <a:buNone/>
            </a:pPr>
            <a:endParaRPr lang="ru-RU" sz="2000" b="1" dirty="0"/>
          </a:p>
          <a:p>
            <a:r>
              <a:rPr lang="ru-RU" sz="2000" dirty="0"/>
              <a:t>1</a:t>
            </a:r>
            <a:r>
              <a:rPr lang="ru-RU" sz="2400" dirty="0"/>
              <a:t>. Авиационная и космическая медицина</a:t>
            </a:r>
          </a:p>
          <a:p>
            <a:r>
              <a:rPr lang="ru-RU" sz="2400" dirty="0"/>
              <a:t>2. Акушерство и гинекология</a:t>
            </a:r>
          </a:p>
          <a:p>
            <a:r>
              <a:rPr lang="ru-RU" sz="2400" dirty="0"/>
              <a:t>3. Аллергология и иммунология</a:t>
            </a:r>
          </a:p>
          <a:p>
            <a:r>
              <a:rPr lang="ru-RU" sz="2400" b="1" u="sng" dirty="0">
                <a:solidFill>
                  <a:srgbClr val="FF0000"/>
                </a:solidFill>
              </a:rPr>
              <a:t>4. Анестезиология-реаниматология</a:t>
            </a:r>
          </a:p>
          <a:p>
            <a:r>
              <a:rPr lang="ru-RU" sz="2400" dirty="0"/>
              <a:t>….</a:t>
            </a:r>
          </a:p>
          <a:p>
            <a:r>
              <a:rPr lang="ru-RU" sz="2400" dirty="0"/>
              <a:t>94. Эпидемиология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20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229600" cy="1143000"/>
          </a:xfrm>
        </p:spPr>
        <p:txBody>
          <a:bodyPr/>
          <a:lstStyle/>
          <a:p>
            <a:r>
              <a:rPr lang="ru-RU" dirty="0"/>
              <a:t>Вопросы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993453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80920" cy="634082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ПРИКАЗ от 8 октября 2015 г. </a:t>
            </a:r>
            <a:r>
              <a:rPr lang="ru-RU" sz="3600" b="1" dirty="0" err="1">
                <a:solidFill>
                  <a:srgbClr val="FF0000"/>
                </a:solidFill>
              </a:rPr>
              <a:t>N</a:t>
            </a:r>
            <a:r>
              <a:rPr lang="ru-RU" sz="3600" b="1" dirty="0">
                <a:solidFill>
                  <a:srgbClr val="FF0000"/>
                </a:solidFill>
              </a:rPr>
              <a:t> 707н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836712"/>
            <a:ext cx="10945216" cy="53069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ОБ УТВЕРЖДЕНИИ КВАЛИФИКАЦИОННЫХ ТРЕБОВАНИЙ К МЕДИЦИНСКИМ И ФАРМАЦЕВТИЧЕСКИМ РАБОТНИКАМ С ВЫСШИМ ОБРАЗОВАНИЕМ ПО НАПРАВЛЕНИЮ ПОДГОТОВКИ "ЗДРАВООХРАНЕНИЕ И МЕДИЦИНСКИЕ НАУКИ»</a:t>
            </a:r>
            <a:endParaRPr lang="ru-RU" sz="2000" dirty="0"/>
          </a:p>
          <a:p>
            <a:r>
              <a:rPr lang="ru-RU" sz="2000" dirty="0"/>
              <a:t>В соответствии с </a:t>
            </a:r>
            <a:r>
              <a:rPr lang="ru-RU" sz="2000" dirty="0">
                <a:hlinkClick r:id="rId2" tooltip="Постановление Правительства РФ от 19.06.2012 N 608 (ред. от 03.06.2015) &quot;Об утверждении Положения о Министерстве здравоохранения Российской Федерации&quot; (с изм. и доп., вступ. в силу с 01.07.2015){КонсультантПлюс}"/>
              </a:rPr>
              <a:t>пунктом 5.2.2</a:t>
            </a:r>
            <a:r>
              <a:rPr lang="ru-RU" sz="2000" dirty="0"/>
              <a:t> Положения о Министерстве здравоохранения Российской Федерации, утвержденного постановлением Правительства Российской Федерации от 19 июня 2012 г. N 608 (Собрание законодательств Российской Федерации, 2012, N 26, ст. 3526; 2013, N 16, ст. 1970; N 20, ст. 2477; N 22, ст. 2812; N 33, ст. 4386; N 45, ст. 5822; 2014, N 12, ст. 1296; N 6, ст. 3577; N 30, ст. 4307; N 37, ст. 4969; 2015, N 2, ст. 491; N 12, ст. 1763; N 23, ст. 3333), приказываю:</a:t>
            </a:r>
          </a:p>
          <a:p>
            <a:r>
              <a:rPr lang="ru-RU" sz="2000" dirty="0"/>
              <a:t>1. Утвердить Квалификационные </a:t>
            </a:r>
            <a:r>
              <a:rPr lang="ru-RU" sz="2000" dirty="0">
                <a:hlinkClick r:id="" action="ppaction://hlinkfile" tooltip="КВАЛИФИКАЦИОННЫЕ ТРЕБОВАНИЯ"/>
              </a:rPr>
              <a:t>требования</a:t>
            </a:r>
            <a:r>
              <a:rPr lang="ru-RU" sz="2000" dirty="0"/>
              <a:t> к медицинским и фармацевтическим работникам с высшим образованием по направлению подготовки "Здравоохранение и медицинские науки" согласно приложению.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824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260648"/>
            <a:ext cx="8229600" cy="893426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ПРИКАЗ от 8 октября 2015 г. </a:t>
            </a:r>
            <a:r>
              <a:rPr lang="ru-RU" sz="3600" b="1" dirty="0" err="1">
                <a:solidFill>
                  <a:srgbClr val="FF0000"/>
                </a:solidFill>
              </a:rPr>
              <a:t>N</a:t>
            </a:r>
            <a:r>
              <a:rPr lang="ru-RU" sz="3600" b="1" dirty="0">
                <a:solidFill>
                  <a:srgbClr val="FF0000"/>
                </a:solidFill>
              </a:rPr>
              <a:t> 707н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142984"/>
            <a:ext cx="11377264" cy="4878304"/>
          </a:xfrm>
        </p:spPr>
        <p:txBody>
          <a:bodyPr/>
          <a:lstStyle/>
          <a:p>
            <a:r>
              <a:rPr lang="ru-RU" sz="2000" dirty="0"/>
              <a:t>2. Признать утратившими силу:</a:t>
            </a:r>
          </a:p>
          <a:p>
            <a:r>
              <a:rPr lang="ru-RU" sz="2000" dirty="0">
                <a:hlinkClick r:id="rId2" tooltip="Приказ Минздравсоцразвития России от 07.07.2009 N 415н (ред. от 26.12.2011) &quot;Об утверждении Квалификационных требований к специалистам с высшим и послевузовским медицинским и фармацевтическим образованием в сфере здравоохранения&quot; (Зарегистрировано в Минюс"/>
              </a:rPr>
              <a:t>приказ</a:t>
            </a:r>
            <a:r>
              <a:rPr lang="ru-RU" sz="2000" dirty="0"/>
              <a:t> Министерства здравоохранения и социального развития Российской Федерации от 7 июля 2009 г. N 415н "Об утверждении Квалификационных требований к специалистам с высшим и послевузовским медицинским и фармацевтическим образованием в сфере здравоохранения" (зарегистрирован Министерством юстиции Российской Федерации 9 июля 2009 г., регистрационный N 14292);</a:t>
            </a:r>
          </a:p>
          <a:p>
            <a:r>
              <a:rPr lang="ru-RU" sz="2000" dirty="0">
                <a:hlinkClick r:id="rId3" tooltip="Приказ Минздравсоцразвития России от 26.12.2011 N 1644н &quot;О внесении изменений в Квалификационные требования к специалистам с высшим и послевузовским медицинским и фармацевтическим образованием в сфере здравоохранения, утвержденные приказом Министерства зд"/>
              </a:rPr>
              <a:t>приказ</a:t>
            </a:r>
            <a:r>
              <a:rPr lang="ru-RU" sz="2000" dirty="0"/>
              <a:t> Министерства здравоохранения и социального развития Российской Федерации от 26 декабря 2011 г. N 1644н "О внесении изменений в Квалификационные требования к специалистам с высшим и послевузовским медицинским и фармацевтическим образованием в сфере здравоохранения, утвержденные приказом Министерства здравоохранения и социального развития 7 июля 2009 г. N 415н" (зарегистрирован Министерством юстиции Российской Федерации 18 апреля 2012 г., регистрационный N 23879).</a:t>
            </a:r>
          </a:p>
          <a:p>
            <a:r>
              <a:rPr lang="ru-RU" sz="2000" dirty="0"/>
              <a:t> 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444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229600" cy="72008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ПРИКАЗ от 8 октября 2015 г. </a:t>
            </a:r>
            <a:r>
              <a:rPr lang="ru-RU" sz="3600" b="1" dirty="0" err="1">
                <a:solidFill>
                  <a:srgbClr val="FF0000"/>
                </a:solidFill>
              </a:rPr>
              <a:t>N</a:t>
            </a:r>
            <a:r>
              <a:rPr lang="ru-RU" sz="3600" b="1" dirty="0">
                <a:solidFill>
                  <a:srgbClr val="FF0000"/>
                </a:solidFill>
              </a:rPr>
              <a:t> 707н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928670"/>
            <a:ext cx="10945216" cy="5668682"/>
          </a:xfrm>
        </p:spPr>
        <p:txBody>
          <a:bodyPr/>
          <a:lstStyle/>
          <a:p>
            <a:pPr algn="ctr">
              <a:buNone/>
            </a:pPr>
            <a:r>
              <a:rPr lang="ru-RU" sz="2000" b="1" dirty="0"/>
              <a:t>Специальность "Анестезиология-реаниматология"</a:t>
            </a:r>
          </a:p>
          <a:p>
            <a:r>
              <a:rPr lang="ru-RU" sz="2000" dirty="0"/>
              <a:t>Высшее образование - </a:t>
            </a:r>
            <a:r>
              <a:rPr lang="ru-RU" sz="2000" dirty="0" err="1"/>
              <a:t>специалитет</a:t>
            </a:r>
            <a:r>
              <a:rPr lang="ru-RU" sz="2000" dirty="0"/>
              <a:t> по одной из специальностей: "Лечебное дело", "Педиатрия"</a:t>
            </a:r>
          </a:p>
          <a:p>
            <a:r>
              <a:rPr lang="ru-RU" sz="2000" dirty="0"/>
              <a:t> Подготовка в интернатуре/ординатуре по специальности "Анестезиология-реаниматология"</a:t>
            </a:r>
          </a:p>
          <a:p>
            <a:r>
              <a:rPr lang="ru-RU" sz="2000" dirty="0"/>
              <a:t> Профессиональная переподготовка по специальности "Анестезиология-реаниматология" при наличии подготовки в интернатуре/ординатуре по одной из специальностей: "</a:t>
            </a:r>
            <a:r>
              <a:rPr lang="ru-RU" sz="2000" dirty="0" err="1"/>
              <a:t>Неонатология</a:t>
            </a:r>
            <a:r>
              <a:rPr lang="ru-RU" sz="2000" dirty="0"/>
              <a:t>" или "Нефрология"</a:t>
            </a:r>
          </a:p>
          <a:p>
            <a:r>
              <a:rPr lang="ru-RU" sz="2000" dirty="0"/>
              <a:t> Повышение квалификации не реже одного раза в 5 лет в течение всей трудовой деятельности</a:t>
            </a:r>
          </a:p>
          <a:p>
            <a:endParaRPr lang="ru-RU" sz="2000" dirty="0"/>
          </a:p>
          <a:p>
            <a:r>
              <a:rPr lang="ru-RU" sz="2000" dirty="0"/>
              <a:t>Врач-анестезиолог-реаниматолог; заведующий (начальник) структурного подразделения (отдела, отделения, лаборатории, кабинета, отряда и другое) медицинской организации - врач-анестезиолог-реаниматолог; врач приемного отделения (в специализированной медицинской организации или при наличии в медицинской организации соответствующего специализированного структурного подразделения)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741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188640"/>
            <a:ext cx="8229600" cy="72008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ПРИКАЗ от 8 октября 2015 г. </a:t>
            </a:r>
            <a:r>
              <a:rPr lang="ru-RU" sz="3600" b="1" dirty="0" err="1">
                <a:solidFill>
                  <a:srgbClr val="FF0000"/>
                </a:solidFill>
              </a:rPr>
              <a:t>N</a:t>
            </a:r>
            <a:r>
              <a:rPr lang="ru-RU" sz="3600" b="1" dirty="0">
                <a:solidFill>
                  <a:srgbClr val="FF0000"/>
                </a:solidFill>
              </a:rPr>
              <a:t> 707н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1052736"/>
            <a:ext cx="11161240" cy="5448098"/>
          </a:xfrm>
        </p:spPr>
        <p:txBody>
          <a:bodyPr/>
          <a:lstStyle/>
          <a:p>
            <a:r>
              <a:rPr lang="ru-RU" sz="2000" dirty="0"/>
              <a:t>Специальность "Лечебная физкультура и спортивная медицина»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Специальность "Физиотерапия»</a:t>
            </a:r>
          </a:p>
          <a:p>
            <a:r>
              <a:rPr lang="ru-RU" sz="2000" dirty="0"/>
              <a:t>Специальность "Функциональная диагностика»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Специальность "Эндоскопия»</a:t>
            </a:r>
          </a:p>
          <a:p>
            <a:r>
              <a:rPr lang="ru-RU" sz="2000" dirty="0"/>
              <a:t>Специальность "Неонатология»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Специальность "Нефрология»</a:t>
            </a:r>
          </a:p>
          <a:p>
            <a:r>
              <a:rPr lang="ru-RU" sz="2000" dirty="0"/>
              <a:t>Специальность "</a:t>
            </a:r>
            <a:r>
              <a:rPr lang="ru-RU" sz="2000" dirty="0" err="1"/>
              <a:t>Остеопатия</a:t>
            </a:r>
            <a:r>
              <a:rPr lang="ru-RU" sz="2000" dirty="0"/>
              <a:t>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Специальность "Рентгенология»</a:t>
            </a:r>
          </a:p>
          <a:p>
            <a:r>
              <a:rPr lang="ru-RU" sz="2000" dirty="0"/>
              <a:t>Специальность "Рефлексотерапия»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Специальность "Скорая медицинская помощь»</a:t>
            </a:r>
          </a:p>
          <a:p>
            <a:r>
              <a:rPr lang="ru-RU" sz="2000" dirty="0"/>
              <a:t>Специальность "Токсикология»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Специальность "Трансфузиология»</a:t>
            </a:r>
          </a:p>
          <a:p>
            <a:r>
              <a:rPr lang="ru-RU" sz="2000" dirty="0"/>
              <a:t>Специальность "Ультразвуковая диагностика»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7673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Новое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980728"/>
            <a:ext cx="8429684" cy="2431742"/>
          </a:xfrm>
        </p:spPr>
        <p:txBody>
          <a:bodyPr/>
          <a:lstStyle/>
          <a:p>
            <a:r>
              <a:rPr lang="ru-RU" dirty="0"/>
              <a:t>Профессиональный стандарт (Минтруд)</a:t>
            </a:r>
          </a:p>
          <a:p>
            <a:endParaRPr lang="ru-RU" dirty="0"/>
          </a:p>
          <a:p>
            <a:r>
              <a:rPr lang="en-US" dirty="0"/>
              <a:t>https://</a:t>
            </a:r>
            <a:r>
              <a:rPr lang="en-US" dirty="0" err="1"/>
              <a:t>krasgmu.ru</a:t>
            </a:r>
            <a:r>
              <a:rPr lang="en-US" dirty="0"/>
              <a:t>/</a:t>
            </a:r>
            <a:r>
              <a:rPr lang="en-US" dirty="0" err="1"/>
              <a:t>index.php?page</a:t>
            </a:r>
            <a:r>
              <a:rPr lang="en-US" dirty="0"/>
              <a:t>[common]=</a:t>
            </a:r>
            <a:r>
              <a:rPr lang="en-US" dirty="0" err="1"/>
              <a:t>content&amp;id</a:t>
            </a:r>
            <a:r>
              <a:rPr lang="en-US" dirty="0"/>
              <a:t>=111785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Снимок экрана 2018-10-03 в 7.5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46" y="3501009"/>
            <a:ext cx="8964488" cy="31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10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>
          <a:xfrm>
            <a:off x="1992313" y="1412876"/>
            <a:ext cx="8280400" cy="1584325"/>
          </a:xfrm>
        </p:spPr>
        <p:txBody>
          <a:bodyPr/>
          <a:lstStyle/>
          <a:p>
            <a:r>
              <a:rPr lang="ru-RU"/>
              <a:t>Немного об УК РФ и врачебных ошибках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848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Дефекты профессиональной деятельности (1)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10972800" cy="43735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/>
              <a:t>Умышленные преступления медицинских работников (пример – неоказание медицинской помощи – си. 124 УК РФ)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Неосторожные действия медицинских работников (недостаточное обследование больного, неосторожное выполнение медицинских манипуляций)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Врачебные (медицинские) ошибки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Несчастные случаи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077200" y="5942807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/>
              <a:t>Ю.С. </a:t>
            </a:r>
            <a:r>
              <a:rPr lang="ru-RU" sz="1800" dirty="0" err="1"/>
              <a:t>Зальмунин</a:t>
            </a:r>
            <a:r>
              <a:rPr lang="ru-RU" sz="1800" dirty="0"/>
              <a:t>, 1949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848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Дефекты профессиональной деятельности (2)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/>
              <a:t>Ст. 130 УК «Оскорбление»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/>
              <a:t>Ст. 137 УК «Нарушение неприкосновенности частной жизни» (напр. – разглашение врачебной тайны)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/>
              <a:t>Ст. 140 УК «Отказ в предоставлении гражданину информации»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/>
              <a:t>Ст. 148 УК «Воспрепятствование осуществлению права на свободу совести и вероисповеданий»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048328" y="5942807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В.И. Акопов, 2000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848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Дефекты профессиональной деятельности (3)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981200"/>
            <a:ext cx="1116124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/>
              <a:t>Заведующие отделениями – должностные лица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285 УК «Злоупотребление служебным положением»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286 УК «Превышение служебных полномочий»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288 УК «Присвоение полномочий должностного лица»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290 УК «Получение взятки»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292 УК «Служебный подлог»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293 УК «Халатность»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Врачебная ошибка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10972800" cy="510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/>
              <a:t>Это следствие добросовестного заблуждения врача при выполнении им профессиональных обязанностей (акад. В.И. </a:t>
            </a:r>
            <a:r>
              <a:rPr lang="ru-RU" sz="2800" dirty="0" err="1"/>
              <a:t>Давыдовский</a:t>
            </a:r>
            <a:r>
              <a:rPr lang="ru-RU" sz="2800" dirty="0"/>
              <a:t>) …. «и при отсутствии вины»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/>
              <a:t>Ошибки: тактические (недооценка состояния больного, неполноценный выбор методов лечения), технические (описка в дозе назначения лекарства, неправильное проведение манипуляции или операции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/>
              <a:t>Ошибки: объективные (недостаточность сведений в науке, невозможность получения консультации); субъективные (недостаточная квалификация врача, недостаточное обследование больного и т.п.) – Е.И. Чазов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1332384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FF0000"/>
                </a:solidFill>
                <a:cs typeface="Times New Roman" pitchFamily="18" charset="0"/>
              </a:rPr>
              <a:t>Приказы, регламентирующие работу анестезиолого-реанимационной службы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55440" y="1988840"/>
            <a:ext cx="10657184" cy="28083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Приказ </a:t>
            </a:r>
            <a:r>
              <a:rPr lang="ru-RU" sz="2800" dirty="0">
                <a:cs typeface="Times New Roman" pitchFamily="18" charset="0"/>
              </a:rPr>
              <a:t>МЗ СССР № 501 от 27.07.70 «Об </a:t>
            </a:r>
            <a:r>
              <a:rPr lang="ru-RU" sz="2400" dirty="0">
                <a:cs typeface="Times New Roman" pitchFamily="18" charset="0"/>
              </a:rPr>
              <a:t>улучшении анестезиолого-реанимационной службы в стране»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- не отменен </a:t>
            </a:r>
            <a:endParaRPr lang="ru-RU" sz="24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Приказ </a:t>
            </a:r>
            <a:r>
              <a:rPr lang="ru-RU" sz="2400" dirty="0">
                <a:cs typeface="Times New Roman" pitchFamily="18" charset="0"/>
              </a:rPr>
              <a:t>МЗ СССР № 1188 от 29.12.75 «О дальнейшем совершенствовании реанимационной помощи населению» -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прекратил действие </a:t>
            </a:r>
            <a:endParaRPr lang="ru-RU" sz="24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u="sng" dirty="0"/>
              <a:t>Приказ </a:t>
            </a:r>
            <a:r>
              <a:rPr lang="ru-RU" sz="2400" u="sng" dirty="0">
                <a:cs typeface="Times New Roman" pitchFamily="18" charset="0"/>
              </a:rPr>
              <a:t>МЗ СССР № 841 от 11 июня 1986 г. «О дальнейшем совершенствовании анестезиолого-реанимационной помощи населению»</a:t>
            </a:r>
            <a:r>
              <a:rPr lang="ru-RU" sz="2400" u="sng" dirty="0"/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?! – не отменен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534400" cy="1524000"/>
          </a:xfrm>
        </p:spPr>
        <p:txBody>
          <a:bodyPr/>
          <a:lstStyle/>
          <a:p>
            <a:pPr eaLnBrk="1" hangingPunct="1"/>
            <a:r>
              <a:rPr lang="ru-RU" sz="3600"/>
              <a:t>Ятрогенные болезни и осложнения (ятрогении) (1)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600201"/>
            <a:ext cx="1095900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/>
              <a:t>Ятрогения – это изменение в худшую сторону течения исходной болезни или появление нового патологического процесса вследствие действий врача, направленных на профилактику и лечение исходной болезни (В.Н. </a:t>
            </a:r>
            <a:r>
              <a:rPr lang="ru-RU" dirty="0" err="1"/>
              <a:t>Кохно</a:t>
            </a:r>
            <a:r>
              <a:rPr lang="ru-RU" dirty="0"/>
              <a:t>, 2002)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534400" cy="1524000"/>
          </a:xfrm>
        </p:spPr>
        <p:txBody>
          <a:bodyPr/>
          <a:lstStyle/>
          <a:p>
            <a:pPr eaLnBrk="1" hangingPunct="1"/>
            <a:r>
              <a:rPr lang="ru-RU" sz="3600"/>
              <a:t>Ятрогенные болезни и осложнения (ятрогении) (2)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628800"/>
            <a:ext cx="11089232" cy="49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dirty="0"/>
              <a:t>Ятрогения – реализация врачебного риска</a:t>
            </a:r>
          </a:p>
          <a:p>
            <a:pPr eaLnBrk="1" hangingPunct="1"/>
            <a:r>
              <a:rPr lang="ru-RU" sz="2000" dirty="0"/>
              <a:t>Ятрогения с обоснованным риском: неблагоприятный результат мероприятий, отказ от которых повлек бы смерть (смертельные, не смертельные)</a:t>
            </a:r>
          </a:p>
          <a:p>
            <a:pPr eaLnBrk="1" hangingPunct="1"/>
            <a:r>
              <a:rPr lang="ru-RU" sz="2000" dirty="0"/>
              <a:t>Ятрогения с необоснованным риском: неблагоприятный результат мероприятий, возможный риск которых превышает прогнозируемую пользу (</a:t>
            </a:r>
            <a:r>
              <a:rPr lang="ru-RU" sz="2000" dirty="0" err="1"/>
              <a:t>несмертельные</a:t>
            </a:r>
            <a:r>
              <a:rPr lang="ru-RU" sz="2000" dirty="0"/>
              <a:t>, нетяжелые; </a:t>
            </a:r>
            <a:r>
              <a:rPr lang="ru-RU" sz="2000" dirty="0" err="1"/>
              <a:t>несмертельные</a:t>
            </a:r>
            <a:r>
              <a:rPr lang="ru-RU" sz="2000" dirty="0"/>
              <a:t>, сравнимые с основным заболеванием, смертельные)</a:t>
            </a:r>
          </a:p>
          <a:p>
            <a:pPr eaLnBrk="1" hangingPunct="1"/>
            <a:r>
              <a:rPr lang="ru-RU" sz="2000" dirty="0"/>
              <a:t>Ятрогении с непредвиденным риском: неблагоприятный результат мероприятий, риск которых случаен или зависит от неизвестных заранее факторов (то же, что и в 2, пример – аллергия на анестетики)</a:t>
            </a:r>
          </a:p>
          <a:p>
            <a:pPr eaLnBrk="1" hangingPunct="1"/>
            <a:r>
              <a:rPr lang="ru-RU" sz="2000" dirty="0"/>
              <a:t>Ятрогении, создающие риск: неблагоприятный результат мероприятий, выполненных по поводу несуществующей причины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Несчастный случай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Непредвиденное стечение обстоятельств и условий при котором причиняется вред здоровью человека и может наступить его смерть</a:t>
            </a:r>
          </a:p>
          <a:p>
            <a:pPr eaLnBrk="1" hangingPunct="1"/>
            <a:r>
              <a:rPr lang="ru-RU"/>
              <a:t>Осложнения в процессе диагностики и лечения, которые невозможно на данном этапе развития медицины предвидеть и предотвратить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Врачебные ошибки, допущенные в силу объективных причин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628775"/>
            <a:ext cx="11089232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/>
              <a:t>отсутствие надлежащих условий оказания помощи (врач вынужден был оказывать помощь в таких условиях, где невозможно было оказать ее в соответствии со стандартами профессии), плохая материально-техническая оснащенность ЛПУ;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несовершенство медицинских методов и знаний (отдельные болезни изучены неполно, ошибка зачастую является следствием неполноты знаний не данного врача, а медицины в целом);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недостаточный уровень профессионализма врача, без элементов небрежности в его действиях (врач старался сделать все, что мог, но его знания и умения оказались недостаточными для правильных действий в данной ситуации).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404813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/>
              <a:t>Фон для негативных последствий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557338"/>
            <a:ext cx="11089232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/>
              <a:t>чрезвычайная </a:t>
            </a:r>
            <a:r>
              <a:rPr lang="ru-RU" sz="2800" dirty="0" err="1"/>
              <a:t>атипичность</a:t>
            </a:r>
            <a:r>
              <a:rPr lang="ru-RU" sz="2800" dirty="0"/>
              <a:t>, редкость данного заболевания или его осложнений;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исключительность индивидуальных особенностей организма пациента;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ненадлежащие действия самого пациента, его родственников или других лиц (позднее обращение за медицинской помощью, уклонение от лечения, нарушение режима лечения);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/>
              <a:t>особенности психофизиологического состояния медицинского работника (болезнь, крайняя степень переутомления).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Врачебные ошибки виновные – правонарушения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844675"/>
            <a:ext cx="11017224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/>
              <a:t>недобросовестность медицинского работника, в </a:t>
            </a:r>
            <a:r>
              <a:rPr lang="ru-RU" sz="2400" dirty="0" err="1"/>
              <a:t>т.ч</a:t>
            </a:r>
            <a:r>
              <a:rPr lang="ru-RU" sz="2400" dirty="0"/>
              <a:t>. неверная диагностика заболевания в силу пассивности или отвлеченности врача на другие (личные) проблемы;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незаконное врачевание, в </a:t>
            </a:r>
            <a:r>
              <a:rPr lang="ru-RU" sz="2400" dirty="0" err="1"/>
              <a:t>т.ч</a:t>
            </a:r>
            <a:r>
              <a:rPr lang="ru-RU" sz="2400" dirty="0"/>
              <a:t>. применение несоответствующих методов лечения (экспериментирования), врачевание по специальности, по которой врач не имеет сертификата, когда имелась возможность помощи другим врачом;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халатное отношение к профессиональным обязанностям, небрежность при выполнении медицинских манипуляций, в </a:t>
            </a:r>
            <a:r>
              <a:rPr lang="ru-RU" sz="2400" dirty="0" err="1"/>
              <a:t>т.ч</a:t>
            </a:r>
            <a:r>
              <a:rPr lang="ru-RU" sz="2400" dirty="0"/>
              <a:t>. введение «не того» лекарственного препарата из-за случайной путаницы.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5A7E1-3397-49C1-B581-E23F914E2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Без названия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56" y="0"/>
            <a:ext cx="4398351" cy="6525344"/>
          </a:xfrm>
          <a:prstGeom prst="rect">
            <a:avLst/>
          </a:prstGeom>
        </p:spPr>
      </p:pic>
      <p:pic>
        <p:nvPicPr>
          <p:cNvPr id="4" name="Picture 3" descr="Без названия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53" y="0"/>
            <a:ext cx="4314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41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803275"/>
          </a:xfrm>
        </p:spPr>
        <p:txBody>
          <a:bodyPr/>
          <a:lstStyle/>
          <a:p>
            <a:pPr eaLnBrk="1" hangingPunct="1"/>
            <a:r>
              <a:rPr lang="ru-RU"/>
              <a:t>Виды наказаний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412875"/>
            <a:ext cx="11449271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/>
              <a:t>штраф;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лишение права занимать определенные должности или заниматься определенной деятельностью;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лишение специального, воинского или почетного звания, классного чина и государственных наград;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обязательные работы;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исправительные работы;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ограничение по военной службе;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конфискация имущества;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ограничение свободы;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арест;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содержание в дисциплинарной воинской части;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лишение свободы на определенный срок;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пожизненное лишение свободы;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404813"/>
            <a:ext cx="7772400" cy="1143000"/>
          </a:xfrm>
        </p:spPr>
        <p:txBody>
          <a:bodyPr/>
          <a:lstStyle/>
          <a:p>
            <a:pPr eaLnBrk="1" hangingPunct="1"/>
            <a:r>
              <a:rPr lang="ru-RU"/>
              <a:t>Уголовная ответственность (1)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557338"/>
            <a:ext cx="10801200" cy="4538662"/>
          </a:xfrm>
        </p:spPr>
        <p:txBody>
          <a:bodyPr/>
          <a:lstStyle/>
          <a:p>
            <a:pPr eaLnBrk="1" hangingPunct="1"/>
            <a:r>
              <a:rPr lang="ru-RU" sz="2800" dirty="0"/>
              <a:t>причинение смерти по неосторожности (ч. 2 ст. 109);</a:t>
            </a:r>
          </a:p>
          <a:p>
            <a:pPr eaLnBrk="1" hangingPunct="1"/>
            <a:r>
              <a:rPr lang="ru-RU" sz="2800" dirty="0"/>
              <a:t>причинение тяжкого или средней тяжести вреда по неосторожности;</a:t>
            </a:r>
          </a:p>
          <a:p>
            <a:pPr eaLnBrk="1" hangingPunct="1"/>
            <a:r>
              <a:rPr lang="ru-RU" sz="2800" dirty="0"/>
              <a:t>принуждение к изъятию органов или тканей человека для трансплантации (ст. 120);</a:t>
            </a:r>
          </a:p>
          <a:p>
            <a:pPr eaLnBrk="1" hangingPunct="1"/>
            <a:r>
              <a:rPr lang="ru-RU" sz="2800" dirty="0"/>
              <a:t>заражение ВИЧ-инфекцией (ст. 122);</a:t>
            </a:r>
          </a:p>
          <a:p>
            <a:pPr eaLnBrk="1" hangingPunct="1"/>
            <a:r>
              <a:rPr lang="ru-RU" sz="2800" dirty="0"/>
              <a:t>незаконное производство аборта (ст. 123);</a:t>
            </a:r>
          </a:p>
          <a:p>
            <a:pPr eaLnBrk="1" hangingPunct="1"/>
            <a:r>
              <a:rPr lang="ru-RU" sz="2800" dirty="0"/>
              <a:t>неоказание помощи больному (ст. 124);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404813"/>
            <a:ext cx="7772400" cy="1143000"/>
          </a:xfrm>
        </p:spPr>
        <p:txBody>
          <a:bodyPr/>
          <a:lstStyle/>
          <a:p>
            <a:pPr eaLnBrk="1" hangingPunct="1"/>
            <a:r>
              <a:rPr lang="ru-RU"/>
              <a:t>Уголовная ответственность (2)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557339"/>
            <a:ext cx="11161240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/>
              <a:t>незаконное помещение в психиатрический стационар (ст. 128);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торговля несовершеннолетними (ст. 152);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подмена ребенка (ст. 153);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разглашение тайны усыновления (ст. 155);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незаконное обращение с радиоактивными материалами (ст. 220);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незаконное изготовление, приобретение, хранение, пересылка, сбыт наркотических средств или психотропных веществ (ст. 228);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6" y="214290"/>
            <a:ext cx="11161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МИНИСТЕРСТВО ЗДРАВООХРАНЕНИЯ РОССИЙСКОЙ ФЕДЕРАЦИИ</a:t>
            </a:r>
          </a:p>
          <a:p>
            <a:endParaRPr lang="ru-RU" sz="1600" b="1" dirty="0"/>
          </a:p>
          <a:p>
            <a:pPr algn="ctr"/>
            <a:r>
              <a:rPr lang="ru-RU" sz="1600" b="1" dirty="0"/>
              <a:t>ПИСЬМО</a:t>
            </a:r>
          </a:p>
          <a:p>
            <a:pPr algn="ctr"/>
            <a:r>
              <a:rPr lang="ru-RU" sz="1600" b="1" dirty="0"/>
              <a:t>от 3 июня 2016 г. N 17-8/3050425-25467</a:t>
            </a:r>
          </a:p>
          <a:p>
            <a:endParaRPr lang="ru-RU" sz="1600" dirty="0"/>
          </a:p>
          <a:p>
            <a:r>
              <a:rPr lang="ru-RU" sz="1600" dirty="0"/>
              <a:t>Департамент организации медицинской помощи и санаторно-курортного дела Министерства здравоохранения Российской Федерации рассмотрел в части компетенции обращение и сообщает.</a:t>
            </a:r>
          </a:p>
          <a:p>
            <a:r>
              <a:rPr lang="ru-RU" sz="1600" dirty="0"/>
              <a:t>Согласно </a:t>
            </a:r>
            <a:r>
              <a:rPr lang="ru-RU" sz="1600" dirty="0">
                <a:hlinkClick r:id="rId2"/>
              </a:rPr>
              <a:t>пункту 2 постановления Верховного Совета Российской Советской Федеративной Социалистической Республики от 12.12.1991 N 2014-1 "О ратификации Соглашения о создании Содружества Независимых Государств" на территории РСФСР до принятия соответствующих законодательных актов РСФСР нормы бывшего Союза ССР применяются в части, не противоречащей </a:t>
            </a:r>
            <a:r>
              <a:rPr lang="ru-RU" sz="1600" dirty="0">
                <a:hlinkClick r:id="rId3"/>
              </a:rPr>
              <a:t>Конституции РСФСР, законодательству РСФСР и настоящему Соглашению.</a:t>
            </a:r>
          </a:p>
          <a:p>
            <a:r>
              <a:rPr lang="ru-RU" sz="1600" dirty="0"/>
              <a:t>Таким образом, положения </a:t>
            </a:r>
            <a:r>
              <a:rPr lang="ru-RU" sz="1600" dirty="0">
                <a:hlinkClick r:id="rId4"/>
              </a:rPr>
              <a:t>приказа Минздрава СССР от 11.06.1986 N 841 "О дальнейшем совершенствовании анестезиолого-реанимационной помощи населению" могут применяться в части, не противоречащей действующему законодательству Российской Федерации.</a:t>
            </a:r>
          </a:p>
          <a:p>
            <a:r>
              <a:rPr lang="ru-RU" sz="1600" dirty="0"/>
              <a:t>В настоящее время в Министерстве здравоохранения Российской Федерации прорабатывается вопрос о признании </a:t>
            </a:r>
            <a:r>
              <a:rPr lang="ru-RU" sz="1600" dirty="0">
                <a:hlinkClick r:id="rId4"/>
              </a:rPr>
              <a:t>приказа Минздрава СССР от 11.06.1986 N 841 "О дальнейшем совершенствовании анестезиолого-реанимационной помощи населению" не действующим на территории Российской Федерации.</a:t>
            </a:r>
          </a:p>
          <a:p>
            <a:endParaRPr lang="ru-RU" sz="1600" dirty="0"/>
          </a:p>
          <a:p>
            <a:r>
              <a:rPr lang="ru-RU" sz="1600" dirty="0"/>
              <a:t>Заместитель директора Департамента</a:t>
            </a:r>
          </a:p>
          <a:p>
            <a:r>
              <a:rPr lang="ru-RU" sz="1600" dirty="0"/>
              <a:t>Т.Ч.КАСАЕВА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404813"/>
            <a:ext cx="7772400" cy="1143000"/>
          </a:xfrm>
        </p:spPr>
        <p:txBody>
          <a:bodyPr/>
          <a:lstStyle/>
          <a:p>
            <a:pPr eaLnBrk="1" hangingPunct="1"/>
            <a:r>
              <a:rPr lang="ru-RU"/>
              <a:t>Уголовная ответственность (3)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628775"/>
            <a:ext cx="10945215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/>
              <a:t>незаконная выдача либо подделка рецептов или иных документов, дающих право на получение наркотических средств или психотропных веществ (ст. 233);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незаконный оборот сильнодействующих или ядовитых веществ в целях сбыта (ст. 234);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незаконное занятие частной медицинской практикой или частной фармацевтической деятельностью (ст. 235);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нарушение санитарно-эпидемиологических правил (ст. 236);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сокрытие информации об обстоятельствах, создающих опасность для жизни или здоровья людей (ст. 237)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848600" cy="1752600"/>
          </a:xfrm>
        </p:spPr>
        <p:txBody>
          <a:bodyPr/>
          <a:lstStyle/>
          <a:p>
            <a:pPr eaLnBrk="1" hangingPunct="1"/>
            <a:r>
              <a:rPr lang="ru-RU"/>
              <a:t>Юридическая ответственность анестезиолога-реаниматолога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/>
              <a:t>Полная неопытность (незнание фармакологии  и т.д.)</a:t>
            </a:r>
          </a:p>
          <a:p>
            <a:pPr eaLnBrk="1" hangingPunct="1"/>
            <a:r>
              <a:rPr lang="ru-RU" sz="2800"/>
              <a:t>Запоздалое распознавание опасных для жизни осложнений (ларингоспазм, гипотензия и т.д.)</a:t>
            </a:r>
          </a:p>
          <a:p>
            <a:pPr eaLnBrk="1" hangingPunct="1"/>
            <a:r>
              <a:rPr lang="ru-RU" sz="2800"/>
              <a:t>Механические дефекты и поломка аппаратуры</a:t>
            </a:r>
          </a:p>
          <a:p>
            <a:pPr eaLnBrk="1" hangingPunct="1"/>
            <a:r>
              <a:rPr lang="ru-RU" sz="2800"/>
              <a:t>Неполадки электричества (взрывы)</a:t>
            </a:r>
          </a:p>
          <a:p>
            <a:pPr eaLnBrk="1" hangingPunct="1"/>
            <a:r>
              <a:rPr lang="ru-RU" sz="2800"/>
              <a:t>Недостаточно внимательное наблюдение за больным в раннем посленаркозном периоде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>
          <a:xfrm>
            <a:off x="1992314" y="1052513"/>
            <a:ext cx="8351837" cy="1871662"/>
          </a:xfrm>
        </p:spPr>
        <p:txBody>
          <a:bodyPr/>
          <a:lstStyle/>
          <a:p>
            <a:r>
              <a:rPr lang="ru-RU"/>
              <a:t>Что нужно смотреть, чтобы быть в курсе событий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6BB829-260A-CAA6-F990-C6D6633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5A7E1-3397-49C1-B581-E23F914E2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DDDF4A-FF6C-E911-BC15-37AE8CA8D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60648"/>
            <a:ext cx="7632848" cy="51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73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27B1C5-132D-9C06-F1A9-2E1BDBCE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5A7E1-3397-49C1-B581-E23F914E2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03F10F-2532-8C69-F422-37CB2FAAF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332656"/>
            <a:ext cx="7897131" cy="28083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E60057-556F-1E6A-9158-94B038814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420888"/>
            <a:ext cx="5400600" cy="34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57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A7A3E7-467F-ECD0-5DAE-3151061F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5A7E1-3397-49C1-B581-E23F914E2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5627BA-8FD5-7AF2-09EF-27942BF14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6840760" cy="47944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8F909B-8E97-BFEB-2E9F-805561147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2816"/>
            <a:ext cx="5653083" cy="43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14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Box 1"/>
          <p:cNvSpPr txBox="1">
            <a:spLocks noChangeArrowheads="1"/>
          </p:cNvSpPr>
          <p:nvPr/>
        </p:nvSpPr>
        <p:spPr bwMode="auto">
          <a:xfrm>
            <a:off x="1703512" y="5877272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http://</a:t>
            </a:r>
            <a:r>
              <a:rPr lang="en-US" dirty="0" err="1"/>
              <a:t>faronline.ru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D9478-329F-9047-9421-73138B31D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86586"/>
            <a:ext cx="10272464" cy="4809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176822-69C5-8D40-AD3D-DB9184578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212976"/>
            <a:ext cx="5266184" cy="3189379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BC4C8-92F3-E7F7-742A-C06D0F7D8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60648"/>
            <a:ext cx="10451394" cy="4248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472584-9A16-D98D-5078-6861112F0CCD}"/>
              </a:ext>
            </a:extLst>
          </p:cNvPr>
          <p:cNvSpPr txBox="1"/>
          <p:nvPr/>
        </p:nvSpPr>
        <p:spPr>
          <a:xfrm>
            <a:off x="2639616" y="4869160"/>
            <a:ext cx="6480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/>
              <a:t>https</a:t>
            </a:r>
            <a:r>
              <a:rPr lang="ru-RU" sz="4000" dirty="0"/>
              <a:t>://</a:t>
            </a:r>
            <a:r>
              <a:rPr lang="ru-RU" sz="4000" dirty="0" err="1"/>
              <a:t>cr.minzdrav.gov.ru</a:t>
            </a:r>
            <a:r>
              <a:rPr lang="ru-RU" sz="4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03820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1"/>
          <p:cNvSpPr txBox="1">
            <a:spLocks noChangeArrowheads="1"/>
          </p:cNvSpPr>
          <p:nvPr/>
        </p:nvSpPr>
        <p:spPr bwMode="auto">
          <a:xfrm>
            <a:off x="652636" y="5589240"/>
            <a:ext cx="475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http://</a:t>
            </a:r>
            <a:r>
              <a:rPr lang="en-US" dirty="0" err="1"/>
              <a:t>www.esaic.org</a:t>
            </a:r>
            <a:r>
              <a:rPr lang="en-US" dirty="0"/>
              <a:t>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1AFE64-B348-0149-A65E-56F72E0F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1" y="806798"/>
            <a:ext cx="11104997" cy="4469988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Box 1"/>
          <p:cNvSpPr txBox="1">
            <a:spLocks noChangeArrowheads="1"/>
          </p:cNvSpPr>
          <p:nvPr/>
        </p:nvSpPr>
        <p:spPr bwMode="auto">
          <a:xfrm>
            <a:off x="7536160" y="5990304"/>
            <a:ext cx="396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http://</a:t>
            </a:r>
            <a:r>
              <a:rPr lang="en-US" dirty="0" err="1"/>
              <a:t>esicm.org</a:t>
            </a:r>
            <a:r>
              <a:rPr lang="en-US" dirty="0"/>
              <a:t>/</a:t>
            </a:r>
            <a:endParaRPr lang="ru-RU" dirty="0"/>
          </a:p>
        </p:txBody>
      </p:sp>
      <p:pic>
        <p:nvPicPr>
          <p:cNvPr id="2" name="Picture 1" descr="Снимок экрана 2018-08-31 в 10.42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149"/>
            <a:ext cx="9028448" cy="57180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Новый документ!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620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Министерство здравоохранения Российской Федерации</a:t>
            </a:r>
          </a:p>
          <a:p>
            <a:pPr marL="0" indent="0">
              <a:buNone/>
            </a:pPr>
            <a:r>
              <a:rPr lang="ru-RU" sz="2400" b="1" dirty="0"/>
              <a:t> ПРИКАЗ от 15 ноября 2012 г. N 919н  ОБ УТВЕРЖДЕНИИ ПОРЯДКА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ОКАЗАНИЯ МЕДИЦИНСКОЙ ПОМОЩИ ВЗРОСЛОМУ НАСЕЛЕНИЮ ПО ПРОФИЛЮ «АНЕСТЕЗИОЛОГИЯ И РЕАНИМАТОЛОГИЯ»</a:t>
            </a:r>
            <a:endParaRPr lang="ru-RU" sz="2400" dirty="0"/>
          </a:p>
          <a:p>
            <a:endParaRPr lang="ru-RU" sz="2000" b="1" dirty="0"/>
          </a:p>
          <a:p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8543926" y="4691063"/>
            <a:ext cx="1152525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143250" y="5445126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Далее – основные положения!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743200" y="990600"/>
            <a:ext cx="693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i="1">
                <a:solidFill>
                  <a:schemeClr val="tx2"/>
                </a:solidFill>
              </a:rPr>
              <a:t>Врач должен всегда поддерживать наивысшие профессиональные стандарты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858000" y="5105401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Международный Кодекс медицинской этики, 1983 год</a:t>
            </a:r>
          </a:p>
        </p:txBody>
      </p:sp>
      <p:pic>
        <p:nvPicPr>
          <p:cNvPr id="125956" name="Picture 4" descr="PE010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4"/>
          <p:cNvSpPr txBox="1">
            <a:spLocks noChangeArrowheads="1"/>
          </p:cNvSpPr>
          <p:nvPr/>
        </p:nvSpPr>
        <p:spPr bwMode="auto">
          <a:xfrm>
            <a:off x="4810126" y="3000376"/>
            <a:ext cx="5357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/>
              <a:t>Благодарю за внимание!</a:t>
            </a:r>
          </a:p>
          <a:p>
            <a:pPr eaLnBrk="1" hangingPunct="1"/>
            <a:endParaRPr lang="ru-RU" sz="3200"/>
          </a:p>
          <a:p>
            <a:pPr eaLnBrk="1" hangingPunct="1"/>
            <a:r>
              <a:rPr lang="ru-RU" sz="3200"/>
              <a:t>Вопросы???</a:t>
            </a:r>
          </a:p>
          <a:p>
            <a:pPr eaLnBrk="1" hangingPunct="1"/>
            <a:r>
              <a:rPr lang="en-US" sz="3200"/>
              <a:t>kraar.krasgmu.ru</a:t>
            </a:r>
            <a:endParaRPr lang="ru-RU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Сам приказ!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07368" y="1341439"/>
            <a:ext cx="11305256" cy="4784725"/>
          </a:xfrm>
        </p:spPr>
        <p:txBody>
          <a:bodyPr/>
          <a:lstStyle/>
          <a:p>
            <a:r>
              <a:rPr lang="ru-RU" sz="2000" dirty="0"/>
              <a:t>В соответствии со </a:t>
            </a:r>
            <a:r>
              <a:rPr lang="ru-RU" sz="2000" dirty="0">
                <a:hlinkClick r:id="rId2" tooltip="Федеральный закон от 21.11.2011 N 323-ФЗ (ред. от 25.06.2012) &quot;Об основах охраны здоровья граждан в Российской Федерации&quot;{КонсультантПлюс}"/>
              </a:rPr>
              <a:t>статьей 37</a:t>
            </a:r>
            <a:r>
              <a:rPr lang="ru-RU" sz="2000" dirty="0"/>
              <a:t> Федерального закона от 21 ноября 2011 г. </a:t>
            </a:r>
            <a:r>
              <a:rPr lang="ru-RU" sz="2000" dirty="0" err="1"/>
              <a:t>N</a:t>
            </a:r>
            <a:r>
              <a:rPr lang="ru-RU" sz="2000" dirty="0"/>
              <a:t> 323-ФЗ "Об основах охраны здоровья граждан в Российской Федерации" (Собрание законодательства Российской Федерации, 2011, </a:t>
            </a:r>
            <a:r>
              <a:rPr lang="ru-RU" sz="2000" dirty="0" err="1"/>
              <a:t>N</a:t>
            </a:r>
            <a:r>
              <a:rPr lang="ru-RU" sz="2000" dirty="0"/>
              <a:t> 48, ст. 6724; 2012, </a:t>
            </a:r>
            <a:r>
              <a:rPr lang="ru-RU" sz="2000" dirty="0" err="1"/>
              <a:t>N</a:t>
            </a:r>
            <a:r>
              <a:rPr lang="ru-RU" sz="2000" dirty="0"/>
              <a:t> 26, ст. 3442, 3446) приказываю:</a:t>
            </a:r>
          </a:p>
          <a:p>
            <a:r>
              <a:rPr lang="ru-RU" sz="2000" dirty="0"/>
              <a:t>1. Утвердить прилагаемый </a:t>
            </a:r>
            <a:r>
              <a:rPr lang="ru-RU" sz="2000" dirty="0">
                <a:hlinkClick r:id="" action="ppaction://hlinkfile" tooltip="Ссылка на текущий документ"/>
              </a:rPr>
              <a:t>Порядок</a:t>
            </a:r>
            <a:r>
              <a:rPr lang="ru-RU" sz="2000" dirty="0"/>
              <a:t> оказания медицинской помощи взрослому населению по профилю "анестезиология и реаниматология".</a:t>
            </a:r>
          </a:p>
          <a:p>
            <a:r>
              <a:rPr lang="ru-RU" sz="2000" dirty="0"/>
              <a:t>2. Признать утратившим силу </a:t>
            </a:r>
            <a:r>
              <a:rPr lang="ru-RU" sz="2000" dirty="0">
                <a:hlinkClick r:id="rId3" tooltip="Приказ Минздравсоцразвития России от 13.04.2011 N 315н &quot;Об утверждении Порядка оказания анестезиолого-реанимационной помощи взрослому населению&quot; (Зарегистрировано в Минюсте России 10.06.2011 N 21020){КонсультантПлюс}"/>
              </a:rPr>
              <a:t>приказ</a:t>
            </a:r>
            <a:r>
              <a:rPr lang="ru-RU" sz="2000" dirty="0"/>
              <a:t> Министерства здравоохранения и социального развития Российской Федерации от 13 апреля 2011 г. </a:t>
            </a:r>
            <a:r>
              <a:rPr lang="ru-RU" sz="2000" dirty="0" err="1"/>
              <a:t>N</a:t>
            </a:r>
            <a:r>
              <a:rPr lang="ru-RU" sz="2000" dirty="0"/>
              <a:t> 315н "Об утверждении Порядка оказания анестезиолого-реанимационной помощи взрослому населению" (зарегистрирован Министерством юстиции Российской Федерации 10 июня 2011 г., регистрационный </a:t>
            </a:r>
            <a:r>
              <a:rPr lang="ru-RU" sz="2000" dirty="0" err="1"/>
              <a:t>N</a:t>
            </a:r>
            <a:r>
              <a:rPr lang="ru-RU" sz="2000" dirty="0"/>
              <a:t> 21020).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5546118</TotalTime>
  <Words>6242</Words>
  <Application>Microsoft Macintosh PowerPoint</Application>
  <PresentationFormat>Широкоэкранный</PresentationFormat>
  <Paragraphs>444</Paragraphs>
  <Slides>80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80</vt:i4>
      </vt:variant>
    </vt:vector>
  </HeadingPairs>
  <TitlesOfParts>
    <vt:vector size="87" baseType="lpstr">
      <vt:lpstr>Arial</vt:lpstr>
      <vt:lpstr>Arial Narrow</vt:lpstr>
      <vt:lpstr>Calibri</vt:lpstr>
      <vt:lpstr>Tahoma</vt:lpstr>
      <vt:lpstr>Times New Roman</vt:lpstr>
      <vt:lpstr>Тема Office</vt:lpstr>
      <vt:lpstr>1_Тема Office</vt:lpstr>
      <vt:lpstr>Организация анестезиолого-реаниматологической службы. Юридические и этические аспекты работы врача анестезиолога-реаниматолога  (часть 1) </vt:lpstr>
      <vt:lpstr>План лекции</vt:lpstr>
      <vt:lpstr>Цель  и задачи лекции:</vt:lpstr>
      <vt:lpstr>Задачи анестезиологии и реаниматологии  (США, 1989)</vt:lpstr>
      <vt:lpstr>Вопросы законодательства</vt:lpstr>
      <vt:lpstr>Приказы, регламентирующие работу анестезиолого-реанимационной службы </vt:lpstr>
      <vt:lpstr>Презентация PowerPoint</vt:lpstr>
      <vt:lpstr>Новый документ!</vt:lpstr>
      <vt:lpstr>Сам приказ!</vt:lpstr>
      <vt:lpstr>Основные положения (1)</vt:lpstr>
      <vt:lpstr>Основные положения (2)</vt:lpstr>
      <vt:lpstr>Основные положения (3)</vt:lpstr>
      <vt:lpstr>Основные положения (4)</vt:lpstr>
      <vt:lpstr>9. Отделение выполняет следующие функции (1): </vt:lpstr>
      <vt:lpstr>9. Отделение выполняет следующие функции (2): </vt:lpstr>
      <vt:lpstr>Немного о медицинской документации</vt:lpstr>
      <vt:lpstr>Ведение медицинской документации</vt:lpstr>
      <vt:lpstr>Медицинские документы</vt:lpstr>
      <vt:lpstr>Информированное согласие на анестезиологическое обеспечение </vt:lpstr>
      <vt:lpstr>Предоперационный осмотр анестезиолога (1)</vt:lpstr>
      <vt:lpstr>Предоперационный осмотр анестезиолога (2)</vt:lpstr>
      <vt:lpstr>Предоперационный осмотр анестезиолога (3)</vt:lpstr>
      <vt:lpstr>Предоперационный осмотр анестезиолога (4)</vt:lpstr>
      <vt:lpstr>Протокол течения анестезии (1)</vt:lpstr>
      <vt:lpstr>Протокол течения анестезии (2)</vt:lpstr>
      <vt:lpstr>Протокол течения анестезии (3)</vt:lpstr>
      <vt:lpstr>Карта интенсивной терапии</vt:lpstr>
      <vt:lpstr>Правовые аспекты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20. Информированное добровольное согласие на медицинское вмешательство и на отказ от медицинского вмешательства</vt:lpstr>
      <vt:lpstr>Статья 20. Информированное добровольное согласие на медицинское вмешательство и на отказ от медицинского вмешательства</vt:lpstr>
      <vt:lpstr>Статья 20. Информированное добровольное согласие на медицинское вмешательство и на отказ от медицинского вмешательства</vt:lpstr>
      <vt:lpstr>Статья 20. Информированное добровольное согласие на медицинское вмешательство и на отказ от медицинского вмешательства</vt:lpstr>
      <vt:lpstr>Статья 32. Медицинская помощь</vt:lpstr>
      <vt:lpstr>Презентация PowerPoint</vt:lpstr>
      <vt:lpstr>Статья 45. Запрет эвтаназии</vt:lpstr>
      <vt:lpstr>Статья 48. Врачебная комиссия и консилиум врачей</vt:lpstr>
      <vt:lpstr>Статья 48. Врачебная комиссия и консилиум врачей</vt:lpstr>
      <vt:lpstr>Статья 69. Право на осуществление медицинской деятельности и фармацевтической деятельности</vt:lpstr>
      <vt:lpstr>ПРИКАЗ от 7 октября 2015 г. N 700н</vt:lpstr>
      <vt:lpstr>ПРИКАЗ от 7 октября 2015 г. N 700н</vt:lpstr>
      <vt:lpstr>ПРИКАЗ от 7 октября 2015 г. N 700н</vt:lpstr>
      <vt:lpstr>ПРИКАЗ от 8 октября 2015 г. N 707н</vt:lpstr>
      <vt:lpstr>ПРИКАЗ от 8 октября 2015 г. N 707н</vt:lpstr>
      <vt:lpstr>ПРИКАЗ от 8 октября 2015 г. N 707н</vt:lpstr>
      <vt:lpstr>ПРИКАЗ от 8 октября 2015 г. N 707н</vt:lpstr>
      <vt:lpstr>Новое</vt:lpstr>
      <vt:lpstr>Немного об УК РФ и врачебных ошибках</vt:lpstr>
      <vt:lpstr>Дефекты профессиональной деятельности (1)</vt:lpstr>
      <vt:lpstr>Дефекты профессиональной деятельности (2)</vt:lpstr>
      <vt:lpstr>Дефекты профессиональной деятельности (3)</vt:lpstr>
      <vt:lpstr>Врачебная ошибка</vt:lpstr>
      <vt:lpstr>Ятрогенные болезни и осложнения (ятрогении) (1)</vt:lpstr>
      <vt:lpstr>Ятрогенные болезни и осложнения (ятрогении) (2)</vt:lpstr>
      <vt:lpstr>Несчастный случай</vt:lpstr>
      <vt:lpstr>Врачебные ошибки, допущенные в силу объективных причин </vt:lpstr>
      <vt:lpstr>Фон для негативных последствий</vt:lpstr>
      <vt:lpstr>Врачебные ошибки виновные – правонарушения </vt:lpstr>
      <vt:lpstr>Презентация PowerPoint</vt:lpstr>
      <vt:lpstr>Виды наказаний</vt:lpstr>
      <vt:lpstr>Уголовная ответственность (1)</vt:lpstr>
      <vt:lpstr>Уголовная ответственность (2)</vt:lpstr>
      <vt:lpstr>Уголовная ответственность (3)</vt:lpstr>
      <vt:lpstr>Юридическая ответственность анестезиолога-реаниматолога</vt:lpstr>
      <vt:lpstr>Что нужно смотреть, чтобы быть в курсе событий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КрайЗдрав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Организационно-правовые аспекты работы анестезиолога-реаниматолога</dc:title>
  <dc:creator>Грицан</dc:creator>
  <cp:lastModifiedBy>Алексей Грицан</cp:lastModifiedBy>
  <cp:revision>335</cp:revision>
  <dcterms:created xsi:type="dcterms:W3CDTF">2003-10-28T12:38:13Z</dcterms:created>
  <dcterms:modified xsi:type="dcterms:W3CDTF">2022-09-09T01:43:58Z</dcterms:modified>
</cp:coreProperties>
</file>