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устного делового общения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i="1" dirty="0" smtClean="0"/>
              <a:t>Общаясь, люди создают друг друга. </a:t>
            </a:r>
          </a:p>
          <a:p>
            <a:pPr algn="r"/>
            <a:r>
              <a:rPr lang="ru-RU" b="1" i="1" dirty="0" smtClean="0"/>
              <a:t>Д. C. Лихачев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5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Деловое общение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492469"/>
            <a:ext cx="8915400" cy="4960883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Деловое общение </a:t>
            </a:r>
            <a:r>
              <a:rPr lang="ru-RU" sz="2800" dirty="0" smtClean="0"/>
              <a:t>— это межличностное общение с целью организации и оптимизации того или иного вида предметной деятельности: производственной, управленческой, научной, коммерческой и т. д.</a:t>
            </a:r>
          </a:p>
          <a:p>
            <a:pPr algn="just"/>
            <a:r>
              <a:rPr lang="ru-RU" sz="2800" b="1" dirty="0" smtClean="0"/>
              <a:t>Цель делового общения </a:t>
            </a:r>
            <a:r>
              <a:rPr lang="ru-RU" sz="2800" dirty="0" smtClean="0"/>
              <a:t>— организация плодотворного сотрудничества.</a:t>
            </a:r>
          </a:p>
          <a:p>
            <a:pPr algn="just"/>
            <a:r>
              <a:rPr lang="ru-RU" sz="2800" b="1" dirty="0" smtClean="0"/>
              <a:t>Участники делового общения </a:t>
            </a:r>
            <a:r>
              <a:rPr lang="ru-RU" sz="2800" dirty="0" smtClean="0"/>
              <a:t>— это, как правило, официальные, должностные лица, исполняющие свои служебные обязанности.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делового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7360" y="2103120"/>
            <a:ext cx="9767252" cy="452890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Необходимое</a:t>
            </a:r>
            <a:r>
              <a:rPr lang="ru-RU" sz="2800" dirty="0" smtClean="0"/>
              <a:t> (без межличностных контактов осуществление совместной деятельности невозможно).</a:t>
            </a:r>
          </a:p>
          <a:p>
            <a:pPr algn="just"/>
            <a:r>
              <a:rPr lang="ru-RU" sz="2800" b="1" dirty="0" smtClean="0"/>
              <a:t>Желательное</a:t>
            </a:r>
            <a:r>
              <a:rPr lang="ru-RU" sz="2800" dirty="0" smtClean="0"/>
              <a:t> (определенные межличностные контакты способствуют более успешному осуществлению намеченных планов</a:t>
            </a:r>
            <a:r>
              <a:rPr lang="ru-RU" sz="2800" dirty="0" smtClean="0"/>
              <a:t>).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делового общения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6698" y="1905000"/>
            <a:ext cx="8915400" cy="3777622"/>
          </a:xfrm>
        </p:spPr>
        <p:txBody>
          <a:bodyPr/>
          <a:lstStyle/>
          <a:p>
            <a:pPr algn="just"/>
            <a:r>
              <a:rPr lang="ru-RU" sz="2800" b="1" dirty="0"/>
              <a:t>Нейтральное</a:t>
            </a:r>
            <a:r>
              <a:rPr lang="ru-RU" sz="2800" dirty="0"/>
              <a:t> (межличностные контакты не способствуют, но и не мешают решению поставленных задач).</a:t>
            </a:r>
          </a:p>
          <a:p>
            <a:pPr algn="just"/>
            <a:r>
              <a:rPr lang="ru-RU" sz="2800" b="1" dirty="0"/>
              <a:t>Нежелательное</a:t>
            </a:r>
            <a:r>
              <a:rPr lang="ru-RU" sz="2800" dirty="0"/>
              <a:t> (общение между определенными лицами затрудняет достижение поставленной цели).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45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делового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11680" y="1458409"/>
            <a:ext cx="9492932" cy="5162309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err="1" smtClean="0"/>
              <a:t>Регламентированность</a:t>
            </a:r>
            <a:r>
              <a:rPr lang="ru-RU" sz="3200" dirty="0" smtClean="0"/>
              <a:t> – подчинение установленным правилам и ограничениям. </a:t>
            </a:r>
          </a:p>
          <a:p>
            <a:pPr lvl="1" algn="just"/>
            <a:r>
              <a:rPr lang="ru-RU" sz="2800" dirty="0" smtClean="0"/>
              <a:t>соблюдение </a:t>
            </a:r>
            <a:r>
              <a:rPr lang="ru-RU" sz="2800" b="1" dirty="0" smtClean="0"/>
              <a:t>делового этикета</a:t>
            </a:r>
            <a:r>
              <a:rPr lang="ru-RU" sz="2800" dirty="0" smtClean="0"/>
              <a:t>, отражающего накопленный опыт, нравственные установки и вкусы определенных социальных групп.</a:t>
            </a:r>
          </a:p>
          <a:p>
            <a:pPr lvl="1" algn="just"/>
            <a:r>
              <a:rPr lang="ru-RU" sz="2800" dirty="0" smtClean="0"/>
              <a:t>соблюдение </a:t>
            </a:r>
            <a:r>
              <a:rPr lang="ru-RU" sz="2800" b="1" dirty="0" smtClean="0"/>
              <a:t>речевого этикета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3200" dirty="0" err="1" smtClean="0"/>
              <a:t>Регламентированность</a:t>
            </a:r>
            <a:r>
              <a:rPr lang="ru-RU" sz="3200" dirty="0" smtClean="0"/>
              <a:t> делового общения означает и </a:t>
            </a:r>
            <a:r>
              <a:rPr lang="ru-RU" sz="3200" b="1" dirty="0" smtClean="0"/>
              <a:t>ограниченность его определенными временными рамками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2674" y="844952"/>
            <a:ext cx="9701938" cy="5359078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Строгое </a:t>
            </a:r>
            <a:r>
              <a:rPr lang="ru-RU" sz="3200" b="1" dirty="0" smtClean="0"/>
              <a:t>соблюдение</a:t>
            </a:r>
            <a:r>
              <a:rPr lang="ru-RU" sz="3200" dirty="0" smtClean="0"/>
              <a:t> его участниками </a:t>
            </a:r>
            <a:r>
              <a:rPr lang="ru-RU" sz="3200" b="1" dirty="0" smtClean="0"/>
              <a:t>ролевого амплуа</a:t>
            </a:r>
            <a:r>
              <a:rPr lang="ru-RU" sz="3200" dirty="0" smtClean="0"/>
              <a:t>. </a:t>
            </a:r>
          </a:p>
          <a:p>
            <a:pPr algn="just"/>
            <a:r>
              <a:rPr lang="ru-RU" sz="3200" b="1" dirty="0" smtClean="0"/>
              <a:t>Повышенная ответственность </a:t>
            </a:r>
            <a:r>
              <a:rPr lang="ru-RU" sz="3200" dirty="0" smtClean="0"/>
              <a:t>участников за его результат. </a:t>
            </a:r>
          </a:p>
          <a:p>
            <a:pPr algn="just"/>
            <a:r>
              <a:rPr lang="ru-RU" sz="3200" dirty="0" smtClean="0"/>
              <a:t>Строгое отношение к использованию его участниками речевых средств. </a:t>
            </a:r>
          </a:p>
          <a:p>
            <a:pPr algn="just"/>
            <a:r>
              <a:rPr lang="ru-RU" sz="3200" dirty="0" smtClean="0"/>
              <a:t>Иерархичность построения организации, характер вертикальных и горизонтальных связей.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Умение «слышать» и «слушать»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58983" y="1375502"/>
            <a:ext cx="9845629" cy="4907731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Слышать</a:t>
            </a:r>
            <a:r>
              <a:rPr lang="ru-RU" sz="2800" dirty="0" smtClean="0"/>
              <a:t> означает физически воспринимать звуки.</a:t>
            </a:r>
          </a:p>
          <a:p>
            <a:r>
              <a:rPr lang="ru-RU" sz="2800" b="1" dirty="0" smtClean="0"/>
              <a:t>Слушать</a:t>
            </a:r>
            <a:r>
              <a:rPr lang="ru-RU" sz="2800" dirty="0" smtClean="0"/>
              <a:t> — это сосредоточиться на воспринимаемом, понимать, осмысливать значение сказанного. </a:t>
            </a:r>
          </a:p>
          <a:p>
            <a:pPr algn="just"/>
            <a:r>
              <a:rPr lang="ru-RU" sz="2800" b="1" i="1" dirty="0" smtClean="0"/>
              <a:t>Нерефлексивное слушание </a:t>
            </a:r>
            <a:r>
              <a:rPr lang="ru-RU" sz="2800" dirty="0" smtClean="0"/>
              <a:t>состоит в умении внимательно молчать, не вмешиваться в речь собеседника своими замечаниями. </a:t>
            </a:r>
          </a:p>
          <a:p>
            <a:pPr algn="just"/>
            <a:r>
              <a:rPr lang="ru-RU" sz="2800" b="1" i="1" dirty="0" smtClean="0"/>
              <a:t>Рефлексивное слушание </a:t>
            </a:r>
            <a:r>
              <a:rPr lang="ru-RU" sz="2800" dirty="0" smtClean="0"/>
              <a:t>заключается в активном вмешательстве в речь собеседника, в оказании ему помощи выразить свои мысли и чувства, в создании благоприятных условий для общения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</TotalTime>
  <Words>273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Особенности устного делового общения</vt:lpstr>
      <vt:lpstr>Деловое общение</vt:lpstr>
      <vt:lpstr>Виды делового общения</vt:lpstr>
      <vt:lpstr>Виды делового общения</vt:lpstr>
      <vt:lpstr>Особенности делового общения</vt:lpstr>
      <vt:lpstr>Презентация PowerPoint</vt:lpstr>
      <vt:lpstr>Умение «слышать» и «слушать»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Белозор Анастасия Сергеевна</cp:lastModifiedBy>
  <cp:revision>20</cp:revision>
  <dcterms:created xsi:type="dcterms:W3CDTF">2020-02-11T07:42:53Z</dcterms:created>
  <dcterms:modified xsi:type="dcterms:W3CDTF">2022-10-18T01:48:52Z</dcterms:modified>
</cp:coreProperties>
</file>