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65" r:id="rId15"/>
    <p:sldId id="282" r:id="rId16"/>
    <p:sldId id="292" r:id="rId17"/>
    <p:sldId id="269" r:id="rId18"/>
    <p:sldId id="270" r:id="rId19"/>
    <p:sldId id="279" r:id="rId20"/>
    <p:sldId id="280" r:id="rId21"/>
    <p:sldId id="281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3" r:id="rId31"/>
    <p:sldId id="294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0" autoAdjust="0"/>
    <p:restoredTop sz="94660"/>
  </p:normalViewPr>
  <p:slideViewPr>
    <p:cSldViewPr>
      <p:cViewPr varScale="1">
        <p:scale>
          <a:sx n="103" d="100"/>
          <a:sy n="103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07.03.2019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07.03.2019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07.03.2019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07.03.2019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07.03.2019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07.03.2019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07.03.2019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07.03.2019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iki.doctor.kz/index.php?title=%D0%98%D0%B7%D0%BE%D0%B1%D1%80%D0%B0%D0%B6%D0%B5%D0%BD%D0%B8%D0%B5:Implant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algn="ctr"/>
            <a:endParaRPr lang="ru-RU" sz="1800" b="1" dirty="0" smtClean="0"/>
          </a:p>
          <a:p>
            <a:pPr algn="ctr"/>
            <a:endParaRPr lang="ru-RU" sz="1800" dirty="0" smtClean="0"/>
          </a:p>
          <a:p>
            <a:pPr algn="ctr"/>
            <a:endParaRPr lang="ru-RU" sz="2000" dirty="0" smtClean="0"/>
          </a:p>
          <a:p>
            <a:pPr algn="ctr"/>
            <a:endParaRPr lang="ru-RU" sz="2000" dirty="0" smtClean="0"/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Тема</a:t>
            </a:r>
            <a:r>
              <a:rPr lang="ru-RU" sz="2000" b="1" i="1" dirty="0" smtClean="0"/>
              <a:t>:</a:t>
            </a:r>
            <a:r>
              <a:rPr lang="ru-RU" sz="1800" b="1" i="1" dirty="0" smtClean="0"/>
              <a:t> </a:t>
            </a:r>
            <a:r>
              <a:rPr lang="ru-RU" sz="1800" b="1" i="1" dirty="0" smtClean="0"/>
              <a:t>Маммопластика.</a:t>
            </a:r>
          </a:p>
          <a:p>
            <a:pPr algn="ctr"/>
            <a:endParaRPr lang="ru-RU" sz="1800" dirty="0" smtClean="0"/>
          </a:p>
          <a:p>
            <a:pPr algn="ctr"/>
            <a:endParaRPr lang="ru-RU" sz="1800" dirty="0" smtClean="0"/>
          </a:p>
          <a:p>
            <a:pPr algn="ctr"/>
            <a:endParaRPr lang="ru-RU" sz="1800" dirty="0" smtClean="0"/>
          </a:p>
          <a:p>
            <a:pPr algn="ctr"/>
            <a:endParaRPr lang="ru-RU" sz="1800" dirty="0" smtClean="0"/>
          </a:p>
          <a:p>
            <a:pPr algn="ctr"/>
            <a:r>
              <a:rPr lang="ru-RU" sz="1200" dirty="0" smtClean="0"/>
              <a:t>                                                                                                                                                   </a:t>
            </a:r>
            <a:r>
              <a:rPr lang="ru-RU" sz="1200" dirty="0" smtClean="0"/>
              <a:t>Выполнил: Ординатор 1 года</a:t>
            </a:r>
          </a:p>
          <a:p>
            <a:pPr algn="r"/>
            <a:r>
              <a:rPr lang="ru-RU" sz="1200" dirty="0" smtClean="0"/>
              <a:t>Федотов Иван Андреевич</a:t>
            </a:r>
          </a:p>
          <a:p>
            <a:pPr algn="r"/>
            <a:endParaRPr lang="ru-RU" sz="1200" dirty="0" smtClean="0"/>
          </a:p>
          <a:p>
            <a:pPr algn="r"/>
            <a:endParaRPr lang="ru-RU" sz="1200" dirty="0" smtClean="0"/>
          </a:p>
          <a:p>
            <a:pPr algn="r"/>
            <a:endParaRPr lang="ru-RU" sz="1200" dirty="0" smtClean="0"/>
          </a:p>
          <a:p>
            <a:pPr algn="r"/>
            <a:endParaRPr lang="ru-RU" sz="1200" dirty="0" smtClean="0"/>
          </a:p>
          <a:p>
            <a:pPr algn="r"/>
            <a:endParaRPr lang="ru-RU" sz="1200" dirty="0" smtClean="0"/>
          </a:p>
          <a:p>
            <a:pPr algn="r"/>
            <a:endParaRPr lang="ru-RU" sz="1200" dirty="0" smtClean="0"/>
          </a:p>
          <a:p>
            <a:pPr algn="ctr"/>
            <a:r>
              <a:rPr lang="ru-RU" sz="1200" dirty="0" smtClean="0"/>
              <a:t>Красноярск 2019г</a:t>
            </a:r>
            <a:r>
              <a:rPr lang="ru-RU" sz="1200" dirty="0" smtClean="0"/>
              <a:t>.</a:t>
            </a:r>
            <a:endParaRPr lang="ru-RU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58008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 1991 году пациентка Мэриан Гопкинс (Marian Hopkins) получила компенсацию в $ 7,3 млн. – она страдала системным заболеванием соединительной ткани, вызванным разрывом силиконового имплантата. К декабрю 1991 года против компании Dow Corning было выдвинуто уже 137 исков. </a:t>
            </a:r>
          </a:p>
          <a:p>
            <a:r>
              <a:rPr lang="ru-RU" dirty="0" smtClean="0"/>
              <a:t>, в феврале 1992 года FDA порекомендовало ограничить дальнейшее использование силиконовых имплантатов исключительно реконструктивными операциями, а всех пациентов включать в исследование, целью которого было установление риска возникновения аутоиммунных заболеваний.</a:t>
            </a:r>
          </a:p>
          <a:p>
            <a:r>
              <a:rPr lang="ru-RU" dirty="0" smtClean="0"/>
              <a:t>После того как в 1992 году американским законодательством была запрещена немотивированная имплантация жидкого силикона, в США стали набирать популярность так называемые «силиконовые вечеринки».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290"/>
            <a:ext cx="5124456" cy="628654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После того как в 1992 году американским законодательством была запрещена немотивированная имплантация жидкого силикона, в США стали набирать популярность так называемые «силиконовые вечеринки». </a:t>
            </a:r>
          </a:p>
          <a:p>
            <a:pPr>
              <a:buNone/>
            </a:pPr>
            <a:r>
              <a:rPr lang="ru-RU" dirty="0" smtClean="0"/>
              <a:t>     Запрет на использование силиконовых имплантатов в США пришлось снять в 2006 году. </a:t>
            </a:r>
          </a:p>
          <a:p>
            <a:endParaRPr lang="ru-RU" dirty="0"/>
          </a:p>
        </p:txBody>
      </p:sp>
      <p:pic>
        <p:nvPicPr>
          <p:cNvPr id="4" name="Рисунок 3" descr="http://www.vokrugsveta.ru/img/cmn/2008/02/12/042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57818" y="500042"/>
            <a:ext cx="3786182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614366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Силиконовые имплантаты груди не претерпели принципиальных изменений со времён своего изобретения.</a:t>
            </a:r>
          </a:p>
          <a:p>
            <a:r>
              <a:rPr lang="ru-RU" dirty="0" smtClean="0"/>
              <a:t> Протез представляет собой прочную силиконовую оболочку с наполнителем. </a:t>
            </a:r>
          </a:p>
          <a:p>
            <a:r>
              <a:rPr lang="ru-RU" dirty="0" smtClean="0"/>
              <a:t>Современные имплантаты для увеличения груди наполняют силиконовым гелем, физиологическим (солевым) раствором или КМЦ (карбоксиметилцеллюлозой). </a:t>
            </a:r>
          </a:p>
          <a:p>
            <a:r>
              <a:rPr lang="ru-RU" dirty="0" smtClean="0"/>
              <a:t>Несомненным достоинством силикона является то, что он хорошо имитирует настоящую женскую грудь. Вязкая и липкая субстанция, находящаяся внутри эндопротеза, не вытекает при разрыве оболочки.</a:t>
            </a:r>
          </a:p>
          <a:p>
            <a:r>
              <a:rPr lang="ru-RU" dirty="0" smtClean="0"/>
              <a:t> В идеале инородное вещество не должно проникать в организм, но гарантировать это сложно.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0"/>
            <a:ext cx="8686800" cy="6572272"/>
          </a:xfrm>
        </p:spPr>
        <p:txBody>
          <a:bodyPr>
            <a:noAutofit/>
          </a:bodyPr>
          <a:lstStyle/>
          <a:p>
            <a:r>
              <a:rPr lang="ru-RU" sz="2200" dirty="0" smtClean="0"/>
              <a:t>Наполнитель последнего поколения – гидрогель из КМЦ. </a:t>
            </a:r>
          </a:p>
          <a:p>
            <a:r>
              <a:rPr lang="ru-RU" sz="2200" dirty="0" smtClean="0"/>
              <a:t>Как и силикон, он отлично подстраивается под естественную температуру тела, поэтому такие протезы ещё сложнее отличить от натуральной женской груди. </a:t>
            </a:r>
          </a:p>
          <a:p>
            <a:r>
              <a:rPr lang="ru-RU" sz="2200" dirty="0" smtClean="0"/>
              <a:t>При этом гидрогелевый протез так же безопасен, как и имплантат, наполненный физраствором. Если его оболочка порвется, гель быстро распадется в организме до простых компонентов – глюкозы, углекислого газа и воды.</a:t>
            </a:r>
          </a:p>
          <a:p>
            <a:r>
              <a:rPr lang="ru-RU" sz="2200" dirty="0" smtClean="0"/>
              <a:t>Медицина не стоит на месте, уже сегодня проходят клинические испытания имплантаты нового поколения – «титановые». </a:t>
            </a:r>
          </a:p>
          <a:p>
            <a:r>
              <a:rPr lang="ru-RU" sz="2200" dirty="0" smtClean="0"/>
              <a:t>Наполняются такие протезы всё тем же силиконом, но его наружная оболочка покрыта тончайшим слоем титана, практически «вечного» металла, используемого в космической технике. </a:t>
            </a:r>
          </a:p>
          <a:p>
            <a:r>
              <a:rPr lang="ru-RU" sz="2200" dirty="0" smtClean="0"/>
              <a:t>Титан был избран для таких деликатных целей за его уникальное свойство – абсолютную инертность в организме человека. Титановый имплантант, в отличие от традиционного силиконового, не вызывает воспаления, аллергии или реакции отторжения; вокруг него не образуется рубец или капсула.</a:t>
            </a:r>
          </a:p>
          <a:p>
            <a:endParaRPr lang="ru-RU" sz="2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Мамопластика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535785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Маммопластика</a:t>
            </a:r>
            <a:r>
              <a:rPr lang="ru-RU" dirty="0" smtClean="0"/>
              <a:t> (лат. </a:t>
            </a:r>
            <a:r>
              <a:rPr lang="la-Latn" i="1" dirty="0" smtClean="0"/>
              <a:t>mammoplastica</a:t>
            </a:r>
            <a:r>
              <a:rPr lang="ru-RU" dirty="0" smtClean="0"/>
              <a:t>) — представляет собой пластическую операцию на молочной железе, которая заключается в изменении ее формы и (или) изменении размера молочной железы (увеличении или уменьшении). </a:t>
            </a:r>
          </a:p>
          <a:p>
            <a:r>
              <a:rPr lang="ru-RU" dirty="0" smtClean="0"/>
              <a:t>В случае отвисания железы удаляют кожу и расположенную под ней железистую ткань, оставшиеся ткани закрепляют в нормальном положении.</a:t>
            </a:r>
          </a:p>
          <a:p>
            <a:r>
              <a:rPr lang="ru-RU" dirty="0" smtClean="0"/>
              <a:t> Для коррекции под кожу может быть имплантирован специальный протез</a:t>
            </a:r>
          </a:p>
          <a:p>
            <a:r>
              <a:rPr lang="ru-RU" dirty="0" smtClean="0"/>
              <a:t>.Эндопротезирование молочных желез показано при асимметрии молочных желез и при восстановлении груди после мастэктомии (удалении груди).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89" name="Picture 1" descr="C:\Users\малыш\Desktop\Маммопластика_files\1257176171_mamo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3438" y="428604"/>
            <a:ext cx="4500562" cy="6072230"/>
          </a:xfrm>
          <a:prstGeom prst="rect">
            <a:avLst/>
          </a:prstGeom>
          <a:noFill/>
        </p:spPr>
      </p:pic>
      <p:pic>
        <p:nvPicPr>
          <p:cNvPr id="63491" name="Picture 3" descr="C:\Users\малыш\Desktop\Маммопластика_files\grud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4462" y="428604"/>
            <a:ext cx="4356100" cy="6072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Увеличение груди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714356"/>
            <a:ext cx="4071966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Увеличение груди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4" y="714356"/>
            <a:ext cx="3929090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5929354" cy="607223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Противопоказаниями для маммопластики:</a:t>
            </a:r>
            <a:endParaRPr lang="ru-RU" b="1" dirty="0" smtClean="0"/>
          </a:p>
          <a:p>
            <a:pPr lvl="0"/>
            <a:r>
              <a:rPr lang="ru-RU" dirty="0" smtClean="0"/>
              <a:t>Онкологические заболевания</a:t>
            </a:r>
          </a:p>
          <a:p>
            <a:pPr lvl="0"/>
            <a:r>
              <a:rPr lang="ru-RU" dirty="0" smtClean="0"/>
              <a:t>Инфекционные заболевания</a:t>
            </a:r>
          </a:p>
          <a:p>
            <a:pPr lvl="0"/>
            <a:r>
              <a:rPr lang="ru-RU" dirty="0" smtClean="0"/>
              <a:t>Нарушенная свертываемость крови</a:t>
            </a:r>
          </a:p>
          <a:p>
            <a:pPr lvl="0"/>
            <a:r>
              <a:rPr lang="ru-RU" dirty="0" smtClean="0"/>
              <a:t>Тяжелые заболевания внутренних органов</a:t>
            </a:r>
          </a:p>
          <a:p>
            <a:pPr lvl="0"/>
            <a:r>
              <a:rPr lang="ru-RU" dirty="0" smtClean="0"/>
              <a:t>Незавершенная лактация (в среднем ребенок находится на естественном вскармливании на протяжении 1 года)</a:t>
            </a:r>
          </a:p>
          <a:p>
            <a:pPr lvl="0"/>
            <a:r>
              <a:rPr lang="ru-RU" dirty="0" smtClean="0"/>
              <a:t>Не достижение возраста 18 лет</a:t>
            </a:r>
          </a:p>
          <a:p>
            <a:endParaRPr lang="ru-RU" dirty="0"/>
          </a:p>
        </p:txBody>
      </p:sp>
      <p:pic>
        <p:nvPicPr>
          <p:cNvPr id="4" name="Рисунок 3" descr="Грудные импланты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29322" y="1285860"/>
            <a:ext cx="3214678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57227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Перед проведением оперативного вмешательства проводят следующие исследования:</a:t>
            </a:r>
          </a:p>
          <a:p>
            <a:pPr lvl="0"/>
            <a:r>
              <a:rPr lang="ru-RU" sz="2600" dirty="0" smtClean="0"/>
              <a:t>ЭКГ</a:t>
            </a:r>
          </a:p>
          <a:p>
            <a:pPr lvl="0"/>
            <a:r>
              <a:rPr lang="ru-RU" sz="2600" dirty="0" smtClean="0"/>
              <a:t>Общий анализ мочи, крови</a:t>
            </a:r>
          </a:p>
          <a:p>
            <a:pPr lvl="0"/>
            <a:r>
              <a:rPr lang="ru-RU" sz="2600" dirty="0" smtClean="0"/>
              <a:t>Коагулограмма крови</a:t>
            </a:r>
          </a:p>
          <a:p>
            <a:pPr lvl="0"/>
            <a:r>
              <a:rPr lang="ru-RU" sz="2600" dirty="0" smtClean="0"/>
              <a:t>Биохимический анализ крови</a:t>
            </a:r>
          </a:p>
          <a:p>
            <a:pPr lvl="0"/>
            <a:r>
              <a:rPr lang="ru-RU" sz="2600" dirty="0" smtClean="0"/>
              <a:t>Анализ на наличие гепатита</a:t>
            </a:r>
          </a:p>
          <a:p>
            <a:pPr lvl="0"/>
            <a:r>
              <a:rPr lang="ru-RU" sz="2600" dirty="0" smtClean="0"/>
              <a:t>УЗИ молочных желез</a:t>
            </a:r>
          </a:p>
          <a:p>
            <a:r>
              <a:rPr lang="ru-RU" sz="2600" dirty="0" smtClean="0"/>
              <a:t>За 14 дней до даты проведения операции (при условии, что пациентка клинически здорова) нельзя принимать средства, в состав которых входят салицилаты, и пользоваться гормональными контрацептивами.</a:t>
            </a:r>
          </a:p>
          <a:p>
            <a:r>
              <a:rPr lang="ru-RU" sz="2600" dirty="0" smtClean="0"/>
              <a:t>За 7 дней до проведения операции необходимо отказаться от употребления сигарет (никотин, поступающий в организм, серьезно ухудшает приток крови), так как в противном случае швы будут очень долго заживать.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50083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Красиво</a:t>
            </a:r>
            <a:r>
              <a:rPr lang="en-US" b="1" dirty="0" smtClean="0"/>
              <a:t> </a:t>
            </a:r>
            <a:r>
              <a:rPr lang="ru-RU" b="1" dirty="0" smtClean="0"/>
              <a:t>с</a:t>
            </a:r>
            <a:r>
              <a:rPr lang="en-US" b="1" dirty="0" smtClean="0"/>
              <a:t> </a:t>
            </a:r>
            <a:r>
              <a:rPr lang="ru-RU" b="1" dirty="0" smtClean="0"/>
              <a:t>риском</a:t>
            </a:r>
            <a:r>
              <a:rPr lang="en-US" b="1" dirty="0" smtClean="0"/>
              <a:t> </a:t>
            </a:r>
            <a:r>
              <a:rPr lang="ru-RU" b="1" dirty="0" smtClean="0"/>
              <a:t>для</a:t>
            </a:r>
            <a:r>
              <a:rPr lang="en-US" b="1" dirty="0" smtClean="0"/>
              <a:t> </a:t>
            </a:r>
            <a:r>
              <a:rPr lang="ru-RU" b="1" dirty="0" smtClean="0"/>
              <a:t>здоровья</a:t>
            </a:r>
            <a:r>
              <a:rPr lang="en-US" b="1" dirty="0" smtClean="0"/>
              <a:t>?</a:t>
            </a:r>
            <a:endParaRPr lang="ru-RU" dirty="0" smtClean="0"/>
          </a:p>
          <a:p>
            <a:r>
              <a:rPr lang="ru-RU" dirty="0" smtClean="0"/>
              <a:t>Австрийские ученые сообщили о наблюдении необычного эффекта – появлении ранее неизвестных белков на поверхности силиконовых имплантатов груди вскоре после того, как имплантаты помещают в тело.</a:t>
            </a:r>
          </a:p>
          <a:p>
            <a:r>
              <a:rPr lang="ru-RU" dirty="0" smtClean="0"/>
              <a:t> Георг Вик (Georg Wick) и его коллеги предполагают, что эти белки – результат иммунной реакции организма на имплантируемый силикон.</a:t>
            </a:r>
          </a:p>
          <a:p>
            <a:r>
              <a:rPr lang="ru-RU" dirty="0" smtClean="0"/>
              <a:t> В ходе исследования было проведено изучение белков, обнаруженных на имплантатах двадцати трех здоровых женщин, сделавших эти операции в косметических целях. </a:t>
            </a:r>
          </a:p>
          <a:p>
            <a:r>
              <a:rPr lang="ru-RU" dirty="0" smtClean="0"/>
              <a:t>Помимо неизвестных, было выявлено наличие и тридцати обычных для реакции иммунного ответа белков. </a:t>
            </a:r>
          </a:p>
          <a:p>
            <a:r>
              <a:rPr lang="ru-RU" dirty="0" smtClean="0"/>
              <a:t>Исследователи не утверждают, что между аутоиммуными заболеваниями и имплантацией силикона существует прямая связь, однако высказывают предположение, что силикон способствует адгезии обычных белков, которые могут затем запустить аутоиммунную реакцию иммунной системы организма.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«Plastikos» в переводе с греческого языка означает «создавать форму», на латыни «plasticus» — ваяющий, формирующий.</a:t>
            </a:r>
          </a:p>
          <a:p>
            <a:r>
              <a:rPr lang="ru-RU" dirty="0" smtClean="0"/>
              <a:t>. В Египте уже во времена изобретения папируса хирурги заботились об эстетических аспектах своих операций. Можно предположить, что в основу техники операций, описанных в папирусах, легли более древние знания, что дает нам еще более раннюю дату — около 3000 лет до н. э.</a:t>
            </a:r>
          </a:p>
          <a:p>
            <a:r>
              <a:rPr lang="ru-RU" dirty="0" smtClean="0"/>
              <a:t>В Индии в 800 году до н. э. уже могли делать пластические операции по исправлению носа, используя для этого кожу со лба или щек.</a:t>
            </a:r>
          </a:p>
          <a:p>
            <a:r>
              <a:rPr lang="ru-RU" dirty="0" smtClean="0"/>
              <a:t> Знаменитый врач Хуа То, живший в Китае в 150-208 годах н.э., также оставил записи с подробным описанием различных пластических операций. </a:t>
            </a:r>
          </a:p>
          <a:p>
            <a:r>
              <a:rPr lang="ru-RU" dirty="0" smtClean="0"/>
              <a:t>Вплоть до XVII века успехи индийской хирургии были более значительными, чем европейской.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28604"/>
            <a:ext cx="4910142" cy="607223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Имплантаты имеют ограниченный срок службы, около 10 лет. Это значит, что пациентам, перенёсшим операцию, придётся неоднократно прибегать к услугам пластических хирургов – чтобы удалить вышедшие из строя или старые имплантаты, поставить новые или решить другие возникающие проблемы. </a:t>
            </a:r>
          </a:p>
          <a:p>
            <a:endParaRPr lang="ru-RU" dirty="0"/>
          </a:p>
        </p:txBody>
      </p:sp>
      <p:pic>
        <p:nvPicPr>
          <p:cNvPr id="65537" name="Picture 1" descr="C:\Users\малыш\Desktop\Маммопластика_files\iblock_pic_big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43504" y="714356"/>
            <a:ext cx="4000496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306" y="428604"/>
            <a:ext cx="5267332" cy="5722959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Увеличение груди при помощи протезов молочных желез может привести к затруднению ранней диагностики рака по рентгеновским снимкам. К такому выводу пришли эксперты из организации «Group Health Co-operative» в Сиэтле под руководством Дайаны Миглиоретти (Diana Miglioretti).</a:t>
            </a:r>
            <a:endParaRPr lang="ru-RU" dirty="0"/>
          </a:p>
        </p:txBody>
      </p:sp>
      <p:pic>
        <p:nvPicPr>
          <p:cNvPr id="4" name="Рисунок 3" descr="http://wiki.doctor.kz/images/0/0e/Implant.jpg">
            <a:hlinkClick r:id="rId2" tooltip="&quot;&quot;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714752"/>
            <a:ext cx="400049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dr-ross.ru/upload/images/mentor5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714356"/>
            <a:ext cx="3929058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Общехирургические осложнения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500726"/>
          </a:xfrm>
        </p:spPr>
        <p:txBody>
          <a:bodyPr/>
          <a:lstStyle/>
          <a:p>
            <a:pPr lvl="0"/>
            <a:r>
              <a:rPr lang="ru-RU" b="1" dirty="0" smtClean="0"/>
              <a:t>Нарушения чувствительности сосково-ареолярного комплекса</a:t>
            </a:r>
            <a:r>
              <a:rPr lang="ru-RU" dirty="0" smtClean="0"/>
              <a:t>. Данное осложнение довольно часто встречается и может проявляться в виде анестезии сосково-ареолярного комплекса, гипестезии и даже гиперпатии. Нарушение чувствительности происходит в связи с полным или частичным повреждением переднелатеральной и/или переднемедиальной ветвей четвертого межреберного нерва.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78661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b="1" dirty="0" smtClean="0"/>
              <a:t>Нагноение раны вокруг протеза</a:t>
            </a:r>
            <a:r>
              <a:rPr lang="ru-RU" dirty="0" smtClean="0"/>
              <a:t>. Данное осложнение возникает редко и требует удаления протеза, что зачастую приводит к неудовлетворительному результату. Для профилактики необходимо четкое соблюдение асептики, тщательным образом остановить кровотечение во время операции, промыть сформированные полости антисептиком и раствором антибиотиков, в том числе требуется однократное введение перед операцией антибиотиков широкого спектра действия.</a:t>
            </a:r>
          </a:p>
          <a:p>
            <a:endParaRPr lang="ru-RU" dirty="0" smtClean="0"/>
          </a:p>
          <a:p>
            <a:pPr lvl="0"/>
            <a:r>
              <a:rPr lang="ru-RU" b="1" dirty="0" smtClean="0"/>
              <a:t>Гематома</a:t>
            </a:r>
            <a:r>
              <a:rPr lang="ru-RU" dirty="0" smtClean="0"/>
              <a:t>. Данное осложнение может спровоцировать нагноение тканей вокруг имплантата и считается одним из факторов, которые приводят к образованию капсулярной контрактуры. Для профилактики возникновения гематом необходимо большое внимание уделять тщательной остановке кровотечения и дренированию сформированных полостей при нормальных показателях свертываемости крови.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21510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Серома - скопление серозной жидкости в хирургической ране в зоне "мертвого пространства", остающегося в тканях после ушивания. </a:t>
            </a:r>
          </a:p>
          <a:p>
            <a:pPr>
              <a:buNone/>
            </a:pPr>
            <a:r>
              <a:rPr lang="ru-RU" dirty="0" smtClean="0"/>
              <a:t>Серомы формируются как реакция на травму и инородное тело. </a:t>
            </a:r>
          </a:p>
          <a:p>
            <a:pPr>
              <a:buNone/>
            </a:pPr>
            <a:r>
              <a:rPr lang="ru-RU" dirty="0" smtClean="0"/>
              <a:t>Состав серомы - лейкоциты, эритроциты, макрофаги, тучные клетки, сыворотка крови из поврежденных венозных и лимфатических капилляров. </a:t>
            </a:r>
          </a:p>
          <a:p>
            <a:pPr>
              <a:buNone/>
            </a:pPr>
            <a:r>
              <a:rPr lang="ru-RU" dirty="0" smtClean="0"/>
              <a:t>Как правило, серома появляется на 3 или 4 день после оперативного вмешательства. </a:t>
            </a:r>
          </a:p>
          <a:p>
            <a:pPr>
              <a:buNone/>
            </a:pPr>
            <a:r>
              <a:rPr lang="ru-RU" dirty="0" smtClean="0"/>
              <a:t>В зоне операции появляется опухолевидное выпячивание без признаков воспаления, что позволяет опасаться раннего рецидива грыжи.</a:t>
            </a:r>
          </a:p>
          <a:p>
            <a:pPr>
              <a:buNone/>
            </a:pPr>
            <a:r>
              <a:rPr lang="ru-RU" dirty="0" smtClean="0"/>
              <a:t> Местно определяется флюктуация, УЗИ подтверждает клинический диагноз скопления жидкости в зоне раневого канала. В этой ситуации предпочтительна консервативная выжидательная тактика,</a:t>
            </a:r>
          </a:p>
          <a:p>
            <a:pPr>
              <a:buNone/>
            </a:pPr>
            <a:r>
              <a:rPr lang="ru-RU" dirty="0" smtClean="0"/>
              <a:t> Серома полностью рассасывается через 2-3 недели. Пункция или открытие раны бессмысленны, так как не предотвращают отделения серозной жидкости, а способствуют неизбежному инфицированию раны."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8369" name="Picture 1" descr="C:\Users\малыш\Desktop\Маммопластика_files\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500042"/>
            <a:ext cx="8429684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Специфические осложнения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7523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b="1" dirty="0" smtClean="0"/>
              <a:t>Фиброзная капсулярная контрактура</a:t>
            </a:r>
            <a:r>
              <a:rPr lang="ru-RU" dirty="0" smtClean="0"/>
              <a:t>. Осложнение возникает при попадании в организм инородного тела, что провоцирует защитную реакцию - образование вокруг этого тела плотной оболочки из рубцовой ткани.</a:t>
            </a:r>
          </a:p>
          <a:p>
            <a:endParaRPr lang="ru-RU" dirty="0" smtClean="0"/>
          </a:p>
          <a:p>
            <a:pPr lvl="0"/>
            <a:r>
              <a:rPr lang="ru-RU" b="1" dirty="0" smtClean="0"/>
              <a:t>Разрыв протеза</a:t>
            </a:r>
            <a:r>
              <a:rPr lang="ru-RU" dirty="0" smtClean="0"/>
              <a:t>. Осложнение возникает при выполнении закрытой капсулотомии, в том числе при травмах и без точно установленных причин. Довольно часто разрыв протеза происходит в ходе применения протезов с очень тонкой оболочкой или несостоятельным клапаном.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92935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b="1" dirty="0" smtClean="0"/>
              <a:t>Дистопия имплантата</a:t>
            </a:r>
            <a:r>
              <a:rPr lang="ru-RU" dirty="0" smtClean="0"/>
              <a:t>. Причинами развития дистопии протезов считаются ошибки планирования формирования полости для имплантатов, в том числе неполный учет анатомических особенностей строения грудной клетки пациента.</a:t>
            </a:r>
          </a:p>
          <a:p>
            <a:pPr lvl="0"/>
            <a:r>
              <a:rPr lang="ru-RU" b="1" dirty="0" smtClean="0"/>
              <a:t>Дефляция протеза</a:t>
            </a:r>
            <a:r>
              <a:rPr lang="ru-RU" dirty="0" smtClean="0"/>
              <a:t>. Данное осложнение имеет место быть для наполняемых протезов, а также для протезов с двойной оболочкой. Причиной потери объема протеза может являться диффузия изотонического раствора натрия хлорида через его оболочку, либо через инъекционный порт имплантата.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215106"/>
          </a:xfrm>
        </p:spPr>
        <p:txBody>
          <a:bodyPr>
            <a:normAutofit lnSpcReduction="10000"/>
          </a:bodyPr>
          <a:lstStyle/>
          <a:p>
            <a:pPr lvl="0"/>
            <a:r>
              <a:rPr lang="ru-RU" b="1" i="1" dirty="0" smtClean="0"/>
              <a:t>Самопроизвольное выталкивание эндопротеза груди из ложа</a:t>
            </a:r>
            <a:r>
              <a:rPr lang="ru-RU" dirty="0" smtClean="0"/>
              <a:t>. Происходит при расхождении краев раны, чаще всего, не позднее первых двух недель послеоперационного периода. Пациентке предлагается повторная операция через несколько месяцев;</a:t>
            </a:r>
          </a:p>
          <a:p>
            <a:r>
              <a:rPr lang="ru-RU" b="1" i="1" dirty="0" smtClean="0"/>
              <a:t>Расхождение краев операционной раны</a:t>
            </a:r>
            <a:r>
              <a:rPr lang="ru-RU" dirty="0" smtClean="0"/>
              <a:t>. Нередко это связано с давлением на шов изнутри (формирование гематомы, неправильно подобранный размер имплантата), некачественно выполненным швом, слабым шовным материалом;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85728"/>
            <a:ext cx="4767266" cy="628654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К поздним осложнениям относится риск возникновения инфицирования ложа (инфекция проникает по кровеносным сосудам из других органов и систем), некроз кожи (нарушение кровоснабжения кожи смещенным имплантатом), разрыв капсулы эндопротеза (спонтанный или посттравматический). 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pic>
        <p:nvPicPr>
          <p:cNvPr id="3074" name="Picture 2" descr="C:\Users\малыш\Desktop\Маммопластика_files\1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628" y="500042"/>
            <a:ext cx="3857652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614366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Основа для современной пластической хирургии была заложена в начале XIX века, когда хирурги разработали более совершенные инструменты и методы для преобразования человеческой внешности.</a:t>
            </a:r>
          </a:p>
          <a:p>
            <a:r>
              <a:rPr lang="ru-RU" dirty="0" smtClean="0"/>
              <a:t>В начале ХХ века Каррель и Гутри успешно пересадили сердце и почки животным, но пересаженные органы через некоторое время перестали функционировать. </a:t>
            </a:r>
          </a:p>
          <a:p>
            <a:r>
              <a:rPr lang="ru-RU" dirty="0" smtClean="0"/>
              <a:t>. Понимание природы этих «биологических факторов» пришло гораздо позже, когда иммунологи сумели выяснить различные аспекты взаимоотношений «хозяина» и трансплантата.</a:t>
            </a:r>
          </a:p>
          <a:p>
            <a:r>
              <a:rPr lang="ru-RU" dirty="0" smtClean="0"/>
              <a:t>В 1949 году Фрэнк Бернет разработал общую теорию иммунитета – теорию клональной селекции. Что положило начало эры пластической хирургии.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   Реабилитация после маммопластики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5429288" cy="571501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    При точном соблюдении рекомендаций и назначений врача риск осложнений оказывается сведен к минимуму. Самыми распространенными осложнениями являются подкожные гематомы, гипертрофированные рубцы, воспалительные изменения мягких тканей, контрактура протезов.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  Через 12 месяцев после операции, с условием имплантации качественных протезов, у пациентки сохраняется </a:t>
            </a:r>
            <a:r>
              <a:rPr lang="ru-RU" b="1" dirty="0" smtClean="0"/>
              <a:t>возможность лактации и кормления грудью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5" name="Рисунок 4" descr="http://www.diets.ru/data/cache/2011apr/07/01/159697_12428nothumb500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00694" y="1214422"/>
            <a:ext cx="3357586" cy="564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Вывод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3372" y="1285860"/>
            <a:ext cx="5000628" cy="521497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Риск развития осложнений после увеличения груди с помощью имплантатов достаточно мал. Связано это, прежде всего, с большим опытом пластической хирургии, приобретенным в данном направлении, применением пластическими хирургами только отработанных методик и использованием современных имплантатов 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C:\Users\малыш\Desktop\гигиена\срс гигиена\spotlight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1214422"/>
            <a:ext cx="4214810" cy="5362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Пластическая хирургия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Пластическая хирургия</a:t>
            </a:r>
            <a:r>
              <a:rPr lang="ru-RU" dirty="0" smtClean="0"/>
              <a:t> — это раздел хирургии, занимающийся оперативными вмешательствами, направленными на устранение деформаций и дефектов какого-либо органа, ткани или поверхности человеческого тела.</a:t>
            </a:r>
          </a:p>
          <a:p>
            <a:r>
              <a:rPr lang="ru-RU" dirty="0" smtClean="0"/>
              <a:t>Пластические операции можно разделить на два основных вида — реконструктивные и эстетические.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5651521"/>
          </a:xfrm>
        </p:spPr>
        <p:txBody>
          <a:bodyPr/>
          <a:lstStyle/>
          <a:p>
            <a:r>
              <a:rPr lang="ru-RU" dirty="0" smtClean="0"/>
              <a:t>Реконструктивные пластические операции помогают устранить деформации, дефекты тканей и органов, и восстановить их функции методами пластической хирургии.</a:t>
            </a:r>
          </a:p>
          <a:p>
            <a:r>
              <a:rPr lang="ru-RU" dirty="0" smtClean="0"/>
              <a:t>Эстетические пластические операции — это применение методов пластической хирургии с целью улучшения внешности.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57166"/>
            <a:ext cx="6196026" cy="6500834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Что такое силикон?</a:t>
            </a:r>
            <a:endParaRPr lang="ru-RU" dirty="0" smtClean="0"/>
          </a:p>
          <a:p>
            <a:r>
              <a:rPr lang="ru-RU" dirty="0" smtClean="0"/>
              <a:t>Силикон - соединение содержащее кремний и кислород, которое не встречается в природе. Впервые метод синтеза кремнийорганических соединений предложил советский ученый К.А. Андрианов. </a:t>
            </a:r>
          </a:p>
          <a:p>
            <a:r>
              <a:rPr lang="ru-RU" dirty="0" smtClean="0"/>
              <a:t>Силикон имеет высокую химическую инертность, температурную стабильность и устойчивость к окислению. Модификация кремния, превращенная в силиконовую резину, обладает эластическими свойствами.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 ЧТО ТАКОЕ СИЛИКОН? Химическое строение   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388" y="214290"/>
            <a:ext cx="2714612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высокая сопротивляемость деформирующей силе, минимальная деградация с течением времени и сопротивляемость окислению и гидролизу.</a:t>
            </a:r>
          </a:p>
          <a:p>
            <a:pPr>
              <a:buNone/>
            </a:pPr>
            <a:r>
              <a:rPr lang="ru-RU" dirty="0" smtClean="0"/>
              <a:t> Силикон, используемый для имплантатов, является химически инертным и биологически совместимым. Уже более 40 лет силикон используется для производства медицинских изделий. Большой клинический опыт, многочисленные испытания, проводимые с имплантатами и их покрытием, доказали безопасность использования силикона в медицине. </a:t>
            </a:r>
          </a:p>
          <a:p>
            <a:pPr>
              <a:buNone/>
            </a:pPr>
            <a:r>
              <a:rPr lang="ru-RU" dirty="0" smtClean="0"/>
              <a:t>Имплантаты, заполненные силиконовым гелем, при пальпации и смещении максимально близки к естественной мягкой ткани. 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История силиконовых имплантантов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5566"/>
            <a:ext cx="8686800" cy="4732358"/>
          </a:xfrm>
        </p:spPr>
        <p:txBody>
          <a:bodyPr/>
          <a:lstStyle/>
          <a:p>
            <a:r>
              <a:rPr lang="ru-RU" dirty="0" smtClean="0"/>
              <a:t>Первые силиконовые имплантаты появились в 1960-е годы. Впрочем, попытки исправить несовершенные формы природы имели место и раньше. Увеличить грудь пытались с помощью жировой ткани пациентов, взятой из области бедра, с помощью парафина, ивалона, полистана, этерона и других материалов, однако успешными эти эксперименты назвать нельзя.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600079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С 1962 года они стали пробовать силиконовые эндопротезы на пациентах, которых с каждым годом становилось всё больше. Через пятнадцать лет после изобретения силиконового решения проблемы несовершенных форм на компанию Dow Corning, занимавшуюся протезированием, посыпались обвинения.</a:t>
            </a:r>
          </a:p>
          <a:p>
            <a:r>
              <a:rPr lang="ru-RU" dirty="0" smtClean="0"/>
              <a:t>В 1980-е годы медики, озабоченные нарастающими сложностями в лечении болезней, вызванных инородными предметами в теле, стали высказывать опасения, что силиконовые имплантаты могут провоцировать развитие рака молочной железы и аутоиммунных заболеваний, в основе которых лежит реакция иммунитета, направленная против собственных органов или тканей организма.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2656</TotalTime>
  <Words>1592</Words>
  <Application>Microsoft Office PowerPoint</Application>
  <PresentationFormat>Экран (4:3)</PresentationFormat>
  <Paragraphs>115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Трек</vt:lpstr>
      <vt:lpstr>Слайд 1</vt:lpstr>
      <vt:lpstr>Введение</vt:lpstr>
      <vt:lpstr>Слайд 3</vt:lpstr>
      <vt:lpstr>Пластическая хирургия</vt:lpstr>
      <vt:lpstr>Слайд 5</vt:lpstr>
      <vt:lpstr>Слайд 6</vt:lpstr>
      <vt:lpstr>свойства</vt:lpstr>
      <vt:lpstr>История силиконовых имплантантов</vt:lpstr>
      <vt:lpstr>Слайд 9</vt:lpstr>
      <vt:lpstr>Слайд 10</vt:lpstr>
      <vt:lpstr>Слайд 11</vt:lpstr>
      <vt:lpstr>Слайд 12</vt:lpstr>
      <vt:lpstr>Слайд 13</vt:lpstr>
      <vt:lpstr>Мамопластика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Общехирургические осложнения </vt:lpstr>
      <vt:lpstr>Слайд 23</vt:lpstr>
      <vt:lpstr>Слайд 24</vt:lpstr>
      <vt:lpstr>Слайд 25</vt:lpstr>
      <vt:lpstr>Специфические осложнения </vt:lpstr>
      <vt:lpstr>Слайд 27</vt:lpstr>
      <vt:lpstr>Слайд 28</vt:lpstr>
      <vt:lpstr>Слайд 29</vt:lpstr>
      <vt:lpstr>     Реабилитация после маммопластики</vt:lpstr>
      <vt:lpstr>Вывод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малыш</dc:creator>
  <cp:lastModifiedBy>plastik</cp:lastModifiedBy>
  <cp:revision>26</cp:revision>
  <dcterms:created xsi:type="dcterms:W3CDTF">2011-11-28T16:05:02Z</dcterms:created>
  <dcterms:modified xsi:type="dcterms:W3CDTF">2019-03-09T02:13:28Z</dcterms:modified>
</cp:coreProperties>
</file>