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90" r:id="rId5"/>
    <p:sldId id="288" r:id="rId6"/>
    <p:sldId id="297" r:id="rId7"/>
    <p:sldId id="298" r:id="rId8"/>
    <p:sldId id="300" r:id="rId9"/>
    <p:sldId id="299" r:id="rId10"/>
    <p:sldId id="301" r:id="rId11"/>
    <p:sldId id="302" r:id="rId12"/>
    <p:sldId id="303" r:id="rId13"/>
    <p:sldId id="286" r:id="rId14"/>
    <p:sldId id="292" r:id="rId15"/>
    <p:sldId id="293" r:id="rId16"/>
    <p:sldId id="294" r:id="rId17"/>
    <p:sldId id="295" r:id="rId18"/>
    <p:sldId id="275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b="1" dirty="0" smtClean="0"/>
              <a:t>«</a:t>
            </a:r>
            <a:r>
              <a:rPr lang="ru-RU" sz="2000" b="1" dirty="0"/>
              <a:t>Сосудистые когнитивные нарушения. </a:t>
            </a:r>
            <a:r>
              <a:rPr lang="ru-RU" sz="2000" b="1" dirty="0" smtClean="0"/>
              <a:t>Кровоснабжение </a:t>
            </a:r>
            <a:r>
              <a:rPr lang="ru-RU" sz="2000" b="1" dirty="0"/>
              <a:t>головного мозга. Инсульт Хроническая </a:t>
            </a:r>
            <a:r>
              <a:rPr lang="ru-RU" sz="2000" b="1" dirty="0" smtClean="0"/>
              <a:t>недостаточность </a:t>
            </a:r>
            <a:r>
              <a:rPr lang="ru-RU" sz="2000" b="1" dirty="0"/>
              <a:t>кровоснабжения головного </a:t>
            </a:r>
            <a:r>
              <a:rPr lang="ru-RU" sz="2000" b="1" dirty="0" smtClean="0"/>
              <a:t>мозга</a:t>
            </a:r>
            <a:r>
              <a:rPr lang="ru-RU" sz="2000" b="1" dirty="0" smtClean="0"/>
              <a:t>»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6</a:t>
            </a:r>
            <a:r>
              <a:rPr lang="ru-RU" sz="2000" dirty="0" smtClean="0"/>
              <a:t> по дисциплине Клиническая нейропсихология для </a:t>
            </a:r>
            <a:r>
              <a:rPr lang="ru-RU" sz="2000" dirty="0"/>
              <a:t>студентов 4</a:t>
            </a:r>
            <a:r>
              <a:rPr lang="ru-RU" sz="2000" dirty="0" smtClean="0"/>
              <a:t>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 smtClean="0"/>
              <a:t>030401 </a:t>
            </a:r>
            <a:r>
              <a:rPr lang="ru-RU" sz="2000" dirty="0"/>
              <a:t>– Клиническая психология </a:t>
            </a:r>
            <a:r>
              <a:rPr lang="ru-RU" sz="2000" dirty="0" smtClean="0"/>
              <a:t>(очная </a:t>
            </a:r>
            <a:r>
              <a:rPr lang="ru-RU" sz="2000" dirty="0"/>
              <a:t>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005064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Согласно рекомендациям международной классификации болезней десятого пересмотра (МКБ-10), диагноз </a:t>
            </a:r>
            <a:r>
              <a:rPr lang="ru-RU" sz="2000" dirty="0" err="1"/>
              <a:t>еменции</a:t>
            </a:r>
            <a:r>
              <a:rPr lang="ru-RU" sz="2000" dirty="0"/>
              <a:t> правомерен при наличии следующих признаков: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55446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Нарушения памяти, которые проявляются в нарушении способности к запоминанию нового материала, а в более тяжелых случаях - также в </a:t>
            </a:r>
            <a:r>
              <a:rPr lang="ru-RU" dirty="0" smtClean="0"/>
              <a:t>затруднении </a:t>
            </a:r>
            <a:r>
              <a:rPr lang="ru-RU" dirty="0"/>
              <a:t>припоминания ранее усвоенной информации. Нарушения проявляются как в вербальной, так и в невербальной </a:t>
            </a:r>
            <a:r>
              <a:rPr lang="ru-RU" dirty="0" smtClean="0"/>
              <a:t>модальности. </a:t>
            </a:r>
            <a:r>
              <a:rPr lang="ru-RU" dirty="0" err="1" smtClean="0"/>
              <a:t>Мнестические</a:t>
            </a:r>
            <a:r>
              <a:rPr lang="ru-RU" dirty="0" smtClean="0"/>
              <a:t> </a:t>
            </a:r>
            <a:r>
              <a:rPr lang="ru-RU" dirty="0"/>
              <a:t>расстройства должны быть объективизированы с помощью нейропсихологических методов исследования. </a:t>
            </a:r>
          </a:p>
          <a:p>
            <a:pPr marL="0" indent="0">
              <a:buNone/>
            </a:pPr>
            <a:r>
              <a:rPr lang="ru-RU" dirty="0"/>
              <a:t>• Нарушение других когнитивных функций, таких как способности к выработке суждений, мышления (планирования, организации) и </a:t>
            </a:r>
            <a:r>
              <a:rPr lang="ru-RU" dirty="0" smtClean="0"/>
              <a:t>переработки </a:t>
            </a:r>
            <a:r>
              <a:rPr lang="ru-RU" dirty="0"/>
              <a:t>информации. Эти нарушения должны быть объективизированы, с помощью соответствующих нейропсихологических </a:t>
            </a:r>
            <a:r>
              <a:rPr lang="ru-RU" dirty="0" smtClean="0"/>
              <a:t>9 </a:t>
            </a:r>
            <a:r>
              <a:rPr lang="ru-RU" dirty="0"/>
              <a:t>методов. Необходимым условием </a:t>
            </a:r>
            <a:r>
              <a:rPr lang="ru-RU" dirty="0" err="1" smtClean="0"/>
              <a:t>дифагноза</a:t>
            </a:r>
            <a:r>
              <a:rPr lang="ru-RU" dirty="0" smtClean="0"/>
              <a:t> </a:t>
            </a:r>
            <a:r>
              <a:rPr lang="ru-RU" dirty="0"/>
              <a:t>деменция является снижение когнитивных функций по сравнению с более высоким исходным </a:t>
            </a:r>
            <a:r>
              <a:rPr lang="ru-RU" dirty="0" err="1"/>
              <a:t>мнестико</a:t>
            </a:r>
            <a:r>
              <a:rPr lang="ru-RU" dirty="0"/>
              <a:t>-интеллектуальным уровнем. </a:t>
            </a:r>
          </a:p>
          <a:p>
            <a:pPr marL="0" indent="0">
              <a:buNone/>
            </a:pPr>
            <a:r>
              <a:rPr lang="ru-RU" dirty="0"/>
              <a:t>• Нарушение когнитивных функций определяется на фоне сохранного сознания. </a:t>
            </a:r>
          </a:p>
          <a:p>
            <a:pPr marL="0" indent="0">
              <a:buNone/>
            </a:pPr>
            <a:r>
              <a:rPr lang="ru-RU" dirty="0"/>
              <a:t>• Нарушение эмоционального контроля или мотиваций или изменение социального поведения - по меньшей мере, одно из следующих: эмоциональная лабильность, раздражительность, апатия, асоциальное поведение. </a:t>
            </a:r>
          </a:p>
          <a:p>
            <a:pPr marL="0" indent="0">
              <a:buNone/>
            </a:pPr>
            <a:r>
              <a:rPr lang="ru-RU" dirty="0"/>
              <a:t>•Перечисленные признаки наблюдаются в течение, по меньшей мере, 6 месяцев; при более коротком наблюдении, диагноз может быть предположительным.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99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Модифицированные диагностические </a:t>
            </a:r>
            <a:br>
              <a:rPr lang="ru-RU" sz="2000" dirty="0"/>
            </a:br>
            <a:r>
              <a:rPr lang="ru-RU" sz="2000" dirty="0"/>
              <a:t>критерии синдрома УКН (</a:t>
            </a:r>
            <a:r>
              <a:rPr lang="ru-RU" sz="2000" dirty="0" err="1"/>
              <a:t>MCl-Revised</a:t>
            </a:r>
            <a:r>
              <a:rPr lang="ru-RU" sz="2000" dirty="0"/>
              <a:t>), </a:t>
            </a:r>
            <a:r>
              <a:rPr lang="ru-RU" sz="2000" dirty="0" err="1"/>
              <a:t>J.Touchon</a:t>
            </a:r>
            <a:r>
              <a:rPr lang="ru-RU" sz="2000" dirty="0"/>
              <a:t>, </a:t>
            </a:r>
            <a:br>
              <a:rPr lang="ru-RU" sz="2000" dirty="0"/>
            </a:br>
            <a:r>
              <a:rPr lang="ru-RU" sz="2000" dirty="0" err="1"/>
              <a:t>R.Petersen</a:t>
            </a:r>
            <a:r>
              <a:rPr lang="ru-RU" sz="2000" dirty="0"/>
              <a:t>, 2004.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1 </a:t>
            </a:r>
            <a:r>
              <a:rPr lang="ru-RU" dirty="0"/>
              <a:t>.Когнитивные нарушения, по словам пациента и/или его ближайшего </a:t>
            </a:r>
          </a:p>
          <a:p>
            <a:pPr marL="0" indent="0">
              <a:buNone/>
            </a:pPr>
            <a:r>
              <a:rPr lang="ru-RU" dirty="0"/>
              <a:t>окружения (последнее предпочтительней). </a:t>
            </a:r>
          </a:p>
          <a:p>
            <a:pPr marL="0" indent="0">
              <a:buNone/>
            </a:pPr>
            <a:r>
              <a:rPr lang="ru-RU" dirty="0"/>
              <a:t>2.Признаки ухудшения когнитивных способностей по сравнению с </a:t>
            </a:r>
          </a:p>
          <a:p>
            <a:pPr marL="0" indent="0">
              <a:buNone/>
            </a:pPr>
            <a:r>
              <a:rPr lang="ru-RU" dirty="0"/>
              <a:t>индивидуальной нормой для данного индивидуума, которое произошло </a:t>
            </a:r>
            <a:r>
              <a:rPr lang="ru-RU"/>
              <a:t>в </a:t>
            </a:r>
            <a:r>
              <a:rPr lang="ru-RU" smtClean="0"/>
              <a:t>недавнее </a:t>
            </a:r>
            <a:r>
              <a:rPr lang="ru-RU" dirty="0"/>
              <a:t>время. </a:t>
            </a:r>
          </a:p>
          <a:p>
            <a:pPr marL="0" indent="0">
              <a:buNone/>
            </a:pPr>
            <a:r>
              <a:rPr lang="ru-RU" dirty="0"/>
              <a:t>3.Объективные свидетельства когнитивных нарушений, полученные с </a:t>
            </a:r>
          </a:p>
          <a:p>
            <a:pPr marL="0" indent="0">
              <a:buNone/>
            </a:pPr>
            <a:r>
              <a:rPr lang="ru-RU" dirty="0"/>
              <a:t>помощью нейропсихологических тестов (снижение результатов </a:t>
            </a:r>
          </a:p>
          <a:p>
            <a:pPr marL="0" indent="0">
              <a:buNone/>
            </a:pPr>
            <a:r>
              <a:rPr lang="ru-RU" dirty="0"/>
              <a:t>нейропсихологических тестов не менее чем на 1,5 стандартных </a:t>
            </a:r>
          </a:p>
          <a:p>
            <a:pPr marL="0" indent="0">
              <a:buNone/>
            </a:pPr>
            <a:r>
              <a:rPr lang="ru-RU" dirty="0"/>
              <a:t>отклонения от среднестатистической возрастной нормы). </a:t>
            </a:r>
          </a:p>
          <a:p>
            <a:pPr marL="0" indent="0">
              <a:buNone/>
            </a:pPr>
            <a:r>
              <a:rPr lang="ru-RU" dirty="0"/>
              <a:t>4.Нет нарушений привычных для пациента форм повседневной </a:t>
            </a:r>
          </a:p>
          <a:p>
            <a:pPr marL="0" indent="0">
              <a:buNone/>
            </a:pPr>
            <a:r>
              <a:rPr lang="ru-RU" dirty="0"/>
              <a:t>активности. Однако, могут быть трудности в сложных видах деятельности. </a:t>
            </a:r>
          </a:p>
          <a:p>
            <a:pPr marL="0" indent="0">
              <a:buNone/>
            </a:pPr>
            <a:r>
              <a:rPr lang="ru-RU" dirty="0"/>
              <a:t>6.Деменция отсутствует - результат краткой шкалы оценки </a:t>
            </a:r>
          </a:p>
          <a:p>
            <a:pPr marL="0" indent="0">
              <a:buNone/>
            </a:pPr>
            <a:r>
              <a:rPr lang="ru-RU" dirty="0"/>
              <a:t>психического статуса составляет не менее 24 баллов.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404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Диагностические критерии лёгких </a:t>
            </a:r>
            <a:br>
              <a:rPr lang="ru-RU" sz="2400" dirty="0"/>
            </a:br>
            <a:r>
              <a:rPr lang="ru-RU" sz="2400" dirty="0"/>
              <a:t>когнитивных нарушений. </a:t>
            </a:r>
            <a:r>
              <a:rPr lang="ru-RU" sz="2400" dirty="0" err="1"/>
              <a:t>Яхно</a:t>
            </a:r>
            <a:r>
              <a:rPr lang="ru-RU" sz="2400" dirty="0"/>
              <a:t> Н.Н., Захаров В.В., Локшина </a:t>
            </a:r>
            <a:br>
              <a:rPr lang="ru-RU" sz="2400" dirty="0"/>
            </a:br>
            <a:r>
              <a:rPr lang="ru-RU" sz="2400" dirty="0"/>
              <a:t>А. Б (2005).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1.Жалобы </a:t>
            </a:r>
            <a:r>
              <a:rPr lang="ru-RU" dirty="0"/>
              <a:t>на снижение памяти или умственной работоспособности, </a:t>
            </a:r>
          </a:p>
          <a:p>
            <a:pPr marL="0" indent="0">
              <a:buNone/>
            </a:pPr>
            <a:r>
              <a:rPr lang="ru-RU" dirty="0"/>
              <a:t>высказанные самостоятельно или при активном расспросе врача. </a:t>
            </a:r>
          </a:p>
          <a:p>
            <a:pPr marL="0" indent="0">
              <a:buNone/>
            </a:pPr>
            <a:r>
              <a:rPr lang="ru-RU" dirty="0"/>
              <a:t>2.Лёгкие когнитивные нарушения преимущественно </a:t>
            </a:r>
          </a:p>
          <a:p>
            <a:pPr marL="0" indent="0">
              <a:buNone/>
            </a:pPr>
            <a:r>
              <a:rPr lang="ru-RU" dirty="0"/>
              <a:t>нейродинамического характера, выявленные при нейропсихологическом </a:t>
            </a:r>
          </a:p>
          <a:p>
            <a:pPr marL="0" indent="0">
              <a:buNone/>
            </a:pPr>
            <a:r>
              <a:rPr lang="ru-RU" dirty="0"/>
              <a:t>исследовании. </a:t>
            </a:r>
          </a:p>
          <a:p>
            <a:pPr marL="0" indent="0">
              <a:buNone/>
            </a:pPr>
            <a:r>
              <a:rPr lang="ru-RU" dirty="0"/>
              <a:t>3.Отсутствие когнитивных нарушений по результатам </a:t>
            </a:r>
            <a:r>
              <a:rPr lang="ru-RU" dirty="0" err="1"/>
              <a:t>скрининговых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шкал деменции - результат краткой шкалы психического статуса не </a:t>
            </a:r>
          </a:p>
          <a:p>
            <a:pPr marL="0" indent="0">
              <a:buNone/>
            </a:pPr>
            <a:r>
              <a:rPr lang="ru-RU" dirty="0"/>
              <a:t>менее 28 баллов. </a:t>
            </a:r>
          </a:p>
          <a:p>
            <a:pPr marL="0" indent="0">
              <a:buNone/>
            </a:pPr>
            <a:r>
              <a:rPr lang="ru-RU" dirty="0"/>
              <a:t>4.2 стадия по общей шкале нарушений (</a:t>
            </a:r>
            <a:r>
              <a:rPr lang="ru-RU" dirty="0" err="1"/>
              <a:t>global</a:t>
            </a:r>
            <a:r>
              <a:rPr lang="ru-RU" dirty="0"/>
              <a:t> </a:t>
            </a:r>
            <a:r>
              <a:rPr lang="ru-RU" dirty="0" err="1"/>
              <a:t>deterioration</a:t>
            </a:r>
            <a:r>
              <a:rPr lang="ru-RU" dirty="0"/>
              <a:t> </a:t>
            </a:r>
            <a:r>
              <a:rPr lang="ru-RU" dirty="0" err="1"/>
              <a:t>rating</a:t>
            </a:r>
            <a:r>
              <a:rPr lang="ru-RU" dirty="0"/>
              <a:t>, GDS). </a:t>
            </a:r>
          </a:p>
          <a:p>
            <a:pPr marL="0" indent="0">
              <a:buNone/>
            </a:pPr>
            <a:r>
              <a:rPr lang="ru-RU" dirty="0"/>
              <a:t>5.Отсутствие нарушений повседневной активности, в том числе и </a:t>
            </a:r>
          </a:p>
          <a:p>
            <a:pPr marL="0" indent="0">
              <a:buNone/>
            </a:pPr>
            <a:r>
              <a:rPr lang="ru-RU" dirty="0"/>
              <a:t>наиболее сложных её форм. </a:t>
            </a:r>
          </a:p>
          <a:p>
            <a:pPr marL="0" indent="0">
              <a:buNone/>
            </a:pPr>
            <a:r>
              <a:rPr lang="ru-RU" dirty="0"/>
              <a:t>6.Отсутствие синдрома УКН</a:t>
            </a:r>
          </a:p>
        </p:txBody>
      </p:sp>
    </p:spTree>
    <p:extLst>
      <p:ext uri="{BB962C8B-B14F-4D97-AF65-F5344CB8AC3E}">
        <p14:creationId xmlns:p14="http://schemas.microsoft.com/office/powerpoint/2010/main" val="3180676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Базальные ганглии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434" y="1484784"/>
            <a:ext cx="4343400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212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Острые нарушения мозгового кровообращения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Анка\Desktop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6768752" cy="440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797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Хроническое нарушение мозгового кровообращения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Анка\Desktop\photo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39072"/>
            <a:ext cx="5688632" cy="5218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5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Болезнь Альцгеймера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Анка\Desktop\image82679635512947621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72550"/>
            <a:ext cx="5400600" cy="535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227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условиях одновременного протекания разнообразных патологических процессов, динамичных по своему характеру и приводящих к мозаичным, а иногда и диффузным нарушениям психических функций, поиск их клинико-морфологических коррелят чрезвычайно затруднен и часто не может быть получен только путем сопоставления данных клинико-психологического исследования и данных компьютерной томографии и ангиографии.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648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Актуальность </a:t>
            </a:r>
            <a:r>
              <a:rPr lang="ru-RU" dirty="0" smtClean="0"/>
              <a:t>темы</a:t>
            </a:r>
          </a:p>
          <a:p>
            <a:pPr hangingPunct="0"/>
            <a:r>
              <a:rPr lang="ru-RU" dirty="0"/>
              <a:t>Сосудистые когнитивные нарушения. </a:t>
            </a:r>
            <a:endParaRPr lang="ru-RU" dirty="0" smtClean="0"/>
          </a:p>
          <a:p>
            <a:pPr hangingPunct="0"/>
            <a:r>
              <a:rPr lang="ru-RU" dirty="0" smtClean="0"/>
              <a:t>Кровоснабжение </a:t>
            </a:r>
            <a:r>
              <a:rPr lang="ru-RU" dirty="0"/>
              <a:t>головного мозга. </a:t>
            </a:r>
            <a:endParaRPr lang="ru-RU" dirty="0" smtClean="0"/>
          </a:p>
          <a:p>
            <a:pPr hangingPunct="0"/>
            <a:r>
              <a:rPr lang="ru-RU" dirty="0" smtClean="0"/>
              <a:t>Инсульт</a:t>
            </a:r>
            <a:r>
              <a:rPr lang="ru-RU" dirty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Хроническая недостаточность </a:t>
            </a:r>
            <a:r>
              <a:rPr lang="ru-RU" dirty="0"/>
              <a:t>кровоснабжения головного мозга. </a:t>
            </a:r>
            <a:endParaRPr lang="ru-RU" dirty="0" smtClean="0"/>
          </a:p>
          <a:p>
            <a:pPr hangingPunct="0"/>
            <a:r>
              <a:rPr lang="ru-RU" dirty="0" smtClean="0"/>
              <a:t>Методы </a:t>
            </a:r>
            <a:r>
              <a:rPr lang="ru-RU" dirty="0"/>
              <a:t>диагностики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Кровоснабжение головного мозга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Анка\Desktop\lectures-common-06_01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6152602" cy="566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314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Кровоснабжение головного мозга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Анка\Desktop\499_3427773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71880"/>
            <a:ext cx="5266432" cy="558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45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1143000"/>
          </a:xfrm>
        </p:spPr>
        <p:txBody>
          <a:bodyPr/>
          <a:lstStyle/>
          <a:p>
            <a:r>
              <a:rPr lang="ru-RU" dirty="0" err="1" smtClean="0"/>
              <a:t>Вилизиев</a:t>
            </a:r>
            <a:r>
              <a:rPr lang="ru-RU" dirty="0" smtClean="0"/>
              <a:t> круг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Анка\Desktop\mb4_03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015" y="476672"/>
            <a:ext cx="4288383" cy="587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98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Задачи </a:t>
            </a:r>
            <a:r>
              <a:rPr lang="ru-RU" sz="3200" dirty="0"/>
              <a:t>клинической нейропсихологии в сосудистой </a:t>
            </a:r>
            <a:r>
              <a:rPr lang="ru-RU" sz="3200" dirty="0" smtClean="0"/>
              <a:t>клинике: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изучение </a:t>
            </a:r>
            <a:r>
              <a:rPr lang="ru-RU" dirty="0"/>
              <a:t>нейропсихологических синдромов, обусловленных нарушениями кровообращения в бассейнах различных церебральных сосудов: передней мозговой артерии, средней мозговой артерии и задней мозговой артерии</a:t>
            </a:r>
            <a:r>
              <a:rPr lang="ru-RU" dirty="0" smtClean="0"/>
              <a:t>.</a:t>
            </a:r>
          </a:p>
          <a:p>
            <a:r>
              <a:rPr lang="ru-RU" dirty="0"/>
              <a:t>вычленение и квалификация симптомов нарушений психических функций в связи с причинами, вызвавшими нарушения мозговой гемодинамики</a:t>
            </a:r>
            <a:r>
              <a:rPr lang="ru-RU" dirty="0" smtClean="0"/>
              <a:t>.</a:t>
            </a:r>
          </a:p>
          <a:p>
            <a:r>
              <a:rPr lang="ru-RU" dirty="0"/>
              <a:t>необходимость вычленять нарушения психических функций, которые могут быть связаны с измененными условиями кровоснабжения всего мозга или его отдельных зон.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431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Когнитивные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Под когнитивными </a:t>
            </a:r>
            <a:r>
              <a:rPr lang="ru-RU" dirty="0" smtClean="0"/>
              <a:t>(</a:t>
            </a:r>
            <a:r>
              <a:rPr lang="ru-RU" dirty="0"/>
              <a:t>познавательными) функциями понимаются наиболее сложные функции </a:t>
            </a:r>
            <a:r>
              <a:rPr lang="ru-RU" dirty="0" smtClean="0"/>
              <a:t>головного </a:t>
            </a:r>
            <a:r>
              <a:rPr lang="ru-RU" dirty="0"/>
              <a:t>мозга, с помощью которых осуществляется процесс </a:t>
            </a:r>
            <a:r>
              <a:rPr lang="ru-RU" dirty="0" smtClean="0"/>
              <a:t>рационального </a:t>
            </a:r>
            <a:r>
              <a:rPr lang="ru-RU" dirty="0"/>
              <a:t>познания мира и обеспечивается целенаправленное </a:t>
            </a:r>
            <a:r>
              <a:rPr lang="ru-RU" dirty="0" smtClean="0"/>
              <a:t>взаимодействие </a:t>
            </a:r>
            <a:r>
              <a:rPr lang="ru-RU" dirty="0"/>
              <a:t>с ним. Данный процесс включает четыре </a:t>
            </a:r>
            <a:r>
              <a:rPr lang="ru-RU" dirty="0" smtClean="0"/>
              <a:t>основных взаимодействующих компонента: </a:t>
            </a:r>
          </a:p>
          <a:p>
            <a:r>
              <a:rPr lang="ru-RU" dirty="0" smtClean="0"/>
              <a:t>-</a:t>
            </a:r>
            <a:r>
              <a:rPr lang="ru-RU" dirty="0"/>
              <a:t>восприятие информации </a:t>
            </a:r>
          </a:p>
          <a:p>
            <a:r>
              <a:rPr lang="ru-RU" dirty="0"/>
              <a:t>-обработка и анализ информации </a:t>
            </a:r>
          </a:p>
          <a:p>
            <a:r>
              <a:rPr lang="ru-RU" dirty="0"/>
              <a:t>-запоминание и хранение информации </a:t>
            </a:r>
          </a:p>
          <a:p>
            <a:r>
              <a:rPr lang="ru-RU" dirty="0"/>
              <a:t>-обмен информацией и построение и осуществление программы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3159687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Когнитивные нарушения можно разделить на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лёгкие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умеренные </a:t>
            </a:r>
          </a:p>
          <a:p>
            <a:r>
              <a:rPr lang="ru-RU" dirty="0" smtClean="0"/>
              <a:t>тяжёлые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Исторически, проблемы когнитивных нарушений изучались, в основном, </a:t>
            </a:r>
            <a:r>
              <a:rPr lang="ru-RU" dirty="0" smtClean="0"/>
              <a:t>в рамках </a:t>
            </a:r>
            <a:r>
              <a:rPr lang="ru-RU" dirty="0"/>
              <a:t>деменции или тяжёлых когнитивных нарушений.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723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Деменция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6192688"/>
          </a:xfrm>
        </p:spPr>
        <p:txBody>
          <a:bodyPr>
            <a:normAutofit/>
          </a:bodyPr>
          <a:lstStyle/>
          <a:p>
            <a:r>
              <a:rPr lang="ru-RU" dirty="0" smtClean="0"/>
              <a:t>Термин </a:t>
            </a:r>
            <a:r>
              <a:rPr lang="ru-RU" dirty="0"/>
              <a:t>деменция </a:t>
            </a:r>
            <a:r>
              <a:rPr lang="ru-RU" dirty="0" smtClean="0"/>
              <a:t>(</a:t>
            </a:r>
            <a:r>
              <a:rPr lang="ru-RU" dirty="0"/>
              <a:t>слабоумие) означает наиболее тяжёлые когнитивные нарушения, которые </a:t>
            </a:r>
            <a:r>
              <a:rPr lang="ru-RU" dirty="0" smtClean="0"/>
              <a:t>приводят </a:t>
            </a:r>
            <a:r>
              <a:rPr lang="ru-RU" dirty="0"/>
              <a:t>к возникновению </a:t>
            </a:r>
            <a:r>
              <a:rPr lang="ru-RU" dirty="0" err="1"/>
              <a:t>дезадаптации</a:t>
            </a:r>
            <a:r>
              <a:rPr lang="ru-RU" dirty="0"/>
              <a:t> в повседневной жизни. </a:t>
            </a:r>
          </a:p>
        </p:txBody>
      </p:sp>
    </p:spTree>
    <p:extLst>
      <p:ext uri="{BB962C8B-B14F-4D97-AF65-F5344CB8AC3E}">
        <p14:creationId xmlns:p14="http://schemas.microsoft.com/office/powerpoint/2010/main" val="39595799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800</Words>
  <Application>Microsoft Office PowerPoint</Application>
  <PresentationFormat>Экран (4:3)</PresentationFormat>
  <Paragraphs>116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Кафедра нервных болезней с курсом медицинской реабилитации ПО    Тема: «Сосудистые когнитивные нарушения. Кровоснабжение головного мозга. Инсульт Хроническая недостаточность кровоснабжения головного мозга»     лекция № 6 по дисциплине Клиническая нейропсихология для студентов 4 курса, обучающихся по специальности  030401 – Клиническая психология (очная форма обучения)  Ассистент Безденежных А.Ф.      Красноярск, 2013 </vt:lpstr>
      <vt:lpstr>План лекции</vt:lpstr>
      <vt:lpstr>Кровоснабжение головного мозга</vt:lpstr>
      <vt:lpstr>Кровоснабжение головного мозга</vt:lpstr>
      <vt:lpstr>Вилизиев круг</vt:lpstr>
      <vt:lpstr>Задачи клинической нейропсихологии в сосудистой клинике:</vt:lpstr>
      <vt:lpstr>Когнитивные функции</vt:lpstr>
      <vt:lpstr>Когнитивные нарушения можно разделить на  </vt:lpstr>
      <vt:lpstr>Деменция </vt:lpstr>
      <vt:lpstr>Согласно рекомендациям международной классификации болезней десятого пересмотра (МКБ-10), диагноз еменции правомерен при наличии следующих признаков:  </vt:lpstr>
      <vt:lpstr>Модифицированные диагностические  критерии синдрома УКН (MCl-Revised), J.Touchon,  R.Petersen, 2004.  </vt:lpstr>
      <vt:lpstr>Диагностические критерии лёгких  когнитивных нарушений. Яхно Н.Н., Захаров В.В., Локшина  А. Б (2005).  </vt:lpstr>
      <vt:lpstr>Базальные ганглии </vt:lpstr>
      <vt:lpstr>Острые нарушения мозгового кровообращения</vt:lpstr>
      <vt:lpstr>Хроническое нарушение мозгового кровообращения</vt:lpstr>
      <vt:lpstr>Болезнь Альцгеймера</vt:lpstr>
      <vt:lpstr>Презентация PowerPoint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</dc:title>
  <dc:creator>Анка</dc:creator>
  <cp:lastModifiedBy>Анка</cp:lastModifiedBy>
  <cp:revision>13</cp:revision>
  <dcterms:created xsi:type="dcterms:W3CDTF">2014-01-12T11:31:58Z</dcterms:created>
  <dcterms:modified xsi:type="dcterms:W3CDTF">2014-01-22T13:29:58Z</dcterms:modified>
</cp:coreProperties>
</file>