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Общероссийская общественная организация</a:t>
            </a:r>
            <a:endParaRPr lang="ru-RU" dirty="0"/>
          </a:p>
          <a:p>
            <a:pPr algn="ctr"/>
            <a:r>
              <a:rPr lang="ru-RU" b="1" dirty="0"/>
              <a:t>Российское общество хирургов</a:t>
            </a:r>
            <a:endParaRPr lang="ru-RU" dirty="0"/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 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ЯЗВЕННЫЕ ГАСТРОДУОДЕНАЛЬНЫЕ КРОВОТЕЧЕНИЯ</a:t>
            </a:r>
          </a:p>
          <a:p>
            <a:pPr algn="ctr"/>
            <a:r>
              <a:rPr lang="ru-RU" b="1" dirty="0"/>
              <a:t>клинические рекомендации</a:t>
            </a:r>
            <a:endParaRPr lang="ru-RU" dirty="0"/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Приняты на Общероссийской согласительной </a:t>
            </a:r>
          </a:p>
          <a:p>
            <a:pPr algn="ctr"/>
            <a:r>
              <a:rPr lang="ru-RU" dirty="0"/>
              <a:t>конференции по принятию национальных </a:t>
            </a:r>
          </a:p>
          <a:p>
            <a:pPr algn="ctr"/>
            <a:r>
              <a:rPr lang="ru-RU" dirty="0"/>
              <a:t>клинических рекомендаций, </a:t>
            </a:r>
          </a:p>
          <a:p>
            <a:pPr algn="ctr"/>
            <a:r>
              <a:rPr lang="ru-RU" dirty="0"/>
              <a:t>6 июня 2014 года, г. Воронеж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Москва – Воронеж  </a:t>
            </a:r>
          </a:p>
          <a:p>
            <a:pPr algn="ctr"/>
            <a:r>
              <a:rPr lang="ru-RU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4292848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5934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Настоящие клинические рекомендации определяют современные позиции в диагностике и лечении больных язвенными </a:t>
            </a:r>
            <a:r>
              <a:rPr lang="ru-RU" b="1" dirty="0" err="1"/>
              <a:t>гастродуоденальными</a:t>
            </a:r>
            <a:r>
              <a:rPr lang="ru-RU" b="1" dirty="0"/>
              <a:t> кровотечениями. </a:t>
            </a:r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Следует </a:t>
            </a:r>
            <a:r>
              <a:rPr lang="ru-RU" b="1" dirty="0"/>
              <a:t>подчеркнуть, что представленные положения и алгоритмы носят исключительно рекомендательный характер и оставляют каждому лечащему врачу право на самостоятельное и окончательное решение в зависимости от конкретной клинической ситуации.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314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I</a:t>
            </a:r>
            <a:r>
              <a:rPr lang="ru-RU" b="1" dirty="0"/>
              <a:t>.  Клинические рекомендации по ведению больных на </a:t>
            </a:r>
            <a:r>
              <a:rPr lang="ru-RU" b="1" dirty="0" err="1"/>
              <a:t>догоспитальном</a:t>
            </a:r>
            <a:r>
              <a:rPr lang="ru-RU" b="1" dirty="0"/>
              <a:t> этапе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Все пациенты с язвенными </a:t>
            </a:r>
            <a:r>
              <a:rPr lang="ru-RU" dirty="0" err="1"/>
              <a:t>гастродуоденальными</a:t>
            </a:r>
            <a:r>
              <a:rPr lang="ru-RU" dirty="0"/>
              <a:t> кровотечениями должны быть госпитализированы в хирургический стационар или ОРИТ;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Возможно введение ингибиторов протонной помпы на </a:t>
            </a:r>
            <a:r>
              <a:rPr lang="ru-RU" dirty="0" err="1"/>
              <a:t>догоспитальном</a:t>
            </a:r>
            <a:r>
              <a:rPr lang="ru-RU" dirty="0"/>
              <a:t> этапе;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Рекомендуется постоянная </a:t>
            </a:r>
            <a:r>
              <a:rPr lang="ru-RU" dirty="0" err="1"/>
              <a:t>назогастральная</a:t>
            </a:r>
            <a:r>
              <a:rPr lang="ru-RU" dirty="0"/>
              <a:t> интубация;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Для определения степени тяжести кровопотери рекомендуется использовать оценочные шкалы (</a:t>
            </a:r>
            <a:r>
              <a:rPr lang="ru-RU" dirty="0" err="1"/>
              <a:t>Горбашко</a:t>
            </a:r>
            <a:r>
              <a:rPr lang="ru-RU" dirty="0"/>
              <a:t> А.И., 1974) и определение параметров ОЦК;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кровопотере тяжелой </a:t>
            </a:r>
            <a:r>
              <a:rPr lang="ru-RU" dirty="0" smtClean="0"/>
              <a:t>степени необходима </a:t>
            </a:r>
            <a:r>
              <a:rPr lang="ru-RU" dirty="0"/>
              <a:t>госпитализация пациента в ОРИТ;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Протоколы клинического обследования пациентов с язвенными </a:t>
            </a:r>
            <a:r>
              <a:rPr lang="ru-RU" dirty="0" err="1"/>
              <a:t>гастродуоденальными</a:t>
            </a:r>
            <a:r>
              <a:rPr lang="ru-RU" dirty="0"/>
              <a:t> кровотечениями, необходимых лабораторных и инструментальных исследований должны быть стандартизированы каждым лечебным учреждением самостоятельно;</a:t>
            </a:r>
          </a:p>
        </p:txBody>
      </p:sp>
    </p:spTree>
    <p:extLst>
      <p:ext uri="{BB962C8B-B14F-4D97-AF65-F5344CB8AC3E}">
        <p14:creationId xmlns:p14="http://schemas.microsoft.com/office/powerpoint/2010/main" val="391799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911" y="54868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II</a:t>
            </a:r>
            <a:r>
              <a:rPr lang="ru-RU" b="1" dirty="0"/>
              <a:t>. Диагностическая и лечебная эндоскопия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Пациентами с язвенными </a:t>
            </a:r>
            <a:r>
              <a:rPr lang="ru-RU" dirty="0" err="1"/>
              <a:t>гастродуоденальными</a:t>
            </a:r>
            <a:r>
              <a:rPr lang="ru-RU" dirty="0"/>
              <a:t> кровотечениями рекомендовано выполнение ЭГДС в течение первых двух часов от госпитализации;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Рекомендована стратификация пациентов по классификации </a:t>
            </a:r>
            <a:r>
              <a:rPr lang="en-US" dirty="0"/>
              <a:t>J</a:t>
            </a:r>
            <a:r>
              <a:rPr lang="ru-RU" dirty="0"/>
              <a:t>.</a:t>
            </a:r>
            <a:r>
              <a:rPr lang="en-US" dirty="0"/>
              <a:t>F</a:t>
            </a:r>
            <a:r>
              <a:rPr lang="ru-RU" dirty="0"/>
              <a:t>. </a:t>
            </a:r>
            <a:r>
              <a:rPr lang="en-US" dirty="0"/>
              <a:t>Forrest</a:t>
            </a:r>
            <a:r>
              <a:rPr lang="ru-RU" dirty="0"/>
              <a:t> (1974);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продолжающемся кровотечении из язвы (</a:t>
            </a:r>
            <a:r>
              <a:rPr lang="en-US" dirty="0"/>
              <a:t>FI</a:t>
            </a:r>
            <a:r>
              <a:rPr lang="ru-RU" dirty="0"/>
              <a:t>-</a:t>
            </a:r>
            <a:r>
              <a:rPr lang="en-US" dirty="0"/>
              <a:t>A</a:t>
            </a:r>
            <a:r>
              <a:rPr lang="ru-RU" dirty="0"/>
              <a:t>, </a:t>
            </a:r>
            <a:r>
              <a:rPr lang="en-US" dirty="0"/>
              <a:t>FI</a:t>
            </a:r>
            <a:r>
              <a:rPr lang="ru-RU" dirty="0"/>
              <a:t>-</a:t>
            </a:r>
            <a:r>
              <a:rPr lang="en-US" dirty="0"/>
              <a:t>B</a:t>
            </a:r>
            <a:r>
              <a:rPr lang="ru-RU" dirty="0"/>
              <a:t>) необходим эндоскопический гемостаз;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кровотечении </a:t>
            </a:r>
            <a:r>
              <a:rPr lang="en-US" dirty="0"/>
              <a:t>FII</a:t>
            </a:r>
            <a:r>
              <a:rPr lang="ru-RU" dirty="0"/>
              <a:t>-</a:t>
            </a:r>
            <a:r>
              <a:rPr lang="en-US" dirty="0"/>
              <a:t>A</a:t>
            </a:r>
            <a:r>
              <a:rPr lang="ru-RU" dirty="0"/>
              <a:t>, </a:t>
            </a:r>
            <a:r>
              <a:rPr lang="en-US" dirty="0"/>
              <a:t>FII</a:t>
            </a:r>
            <a:r>
              <a:rPr lang="ru-RU" dirty="0"/>
              <a:t>-</a:t>
            </a:r>
            <a:r>
              <a:rPr lang="en-US" dirty="0"/>
              <a:t>B</a:t>
            </a:r>
            <a:r>
              <a:rPr lang="ru-RU" dirty="0"/>
              <a:t> рекомендуется эндоскопическая профилактика рецидива кровотечения;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наличии сгустка в дне язвы рекомендуется полностью его удалить с помощью орошения с последующей обработкой язвы;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Инъекционный метод в качестве </a:t>
            </a:r>
            <a:r>
              <a:rPr lang="ru-RU" dirty="0" err="1"/>
              <a:t>монотерапии</a:t>
            </a:r>
            <a:r>
              <a:rPr lang="ru-RU" dirty="0"/>
              <a:t> неэффективен. Методом выбора является комбинированный эндоскопический гемостаз: инъекционный метод + диатермокоагуляция (либо АПК или  </a:t>
            </a:r>
            <a:r>
              <a:rPr lang="ru-RU" dirty="0" err="1"/>
              <a:t>клипирование</a:t>
            </a:r>
            <a:r>
              <a:rPr lang="ru-RU" dirty="0"/>
              <a:t>). Для оценки эффективности метода «</a:t>
            </a:r>
            <a:r>
              <a:rPr lang="ru-RU" dirty="0" err="1"/>
              <a:t>Гемоспрей</a:t>
            </a:r>
            <a:r>
              <a:rPr lang="ru-RU" dirty="0"/>
              <a:t>» в остановке язвенного кровотечения и профилактике его рецидива необходимо большее количество исследований;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Повторное эндоскопическое исследование рекомендовано при неполном первичном осмотре, неустойчивом гемостазе (высокий риск рецидива кровотечения), в ряде случаев – при рецидиве геморрагии;</a:t>
            </a:r>
          </a:p>
        </p:txBody>
      </p:sp>
    </p:spTree>
    <p:extLst>
      <p:ext uri="{BB962C8B-B14F-4D97-AF65-F5344CB8AC3E}">
        <p14:creationId xmlns:p14="http://schemas.microsoft.com/office/powerpoint/2010/main" val="391091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512" y="476672"/>
            <a:ext cx="8819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III</a:t>
            </a:r>
            <a:r>
              <a:rPr lang="ru-RU" b="1" dirty="0"/>
              <a:t>. Клинические рекомендации по ведению больных с массивной кровопотерей</a:t>
            </a:r>
            <a:endParaRPr lang="ru-RU" dirty="0"/>
          </a:p>
          <a:p>
            <a:pPr algn="ctr"/>
            <a:r>
              <a:rPr lang="ru-RU" b="1" dirty="0"/>
              <a:t> </a:t>
            </a:r>
            <a:r>
              <a:rPr lang="ru-RU" b="1" dirty="0" smtClean="0"/>
              <a:t>Основными </a:t>
            </a:r>
            <a:r>
              <a:rPr lang="ru-RU" b="1" dirty="0"/>
              <a:t>задачами интенсивной терапии являются восполнение крови, потерь жидкости и стабилизация гемодинамики. Восполнение ОЦК следует начинать с введения </a:t>
            </a:r>
            <a:r>
              <a:rPr lang="ru-RU" b="1" dirty="0" err="1"/>
              <a:t>кристаллоидных</a:t>
            </a:r>
            <a:r>
              <a:rPr lang="ru-RU" b="1" dirty="0"/>
              <a:t> растворов через два-три периферических катетера или центральный катетер с максимально быстрым подключением </a:t>
            </a:r>
            <a:r>
              <a:rPr lang="ru-RU" b="1" dirty="0" err="1"/>
              <a:t>инфузии</a:t>
            </a:r>
            <a:r>
              <a:rPr lang="ru-RU" b="1" dirty="0"/>
              <a:t> коллоидов;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Проведение гемотрансфузии показано при уровне гемоглобина менее 90 г/л. При дефиците факторов свертывания крови показана трансфузия  свежезамороженной плазмы. При гипоксии показана </a:t>
            </a:r>
            <a:r>
              <a:rPr lang="ru-RU" dirty="0" err="1"/>
              <a:t>кислородотерапия</a:t>
            </a:r>
            <a:r>
              <a:rPr lang="ru-RU" dirty="0"/>
              <a:t>.  Для временного поддержания доставки О2 тканям можно использовать </a:t>
            </a:r>
            <a:r>
              <a:rPr lang="ru-RU" dirty="0" err="1"/>
              <a:t>перфторан</a:t>
            </a:r>
            <a:r>
              <a:rPr lang="ru-RU" dirty="0"/>
              <a:t>, внелегочную </a:t>
            </a:r>
            <a:r>
              <a:rPr lang="ru-RU" dirty="0" err="1"/>
              <a:t>оксигенацию</a:t>
            </a:r>
            <a:r>
              <a:rPr lang="ru-RU" dirty="0"/>
              <a:t>. ИВЛ может быть показана при нестабильной гемодинамике, гипоксии и нарушении сознания;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Вазопрессоры</a:t>
            </a:r>
            <a:r>
              <a:rPr lang="ru-RU" dirty="0"/>
              <a:t> показаны при недостаточной эффективности </a:t>
            </a:r>
            <a:r>
              <a:rPr lang="ru-RU" dirty="0" err="1"/>
              <a:t>инфузионно-трансфузионной</a:t>
            </a:r>
            <a:r>
              <a:rPr lang="ru-RU" dirty="0"/>
              <a:t> терапии. Использование их с дофамином улучшает почечный и </a:t>
            </a:r>
            <a:r>
              <a:rPr lang="ru-RU" dirty="0" err="1"/>
              <a:t>мезентериальный</a:t>
            </a:r>
            <a:r>
              <a:rPr lang="ru-RU" dirty="0"/>
              <a:t> кровоток. Рекомендовано применение антиоксидантов (</a:t>
            </a:r>
            <a:r>
              <a:rPr lang="ru-RU" dirty="0" err="1"/>
              <a:t>реамберин</a:t>
            </a:r>
            <a:r>
              <a:rPr lang="ru-RU" dirty="0"/>
              <a:t>, </a:t>
            </a:r>
            <a:r>
              <a:rPr lang="ru-RU" dirty="0" err="1"/>
              <a:t>мексидол</a:t>
            </a:r>
            <a:r>
              <a:rPr lang="ru-RU" dirty="0"/>
              <a:t>, </a:t>
            </a:r>
            <a:r>
              <a:rPr lang="ru-RU" dirty="0" err="1"/>
              <a:t>орготеин</a:t>
            </a:r>
            <a:r>
              <a:rPr lang="ru-RU" dirty="0"/>
              <a:t>, </a:t>
            </a:r>
            <a:r>
              <a:rPr lang="ru-RU" dirty="0" err="1"/>
              <a:t>аллопуринол</a:t>
            </a:r>
            <a:r>
              <a:rPr lang="ru-RU" dirty="0"/>
              <a:t>). Применение серотонина рекомендовано для улучшения периферического кровообращения и местного гемостаза;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Критерием восстановления микроциркуляции следует считать восстановление  гемодинамики и почасового диуреза;</a:t>
            </a:r>
          </a:p>
        </p:txBody>
      </p:sp>
    </p:spTree>
    <p:extLst>
      <p:ext uri="{BB962C8B-B14F-4D97-AF65-F5344CB8AC3E}">
        <p14:creationId xmlns:p14="http://schemas.microsoft.com/office/powerpoint/2010/main" val="7576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IV</a:t>
            </a:r>
            <a:r>
              <a:rPr lang="ru-RU" b="1" dirty="0"/>
              <a:t>. Медикаментозный гемостаз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 лечении пациентов с язвенными </a:t>
            </a:r>
            <a:r>
              <a:rPr lang="ru-RU" dirty="0" err="1"/>
              <a:t>гастродуоденальными</a:t>
            </a:r>
            <a:r>
              <a:rPr lang="ru-RU" dirty="0"/>
              <a:t> кровотечениями применение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-блокаторов не рекомендовано;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 лечении пациентов с язвенными </a:t>
            </a:r>
            <a:r>
              <a:rPr lang="ru-RU" dirty="0" err="1"/>
              <a:t>гастродуоденальными</a:t>
            </a:r>
            <a:r>
              <a:rPr lang="ru-RU" dirty="0"/>
              <a:t> кровотечениями применение </a:t>
            </a:r>
            <a:r>
              <a:rPr lang="ru-RU" dirty="0" err="1"/>
              <a:t>соматостатина</a:t>
            </a:r>
            <a:r>
              <a:rPr lang="ru-RU" dirty="0"/>
              <a:t> и его синтетических аналогов не рекомендовано;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Внутривенное </a:t>
            </a:r>
            <a:r>
              <a:rPr lang="ru-RU" dirty="0" err="1"/>
              <a:t>болюсное</a:t>
            </a:r>
            <a:r>
              <a:rPr lang="ru-RU" dirty="0"/>
              <a:t> введение ингибиторов протонной помпы с последующей непрерывной </a:t>
            </a:r>
            <a:r>
              <a:rPr lang="ru-RU" dirty="0" err="1"/>
              <a:t>инфузией</a:t>
            </a:r>
            <a:r>
              <a:rPr lang="ru-RU" dirty="0"/>
              <a:t> после эндоскопического гемостаза в течение 72 часов снижает количество рецидивов кровотечений и летальность и могут быть рекомендованы всем больным с высоким риском рецидива геморрагии;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 3 суток рекомендуется перевод на пероральные формы ингибиторов протонной помпы;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Всех пациентов с язвенными </a:t>
            </a:r>
            <a:r>
              <a:rPr lang="ru-RU" dirty="0" err="1"/>
              <a:t>гастродуоденальными</a:t>
            </a:r>
            <a:r>
              <a:rPr lang="ru-RU" dirty="0"/>
              <a:t> кровотечениями необходимо обследовать на наличие </a:t>
            </a:r>
            <a:r>
              <a:rPr lang="en-US" dirty="0" err="1"/>
              <a:t>Hp</a:t>
            </a:r>
            <a:r>
              <a:rPr lang="ru-RU" dirty="0"/>
              <a:t>-инфекции и при положительном результате обследования проводить </a:t>
            </a:r>
            <a:r>
              <a:rPr lang="ru-RU" dirty="0" err="1"/>
              <a:t>эрадикационную</a:t>
            </a:r>
            <a:r>
              <a:rPr lang="ru-RU" dirty="0"/>
              <a:t> терапию в стационаре;</a:t>
            </a:r>
          </a:p>
        </p:txBody>
      </p:sp>
    </p:spTree>
    <p:extLst>
      <p:ext uri="{BB962C8B-B14F-4D97-AF65-F5344CB8AC3E}">
        <p14:creationId xmlns:p14="http://schemas.microsoft.com/office/powerpoint/2010/main" val="358214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V</a:t>
            </a:r>
            <a:r>
              <a:rPr lang="ru-RU" b="1" dirty="0"/>
              <a:t>. Хирургическое </a:t>
            </a:r>
            <a:r>
              <a:rPr lang="ru-RU" b="1" dirty="0" smtClean="0"/>
              <a:t>лечение</a:t>
            </a:r>
          </a:p>
          <a:p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Основными задачами оперативного вмешательства при язвенном </a:t>
            </a:r>
            <a:r>
              <a:rPr lang="ru-RU" dirty="0" err="1"/>
              <a:t>гастродуоденальном</a:t>
            </a:r>
            <a:r>
              <a:rPr lang="ru-RU" dirty="0"/>
              <a:t> кровотечении являются: обеспечение надежности гемостаза, устранение источника геморрагии и профилактика рецидива кровотечения;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Экстренная операция показана у пациентов с продолжающимся кровотечением при неэффективности (или невозможности) эндоскопического гемостаза либо при рецидиве кровотечения;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кровоточащей язве желудка рекомендуется выполнять резекцию желудка;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кровоточащих язвах 12-перстной кишки могут быть рекомендованы следующие оперативные вмешательства: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Пилородуоденотомия</a:t>
            </a:r>
            <a:r>
              <a:rPr lang="ru-RU" dirty="0"/>
              <a:t> с иссечением язвы передней стенки, </a:t>
            </a:r>
            <a:r>
              <a:rPr lang="ru-RU" dirty="0" err="1"/>
              <a:t>пилоропластикой</a:t>
            </a:r>
            <a:r>
              <a:rPr lang="ru-RU" dirty="0"/>
              <a:t> по </a:t>
            </a:r>
            <a:r>
              <a:rPr lang="ru-RU" dirty="0" err="1"/>
              <a:t>Финнею</a:t>
            </a:r>
            <a:r>
              <a:rPr lang="ru-RU" dirty="0"/>
              <a:t> и стволовой </a:t>
            </a:r>
            <a:r>
              <a:rPr lang="ru-RU" dirty="0" err="1"/>
              <a:t>ваготомией</a:t>
            </a:r>
            <a:r>
              <a:rPr lang="ru-RU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Пилородуоденотомия</a:t>
            </a:r>
            <a:r>
              <a:rPr lang="ru-RU" dirty="0"/>
              <a:t> с прошиванием язвы задней стенки, </a:t>
            </a:r>
            <a:r>
              <a:rPr lang="ru-RU" dirty="0" err="1"/>
              <a:t>пилоропластикой</a:t>
            </a:r>
            <a:r>
              <a:rPr lang="ru-RU" dirty="0"/>
              <a:t> по </a:t>
            </a:r>
            <a:r>
              <a:rPr lang="ru-RU" dirty="0" err="1"/>
              <a:t>Финнею</a:t>
            </a:r>
            <a:r>
              <a:rPr lang="ru-RU" dirty="0"/>
              <a:t> и стволовой </a:t>
            </a:r>
            <a:r>
              <a:rPr lang="ru-RU" dirty="0" err="1"/>
              <a:t>ваготомией</a:t>
            </a:r>
            <a:r>
              <a:rPr lang="ru-RU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Резекция желудка;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У пациентов находящихся в критическом состоянии, возможно выполнение </a:t>
            </a:r>
            <a:r>
              <a:rPr lang="ru-RU" dirty="0" err="1"/>
              <a:t>гастро</a:t>
            </a:r>
            <a:r>
              <a:rPr lang="ru-RU" dirty="0"/>
              <a:t>(-</a:t>
            </a:r>
            <a:r>
              <a:rPr lang="ru-RU" dirty="0" err="1"/>
              <a:t>дуодено</a:t>
            </a:r>
            <a:r>
              <a:rPr lang="ru-RU" dirty="0"/>
              <a:t>)томии с прошиванием кровоточащего сосуда в дне язвы;</a:t>
            </a:r>
          </a:p>
        </p:txBody>
      </p:sp>
    </p:spTree>
    <p:extLst>
      <p:ext uri="{BB962C8B-B14F-4D97-AF65-F5344CB8AC3E}">
        <p14:creationId xmlns:p14="http://schemas.microsoft.com/office/powerpoint/2010/main" val="849565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VI</a:t>
            </a:r>
            <a:r>
              <a:rPr lang="ru-RU" b="1" dirty="0"/>
              <a:t>. Прогноз рецидива язвенного </a:t>
            </a:r>
            <a:r>
              <a:rPr lang="ru-RU" b="1" dirty="0" err="1"/>
              <a:t>гастродуоденального</a:t>
            </a:r>
            <a:r>
              <a:rPr lang="ru-RU" b="1" dirty="0"/>
              <a:t> кровотечения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Всех пациентов с язвенными </a:t>
            </a:r>
            <a:r>
              <a:rPr lang="ru-RU" dirty="0" err="1"/>
              <a:t>гастродуоденальными</a:t>
            </a:r>
            <a:r>
              <a:rPr lang="ru-RU" dirty="0"/>
              <a:t> кровотечениями рекомендовано стратифицировать по степени риска рецидива геморрагии;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Критериями высокого риска рецидива кровотечения являются клинические (тяжелая кровопотеря, коллапс в анамнезе, возраст больного, тяжелая сопутствующая патология) и лабораторные признаки (низкий уровень гемоглобина);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Эндоскопическими признаками высокого риска рецидива язвенного кровотечения являются кровотечения типа </a:t>
            </a:r>
            <a:r>
              <a:rPr lang="en-US" dirty="0"/>
              <a:t>FIA</a:t>
            </a:r>
            <a:r>
              <a:rPr lang="ru-RU" dirty="0"/>
              <a:t>-</a:t>
            </a:r>
            <a:r>
              <a:rPr lang="en-US" dirty="0"/>
              <a:t>B</a:t>
            </a:r>
            <a:r>
              <a:rPr lang="ru-RU" dirty="0"/>
              <a:t>, </a:t>
            </a:r>
            <a:r>
              <a:rPr lang="en-US" dirty="0"/>
              <a:t>FIIA</a:t>
            </a:r>
            <a:r>
              <a:rPr lang="ru-RU" dirty="0"/>
              <a:t>-</a:t>
            </a:r>
            <a:r>
              <a:rPr lang="en-US" dirty="0"/>
              <a:t>B</a:t>
            </a:r>
            <a:r>
              <a:rPr lang="ru-RU" dirty="0"/>
              <a:t>, а также глубина,  размеры и локализация язвы;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У пациентов с высоким риском рецидива кровотечения возможно выполнение срочного оперативного вмешательства (в течение 24 часов, после короткого предоперационной подготовки), направленного на предотвращение повторной геморрагии. Рекомендуемый объем срочных операций изложен в предыдущем разделе. Выполнение </a:t>
            </a:r>
            <a:r>
              <a:rPr lang="ru-RU" dirty="0" err="1"/>
              <a:t>гастро</a:t>
            </a:r>
            <a:r>
              <a:rPr lang="ru-RU" dirty="0"/>
              <a:t>(-</a:t>
            </a:r>
            <a:r>
              <a:rPr lang="ru-RU" dirty="0" err="1"/>
              <a:t>дуодено</a:t>
            </a:r>
            <a:r>
              <a:rPr lang="ru-RU" dirty="0"/>
              <a:t>)томии с прошивание кровоточащей язвы в срочном порядке не рекомендуется;</a:t>
            </a:r>
          </a:p>
        </p:txBody>
      </p:sp>
    </p:spTree>
    <p:extLst>
      <p:ext uri="{BB962C8B-B14F-4D97-AF65-F5344CB8AC3E}">
        <p14:creationId xmlns:p14="http://schemas.microsoft.com/office/powerpoint/2010/main" val="242639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VII</a:t>
            </a:r>
            <a:r>
              <a:rPr lang="ru-RU" b="1" dirty="0"/>
              <a:t>. Клинические рекомендации по ведению  больных с рецидивом кровотечения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Под рецидивом язвенного кровотечения понимается его возобновление после спонтанной или эндоскопической остановки, что оценивается по известным клиническим, лабораторным и эндоскопическим данным</a:t>
            </a:r>
            <a:r>
              <a:rPr lang="ru-RU" dirty="0" smtClean="0"/>
              <a:t>;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Возможными лечебными мероприятиями при рецидиве кровотечения являются: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Повторный эндоскопический гемостаз;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Чрезкожная</a:t>
            </a:r>
            <a:r>
              <a:rPr lang="ru-RU" dirty="0"/>
              <a:t> </a:t>
            </a:r>
            <a:r>
              <a:rPr lang="ru-RU" dirty="0" err="1"/>
              <a:t>эмболизация</a:t>
            </a:r>
            <a:r>
              <a:rPr lang="ru-RU" dirty="0"/>
              <a:t> артерий желудка и 12-перстной кишки;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Экстренная операция;</a:t>
            </a:r>
          </a:p>
        </p:txBody>
      </p:sp>
    </p:spTree>
    <p:extLst>
      <p:ext uri="{BB962C8B-B14F-4D97-AF65-F5344CB8AC3E}">
        <p14:creationId xmlns:p14="http://schemas.microsoft.com/office/powerpoint/2010/main" val="375485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</a:t>
            </a:r>
            <a:r>
              <a:rPr lang="en-US" b="1" dirty="0"/>
              <a:t>VIII</a:t>
            </a:r>
            <a:r>
              <a:rPr lang="ru-RU" b="1" dirty="0"/>
              <a:t>. Клинические рекомендации по ведению больных с НПВП-ассоциированными кровотечениями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Все пациенты, нуждающиеся в постоянном приеме НПВП, должны быть стратифицированы в зависимости от риска возникновения геморрагических осложнений;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высоком риске развития кровотечений рекомендован перевод пациентов на селективные ингибиторы ЦОГ-2 в сочетании с постоянным приемом ингибиторов протонной помпы или </a:t>
            </a:r>
            <a:r>
              <a:rPr lang="ru-RU" dirty="0" err="1"/>
              <a:t>мизопростола</a:t>
            </a:r>
            <a:r>
              <a:rPr lang="ru-RU" b="1" dirty="0"/>
              <a:t>;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 развитии кровотечения прием НПВП должен быть прекращен (замена препаратами других групп). Рекомендовано сочетание эндоскопического и медикаментозного (ингибиторы протонной помпы) гемостаза;</a:t>
            </a:r>
          </a:p>
        </p:txBody>
      </p:sp>
    </p:spTree>
    <p:extLst>
      <p:ext uri="{BB962C8B-B14F-4D97-AF65-F5344CB8AC3E}">
        <p14:creationId xmlns:p14="http://schemas.microsoft.com/office/powerpoint/2010/main" val="3457054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</TotalTime>
  <Words>235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tech</dc:creator>
  <cp:lastModifiedBy>tech</cp:lastModifiedBy>
  <cp:revision>2</cp:revision>
  <dcterms:created xsi:type="dcterms:W3CDTF">2019-12-30T02:51:39Z</dcterms:created>
  <dcterms:modified xsi:type="dcterms:W3CDTF">2019-12-30T03:14:23Z</dcterms:modified>
</cp:coreProperties>
</file>