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984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4" r="5114"/>
          <a:stretch/>
        </p:blipFill>
        <p:spPr bwMode="auto">
          <a:xfrm>
            <a:off x="0" y="0"/>
            <a:ext cx="9144000" cy="572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3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307" y="265212"/>
            <a:ext cx="7643192" cy="9525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  <a:t>Распределение студентов специальности «Педиатрия»</a:t>
            </a:r>
            <a:b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  <a:t>в зависимости от места прохождения практики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650672"/>
              </p:ext>
            </p:extLst>
          </p:nvPr>
        </p:nvGraphicFramePr>
        <p:xfrm>
          <a:off x="467544" y="1489348"/>
          <a:ext cx="8229600" cy="36626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34680"/>
                <a:gridCol w="1008112"/>
                <a:gridCol w="1080120"/>
                <a:gridCol w="1008112"/>
                <a:gridCol w="1080120"/>
                <a:gridCol w="1018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Лечебные учреждения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4 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курс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г. Красноярск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Красноярский край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РФ (р. Бурятия, р. Тыва,</a:t>
                      </a:r>
                    </a:p>
                    <a:p>
                      <a:r>
                        <a:rPr lang="ru-RU" sz="1600" dirty="0" smtClean="0"/>
                        <a:t>р. Хакасия, р. Саха,</a:t>
                      </a:r>
                    </a:p>
                    <a:p>
                      <a:r>
                        <a:rPr lang="ru-RU" sz="1600" dirty="0" smtClean="0"/>
                        <a:t>Иркутская обл. и др.)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i="1" dirty="0" smtClean="0"/>
                    </a:p>
                    <a:p>
                      <a:r>
                        <a:rPr lang="ru-RU" sz="1600" b="1" i="1" dirty="0" smtClean="0"/>
                        <a:t>Всего:</a:t>
                      </a:r>
                    </a:p>
                    <a:p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i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195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i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148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i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126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i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168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i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31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44" y="265212"/>
            <a:ext cx="8229600" cy="9525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  <a:t>Распределение студентов специальности «Стоматология» в</a:t>
            </a:r>
            <a:b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  <a:t>зависимости от места прохождения практики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235148"/>
              </p:ext>
            </p:extLst>
          </p:nvPr>
        </p:nvGraphicFramePr>
        <p:xfrm>
          <a:off x="1475656" y="1489348"/>
          <a:ext cx="6203032" cy="37541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34680"/>
                <a:gridCol w="1080120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Лечебные учреждения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4 курс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г. Красноярск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Красноярский край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РФ (р. Бурятия, р. Тыва,</a:t>
                      </a:r>
                    </a:p>
                    <a:p>
                      <a:r>
                        <a:rPr lang="ru-RU" dirty="0" smtClean="0"/>
                        <a:t>р. Хакасия, р. Саха,</a:t>
                      </a:r>
                    </a:p>
                    <a:p>
                      <a:r>
                        <a:rPr lang="ru-RU" dirty="0" smtClean="0"/>
                        <a:t>Иркутская обл. и др.)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i="1" dirty="0" smtClean="0"/>
                    </a:p>
                    <a:p>
                      <a:r>
                        <a:rPr lang="ru-RU" b="1" i="1" dirty="0" smtClean="0"/>
                        <a:t>Всего:</a:t>
                      </a:r>
                    </a:p>
                    <a:p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1" dirty="0" smtClean="0"/>
                    </a:p>
                    <a:p>
                      <a:pPr algn="ctr"/>
                      <a:r>
                        <a:rPr lang="ru-RU" b="1" i="1" dirty="0" smtClean="0"/>
                        <a:t>136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1" dirty="0" smtClean="0"/>
                    </a:p>
                    <a:p>
                      <a:pPr algn="ctr"/>
                      <a:r>
                        <a:rPr lang="ru-RU" b="1" i="1" dirty="0" smtClean="0"/>
                        <a:t>105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1" dirty="0" smtClean="0"/>
                    </a:p>
                    <a:p>
                      <a:pPr algn="ctr"/>
                      <a:r>
                        <a:rPr lang="ru-RU" b="1" i="1" dirty="0" smtClean="0"/>
                        <a:t>96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2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614" y="228865"/>
            <a:ext cx="7510185" cy="82843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Bookman Old Style" panose="02050604050505020204" pitchFamily="18" charset="0"/>
              </a:rPr>
              <a:t>Замечания базовых руководителей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73324"/>
            <a:ext cx="8784975" cy="41044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100" dirty="0" smtClean="0"/>
              <a:t>Студенты </a:t>
            </a:r>
            <a:r>
              <a:rPr lang="ru-RU" sz="2100" dirty="0"/>
              <a:t>не знают регламентирующие </a:t>
            </a:r>
            <a:r>
              <a:rPr lang="ru-RU" sz="2100" dirty="0" smtClean="0"/>
              <a:t>приказы (КГБУЗ «КМДКБ №1»).</a:t>
            </a:r>
            <a:endParaRPr lang="ru-RU" sz="21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100" dirty="0" smtClean="0"/>
              <a:t>Не </a:t>
            </a:r>
            <a:r>
              <a:rPr lang="ru-RU" sz="2100" dirty="0"/>
              <a:t>умеют интерпретировать результаты лабораторных исследований.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100" dirty="0" smtClean="0"/>
              <a:t>С </a:t>
            </a:r>
            <a:r>
              <a:rPr lang="ru-RU" sz="2100" dirty="0"/>
              <a:t>трудом проводят объективный осмотр и отражают его в </a:t>
            </a:r>
            <a:r>
              <a:rPr lang="ru-RU" sz="2100" dirty="0" smtClean="0"/>
              <a:t>первичной документации</a:t>
            </a:r>
            <a:r>
              <a:rPr lang="ru-RU" sz="21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100" dirty="0" smtClean="0"/>
              <a:t>Недостаточно </a:t>
            </a:r>
            <a:r>
              <a:rPr lang="ru-RU" sz="2100" dirty="0"/>
              <a:t>высокий уровень </a:t>
            </a:r>
            <a:r>
              <a:rPr lang="ru-RU" sz="2100" dirty="0" smtClean="0"/>
              <a:t>знаний </a:t>
            </a:r>
            <a:r>
              <a:rPr lang="ru-RU" sz="2100" dirty="0"/>
              <a:t>(КМРД №2</a:t>
            </a:r>
            <a:r>
              <a:rPr lang="ru-RU" sz="2100" dirty="0" smtClean="0"/>
              <a:t>).</a:t>
            </a:r>
            <a:endParaRPr lang="ru-RU" sz="21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100" dirty="0" smtClean="0"/>
              <a:t>Минимальный </a:t>
            </a:r>
            <a:r>
              <a:rPr lang="ru-RU" sz="2100" dirty="0"/>
              <a:t>навык общения с пациентами, мотивация </a:t>
            </a:r>
            <a:r>
              <a:rPr lang="ru-RU" sz="2100" dirty="0" smtClean="0"/>
              <a:t>и заинтересованность </a:t>
            </a:r>
            <a:r>
              <a:rPr lang="ru-RU" sz="2100" dirty="0"/>
              <a:t>в лечебном процессе у большинства </a:t>
            </a:r>
            <a:r>
              <a:rPr lang="ru-RU" sz="2100" dirty="0" smtClean="0"/>
              <a:t>формальная </a:t>
            </a:r>
            <a:r>
              <a:rPr lang="ru-RU" sz="2100" dirty="0"/>
              <a:t>(</a:t>
            </a:r>
            <a:r>
              <a:rPr lang="ru-RU" sz="2100" dirty="0" smtClean="0"/>
              <a:t>КК Госпиталь </a:t>
            </a:r>
            <a:r>
              <a:rPr lang="ru-RU" sz="2100" dirty="0"/>
              <a:t>ветеранов войн</a:t>
            </a:r>
            <a:r>
              <a:rPr lang="ru-RU" sz="2100" dirty="0" smtClean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100" dirty="0" smtClean="0"/>
              <a:t>Отсутствует клиническое мышление. Низкие практические навыки (КГБУЗ «</a:t>
            </a:r>
            <a:r>
              <a:rPr lang="ru-RU" sz="2100" dirty="0" err="1" smtClean="0"/>
              <a:t>Краснотуранская</a:t>
            </a:r>
            <a:r>
              <a:rPr lang="ru-RU" sz="2100" dirty="0" smtClean="0"/>
              <a:t> районная больница», КГАУЗ «</a:t>
            </a:r>
            <a:r>
              <a:rPr lang="ru-RU" sz="2100" dirty="0" err="1" smtClean="0"/>
              <a:t>Канская</a:t>
            </a:r>
            <a:r>
              <a:rPr lang="ru-RU" sz="2100" dirty="0" smtClean="0"/>
              <a:t> МСП»)</a:t>
            </a:r>
            <a:endParaRPr lang="ru-RU" sz="21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669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Предложения и пожелания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Увеличить </a:t>
            </a:r>
            <a:r>
              <a:rPr lang="ru-RU" sz="2800" dirty="0"/>
              <a:t>продолжительность практики в </a:t>
            </a:r>
            <a:r>
              <a:rPr lang="ru-RU" sz="2800" dirty="0" smtClean="0"/>
              <a:t>детской поликлинике</a:t>
            </a:r>
            <a:r>
              <a:rPr lang="ru-RU" sz="2800" dirty="0"/>
              <a:t>. (КМДКБ №1; КГДБ №8</a:t>
            </a:r>
            <a:r>
              <a:rPr lang="ru-RU" sz="2800" dirty="0" smtClean="0"/>
              <a:t>).</a:t>
            </a:r>
            <a:endParaRPr lang="ru-RU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Больше практических </a:t>
            </a:r>
            <a:r>
              <a:rPr lang="ru-RU" sz="2800" dirty="0"/>
              <a:t>навыков и опыта общения </a:t>
            </a:r>
            <a:r>
              <a:rPr lang="ru-RU" sz="2800" dirty="0" smtClean="0"/>
              <a:t>с пациентами </a:t>
            </a:r>
            <a:r>
              <a:rPr lang="ru-RU" sz="2800" dirty="0"/>
              <a:t>(КК Госпиталь ветеранов </a:t>
            </a:r>
            <a:r>
              <a:rPr lang="ru-RU" sz="2800" dirty="0" smtClean="0"/>
              <a:t>войн).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64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Предложения отдела производственной практики:</a:t>
            </a:r>
            <a:endParaRPr lang="ru-RU" sz="3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9348"/>
            <a:ext cx="8229600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</a:t>
            </a:r>
            <a:r>
              <a:rPr lang="ru-RU" sz="2800" dirty="0"/>
              <a:t>Создание чек-листа </a:t>
            </a:r>
            <a:r>
              <a:rPr lang="ru-RU" sz="2800" dirty="0" smtClean="0"/>
              <a:t>для обучающихся с использованием </a:t>
            </a:r>
            <a:r>
              <a:rPr lang="ru-RU" sz="2800" dirty="0"/>
              <a:t>языка-посредника (английского языка</a:t>
            </a:r>
            <a:r>
              <a:rPr lang="ru-RU" sz="2800" dirty="0" smtClean="0"/>
              <a:t>).</a:t>
            </a:r>
          </a:p>
          <a:p>
            <a:pPr marL="0" indent="0">
              <a:buNone/>
            </a:pPr>
            <a:r>
              <a:rPr lang="ru-RU" sz="2800" dirty="0" smtClean="0"/>
              <a:t>2. Внесение конкретных дат в приказ прохождения практики для обучающихся не прошедших практику.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002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21375"/>
            <a:ext cx="7283152" cy="54040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Bookman Old Style" panose="02050604050505020204" pitchFamily="18" charset="0"/>
              </a:rPr>
              <a:t>Нормативные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5292"/>
            <a:ext cx="8568952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/>
              <a:t>• Федеральный закон от 29.12.2012 г. № 273-ФЗ «Об образовании </a:t>
            </a:r>
            <a:r>
              <a:rPr lang="ru-RU" sz="2100" dirty="0" smtClean="0"/>
              <a:t>в Российской </a:t>
            </a:r>
            <a:r>
              <a:rPr lang="ru-RU" sz="2100" dirty="0"/>
              <a:t>Федерации».</a:t>
            </a:r>
          </a:p>
          <a:p>
            <a:pPr marL="0" indent="0">
              <a:buNone/>
            </a:pPr>
            <a:r>
              <a:rPr lang="ru-RU" sz="2100" dirty="0"/>
              <a:t>• Федеральный закон. Об основах охраны здоровья граждан Российской</a:t>
            </a:r>
          </a:p>
          <a:p>
            <a:pPr marL="0" indent="0">
              <a:buNone/>
            </a:pPr>
            <a:r>
              <a:rPr lang="ru-RU" sz="2100" dirty="0"/>
              <a:t>Федерации от 21.11.2011 N 323-ФЗ (Федеральный закон от 21.11.2011 </a:t>
            </a:r>
            <a:r>
              <a:rPr lang="ru-RU" sz="2100" dirty="0" smtClean="0"/>
              <a:t>N323-ФЗ </a:t>
            </a:r>
            <a:r>
              <a:rPr lang="ru-RU" sz="2100" dirty="0"/>
              <a:t>(ред. от 25.12.2023) "Об основах охраны здоровья граждан в Российской Федерации" (с изм. и доп., вступ. в силу с 05.01.2024)).</a:t>
            </a:r>
          </a:p>
          <a:p>
            <a:pPr marL="0" indent="0">
              <a:buNone/>
            </a:pPr>
            <a:r>
              <a:rPr lang="ru-RU" sz="2100" dirty="0" smtClean="0"/>
              <a:t>• </a:t>
            </a:r>
            <a:r>
              <a:rPr lang="ru-RU" sz="2100" dirty="0"/>
              <a:t>Приказ «Об утверждении Порядка организации и </a:t>
            </a:r>
            <a:r>
              <a:rPr lang="ru-RU" sz="2100" dirty="0" smtClean="0"/>
              <a:t>проведения практической </a:t>
            </a:r>
            <a:r>
              <a:rPr lang="ru-RU" sz="2100" dirty="0"/>
              <a:t>подготовки обучающихся по </a:t>
            </a:r>
            <a:r>
              <a:rPr lang="ru-RU" sz="2100" dirty="0" smtClean="0"/>
              <a:t>профессиональным образовательным </a:t>
            </a:r>
            <a:r>
              <a:rPr lang="ru-RU" sz="2100" dirty="0"/>
              <a:t>программам медицинского </a:t>
            </a:r>
            <a:r>
              <a:rPr lang="ru-RU" sz="2100" dirty="0" smtClean="0"/>
              <a:t>образования, фармацевтического </a:t>
            </a:r>
            <a:r>
              <a:rPr lang="ru-RU" sz="2100" dirty="0"/>
              <a:t>образования» № 620н от 03.09.2013 года.</a:t>
            </a:r>
          </a:p>
          <a:p>
            <a:pPr marL="0" indent="0">
              <a:buNone/>
            </a:pPr>
            <a:r>
              <a:rPr lang="ru-RU" sz="2100" dirty="0"/>
              <a:t>• Приказа Министерства образования и науки Российской Федерации </a:t>
            </a:r>
            <a:r>
              <a:rPr lang="ru-RU" sz="2100" dirty="0" smtClean="0"/>
              <a:t>и Министерства </a:t>
            </a:r>
            <a:r>
              <a:rPr lang="ru-RU" sz="2100" dirty="0"/>
              <a:t>просвещения Российской Федерации от 5 августа 2020 г</a:t>
            </a:r>
            <a:r>
              <a:rPr lang="ru-RU" sz="2100" dirty="0" smtClean="0"/>
              <a:t>. № </a:t>
            </a:r>
            <a:r>
              <a:rPr lang="ru-RU" sz="2100" dirty="0"/>
              <a:t>885/390 «О практической подготовке обучающихся»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09228"/>
            <a:ext cx="7604272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В соответствии с Приказом Министерства здравоохранения РФ от 30 июня 2016 </a:t>
            </a:r>
            <a:r>
              <a:rPr lang="ru-RU" sz="2400" dirty="0" smtClean="0"/>
              <a:t>года № </a:t>
            </a:r>
            <a:r>
              <a:rPr lang="ru-RU" sz="2400" dirty="0"/>
              <a:t>435н «Об утверждении типовой формы договора об организации </a:t>
            </a:r>
            <a:r>
              <a:rPr lang="ru-RU" sz="2400" dirty="0" smtClean="0"/>
              <a:t>практической подготовки </a:t>
            </a:r>
            <a:r>
              <a:rPr lang="ru-RU" sz="2400" dirty="0"/>
              <a:t>обучающихся, заключаемого между образовательной или </a:t>
            </a:r>
            <a:r>
              <a:rPr lang="ru-RU" sz="2400" dirty="0" smtClean="0"/>
              <a:t>научной организацией </a:t>
            </a:r>
            <a:r>
              <a:rPr lang="ru-RU" sz="2400" dirty="0"/>
              <a:t>и медицинской организацией либо организацией, </a:t>
            </a:r>
            <a:r>
              <a:rPr lang="ru-RU" sz="2400" dirty="0" smtClean="0"/>
              <a:t>осуществляющей производство </a:t>
            </a:r>
            <a:r>
              <a:rPr lang="ru-RU" sz="2400" dirty="0"/>
              <a:t>и изготовление медицинских изделий, аптечной организацией, </a:t>
            </a:r>
            <a:r>
              <a:rPr lang="ru-RU" sz="2400" dirty="0" smtClean="0"/>
              <a:t>судебно-экспертным </a:t>
            </a:r>
            <a:r>
              <a:rPr lang="ru-RU" sz="2400" dirty="0"/>
              <a:t>учреждением или иной организацией, осуществляющей деятельность </a:t>
            </a:r>
            <a:r>
              <a:rPr lang="ru-RU" sz="2400" dirty="0" smtClean="0"/>
              <a:t>в сфере </a:t>
            </a:r>
            <a:r>
              <a:rPr lang="ru-RU" sz="2400" dirty="0"/>
              <a:t>охраны здоровья» </a:t>
            </a:r>
            <a:r>
              <a:rPr lang="ru-RU" sz="2400" dirty="0">
                <a:solidFill>
                  <a:srgbClr val="FF0000"/>
                </a:solidFill>
              </a:rPr>
              <a:t>заключены договоры об организации и проведении </a:t>
            </a:r>
            <a:r>
              <a:rPr lang="ru-RU" sz="2400" dirty="0" smtClean="0">
                <a:solidFill>
                  <a:srgbClr val="FF0000"/>
                </a:solidFill>
              </a:rPr>
              <a:t>практики студентов</a:t>
            </a:r>
            <a:r>
              <a:rPr lang="ru-RU" sz="2400" dirty="0">
                <a:solidFill>
                  <a:srgbClr val="FF0000"/>
                </a:solidFill>
              </a:rPr>
              <a:t>, в которых прописаны права и обязанности сторон по </a:t>
            </a:r>
            <a:r>
              <a:rPr lang="ru-RU" sz="2400" dirty="0" smtClean="0">
                <a:solidFill>
                  <a:srgbClr val="FF0000"/>
                </a:solidFill>
              </a:rPr>
              <a:t>организации практики студентов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61356"/>
            <a:ext cx="8229600" cy="3771636"/>
          </a:xfrm>
        </p:spPr>
        <p:txBody>
          <a:bodyPr/>
          <a:lstStyle/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Красноярск </a:t>
            </a:r>
            <a:r>
              <a:rPr lang="ru-RU" dirty="0"/>
              <a:t>– </a:t>
            </a:r>
            <a:r>
              <a:rPr lang="ru-RU" dirty="0" smtClean="0">
                <a:solidFill>
                  <a:srgbClr val="C00000"/>
                </a:solidFill>
              </a:rPr>
              <a:t>172 договора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 smtClean="0"/>
              <a:t>Красноярский край </a:t>
            </a:r>
            <a:r>
              <a:rPr lang="ru-RU" dirty="0"/>
              <a:t>– </a:t>
            </a:r>
            <a:r>
              <a:rPr lang="ru-RU" dirty="0" smtClean="0">
                <a:solidFill>
                  <a:srgbClr val="C00000"/>
                </a:solidFill>
              </a:rPr>
              <a:t>59 договоров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 smtClean="0"/>
              <a:t>Лечебные учреждения других </a:t>
            </a:r>
            <a:r>
              <a:rPr lang="ru-RU" dirty="0"/>
              <a:t>субъектов РФ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C00000"/>
                </a:solidFill>
              </a:rPr>
              <a:t>94 договора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3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75642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Bookman Old Style" panose="02050604050505020204" pitchFamily="18" charset="0"/>
              </a:rPr>
              <a:t>Электронный модуль ПП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" t="14647" r="15625" b="20202"/>
          <a:stretch/>
        </p:blipFill>
        <p:spPr bwMode="auto">
          <a:xfrm>
            <a:off x="467545" y="1273324"/>
            <a:ext cx="5544616" cy="24878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4" t="27923" r="16200" b="34236"/>
          <a:stretch/>
        </p:blipFill>
        <p:spPr bwMode="auto">
          <a:xfrm>
            <a:off x="3347864" y="3561581"/>
            <a:ext cx="5238750" cy="1619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2282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615" y="125855"/>
            <a:ext cx="7510185" cy="9525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Производственные </a:t>
            </a:r>
            <a:r>
              <a:rPr lang="ru-RU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практики:</a:t>
            </a:r>
            <a:endParaRPr lang="ru-RU" sz="3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702423"/>
              </p:ext>
            </p:extLst>
          </p:nvPr>
        </p:nvGraphicFramePr>
        <p:xfrm>
          <a:off x="1763688" y="1201316"/>
          <a:ext cx="7077472" cy="4124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66239"/>
                <a:gridCol w="4325996"/>
                <a:gridCol w="2185237"/>
              </a:tblGrid>
              <a:tr h="34095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Курс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практики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 прохождения</a:t>
                      </a:r>
                      <a:endParaRPr lang="ru-RU" sz="1400" dirty="0"/>
                    </a:p>
                  </a:txBody>
                  <a:tcPr/>
                </a:tc>
              </a:tr>
              <a:tr h="9808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производственная практика - практика по</a:t>
                      </a:r>
                    </a:p>
                    <a:p>
                      <a:r>
                        <a:rPr lang="ru-RU" sz="1400" dirty="0" smtClean="0"/>
                        <a:t>получению профессиональных умений и опыта</a:t>
                      </a:r>
                    </a:p>
                    <a:p>
                      <a:r>
                        <a:rPr lang="ru-RU" sz="1400" dirty="0" smtClean="0"/>
                        <a:t>профессиональной деятельности «Помощник</a:t>
                      </a:r>
                    </a:p>
                    <a:p>
                      <a:r>
                        <a:rPr lang="ru-RU" sz="1400" dirty="0" smtClean="0"/>
                        <a:t>младшего медицинского персонала»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01.07.2023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- 11.07.2023</a:t>
                      </a:r>
                      <a:endParaRPr lang="ru-RU" sz="1400" dirty="0"/>
                    </a:p>
                  </a:txBody>
                  <a:tcPr/>
                </a:tc>
              </a:tr>
              <a:tr h="7566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практика по получению профессиональных умений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опыта профессиональной деятельности</a:t>
                      </a:r>
                    </a:p>
                    <a:p>
                      <a:r>
                        <a:rPr lang="ru-RU" sz="1400" dirty="0" smtClean="0"/>
                        <a:t>«Помощник палатной медицинской сестры»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19.06.2023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- 07.07.2023</a:t>
                      </a:r>
                      <a:endParaRPr lang="ru-RU" sz="1400" dirty="0"/>
                    </a:p>
                  </a:txBody>
                  <a:tcPr/>
                </a:tc>
              </a:tr>
              <a:tr h="5324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клинической практики «Помощник процедурной</a:t>
                      </a:r>
                    </a:p>
                    <a:p>
                      <a:r>
                        <a:rPr lang="ru-RU" sz="1400" dirty="0" smtClean="0"/>
                        <a:t>медицинской сестры»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19.06.2023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- 07.07.2023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5324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производственная практика – клиническая</a:t>
                      </a:r>
                    </a:p>
                    <a:p>
                      <a:r>
                        <a:rPr lang="ru-RU" sz="1400" dirty="0" smtClean="0"/>
                        <a:t>практика «Помощник врача стационара»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08.06.2023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- 12.07.2023 </a:t>
                      </a:r>
                      <a:endParaRPr lang="ru-RU" sz="1400" dirty="0"/>
                    </a:p>
                  </a:txBody>
                  <a:tcPr/>
                </a:tc>
              </a:tr>
              <a:tr h="9808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производственная практика -клинической практики</a:t>
                      </a:r>
                    </a:p>
                    <a:p>
                      <a:r>
                        <a:rPr lang="ru-RU" sz="1400" dirty="0" smtClean="0"/>
                        <a:t>«Помощник врача амбулаторно-поликлинического</a:t>
                      </a:r>
                    </a:p>
                    <a:p>
                      <a:r>
                        <a:rPr lang="ru-RU" sz="1400" dirty="0" smtClean="0"/>
                        <a:t>учреждения»</a:t>
                      </a:r>
                      <a:endParaRPr lang="ru-RU" sz="1400" dirty="0"/>
                    </a:p>
                    <a:p>
                      <a:r>
                        <a:rPr lang="ru-RU" sz="1400" dirty="0" smtClean="0"/>
                        <a:t>«Научно-исследовательская работа»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19.06.2023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-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07.07.2023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-1340084" y="2930377"/>
            <a:ext cx="410445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Лечебное дело</a:t>
            </a:r>
            <a:endParaRPr lang="ru-RU" sz="3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9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615" y="125855"/>
            <a:ext cx="7510185" cy="9525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Производственные </a:t>
            </a:r>
            <a:r>
              <a:rPr lang="ru-RU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практики:</a:t>
            </a:r>
            <a:endParaRPr lang="ru-RU" sz="3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733159"/>
              </p:ext>
            </p:extLst>
          </p:nvPr>
        </p:nvGraphicFramePr>
        <p:xfrm>
          <a:off x="1691680" y="1201316"/>
          <a:ext cx="7005464" cy="39725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60478"/>
                <a:gridCol w="4281982"/>
                <a:gridCol w="21630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Курс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практики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 прохождения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производственная практика - практика по</a:t>
                      </a:r>
                    </a:p>
                    <a:p>
                      <a:r>
                        <a:rPr lang="ru-RU" sz="1400" dirty="0" smtClean="0"/>
                        <a:t>получению профессиональных умений и опыта</a:t>
                      </a:r>
                    </a:p>
                    <a:p>
                      <a:r>
                        <a:rPr lang="ru-RU" sz="1400" dirty="0" smtClean="0"/>
                        <a:t>профессиональной деятельности «Помощник</a:t>
                      </a:r>
                    </a:p>
                    <a:p>
                      <a:r>
                        <a:rPr lang="ru-RU" sz="1400" dirty="0" smtClean="0"/>
                        <a:t>младшего медицинского персонала»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29.06.2023 - 08.07.2023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практика по получению профессиональных умений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опыта профессиональной деятельности</a:t>
                      </a:r>
                    </a:p>
                    <a:p>
                      <a:r>
                        <a:rPr lang="ru-RU" sz="1400" dirty="0" smtClean="0"/>
                        <a:t>«Помощник палатной медицинской сестры»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19.06.2023</a:t>
                      </a:r>
                      <a:r>
                        <a:rPr lang="ru-RU" sz="1400" baseline="0" dirty="0" smtClean="0"/>
                        <a:t> - </a:t>
                      </a:r>
                      <a:r>
                        <a:rPr lang="ru-RU" sz="1400" dirty="0" smtClean="0"/>
                        <a:t>07.07.2023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клинической практики «Помощник процедурной</a:t>
                      </a:r>
                    </a:p>
                    <a:p>
                      <a:r>
                        <a:rPr lang="ru-RU" sz="1400" dirty="0" smtClean="0"/>
                        <a:t>медицинской сестры»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19.0б.2023 - 07.07.2023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производственная практика – клиническая</a:t>
                      </a:r>
                    </a:p>
                    <a:p>
                      <a:r>
                        <a:rPr lang="ru-RU" sz="1400" dirty="0" smtClean="0"/>
                        <a:t>практика «Помощник врача стационара»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31.05.2023</a:t>
                      </a:r>
                      <a:r>
                        <a:rPr lang="ru-RU" sz="1400" baseline="0" dirty="0" smtClean="0"/>
                        <a:t> - </a:t>
                      </a:r>
                      <a:r>
                        <a:rPr lang="ru-RU" sz="1400" dirty="0" smtClean="0"/>
                        <a:t>08.07.2023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производственная практика – клиническая практика:</a:t>
                      </a:r>
                    </a:p>
                    <a:p>
                      <a:r>
                        <a:rPr lang="ru-RU" sz="1400" dirty="0" smtClean="0"/>
                        <a:t>«Помощник врача детской поликлиники»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19.06.2023</a:t>
                      </a:r>
                      <a:r>
                        <a:rPr lang="ru-RU" sz="1400" baseline="0" dirty="0" smtClean="0"/>
                        <a:t> – </a:t>
                      </a:r>
                      <a:r>
                        <a:rPr lang="ru-RU" sz="1400" dirty="0" smtClean="0"/>
                        <a:t>01.07.2023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«Научно-исследовательская работа»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03.07.2023 -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07.07.2023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1340085" y="2922024"/>
            <a:ext cx="410445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Педиатрия</a:t>
            </a:r>
            <a:endParaRPr lang="ru-RU" sz="3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614" y="143417"/>
            <a:ext cx="7510185" cy="9525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Производственные </a:t>
            </a:r>
            <a:r>
              <a:rPr lang="ru-RU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практики:</a:t>
            </a:r>
            <a:endParaRPr lang="ru-RU" sz="3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450947"/>
              </p:ext>
            </p:extLst>
          </p:nvPr>
        </p:nvGraphicFramePr>
        <p:xfrm>
          <a:off x="1763688" y="1201316"/>
          <a:ext cx="6933456" cy="38811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54717"/>
                <a:gridCol w="4237968"/>
                <a:gridCol w="21407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Курс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практики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 прохождения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учебная практика – клиническая практика</a:t>
                      </a:r>
                    </a:p>
                    <a:p>
                      <a:r>
                        <a:rPr lang="ru-RU" sz="1400" dirty="0" smtClean="0"/>
                        <a:t>«Помощник палатной и процедурной</a:t>
                      </a:r>
                    </a:p>
                    <a:p>
                      <a:r>
                        <a:rPr lang="ru-RU" sz="1400" dirty="0" smtClean="0"/>
                        <a:t>медицинской сестры»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05.06.2023</a:t>
                      </a:r>
                      <a:r>
                        <a:rPr lang="ru-RU" sz="1400" baseline="0" dirty="0" smtClean="0"/>
                        <a:t> - </a:t>
                      </a:r>
                      <a:r>
                        <a:rPr lang="ru-RU" sz="1400" dirty="0" smtClean="0"/>
                        <a:t>23.06.2023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учебная практика - ознакомительная практика (Основы </a:t>
                      </a:r>
                      <a:r>
                        <a:rPr lang="ru-RU" sz="1400" dirty="0" err="1" smtClean="0"/>
                        <a:t>ассистирования</a:t>
                      </a:r>
                      <a:r>
                        <a:rPr lang="ru-RU" sz="1400" dirty="0" smtClean="0"/>
                        <a:t> врачу-стоматологу)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05.06.2023</a:t>
                      </a:r>
                      <a:r>
                        <a:rPr lang="ru-RU" sz="1400" baseline="0" dirty="0" smtClean="0"/>
                        <a:t> - </a:t>
                      </a:r>
                      <a:r>
                        <a:rPr lang="ru-RU" sz="1400" dirty="0" smtClean="0"/>
                        <a:t>23.06.2023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производственная практика – практика по</a:t>
                      </a:r>
                    </a:p>
                    <a:p>
                      <a:r>
                        <a:rPr lang="ru-RU" sz="1400" dirty="0" smtClean="0"/>
                        <a:t>получению профессиональных умений и опыта</a:t>
                      </a:r>
                    </a:p>
                    <a:p>
                      <a:r>
                        <a:rPr lang="ru-RU" sz="1400" dirty="0" smtClean="0"/>
                        <a:t>профессиональной деятельности (Помощник</a:t>
                      </a:r>
                    </a:p>
                    <a:p>
                      <a:r>
                        <a:rPr lang="ru-RU" sz="1400" dirty="0" smtClean="0"/>
                        <a:t>врача-стоматолога (гигиениста)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29.06.2023</a:t>
                      </a:r>
                      <a:r>
                        <a:rPr lang="ru-RU" sz="1400" baseline="0" dirty="0" smtClean="0"/>
                        <a:t> - </a:t>
                      </a:r>
                      <a:r>
                        <a:rPr lang="ru-RU" sz="1400" dirty="0" smtClean="0"/>
                        <a:t>08.07.2023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производственная практика – клиническая практика</a:t>
                      </a:r>
                    </a:p>
                    <a:p>
                      <a:r>
                        <a:rPr lang="ru-RU" sz="1400" dirty="0" smtClean="0"/>
                        <a:t>(Помощник врача-стоматолога (ортопеда)),</a:t>
                      </a:r>
                    </a:p>
                    <a:p>
                      <a:r>
                        <a:rPr lang="ru-RU" sz="1400" dirty="0" smtClean="0"/>
                        <a:t>производственная практика – клиническая практика</a:t>
                      </a:r>
                    </a:p>
                    <a:p>
                      <a:r>
                        <a:rPr lang="ru-RU" sz="1400" dirty="0" smtClean="0"/>
                        <a:t>(Помощник врача-стоматолога (терапевта))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13.06.2023</a:t>
                      </a:r>
                      <a:r>
                        <a:rPr lang="ru-RU" sz="1400" baseline="0" dirty="0" smtClean="0"/>
                        <a:t> - </a:t>
                      </a:r>
                      <a:r>
                        <a:rPr lang="ru-RU" sz="1400" dirty="0" smtClean="0"/>
                        <a:t>10.07.2023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«Научно-исследовательская работа»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11.07.2023</a:t>
                      </a:r>
                      <a:r>
                        <a:rPr lang="ru-RU" sz="1400" baseline="0" dirty="0" smtClean="0"/>
                        <a:t> - </a:t>
                      </a:r>
                      <a:r>
                        <a:rPr lang="ru-RU" sz="1400" dirty="0" smtClean="0"/>
                        <a:t>15.07.2023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-1232073" y="2822365"/>
            <a:ext cx="3888433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Стоматология</a:t>
            </a:r>
            <a:endParaRPr lang="ru-RU" sz="3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5212"/>
            <a:ext cx="7787208" cy="9525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  <a:t>Распределение студентов специальности «Лечебное дело»</a:t>
            </a:r>
            <a:b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  <a:t>в зависимости от места прохождения практики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503297"/>
              </p:ext>
            </p:extLst>
          </p:nvPr>
        </p:nvGraphicFramePr>
        <p:xfrm>
          <a:off x="395536" y="1633364"/>
          <a:ext cx="8229600" cy="36626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34680"/>
                <a:gridCol w="1008112"/>
                <a:gridCol w="1080120"/>
                <a:gridCol w="1008112"/>
                <a:gridCol w="1080120"/>
                <a:gridCol w="1018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Лечебные учреждения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4 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курс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г. Красноярск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439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356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304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282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335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Красноярский край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54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60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61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53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РФ (р. Бурятия, р. Тыва,</a:t>
                      </a:r>
                    </a:p>
                    <a:p>
                      <a:r>
                        <a:rPr lang="ru-RU" sz="1600" dirty="0" smtClean="0"/>
                        <a:t>р. Хакасия, р. Саха,</a:t>
                      </a:r>
                    </a:p>
                    <a:p>
                      <a:r>
                        <a:rPr lang="ru-RU" sz="1600" dirty="0" smtClean="0"/>
                        <a:t>Иркутская обл. и др.)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19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i="1" dirty="0" smtClean="0"/>
                    </a:p>
                    <a:p>
                      <a:r>
                        <a:rPr lang="ru-RU" sz="1600" b="1" i="1" dirty="0" smtClean="0"/>
                        <a:t>Всего:</a:t>
                      </a:r>
                    </a:p>
                    <a:p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 smtClean="0"/>
                    </a:p>
                    <a:p>
                      <a:pPr algn="ctr"/>
                      <a:r>
                        <a:rPr lang="ru-RU" sz="1600" b="1" i="1" dirty="0" smtClean="0"/>
                        <a:t>511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 smtClean="0"/>
                    </a:p>
                    <a:p>
                      <a:pPr algn="ctr"/>
                      <a:r>
                        <a:rPr lang="ru-RU" sz="1600" b="1" i="1" dirty="0" smtClean="0"/>
                        <a:t>446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 smtClean="0"/>
                    </a:p>
                    <a:p>
                      <a:pPr algn="ctr"/>
                      <a:r>
                        <a:rPr lang="ru-RU" sz="1600" b="1" i="1" dirty="0" smtClean="0"/>
                        <a:t>379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 smtClean="0"/>
                    </a:p>
                    <a:p>
                      <a:pPr algn="ctr"/>
                      <a:r>
                        <a:rPr lang="ru-RU" sz="1600" b="1" i="1" dirty="0" smtClean="0"/>
                        <a:t>356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 smtClean="0"/>
                    </a:p>
                    <a:p>
                      <a:pPr algn="ctr"/>
                      <a:r>
                        <a:rPr lang="ru-RU" sz="1600" b="1" i="1" dirty="0" smtClean="0"/>
                        <a:t>407</a:t>
                      </a:r>
                      <a:endParaRPr lang="ru-RU" sz="1600" b="1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6" t="21704" r="33136" b="27477"/>
          <a:stretch/>
        </p:blipFill>
        <p:spPr>
          <a:xfrm>
            <a:off x="247673" y="125855"/>
            <a:ext cx="928942" cy="9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58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358</TotalTime>
  <Words>869</Words>
  <Application>Microsoft Office PowerPoint</Application>
  <PresentationFormat>Экран (16:10)</PresentationFormat>
  <Paragraphs>261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Нормативные документы</vt:lpstr>
      <vt:lpstr>Презентация PowerPoint</vt:lpstr>
      <vt:lpstr>Презентация PowerPoint</vt:lpstr>
      <vt:lpstr>Электронный модуль ПП</vt:lpstr>
      <vt:lpstr>Производственные практики:</vt:lpstr>
      <vt:lpstr>Производственные практики:</vt:lpstr>
      <vt:lpstr>Производственные практики:</vt:lpstr>
      <vt:lpstr>Распределение студентов специальности «Лечебное дело» в зависимости от места прохождения практики</vt:lpstr>
      <vt:lpstr>Распределение студентов специальности «Педиатрия» в зависимости от места прохождения практики</vt:lpstr>
      <vt:lpstr>Распределение студентов специальности «Стоматология» в зависимости от места прохождения практики</vt:lpstr>
      <vt:lpstr>Замечания базовых руководителей</vt:lpstr>
      <vt:lpstr>Предложения и пожелания</vt:lpstr>
      <vt:lpstr>Предложения отдела производственной практики: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П. Шитьковская</dc:creator>
  <cp:lastModifiedBy>Елена А. Бабушкина</cp:lastModifiedBy>
  <cp:revision>75</cp:revision>
  <dcterms:created xsi:type="dcterms:W3CDTF">2024-01-15T04:23:23Z</dcterms:created>
  <dcterms:modified xsi:type="dcterms:W3CDTF">2024-01-25T06:36:40Z</dcterms:modified>
</cp:coreProperties>
</file>