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0" r:id="rId4"/>
    <p:sldMasterId id="2147483651" r:id="rId5"/>
    <p:sldMasterId id="2147483652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/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147574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/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2814637" y="174625"/>
            <a:ext cx="351472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387350" y="1074737"/>
            <a:ext cx="8369300" cy="257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9140825" cy="457200"/>
          </a:xfrm>
          <a:custGeom>
            <a:rect b="b" l="l" r="r" t="t"/>
            <a:pathLst>
              <a:path extrusionOk="0" h="457200" w="9142095">
                <a:moveTo>
                  <a:pt x="9141587" y="0"/>
                </a:moveTo>
                <a:lnTo>
                  <a:pt x="0" y="0"/>
                </a:lnTo>
                <a:lnTo>
                  <a:pt x="0" y="457200"/>
                </a:lnTo>
                <a:lnTo>
                  <a:pt x="9141587" y="457200"/>
                </a:lnTo>
                <a:lnTo>
                  <a:pt x="9141587" y="0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2412" cy="65087"/>
          </a:xfrm>
          <a:custGeom>
            <a:rect b="b" l="l" r="r" t="t"/>
            <a:pathLst>
              <a:path extrusionOk="0" h="64135" w="9142095">
                <a:moveTo>
                  <a:pt x="9141587" y="0"/>
                </a:moveTo>
                <a:lnTo>
                  <a:pt x="0" y="0"/>
                </a:lnTo>
                <a:lnTo>
                  <a:pt x="0" y="64008"/>
                </a:lnTo>
                <a:lnTo>
                  <a:pt x="9141587" y="64008"/>
                </a:lnTo>
                <a:lnTo>
                  <a:pt x="9141587" y="0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2814637" y="174625"/>
            <a:ext cx="351472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387350" y="1074737"/>
            <a:ext cx="8369300" cy="257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175" y="6400800"/>
            <a:ext cx="9140825" cy="457200"/>
          </a:xfrm>
          <a:custGeom>
            <a:rect b="b" l="l" r="r" t="t"/>
            <a:pathLst>
              <a:path extrusionOk="0" h="457200" w="9142095">
                <a:moveTo>
                  <a:pt x="9141587" y="0"/>
                </a:moveTo>
                <a:lnTo>
                  <a:pt x="0" y="0"/>
                </a:lnTo>
                <a:lnTo>
                  <a:pt x="0" y="457200"/>
                </a:lnTo>
                <a:lnTo>
                  <a:pt x="9141587" y="457200"/>
                </a:lnTo>
                <a:lnTo>
                  <a:pt x="9141587" y="0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6334125"/>
            <a:ext cx="9142412" cy="65087"/>
          </a:xfrm>
          <a:custGeom>
            <a:rect b="b" l="l" r="r" t="t"/>
            <a:pathLst>
              <a:path extrusionOk="0" h="64135" w="9142095">
                <a:moveTo>
                  <a:pt x="9141587" y="0"/>
                </a:moveTo>
                <a:lnTo>
                  <a:pt x="0" y="0"/>
                </a:lnTo>
                <a:lnTo>
                  <a:pt x="0" y="64008"/>
                </a:lnTo>
                <a:lnTo>
                  <a:pt x="9141587" y="64008"/>
                </a:lnTo>
                <a:lnTo>
                  <a:pt x="9141587" y="0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2814637" y="174625"/>
            <a:ext cx="351472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387350" y="1074737"/>
            <a:ext cx="8369300" cy="257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3175" y="6400800"/>
            <a:ext cx="9140825" cy="457200"/>
          </a:xfrm>
          <a:custGeom>
            <a:rect b="b" l="l" r="r" t="t"/>
            <a:pathLst>
              <a:path extrusionOk="0" h="457200" w="9142095">
                <a:moveTo>
                  <a:pt x="9141587" y="0"/>
                </a:moveTo>
                <a:lnTo>
                  <a:pt x="0" y="0"/>
                </a:lnTo>
                <a:lnTo>
                  <a:pt x="0" y="457200"/>
                </a:lnTo>
                <a:lnTo>
                  <a:pt x="9141587" y="457200"/>
                </a:lnTo>
                <a:lnTo>
                  <a:pt x="9141587" y="0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6334125"/>
            <a:ext cx="9142412" cy="65087"/>
          </a:xfrm>
          <a:custGeom>
            <a:rect b="b" l="l" r="r" t="t"/>
            <a:pathLst>
              <a:path extrusionOk="0" h="64135" w="9142095">
                <a:moveTo>
                  <a:pt x="9141587" y="0"/>
                </a:moveTo>
                <a:lnTo>
                  <a:pt x="0" y="0"/>
                </a:lnTo>
                <a:lnTo>
                  <a:pt x="0" y="64008"/>
                </a:lnTo>
                <a:lnTo>
                  <a:pt x="9141587" y="64008"/>
                </a:lnTo>
                <a:lnTo>
                  <a:pt x="9141587" y="0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2814637" y="174625"/>
            <a:ext cx="351472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387350" y="1074737"/>
            <a:ext cx="8369300" cy="257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3175" y="6400800"/>
            <a:ext cx="9140825" cy="457200"/>
          </a:xfrm>
          <a:custGeom>
            <a:rect b="b" l="l" r="r" t="t"/>
            <a:pathLst>
              <a:path extrusionOk="0" h="457200" w="9142095">
                <a:moveTo>
                  <a:pt x="9141587" y="0"/>
                </a:moveTo>
                <a:lnTo>
                  <a:pt x="0" y="0"/>
                </a:lnTo>
                <a:lnTo>
                  <a:pt x="0" y="457200"/>
                </a:lnTo>
                <a:lnTo>
                  <a:pt x="9141587" y="457200"/>
                </a:lnTo>
                <a:lnTo>
                  <a:pt x="9141587" y="0"/>
                </a:lnTo>
                <a:close/>
              </a:path>
            </a:pathLst>
          </a:custGeom>
          <a:solidFill>
            <a:srgbClr val="62A43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334125"/>
            <a:ext cx="9142412" cy="65087"/>
          </a:xfrm>
          <a:custGeom>
            <a:rect b="b" l="l" r="r" t="t"/>
            <a:pathLst>
              <a:path extrusionOk="0" h="64135" w="9142095">
                <a:moveTo>
                  <a:pt x="9141587" y="0"/>
                </a:moveTo>
                <a:lnTo>
                  <a:pt x="0" y="0"/>
                </a:lnTo>
                <a:lnTo>
                  <a:pt x="0" y="64008"/>
                </a:lnTo>
                <a:lnTo>
                  <a:pt x="9141587" y="64008"/>
                </a:lnTo>
                <a:lnTo>
                  <a:pt x="9141587" y="0"/>
                </a:lnTo>
                <a:close/>
              </a:path>
            </a:pathLst>
          </a:custGeom>
          <a:solidFill>
            <a:srgbClr val="99CA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2814637" y="174625"/>
            <a:ext cx="351472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87350" y="1074737"/>
            <a:ext cx="8369300" cy="2579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457200" y="6378575"/>
            <a:ext cx="210343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219575" y="4487862"/>
            <a:ext cx="4303712" cy="1230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669925" lvl="0" marL="682625" marR="0" rtl="0" algn="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900"/>
              <a:buFont typeface="Times New Roman"/>
              <a:buNone/>
            </a:pPr>
            <a:r>
              <a:rPr b="0" i="0" lang="en-US" sz="1900" u="none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Работу выполнила ординатор 2-го года,  специальности «Рентгенология»</a:t>
            </a:r>
            <a:endParaRPr b="0" i="0" sz="19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69925" lvl="0" marL="682625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900"/>
              <a:buFont typeface="Times New Roman"/>
              <a:buNone/>
            </a:pPr>
            <a:r>
              <a:rPr b="0" i="0" lang="en-US" sz="1900" u="none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Соболева В.О.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617537" y="180975"/>
            <a:ext cx="7905750" cy="168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075">
            <a:noAutofit/>
          </a:bodyPr>
          <a:lstStyle/>
          <a:p>
            <a:pPr indent="0" lvl="0" marL="9525" marR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 образования «Красноярский государственный медицинский университет имени  профессора В.Ф. Войно-Ясенецкого»</a:t>
            </a:r>
            <a:endParaRPr b="1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</a:t>
            </a:r>
            <a:endParaRPr b="1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574675" y="2103437"/>
            <a:ext cx="799147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Мультимодальная визуализация инфекционных заболеваний печени: дифференциальная диагностика и потенциальные ошибки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285750" y="174625"/>
            <a:ext cx="85725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эхинококковых кист печени (США)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Кистозное поражение (CL): активная однокамерная киста с однородным анэхогенным содержимым и нечетко видимой кистозной стенкой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Киста E granulosus (CE) типа 1: активная однокамерная простая киста с однородным анэхогенным содержимым и хорошо видимой кистозной стенкой. При изменении положения пациента можно заметить, что тонкие эхо-сигналы от эхинококкового песка падают зависимо («snowstorm sign»)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285750" y="174625"/>
            <a:ext cx="85725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эхинококковых кист печени (США)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CE тип 2: активная мультивезикулярная мультисептированная киста с хорошо выраженной стенкой. Дочерние кисты, разделенные эхинококковой матрицей, могут частично или полностью заполнять однокамерную материнскую кисту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CE тип 3: активная однокамерная киста с внутренней плавающей отслоившейся мембраной («признак водяной лилии»/water lily sign). Этот признак объясняется снижением внутрикистозного давления из-за потери паразитом жизнеспособности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285750" y="174625"/>
            <a:ext cx="85725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эхинококковых кист печени (США)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415925" y="771525"/>
            <a:ext cx="8442325" cy="5322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CE тип 4: киста со смешанным гипо- и гиперэхогенным содержимым (вид псевдоопухоли), дочерние кисты отсутствуют. Имеют признак “ball of wool sign” (признак комка шерсти). Большинство кист этого типа нежизнеспособны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CE тип 5: кисты на этой стадии характеризуются частично или полностью кальцинированной стенкой. Частичная кальцификация не всегда указывает на гибель кисты, тогда как полная кальцификация стенки и центрального содержимого обычно наоборот указывает на нежизнеспособность кисты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415925" y="174625"/>
            <a:ext cx="81359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правой доли печени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5500687" y="1031875"/>
            <a:ext cx="3386137" cy="3713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Эхинококкоз печени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Больная, 41 год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87" y="669925"/>
            <a:ext cx="5162550" cy="39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415925" y="4706937"/>
            <a:ext cx="8470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Неоднородное образование (*) со смешанным гипо- и гиперэхогенным содержимым </a:t>
            </a: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участками</a:t>
            </a: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мембран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(стрелки), плавающими в полости кисты («признак комка шерсти»)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15925" y="174625"/>
            <a:ext cx="81359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 печени с контрастным усилением, </a:t>
            </a:r>
            <a:b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проекция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5243512" y="1031875"/>
            <a:ext cx="3643312" cy="3713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Эхинококковая киста печени,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больной, 42 года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 из Южной Америки, в анамнезе боль в правом подреберье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285750" y="4616450"/>
            <a:ext cx="8601075" cy="1454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Классическая КТ-картина эхинококковой кисты с множественными дочерними кистами (стрелка) в правой доле печени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84275"/>
            <a:ext cx="5030787" cy="337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Паразитарные инфекции: фасциолёз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Этиология: трематода Fasciola hepatica </a:t>
            </a:r>
            <a:endParaRPr/>
          </a:p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 источником заражения является употребление в пищу кресс-салата или аналогичных зеленых овощей, на которых прикреплены инфекционные формы метацеркарии паразита</a:t>
            </a:r>
            <a:endParaRPr/>
          </a:p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Фасциолез эндемичен в некоторых регионах Южной Америки, Кубы, Египта, Ирана и Турции, а также в некоторых частях Западной Европы.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Паразитарные инфекции: фасциолёз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 пациенты с фасциолезом жалуются на боль в правом подреберье из-за раздражения капсулы печени и субкапсулярных абсцессов, создаваемых паразитами. Также могут возникать жар, потеря веса, кожный зуд и кожная сыпь</a:t>
            </a:r>
            <a:endParaRPr/>
          </a:p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08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Окончательный диагноз ставится на основании серологических тестов или визуализации яиц в желчи, ткани печени или кале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415925" y="174625"/>
            <a:ext cx="81359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 печени с контрастным усилением, </a:t>
            </a:r>
            <a:b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проекция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4814887" y="1343025"/>
            <a:ext cx="4257675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Фасциолез, </a:t>
            </a:r>
            <a:r>
              <a:rPr b="0" i="0" lang="en-US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больная, 59 лет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6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Участок</a:t>
            </a: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воспаления в правой доле печени с множественными микроабсцессами (стрелки)</a:t>
            </a:r>
            <a:endParaRPr b="1" i="0" sz="25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343025"/>
            <a:ext cx="46323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Грибковые инфекции</a:t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254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Times New Roman"/>
              <a:buChar char="❏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Candida, Aspergillus, и Cryptococcus neoformans составляют 80% всех грибковых инфекций. Спектр условно-патогенных грибковых патогенов включает гистоплазмоз, мукоромикоз, а также дрожжи, включая Trichosporon и Blastoschizomyces</a:t>
            </a:r>
            <a:endParaRPr/>
          </a:p>
          <a:p>
            <a:pPr indent="-3254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Times New Roman"/>
              <a:buChar char="❏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Раннее распознавание грибковой инфекции печени имеет решающее значение для начала правильной терапии и предотвращения осложнений</a:t>
            </a:r>
            <a:endParaRPr/>
          </a:p>
          <a:p>
            <a:pPr indent="-3254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Times New Roman"/>
              <a:buChar char="❏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лучевой диагностики нельзя использовать для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выявления возбудителя инфекции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потому что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имеют схожие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признаки при визуализации</a:t>
            </a:r>
            <a:endParaRPr b="0" i="0" sz="23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15925" y="174625"/>
            <a:ext cx="81359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 печени с контрастным усилением, </a:t>
            </a:r>
            <a:b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проекция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5129212" y="1190625"/>
            <a:ext cx="3943350" cy="98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Диссеминированный кандидоз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" y="995362"/>
            <a:ext cx="5005387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214312" y="4535487"/>
            <a:ext cx="4914900" cy="1622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en-US" sz="21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Дифференцировать кандидоз с доброкачественными кистами печени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 селезенки (стрелка).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5029200" y="2255837"/>
            <a:ext cx="41433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Множественные гиподенсивные микроабсцессы печени. В некоторых абсцессах видны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участки</a:t>
            </a: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повышенной плотности (наконечники стрелок), предположительно - псевдогифы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3289300" y="174625"/>
            <a:ext cx="22987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415925" y="817562"/>
            <a:ext cx="81359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Медицинская визуализация играет важную роль в диагностике и лечении инфекционных заболеваний печени. В клинической практике основной вклад визуализации заключается в выявлении заболевания на ранних этапах и выборе оптимального медикаментозного или хирургического лечения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Ультразвуковое исследование (УЗИ), компьютерная томография (КТ) и магнитно-резонансная томография (МРТ) позволяют диагностировать большинство инфекционных заболеваний печени. С помощью этих методов возможно точно определить признаки, характерные для основного инфекционного процесса и провести дифференциальную диагностику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371475" y="900112"/>
            <a:ext cx="8334375" cy="5214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 играет решающую роль в диагностике  инфекционных заболеваний печени. 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КТ и МРТ вместе с клиническими данными могут предоставить полезную информацию для сужения дифференциального диагноза, исключения новообразования в сложных случаях и выявления основного инфекционного агента.</a:t>
            </a:r>
            <a:endParaRPr/>
          </a:p>
        </p:txBody>
      </p:sp>
      <p:sp>
        <p:nvSpPr>
          <p:cNvPr id="202" name="Google Shape;202;p26"/>
          <p:cNvSpPr txBox="1"/>
          <p:nvPr>
            <p:ph type="title"/>
          </p:nvPr>
        </p:nvSpPr>
        <p:spPr>
          <a:xfrm>
            <a:off x="1892300" y="174625"/>
            <a:ext cx="51831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534987" y="1466850"/>
            <a:ext cx="8170862" cy="355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Bächler, M. J. Baladron / Multimodality Imaging of Liver Infections: Differential Diagnosis and Potential Pitfalls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Radiographics, Volume 36, Number 4, July-August 2016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b="0" i="0" lang="en-US" sz="2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статью: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https://pubs.rsna.org/doi/10.1148/rg.2016150196</a:t>
            </a:r>
            <a:endParaRPr/>
          </a:p>
        </p:txBody>
      </p:sp>
      <p:sp>
        <p:nvSpPr>
          <p:cNvPr id="209" name="Google Shape;209;p27"/>
          <p:cNvSpPr txBox="1"/>
          <p:nvPr>
            <p:ph type="title"/>
          </p:nvPr>
        </p:nvSpPr>
        <p:spPr>
          <a:xfrm>
            <a:off x="1892300" y="174625"/>
            <a:ext cx="51831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289300" y="174625"/>
            <a:ext cx="22987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 заболевания, например, новообразования, кисты или аутоиммунные заболевания, могут иметь схожие диагностические признаки. Следовательно, для правильной интерпретации и своевременной постановки диагноза необходимо знать особенности изображения каждого патологического состояния и соотносить их с соответствующей клинической  картиной и лабораторными данными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уточнения диагноза необходимо проводить биопсию или анализ аспирационной жидкости для постановки окончательного диагноза и выбора конкретной антибактериальной терапии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892300" y="174625"/>
            <a:ext cx="51831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Вирусные инфекции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35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Этиология: вирусы гепатита A, B, C или E, ВИЧ, вируса Коксаки, вирусы простого герпеса</a:t>
            </a:r>
            <a:endParaRPr/>
          </a:p>
          <a:p>
            <a:pPr indent="-3635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Клинические проявления различны; пациенты могут испытывать лихорадку, дискомфорт в животе,  желтуху, либо не давать клинических симптомов</a:t>
            </a:r>
            <a:endParaRPr/>
          </a:p>
          <a:p>
            <a:pPr indent="-3635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Диагноз вирусного гепатита обычно ставится на основании клинических проявлений, серологии, ПЦР-теста или иммуногистохимического анализа при гистопатологическом анализе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415925" y="174625"/>
            <a:ext cx="81359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МРТ печени, Т2ВИ, аксиальная проекция  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219075" y="4419600"/>
            <a:ext cx="8707437" cy="192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Больной, 28 лет. 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вирусный гепатит с холестатической желтухой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Утолщение стенки желчного пузыря (стрелка) из-за отека с обтурацией просвета. Также виден перипортальный отек с распространением на серповидную связку (наконечник стрелки)</a:t>
            </a:r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837" y="860425"/>
            <a:ext cx="4710112" cy="33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Паразитарные инфекции: амебный абсцесс печени</a:t>
            </a:r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наиболее частое внекишечное осложнение инфекции, вызванной Entamoeba histolytica. Инфекция распространена в Африке, Юго-Восточной Азии, Центральной и Южной Америке. Инфекция в 10 раз чаще встречается у мужчин</a:t>
            </a:r>
            <a:endParaRPr/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Клинические проявления: боль в правом подреберье, лихорадка, кашель, гепатомегалия</a:t>
            </a:r>
            <a:endParaRPr/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Диагностика: обнаружения специфического антигена E. histolytica или ДНК в образцах стула и антиамебных антител в сыворотке крови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15925" y="174625"/>
            <a:ext cx="81359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 печени с контрастным усилением, портальная фаза, </a:t>
            </a:r>
            <a:b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проекция, признак “двойной мишени”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4695825" y="1185862"/>
            <a:ext cx="4319587" cy="4872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Амебный абсцесс печени,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больная, 44 года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Спустя 3 недели после поездки в Центральную Америку возникли лихорадка и боль в правом подреберье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r>
              <a:rPr b="1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Четко выраженное поражение  правой доли печени с толстой периферической стенкой (стрелка)</a:t>
            </a:r>
            <a:endParaRPr b="1" i="0" sz="25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75"/>
            <a:ext cx="4695825" cy="445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1004887" y="5868987"/>
            <a:ext cx="6958012" cy="538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r>
              <a:rPr b="0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Положительный серологический тест на E. histolytica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Паразитарные инфекции: эхинококкоз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Кистозный эхинококкоз - наиболее распространенная форма, вызывается ленточным червем Echinococcus granulosus, который чаще всего поражает печень (в 70–75%)</a:t>
            </a:r>
            <a:endParaRPr/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Пациенты могут протекать бессимптомно, особенно если киста небольшого размера. Кисты большего размера могут вызывать боль в животе, пальпируемое образование в правом подреберье или механическую желтуху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415925" y="174625"/>
            <a:ext cx="8256587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Паразитарные инфекции: эхинококкоз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142287" y="6575425"/>
            <a:ext cx="214312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415925" y="844550"/>
            <a:ext cx="8135937" cy="524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❏"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Зрелая эхинококковая киста состоит из трех слоев: (а) эндоциста (внутренний слой), ткань, которая окружает заполненную жидкостью центральную эхинококковую полость; </a:t>
            </a:r>
            <a:endParaRPr/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(б) эктоциста (средний слой), бесклеточная слоистая мембрана, секретируемая эндоцистой; </a:t>
            </a:r>
            <a:endParaRPr/>
          </a:p>
          <a:p>
            <a:pPr indent="-35718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en-US" sz="27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перициста (внешний слой), толстая фиброзная капсула, формирующаяся за счет реакции паренхимы печени хозяина на пат. процесс. Дочерние кисты могут присутствовать внутри кисты - результат инвагинации эндоцисты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