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78989" y="1755394"/>
            <a:ext cx="703402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437769"/>
            <a:ext cx="10358120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2881" y="1314726"/>
            <a:ext cx="10286237" cy="4403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1500" y="2141042"/>
            <a:ext cx="9279890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 indent="95885">
              <a:lnSpc>
                <a:spcPts val="4750"/>
              </a:lnSpc>
              <a:spcBef>
                <a:spcPts val="705"/>
              </a:spcBef>
            </a:pPr>
            <a:r>
              <a:rPr sz="4400" spc="-40" dirty="0"/>
              <a:t>Врачебно-педагогические наблюдения  </a:t>
            </a:r>
            <a:r>
              <a:rPr sz="4400" dirty="0"/>
              <a:t>в </a:t>
            </a:r>
            <a:r>
              <a:rPr sz="4400" spc="-35" dirty="0"/>
              <a:t>процессе </a:t>
            </a:r>
            <a:r>
              <a:rPr sz="4400" spc="-40" dirty="0"/>
              <a:t>медицинской</a:t>
            </a:r>
            <a:r>
              <a:rPr sz="4400" spc="-215" dirty="0"/>
              <a:t> </a:t>
            </a:r>
            <a:r>
              <a:rPr sz="4400" spc="-40" dirty="0"/>
              <a:t>реабилитации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10296224" y="237500"/>
            <a:ext cx="1476816" cy="1391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84577" y="5727293"/>
            <a:ext cx="8118475" cy="7937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ctr">
              <a:lnSpc>
                <a:spcPts val="1939"/>
              </a:lnSpc>
              <a:spcBef>
                <a:spcPts val="345"/>
              </a:spcBef>
            </a:pPr>
            <a:r>
              <a:rPr sz="1800" spc="-5" dirty="0" err="1" smtClean="0">
                <a:latin typeface="Calibri"/>
                <a:cs typeface="Calibri"/>
              </a:rPr>
              <a:t>Физическая</a:t>
            </a:r>
            <a:r>
              <a:rPr sz="1800" spc="-5" dirty="0" smtClean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реабилитационная </a:t>
            </a:r>
            <a:r>
              <a:rPr sz="1800" spc="-10" dirty="0">
                <a:latin typeface="Calibri"/>
                <a:cs typeface="Calibri"/>
              </a:rPr>
              <a:t>медицина </a:t>
            </a:r>
            <a:r>
              <a:rPr sz="1800" dirty="0">
                <a:latin typeface="Calibri"/>
                <a:cs typeface="Calibri"/>
              </a:rPr>
              <a:t>у </a:t>
            </a:r>
            <a:r>
              <a:rPr sz="1800" spc="-5" dirty="0">
                <a:latin typeface="Calibri"/>
                <a:cs typeface="Calibri"/>
              </a:rPr>
              <a:t>пациентов </a:t>
            </a:r>
            <a:r>
              <a:rPr sz="1800" dirty="0">
                <a:latin typeface="Calibri"/>
                <a:cs typeface="Calibri"/>
              </a:rPr>
              <a:t>с </a:t>
            </a:r>
            <a:r>
              <a:rPr sz="1800" spc="-5" dirty="0">
                <a:latin typeface="Calibri"/>
                <a:cs typeface="Calibri"/>
              </a:rPr>
              <a:t>нарушением  функции, структуры, </a:t>
            </a:r>
            <a:r>
              <a:rPr sz="1800" spc="-10" dirty="0">
                <a:latin typeface="Calibri"/>
                <a:cs typeface="Calibri"/>
              </a:rPr>
              <a:t>ограничением </a:t>
            </a:r>
            <a:r>
              <a:rPr sz="1800" spc="-5" dirty="0">
                <a:latin typeface="Calibri"/>
                <a:cs typeface="Calibri"/>
              </a:rPr>
              <a:t>активности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участия </a:t>
            </a:r>
            <a:r>
              <a:rPr sz="1800" dirty="0">
                <a:latin typeface="Calibri"/>
                <a:cs typeface="Calibri"/>
              </a:rPr>
              <a:t>при </a:t>
            </a:r>
            <a:r>
              <a:rPr sz="1800" spc="-5" dirty="0">
                <a:latin typeface="Calibri"/>
                <a:cs typeface="Calibri"/>
              </a:rPr>
              <a:t>заболеваниях </a:t>
            </a:r>
            <a:r>
              <a:rPr sz="1800" dirty="0">
                <a:latin typeface="Calibri"/>
                <a:cs typeface="Calibri"/>
              </a:rPr>
              <a:t>и  </a:t>
            </a:r>
            <a:r>
              <a:rPr sz="1800" spc="-10" dirty="0">
                <a:latin typeface="Calibri"/>
                <a:cs typeface="Calibri"/>
              </a:rPr>
              <a:t>состояниях кардио-респираторной системы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других соматических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заболеваниях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b="1" spc="-5" dirty="0">
                <a:latin typeface="Calibri"/>
                <a:cs typeface="Calibri"/>
              </a:rPr>
              <a:t>Врачебный </a:t>
            </a:r>
            <a:r>
              <a:rPr b="1" spc="-20" dirty="0">
                <a:latin typeface="Calibri"/>
                <a:cs typeface="Calibri"/>
              </a:rPr>
              <a:t>контроль </a:t>
            </a:r>
            <a:r>
              <a:rPr b="1" dirty="0">
                <a:latin typeface="Calibri"/>
                <a:cs typeface="Calibri"/>
              </a:rPr>
              <a:t>в </a:t>
            </a:r>
            <a:r>
              <a:rPr b="1" spc="-10" dirty="0">
                <a:latin typeface="Calibri"/>
                <a:cs typeface="Calibri"/>
              </a:rPr>
              <a:t>процессе выполнения  </a:t>
            </a:r>
            <a:r>
              <a:rPr b="1" spc="-5" dirty="0">
                <a:latin typeface="Calibri"/>
                <a:cs typeface="Calibri"/>
              </a:rPr>
              <a:t>физических</a:t>
            </a:r>
            <a:r>
              <a:rPr b="1" spc="-30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нагрузок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98299" rIns="0" bIns="0" rtlCol="0">
            <a:spAutoFit/>
          </a:bodyPr>
          <a:lstStyle/>
          <a:p>
            <a:pPr marL="205104" marR="1207135" indent="-228600">
              <a:lnSpc>
                <a:spcPts val="3020"/>
              </a:lnSpc>
              <a:spcBef>
                <a:spcPts val="480"/>
              </a:spcBef>
            </a:pPr>
            <a:r>
              <a:rPr b="0" spc="-5" dirty="0">
                <a:latin typeface="Arial"/>
                <a:cs typeface="Arial"/>
              </a:rPr>
              <a:t>• </a:t>
            </a:r>
            <a:r>
              <a:rPr b="0" spc="-25" dirty="0">
                <a:latin typeface="Calibri"/>
                <a:cs typeface="Calibri"/>
              </a:rPr>
              <a:t>Под </a:t>
            </a:r>
            <a:r>
              <a:rPr spc="-10" dirty="0"/>
              <a:t>врачебно-педагогическими </a:t>
            </a:r>
            <a:r>
              <a:rPr spc="-20" dirty="0"/>
              <a:t>наблюдениями </a:t>
            </a:r>
            <a:r>
              <a:rPr b="0" spc="-5" dirty="0">
                <a:latin typeface="Calibri"/>
                <a:cs typeface="Calibri"/>
              </a:rPr>
              <a:t>(ВПН) в  </a:t>
            </a:r>
            <a:r>
              <a:rPr b="0" spc="-15" dirty="0">
                <a:latin typeface="Calibri"/>
                <a:cs typeface="Calibri"/>
              </a:rPr>
              <a:t>медицинской </a:t>
            </a:r>
            <a:r>
              <a:rPr b="0" spc="-5" dirty="0">
                <a:latin typeface="Calibri"/>
                <a:cs typeface="Calibri"/>
              </a:rPr>
              <a:t>реабилитации понимают</a:t>
            </a:r>
            <a:r>
              <a:rPr b="0" spc="4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совместные</a:t>
            </a:r>
          </a:p>
          <a:p>
            <a:pPr marL="205104" marR="5080">
              <a:lnSpc>
                <a:spcPts val="3030"/>
              </a:lnSpc>
            </a:pPr>
            <a:r>
              <a:rPr b="0" spc="-10" dirty="0">
                <a:latin typeface="Calibri"/>
                <a:cs typeface="Calibri"/>
              </a:rPr>
              <a:t>исследования, проводимые </a:t>
            </a:r>
            <a:r>
              <a:rPr b="0" spc="-5" dirty="0">
                <a:latin typeface="Calibri"/>
                <a:cs typeface="Calibri"/>
              </a:rPr>
              <a:t>врачом и </a:t>
            </a:r>
            <a:r>
              <a:rPr b="0" spc="-20" dirty="0">
                <a:latin typeface="Calibri"/>
                <a:cs typeface="Calibri"/>
              </a:rPr>
              <a:t>инструктором-методистом  </a:t>
            </a:r>
            <a:r>
              <a:rPr b="0" spc="-5" dirty="0">
                <a:latin typeface="Calibri"/>
                <a:cs typeface="Calibri"/>
              </a:rPr>
              <a:t>ЛФК во </a:t>
            </a:r>
            <a:r>
              <a:rPr b="0" spc="-10" dirty="0">
                <a:latin typeface="Calibri"/>
                <a:cs typeface="Calibri"/>
              </a:rPr>
              <a:t>время выполнения </a:t>
            </a:r>
            <a:r>
              <a:rPr b="0" spc="-5" dirty="0">
                <a:latin typeface="Calibri"/>
                <a:cs typeface="Calibri"/>
              </a:rPr>
              <a:t>пациентами физических</a:t>
            </a:r>
            <a:r>
              <a:rPr b="0" spc="3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нагрузок*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70045" y="6360363"/>
            <a:ext cx="78187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333333"/>
                </a:solidFill>
                <a:latin typeface="Calibri"/>
                <a:cs typeface="Calibri"/>
              </a:rPr>
              <a:t>*Медицинская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реабилитация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/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Епифанов </a:t>
            </a:r>
            <a:r>
              <a:rPr sz="1400" spc="5" dirty="0">
                <a:solidFill>
                  <a:srgbClr val="333333"/>
                </a:solidFill>
                <a:latin typeface="Calibri"/>
                <a:cs typeface="Calibri"/>
              </a:rPr>
              <a:t>А.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В., </a:t>
            </a:r>
            <a:r>
              <a:rPr sz="1400" spc="-10" dirty="0">
                <a:solidFill>
                  <a:srgbClr val="333333"/>
                </a:solidFill>
                <a:latin typeface="Calibri"/>
                <a:cs typeface="Calibri"/>
              </a:rPr>
              <a:t>АчкасовЕ.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Е., Епифанов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В. </a:t>
            </a:r>
            <a:r>
              <a:rPr sz="1400" spc="5" dirty="0">
                <a:solidFill>
                  <a:srgbClr val="333333"/>
                </a:solidFill>
                <a:latin typeface="Calibri"/>
                <a:cs typeface="Calibri"/>
              </a:rPr>
              <a:t>А.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- М. : </a:t>
            </a:r>
            <a:r>
              <a:rPr sz="1400" spc="-15" dirty="0">
                <a:solidFill>
                  <a:srgbClr val="333333"/>
                </a:solidFill>
                <a:latin typeface="Calibri"/>
                <a:cs typeface="Calibri"/>
              </a:rPr>
              <a:t>ГЭОТАР-Медиа,</a:t>
            </a:r>
            <a:r>
              <a:rPr sz="1400" spc="1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2015.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b="0" dirty="0">
                <a:latin typeface="Calibri"/>
                <a:cs typeface="Calibri"/>
              </a:rPr>
              <a:t>ВПН </a:t>
            </a:r>
            <a:r>
              <a:rPr b="0" spc="-5" dirty="0">
                <a:latin typeface="Calibri"/>
                <a:cs typeface="Calibri"/>
              </a:rPr>
              <a:t>существенно </a:t>
            </a:r>
            <a:r>
              <a:rPr b="0" spc="-20" dirty="0">
                <a:latin typeface="Calibri"/>
                <a:cs typeface="Calibri"/>
              </a:rPr>
              <a:t>дополняют </a:t>
            </a:r>
            <a:r>
              <a:rPr b="0" spc="-10" dirty="0">
                <a:latin typeface="Calibri"/>
                <a:cs typeface="Calibri"/>
              </a:rPr>
              <a:t>данные </a:t>
            </a:r>
            <a:r>
              <a:rPr b="0" spc="-15" dirty="0">
                <a:latin typeface="Calibri"/>
                <a:cs typeface="Calibri"/>
              </a:rPr>
              <a:t>комплексного  </a:t>
            </a:r>
            <a:r>
              <a:rPr b="0" spc="-5" dirty="0">
                <a:latin typeface="Calibri"/>
                <a:cs typeface="Calibri"/>
              </a:rPr>
              <a:t>врачебного </a:t>
            </a:r>
            <a:r>
              <a:rPr b="0" spc="-15" dirty="0">
                <a:latin typeface="Calibri"/>
                <a:cs typeface="Calibri"/>
              </a:rPr>
              <a:t>обследования </a:t>
            </a:r>
            <a:r>
              <a:rPr b="0" dirty="0">
                <a:latin typeface="Calibri"/>
                <a:cs typeface="Calibri"/>
              </a:rPr>
              <a:t>и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позволяют: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030729"/>
            <a:ext cx="10163175" cy="3395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изучать приспособляемость </a:t>
            </a:r>
            <a:r>
              <a:rPr sz="2800" spc="-5" dirty="0">
                <a:latin typeface="Calibri"/>
                <a:cs typeface="Calibri"/>
              </a:rPr>
              <a:t>организма к </a:t>
            </a:r>
            <a:r>
              <a:rPr sz="2800" spc="-10" dirty="0">
                <a:latin typeface="Calibri"/>
                <a:cs typeface="Calibri"/>
              </a:rPr>
              <a:t>нагрузкам </a:t>
            </a:r>
            <a:r>
              <a:rPr sz="2800" spc="-5" dirty="0">
                <a:latin typeface="Calibri"/>
                <a:cs typeface="Calibri"/>
              </a:rPr>
              <a:t>во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время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30"/>
              </a:lnSpc>
              <a:spcBef>
                <a:spcPts val="209"/>
              </a:spcBef>
            </a:pPr>
            <a:r>
              <a:rPr sz="2800" spc="-5" dirty="0">
                <a:latin typeface="Calibri"/>
                <a:cs typeface="Calibri"/>
              </a:rPr>
              <a:t>занятий физическими упражнениями и </a:t>
            </a:r>
            <a:r>
              <a:rPr sz="2800" spc="-10" dirty="0">
                <a:latin typeface="Calibri"/>
                <a:cs typeface="Calibri"/>
              </a:rPr>
              <a:t>характер </a:t>
            </a:r>
            <a:r>
              <a:rPr sz="2800" spc="-5" dirty="0">
                <a:latin typeface="Calibri"/>
                <a:cs typeface="Calibri"/>
              </a:rPr>
              <a:t>восстановления  после </a:t>
            </a:r>
            <a:r>
              <a:rPr sz="2800" dirty="0">
                <a:latin typeface="Calibri"/>
                <a:cs typeface="Calibri"/>
              </a:rPr>
              <a:t>них;</a:t>
            </a:r>
            <a:endParaRPr sz="2800">
              <a:latin typeface="Calibri"/>
              <a:cs typeface="Calibri"/>
            </a:endParaRPr>
          </a:p>
          <a:p>
            <a:pPr marL="241300" marR="220979" indent="-228600">
              <a:lnSpc>
                <a:spcPts val="3020"/>
              </a:lnSpc>
              <a:spcBef>
                <a:spcPts val="100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уточнять </a:t>
            </a:r>
            <a:r>
              <a:rPr sz="2800" spc="-5" dirty="0">
                <a:latin typeface="Calibri"/>
                <a:cs typeface="Calibri"/>
              </a:rPr>
              <a:t>проявления </a:t>
            </a:r>
            <a:r>
              <a:rPr sz="2800" spc="-10" dirty="0">
                <a:latin typeface="Calibri"/>
                <a:cs typeface="Calibri"/>
              </a:rPr>
              <a:t>отклонений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состоянии здоровья,  обнаруженных </a:t>
            </a:r>
            <a:r>
              <a:rPr sz="2800" spc="-5" dirty="0">
                <a:latin typeface="Calibri"/>
                <a:cs typeface="Calibri"/>
              </a:rPr>
              <a:t>при врачебном </a:t>
            </a:r>
            <a:r>
              <a:rPr sz="2800" spc="-10" dirty="0">
                <a:latin typeface="Calibri"/>
                <a:cs typeface="Calibri"/>
              </a:rPr>
              <a:t>обследовании,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определить, </a:t>
            </a:r>
            <a:r>
              <a:rPr sz="2800" spc="-5" dirty="0">
                <a:latin typeface="Calibri"/>
                <a:cs typeface="Calibri"/>
              </a:rPr>
              <a:t>не  </a:t>
            </a:r>
            <a:r>
              <a:rPr sz="2800" spc="-10" dirty="0">
                <a:latin typeface="Calibri"/>
                <a:cs typeface="Calibri"/>
              </a:rPr>
              <a:t>усиливаются </a:t>
            </a:r>
            <a:r>
              <a:rPr sz="2800" spc="-5" dirty="0">
                <a:latin typeface="Calibri"/>
                <a:cs typeface="Calibri"/>
              </a:rPr>
              <a:t>ли </a:t>
            </a:r>
            <a:r>
              <a:rPr sz="2800" dirty="0">
                <a:latin typeface="Calibri"/>
                <a:cs typeface="Calibri"/>
              </a:rPr>
              <a:t>они </a:t>
            </a:r>
            <a:r>
              <a:rPr sz="2800" spc="-30" dirty="0">
                <a:latin typeface="Calibri"/>
                <a:cs typeface="Calibri"/>
              </a:rPr>
              <a:t>под </a:t>
            </a:r>
            <a:r>
              <a:rPr sz="2800" spc="-10" dirty="0">
                <a:latin typeface="Calibri"/>
                <a:cs typeface="Calibri"/>
              </a:rPr>
              <a:t>влиянием физических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нагрузок;</a:t>
            </a:r>
            <a:endParaRPr sz="2800">
              <a:latin typeface="Calibri"/>
              <a:cs typeface="Calibri"/>
            </a:endParaRPr>
          </a:p>
          <a:p>
            <a:pPr marL="241300" marR="1002030" indent="-228600">
              <a:lnSpc>
                <a:spcPts val="3020"/>
              </a:lnSpc>
              <a:spcBef>
                <a:spcPts val="101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оценивать </a:t>
            </a:r>
            <a:r>
              <a:rPr sz="2800" spc="-5" dirty="0">
                <a:latin typeface="Calibri"/>
                <a:cs typeface="Calibri"/>
              </a:rPr>
              <a:t>организацию, </a:t>
            </a:r>
            <a:r>
              <a:rPr sz="2800" spc="-20" dirty="0">
                <a:latin typeface="Calibri"/>
                <a:cs typeface="Calibri"/>
              </a:rPr>
              <a:t>методику </a:t>
            </a:r>
            <a:r>
              <a:rPr sz="2800" spc="-10" dirty="0">
                <a:latin typeface="Calibri"/>
                <a:cs typeface="Calibri"/>
              </a:rPr>
              <a:t>проведения, </a:t>
            </a:r>
            <a:r>
              <a:rPr sz="2800" spc="-5" dirty="0">
                <a:latin typeface="Calibri"/>
                <a:cs typeface="Calibri"/>
              </a:rPr>
              <a:t>условия, в  </a:t>
            </a:r>
            <a:r>
              <a:rPr sz="2800" spc="-20" dirty="0">
                <a:latin typeface="Calibri"/>
                <a:cs typeface="Calibri"/>
              </a:rPr>
              <a:t>которых </a:t>
            </a:r>
            <a:r>
              <a:rPr sz="2800" spc="-15" dirty="0">
                <a:latin typeface="Calibri"/>
                <a:cs typeface="Calibri"/>
              </a:rPr>
              <a:t>проводится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занятие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658492"/>
            <a:ext cx="10156825" cy="3521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b="1" spc="-5" dirty="0">
                <a:latin typeface="Calibri"/>
                <a:cs typeface="Calibri"/>
              </a:rPr>
              <a:t>Направленность, </a:t>
            </a:r>
            <a:r>
              <a:rPr sz="2800" b="1" spc="-10" dirty="0">
                <a:latin typeface="Calibri"/>
                <a:cs typeface="Calibri"/>
              </a:rPr>
              <a:t>объем </a:t>
            </a:r>
            <a:r>
              <a:rPr sz="2800" b="1" spc="-5" dirty="0">
                <a:latin typeface="Calibri"/>
                <a:cs typeface="Calibri"/>
              </a:rPr>
              <a:t>и </a:t>
            </a:r>
            <a:r>
              <a:rPr sz="2800" b="1" spc="-20" dirty="0">
                <a:latin typeface="Calibri"/>
                <a:cs typeface="Calibri"/>
              </a:rPr>
              <a:t>содержание</a:t>
            </a:r>
            <a:r>
              <a:rPr sz="2800" b="1" spc="14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функциональных</a:t>
            </a:r>
            <a:endParaRPr sz="2800">
              <a:latin typeface="Calibri"/>
              <a:cs typeface="Calibri"/>
            </a:endParaRPr>
          </a:p>
          <a:p>
            <a:pPr marL="241300" marR="782955">
              <a:lnSpc>
                <a:spcPts val="3030"/>
              </a:lnSpc>
              <a:spcBef>
                <a:spcPts val="209"/>
              </a:spcBef>
            </a:pPr>
            <a:r>
              <a:rPr sz="2800" b="1" spc="-5" dirty="0">
                <a:latin typeface="Calibri"/>
                <a:cs typeface="Calibri"/>
              </a:rPr>
              <a:t>исследований, </a:t>
            </a:r>
            <a:r>
              <a:rPr sz="2800" b="1" spc="-10" dirty="0">
                <a:latin typeface="Calibri"/>
                <a:cs typeface="Calibri"/>
              </a:rPr>
              <a:t>применяемых </a:t>
            </a:r>
            <a:r>
              <a:rPr sz="2800" b="1" spc="-5" dirty="0">
                <a:latin typeface="Calibri"/>
                <a:cs typeface="Calibri"/>
              </a:rPr>
              <a:t>во </a:t>
            </a:r>
            <a:r>
              <a:rPr sz="2800" b="1" spc="-10" dirty="0">
                <a:latin typeface="Calibri"/>
                <a:cs typeface="Calibri"/>
              </a:rPr>
              <a:t>врачебно-педагогических  </a:t>
            </a:r>
            <a:r>
              <a:rPr sz="2800" b="1" spc="-20" dirty="0">
                <a:latin typeface="Calibri"/>
                <a:cs typeface="Calibri"/>
              </a:rPr>
              <a:t>наблюдениях, </a:t>
            </a:r>
            <a:r>
              <a:rPr sz="2800" b="1" spc="-15" dirty="0">
                <a:latin typeface="Calibri"/>
                <a:cs typeface="Calibri"/>
              </a:rPr>
              <a:t>определяются патологией</a:t>
            </a:r>
            <a:r>
              <a:rPr sz="2800" b="1" spc="15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обследуемых.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Кардиологические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пациенты: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  <a:spcBef>
                <a:spcPts val="66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5" dirty="0">
                <a:latin typeface="Calibri"/>
                <a:cs typeface="Calibri"/>
              </a:rPr>
              <a:t>методы, </a:t>
            </a:r>
            <a:r>
              <a:rPr sz="2800" spc="-10" dirty="0">
                <a:latin typeface="Calibri"/>
                <a:cs typeface="Calibri"/>
              </a:rPr>
              <a:t>характеризующие </a:t>
            </a:r>
            <a:r>
              <a:rPr sz="2800" spc="-5" dirty="0">
                <a:latin typeface="Calibri"/>
                <a:cs typeface="Calibri"/>
              </a:rPr>
              <a:t>кровоснабжение </a:t>
            </a:r>
            <a:r>
              <a:rPr sz="2800" spc="-15" dirty="0">
                <a:latin typeface="Calibri"/>
                <a:cs typeface="Calibri"/>
              </a:rPr>
              <a:t>миокарда,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его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20"/>
              </a:lnSpc>
              <a:spcBef>
                <a:spcPts val="215"/>
              </a:spcBef>
            </a:pPr>
            <a:r>
              <a:rPr sz="2800" spc="-15" dirty="0">
                <a:latin typeface="Calibri"/>
                <a:cs typeface="Calibri"/>
              </a:rPr>
              <a:t>сократительную </a:t>
            </a:r>
            <a:r>
              <a:rPr sz="2800" spc="-5" dirty="0">
                <a:latin typeface="Calibri"/>
                <a:cs typeface="Calibri"/>
              </a:rPr>
              <a:t>способность, нейрогуморальную </a:t>
            </a:r>
            <a:r>
              <a:rPr sz="2800" spc="-20" dirty="0">
                <a:latin typeface="Calibri"/>
                <a:cs typeface="Calibri"/>
              </a:rPr>
              <a:t>регуляцию </a:t>
            </a:r>
            <a:r>
              <a:rPr sz="2800" spc="-15" dirty="0">
                <a:latin typeface="Calibri"/>
                <a:cs typeface="Calibri"/>
              </a:rPr>
              <a:t>ЧСС 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тонуса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сосудов.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493"/>
            <a:ext cx="10191115" cy="31375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1789430">
              <a:lnSpc>
                <a:spcPts val="3020"/>
              </a:lnSpc>
              <a:spcBef>
                <a:spcPts val="480"/>
              </a:spcBef>
            </a:pP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5" dirty="0">
                <a:latin typeface="Calibri"/>
                <a:cs typeface="Calibri"/>
              </a:rPr>
              <a:t>изучения </a:t>
            </a:r>
            <a:r>
              <a:rPr sz="2800" spc="-10" dirty="0">
                <a:latin typeface="Calibri"/>
                <a:cs typeface="Calibri"/>
              </a:rPr>
              <a:t>реакции </a:t>
            </a:r>
            <a:r>
              <a:rPr sz="2800" spc="-5" dirty="0">
                <a:latin typeface="Calibri"/>
                <a:cs typeface="Calibri"/>
              </a:rPr>
              <a:t>организма на нагрузку </a:t>
            </a:r>
            <a:r>
              <a:rPr sz="2800" dirty="0">
                <a:latin typeface="Calibri"/>
                <a:cs typeface="Calibri"/>
              </a:rPr>
              <a:t>во </a:t>
            </a:r>
            <a:r>
              <a:rPr sz="2800" spc="-10" dirty="0">
                <a:latin typeface="Calibri"/>
                <a:cs typeface="Calibri"/>
              </a:rPr>
              <a:t>время  </a:t>
            </a:r>
            <a:r>
              <a:rPr sz="2800" spc="-5" dirty="0">
                <a:latin typeface="Calibri"/>
                <a:cs typeface="Calibri"/>
              </a:rPr>
              <a:t>занятий/физических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упражнений: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проводят </a:t>
            </a:r>
            <a:r>
              <a:rPr sz="2800" spc="-10" dirty="0">
                <a:latin typeface="Calibri"/>
                <a:cs typeface="Calibri"/>
              </a:rPr>
              <a:t>опрос </a:t>
            </a:r>
            <a:r>
              <a:rPr sz="2800" spc="-5" dirty="0">
                <a:latin typeface="Calibri"/>
                <a:cs typeface="Calibri"/>
              </a:rPr>
              <a:t>о субъективных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ощущениях,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осуществляют </a:t>
            </a:r>
            <a:r>
              <a:rPr sz="2800" spc="-20" dirty="0">
                <a:latin typeface="Calibri"/>
                <a:cs typeface="Calibri"/>
              </a:rPr>
              <a:t>наблюдение </a:t>
            </a:r>
            <a:r>
              <a:rPr sz="2800" spc="-5" dirty="0">
                <a:latin typeface="Calibri"/>
                <a:cs typeface="Calibri"/>
              </a:rPr>
              <a:t>за </a:t>
            </a:r>
            <a:r>
              <a:rPr sz="2800" dirty="0">
                <a:latin typeface="Calibri"/>
                <a:cs typeface="Calibri"/>
              </a:rPr>
              <a:t>внешними </a:t>
            </a:r>
            <a:r>
              <a:rPr sz="2800" spc="-5" dirty="0">
                <a:latin typeface="Calibri"/>
                <a:cs typeface="Calibri"/>
              </a:rPr>
              <a:t>признаками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утомления,</a:t>
            </a:r>
            <a:endParaRPr sz="2800">
              <a:latin typeface="Calibri"/>
              <a:cs typeface="Calibri"/>
            </a:endParaRPr>
          </a:p>
          <a:p>
            <a:pPr marL="241300" marR="142240" indent="-228600">
              <a:lnSpc>
                <a:spcPts val="3030"/>
              </a:lnSpc>
              <a:spcBef>
                <a:spcPts val="103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применяют различные </a:t>
            </a:r>
            <a:r>
              <a:rPr sz="2800" spc="-25" dirty="0">
                <a:latin typeface="Calibri"/>
                <a:cs typeface="Calibri"/>
              </a:rPr>
              <a:t>методы </a:t>
            </a:r>
            <a:r>
              <a:rPr sz="2800" spc="-5" dirty="0">
                <a:latin typeface="Calibri"/>
                <a:cs typeface="Calibri"/>
              </a:rPr>
              <a:t>объективной оценки </a:t>
            </a:r>
            <a:r>
              <a:rPr sz="2800" spc="-10" dirty="0">
                <a:latin typeface="Calibri"/>
                <a:cs typeface="Calibri"/>
              </a:rPr>
              <a:t>состояния  различных органов </a:t>
            </a:r>
            <a:r>
              <a:rPr sz="2800" spc="-5" dirty="0">
                <a:latin typeface="Calibri"/>
                <a:cs typeface="Calibri"/>
              </a:rPr>
              <a:t>и функциональных </a:t>
            </a:r>
            <a:r>
              <a:rPr sz="2800" spc="-10" dirty="0">
                <a:latin typeface="Calibri"/>
                <a:cs typeface="Calibri"/>
              </a:rPr>
              <a:t>систем, </a:t>
            </a:r>
            <a:r>
              <a:rPr sz="2800" spc="-5" dirty="0">
                <a:latin typeface="Calibri"/>
                <a:cs typeface="Calibri"/>
              </a:rPr>
              <a:t>обеспечивающих  </a:t>
            </a:r>
            <a:r>
              <a:rPr sz="2800" spc="-10" dirty="0">
                <a:latin typeface="Calibri"/>
                <a:cs typeface="Calibri"/>
              </a:rPr>
              <a:t>работоспособность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7122" y="440817"/>
            <a:ext cx="98850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Методы медицинского обследования </a:t>
            </a:r>
            <a:r>
              <a:rPr sz="4000" spc="-20" dirty="0"/>
              <a:t>при</a:t>
            </a:r>
            <a:r>
              <a:rPr sz="4000" spc="-270" dirty="0"/>
              <a:t> </a:t>
            </a:r>
            <a:r>
              <a:rPr sz="4000" spc="-25" dirty="0"/>
              <a:t>ВПН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836549" y="1421764"/>
            <a:ext cx="4789170" cy="2269490"/>
            <a:chOff x="836549" y="1421764"/>
            <a:chExt cx="4789170" cy="2269490"/>
          </a:xfrm>
        </p:grpSpPr>
        <p:sp>
          <p:nvSpPr>
            <p:cNvPr id="4" name="object 4"/>
            <p:cNvSpPr/>
            <p:nvPr/>
          </p:nvSpPr>
          <p:spPr>
            <a:xfrm>
              <a:off x="839724" y="1424939"/>
              <a:ext cx="4782312" cy="22631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9724" y="1424939"/>
              <a:ext cx="4782820" cy="2263140"/>
            </a:xfrm>
            <a:custGeom>
              <a:avLst/>
              <a:gdLst/>
              <a:ahLst/>
              <a:cxnLst/>
              <a:rect l="l" t="t" r="r" b="b"/>
              <a:pathLst>
                <a:path w="4782820" h="2263140">
                  <a:moveTo>
                    <a:pt x="0" y="2263139"/>
                  </a:moveTo>
                  <a:lnTo>
                    <a:pt x="4782312" y="2263139"/>
                  </a:lnTo>
                  <a:lnTo>
                    <a:pt x="4782312" y="0"/>
                  </a:lnTo>
                  <a:lnTo>
                    <a:pt x="0" y="0"/>
                  </a:lnTo>
                  <a:lnTo>
                    <a:pt x="0" y="2263139"/>
                  </a:lnTo>
                  <a:close/>
                </a:path>
              </a:pathLst>
            </a:custGeom>
            <a:ln w="6096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53185" y="1766696"/>
            <a:ext cx="4354830" cy="151066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35280" marR="295275" indent="-33655" algn="just">
              <a:lnSpc>
                <a:spcPct val="92200"/>
              </a:lnSpc>
              <a:spcBef>
                <a:spcPts val="325"/>
              </a:spcBef>
            </a:pPr>
            <a:r>
              <a:rPr sz="2400" b="1" spc="-5" dirty="0">
                <a:latin typeface="Calibri"/>
                <a:cs typeface="Calibri"/>
              </a:rPr>
              <a:t>Оперативные </a:t>
            </a:r>
            <a:r>
              <a:rPr sz="2000" dirty="0">
                <a:latin typeface="Calibri"/>
                <a:cs typeface="Calibri"/>
              </a:rPr>
              <a:t>- </a:t>
            </a:r>
            <a:r>
              <a:rPr sz="2000" spc="-10" dirty="0">
                <a:latin typeface="Calibri"/>
                <a:cs typeface="Calibri"/>
              </a:rPr>
              <a:t>используемые</a:t>
            </a:r>
            <a:r>
              <a:rPr sz="2000" spc="-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  </a:t>
            </a:r>
            <a:r>
              <a:rPr sz="2000" spc="-5" dirty="0">
                <a:latin typeface="Calibri"/>
                <a:cs typeface="Calibri"/>
              </a:rPr>
              <a:t>процессе </a:t>
            </a:r>
            <a:r>
              <a:rPr sz="2000" dirty="0">
                <a:latin typeface="Calibri"/>
                <a:cs typeface="Calibri"/>
              </a:rPr>
              <a:t>занятий и </a:t>
            </a:r>
            <a:r>
              <a:rPr sz="2000" spc="-5" dirty="0">
                <a:latin typeface="Calibri"/>
                <a:cs typeface="Calibri"/>
              </a:rPr>
              <a:t>позволяющие  изучать изменения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организме</a:t>
            </a:r>
            <a:endParaRPr sz="2000">
              <a:latin typeface="Calibri"/>
              <a:cs typeface="Calibri"/>
            </a:endParaRPr>
          </a:p>
          <a:p>
            <a:pPr marL="1697989" marR="5080" indent="-1685925" algn="just">
              <a:lnSpc>
                <a:spcPts val="2200"/>
              </a:lnSpc>
              <a:spcBef>
                <a:spcPts val="35"/>
              </a:spcBef>
            </a:pPr>
            <a:r>
              <a:rPr sz="2000" spc="-5" dirty="0">
                <a:latin typeface="Calibri"/>
                <a:cs typeface="Calibri"/>
              </a:rPr>
              <a:t>непосредственно </a:t>
            </a:r>
            <a:r>
              <a:rPr sz="2000" dirty="0">
                <a:latin typeface="Calibri"/>
                <a:cs typeface="Calibri"/>
              </a:rPr>
              <a:t>во </a:t>
            </a:r>
            <a:r>
              <a:rPr sz="2000" spc="-5" dirty="0">
                <a:latin typeface="Calibri"/>
                <a:cs typeface="Calibri"/>
              </a:rPr>
              <a:t>время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выполнения  </a:t>
            </a:r>
            <a:r>
              <a:rPr sz="2000" dirty="0">
                <a:latin typeface="Calibri"/>
                <a:cs typeface="Calibri"/>
              </a:rPr>
              <a:t>нагрузки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36675" y="3627120"/>
            <a:ext cx="4788535" cy="3081655"/>
            <a:chOff x="836675" y="3627120"/>
            <a:chExt cx="4788535" cy="3081655"/>
          </a:xfrm>
        </p:grpSpPr>
        <p:sp>
          <p:nvSpPr>
            <p:cNvPr id="8" name="object 8"/>
            <p:cNvSpPr/>
            <p:nvPr/>
          </p:nvSpPr>
          <p:spPr>
            <a:xfrm>
              <a:off x="839723" y="3630168"/>
              <a:ext cx="4782820" cy="3075940"/>
            </a:xfrm>
            <a:custGeom>
              <a:avLst/>
              <a:gdLst/>
              <a:ahLst/>
              <a:cxnLst/>
              <a:rect l="l" t="t" r="r" b="b"/>
              <a:pathLst>
                <a:path w="4782820" h="3075940">
                  <a:moveTo>
                    <a:pt x="4782312" y="0"/>
                  </a:moveTo>
                  <a:lnTo>
                    <a:pt x="0" y="0"/>
                  </a:lnTo>
                  <a:lnTo>
                    <a:pt x="0" y="3075431"/>
                  </a:lnTo>
                  <a:lnTo>
                    <a:pt x="4782312" y="3075431"/>
                  </a:lnTo>
                  <a:lnTo>
                    <a:pt x="4782312" y="0"/>
                  </a:lnTo>
                  <a:close/>
                </a:path>
              </a:pathLst>
            </a:custGeom>
            <a:solidFill>
              <a:srgbClr val="FFE8C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39723" y="3630168"/>
              <a:ext cx="4782820" cy="3075940"/>
            </a:xfrm>
            <a:custGeom>
              <a:avLst/>
              <a:gdLst/>
              <a:ahLst/>
              <a:cxnLst/>
              <a:rect l="l" t="t" r="r" b="b"/>
              <a:pathLst>
                <a:path w="4782820" h="3075940">
                  <a:moveTo>
                    <a:pt x="0" y="3075431"/>
                  </a:moveTo>
                  <a:lnTo>
                    <a:pt x="4782312" y="3075431"/>
                  </a:lnTo>
                  <a:lnTo>
                    <a:pt x="4782312" y="0"/>
                  </a:lnTo>
                  <a:lnTo>
                    <a:pt x="0" y="0"/>
                  </a:lnTo>
                  <a:lnTo>
                    <a:pt x="0" y="3075431"/>
                  </a:lnTo>
                  <a:close/>
                </a:path>
              </a:pathLst>
            </a:custGeom>
            <a:ln w="6096">
              <a:solidFill>
                <a:srgbClr val="FFE8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34313" y="3680917"/>
            <a:ext cx="4249420" cy="1774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05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• </a:t>
            </a:r>
            <a:r>
              <a:rPr sz="2000" spc="-5" dirty="0">
                <a:latin typeface="Calibri"/>
                <a:cs typeface="Calibri"/>
              </a:rPr>
              <a:t>клинические </a:t>
            </a:r>
            <a:r>
              <a:rPr sz="2000" dirty="0">
                <a:latin typeface="Calibri"/>
                <a:cs typeface="Calibri"/>
              </a:rPr>
              <a:t>- </a:t>
            </a:r>
            <a:r>
              <a:rPr sz="2000" spc="-15" dirty="0">
                <a:latin typeface="Calibri"/>
                <a:cs typeface="Calibri"/>
              </a:rPr>
              <a:t>наблюдение</a:t>
            </a:r>
            <a:r>
              <a:rPr sz="2000" spc="-1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305"/>
              </a:lnSpc>
            </a:pPr>
            <a:r>
              <a:rPr sz="2000" spc="-5" dirty="0">
                <a:latin typeface="Calibri"/>
                <a:cs typeface="Calibri"/>
              </a:rPr>
              <a:t>состоянием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10" dirty="0">
                <a:latin typeface="Calibri"/>
                <a:cs typeface="Calibri"/>
              </a:rPr>
              <a:t>поведением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больного;</a:t>
            </a:r>
            <a:endParaRPr sz="2000">
              <a:latin typeface="Calibri"/>
              <a:cs typeface="Calibri"/>
            </a:endParaRPr>
          </a:p>
          <a:p>
            <a:pPr marL="241300" marR="720725" indent="-228600">
              <a:lnSpc>
                <a:spcPts val="2200"/>
              </a:lnSpc>
              <a:spcBef>
                <a:spcPts val="395"/>
              </a:spcBef>
            </a:pPr>
            <a:r>
              <a:rPr sz="2000" dirty="0">
                <a:latin typeface="Calibri"/>
                <a:cs typeface="Calibri"/>
              </a:rPr>
              <a:t>• </a:t>
            </a:r>
            <a:r>
              <a:rPr sz="2000" spc="-5" dirty="0">
                <a:latin typeface="Calibri"/>
                <a:cs typeface="Calibri"/>
              </a:rPr>
              <a:t>инструментальные </a:t>
            </a:r>
            <a:r>
              <a:rPr sz="2000" dirty="0">
                <a:latin typeface="Calibri"/>
                <a:cs typeface="Calibri"/>
              </a:rPr>
              <a:t>- </a:t>
            </a:r>
            <a:r>
              <a:rPr sz="2000" spc="-10" dirty="0">
                <a:latin typeface="Calibri"/>
                <a:cs typeface="Calibri"/>
              </a:rPr>
              <a:t>контроль  </a:t>
            </a:r>
            <a:r>
              <a:rPr sz="2000" spc="-5" dirty="0">
                <a:latin typeface="Calibri"/>
                <a:cs typeface="Calibri"/>
              </a:rPr>
              <a:t>динамики </a:t>
            </a:r>
            <a:r>
              <a:rPr sz="2000" spc="-10" dirty="0">
                <a:latin typeface="Calibri"/>
                <a:cs typeface="Calibri"/>
              </a:rPr>
              <a:t>пульса, </a:t>
            </a:r>
            <a:r>
              <a:rPr sz="2000" spc="20" dirty="0">
                <a:latin typeface="Calibri"/>
                <a:cs typeface="Calibri"/>
              </a:rPr>
              <a:t>АД,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частоты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055"/>
              </a:lnSpc>
            </a:pPr>
            <a:r>
              <a:rPr sz="2000" spc="-5" dirty="0">
                <a:latin typeface="Calibri"/>
                <a:cs typeface="Calibri"/>
              </a:rPr>
              <a:t>дыхания, </a:t>
            </a:r>
            <a:r>
              <a:rPr sz="2000" spc="-10" dirty="0">
                <a:latin typeface="Calibri"/>
                <a:cs typeface="Calibri"/>
              </a:rPr>
              <a:t>кардиомониторирование,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305"/>
              </a:lnSpc>
            </a:pPr>
            <a:r>
              <a:rPr sz="2000" spc="-10" dirty="0">
                <a:latin typeface="Calibri"/>
                <a:cs typeface="Calibri"/>
              </a:rPr>
              <a:t>телеэлектрокардиография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др.;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287896" y="1465961"/>
            <a:ext cx="5323840" cy="2279015"/>
            <a:chOff x="6287896" y="1465961"/>
            <a:chExt cx="5323840" cy="2279015"/>
          </a:xfrm>
        </p:grpSpPr>
        <p:sp>
          <p:nvSpPr>
            <p:cNvPr id="12" name="object 12"/>
            <p:cNvSpPr/>
            <p:nvPr/>
          </p:nvSpPr>
          <p:spPr>
            <a:xfrm>
              <a:off x="6291071" y="1469136"/>
              <a:ext cx="5317235" cy="22722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91071" y="1469136"/>
              <a:ext cx="5317490" cy="2272665"/>
            </a:xfrm>
            <a:custGeom>
              <a:avLst/>
              <a:gdLst/>
              <a:ahLst/>
              <a:cxnLst/>
              <a:rect l="l" t="t" r="r" b="b"/>
              <a:pathLst>
                <a:path w="5317490" h="2272665">
                  <a:moveTo>
                    <a:pt x="0" y="2272284"/>
                  </a:moveTo>
                  <a:lnTo>
                    <a:pt x="5317235" y="2272284"/>
                  </a:lnTo>
                  <a:lnTo>
                    <a:pt x="5317235" y="0"/>
                  </a:lnTo>
                  <a:lnTo>
                    <a:pt x="0" y="0"/>
                  </a:lnTo>
                  <a:lnTo>
                    <a:pt x="0" y="2272284"/>
                  </a:lnTo>
                  <a:close/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565518" y="1536014"/>
            <a:ext cx="4770755" cy="207073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291465" marR="285115" algn="ctr">
              <a:lnSpc>
                <a:spcPts val="2310"/>
              </a:lnSpc>
              <a:spcBef>
                <a:spcPts val="655"/>
              </a:spcBef>
            </a:pPr>
            <a:r>
              <a:rPr sz="2400" b="1" spc="-10" dirty="0">
                <a:latin typeface="Calibri"/>
                <a:cs typeface="Calibri"/>
              </a:rPr>
              <a:t>Интегративные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характеризующие  </a:t>
            </a:r>
            <a:r>
              <a:rPr sz="2000" dirty="0">
                <a:latin typeface="Calibri"/>
                <a:cs typeface="Calibri"/>
              </a:rPr>
              <a:t>суммарную </a:t>
            </a:r>
            <a:r>
              <a:rPr sz="2000" spc="-10" dirty="0">
                <a:latin typeface="Calibri"/>
                <a:cs typeface="Calibri"/>
              </a:rPr>
              <a:t>величину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изменений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ts val="2030"/>
              </a:lnSpc>
            </a:pPr>
            <a:r>
              <a:rPr sz="2000" spc="-5" dirty="0">
                <a:latin typeface="Calibri"/>
                <a:cs typeface="Calibri"/>
              </a:rPr>
              <a:t>функционального состояния организма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под</a:t>
            </a:r>
            <a:endParaRPr sz="2000">
              <a:latin typeface="Calibri"/>
              <a:cs typeface="Calibri"/>
            </a:endParaRPr>
          </a:p>
          <a:p>
            <a:pPr marL="108585" marR="100330" indent="123189">
              <a:lnSpc>
                <a:spcPts val="2200"/>
              </a:lnSpc>
              <a:spcBef>
                <a:spcPts val="135"/>
              </a:spcBef>
            </a:pPr>
            <a:r>
              <a:rPr sz="2000" spc="-5" dirty="0">
                <a:latin typeface="Calibri"/>
                <a:cs typeface="Calibri"/>
              </a:rPr>
              <a:t>воздействием </a:t>
            </a:r>
            <a:r>
              <a:rPr sz="2000" dirty="0">
                <a:latin typeface="Calibri"/>
                <a:cs typeface="Calibri"/>
              </a:rPr>
              <a:t>нагрузки и </a:t>
            </a:r>
            <a:r>
              <a:rPr sz="2000" spc="-5" dirty="0">
                <a:latin typeface="Calibri"/>
                <a:cs typeface="Calibri"/>
              </a:rPr>
              <a:t>позволяющие  изучить динамику </a:t>
            </a:r>
            <a:r>
              <a:rPr sz="2000" dirty="0">
                <a:latin typeface="Calibri"/>
                <a:cs typeface="Calibri"/>
              </a:rPr>
              <a:t>резервов </a:t>
            </a:r>
            <a:r>
              <a:rPr sz="2000" spc="-10" dirty="0">
                <a:latin typeface="Calibri"/>
                <a:cs typeface="Calibri"/>
              </a:rPr>
              <a:t>здоровья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под</a:t>
            </a:r>
            <a:endParaRPr sz="2000">
              <a:latin typeface="Calibri"/>
              <a:cs typeface="Calibri"/>
            </a:endParaRPr>
          </a:p>
          <a:p>
            <a:pPr marL="274320">
              <a:lnSpc>
                <a:spcPts val="2060"/>
              </a:lnSpc>
            </a:pPr>
            <a:r>
              <a:rPr sz="2000" spc="-10" dirty="0">
                <a:latin typeface="Calibri"/>
                <a:cs typeface="Calibri"/>
              </a:rPr>
              <a:t>влиянием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лечебно-реабилитационных</a:t>
            </a:r>
            <a:endParaRPr sz="2000">
              <a:latin typeface="Calibri"/>
              <a:cs typeface="Calibri"/>
            </a:endParaRPr>
          </a:p>
          <a:p>
            <a:pPr marL="1652270">
              <a:lnSpc>
                <a:spcPts val="2300"/>
              </a:lnSpc>
            </a:pPr>
            <a:r>
              <a:rPr sz="2000" spc="-5" dirty="0">
                <a:latin typeface="Calibri"/>
                <a:cs typeface="Calibri"/>
              </a:rPr>
              <a:t>мероприятий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291071" y="3630167"/>
            <a:ext cx="5317490" cy="3080385"/>
            <a:chOff x="6291071" y="3630167"/>
            <a:chExt cx="5317490" cy="3080385"/>
          </a:xfrm>
        </p:grpSpPr>
        <p:sp>
          <p:nvSpPr>
            <p:cNvPr id="16" name="object 16"/>
            <p:cNvSpPr/>
            <p:nvPr/>
          </p:nvSpPr>
          <p:spPr>
            <a:xfrm>
              <a:off x="6294119" y="3633215"/>
              <a:ext cx="5311140" cy="3074035"/>
            </a:xfrm>
            <a:custGeom>
              <a:avLst/>
              <a:gdLst/>
              <a:ahLst/>
              <a:cxnLst/>
              <a:rect l="l" t="t" r="r" b="b"/>
              <a:pathLst>
                <a:path w="5311140" h="3074034">
                  <a:moveTo>
                    <a:pt x="5311139" y="0"/>
                  </a:moveTo>
                  <a:lnTo>
                    <a:pt x="0" y="0"/>
                  </a:lnTo>
                  <a:lnTo>
                    <a:pt x="0" y="3073907"/>
                  </a:lnTo>
                  <a:lnTo>
                    <a:pt x="5311139" y="3073907"/>
                  </a:lnTo>
                  <a:lnTo>
                    <a:pt x="5311139" y="0"/>
                  </a:lnTo>
                  <a:close/>
                </a:path>
              </a:pathLst>
            </a:custGeom>
            <a:solidFill>
              <a:srgbClr val="D2DEEE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294119" y="3633215"/>
              <a:ext cx="5311140" cy="3074035"/>
            </a:xfrm>
            <a:custGeom>
              <a:avLst/>
              <a:gdLst/>
              <a:ahLst/>
              <a:cxnLst/>
              <a:rect l="l" t="t" r="r" b="b"/>
              <a:pathLst>
                <a:path w="5311140" h="3074034">
                  <a:moveTo>
                    <a:pt x="0" y="3073907"/>
                  </a:moveTo>
                  <a:lnTo>
                    <a:pt x="5311139" y="3073907"/>
                  </a:lnTo>
                  <a:lnTo>
                    <a:pt x="5311139" y="0"/>
                  </a:lnTo>
                  <a:lnTo>
                    <a:pt x="0" y="0"/>
                  </a:lnTo>
                  <a:lnTo>
                    <a:pt x="0" y="3073907"/>
                  </a:lnTo>
                  <a:close/>
                </a:path>
              </a:pathLst>
            </a:custGeom>
            <a:ln w="6096">
              <a:solidFill>
                <a:srgbClr val="D2DE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389370" y="3662385"/>
            <a:ext cx="4972050" cy="258572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2000" dirty="0">
                <a:latin typeface="Calibri"/>
                <a:cs typeface="Calibri"/>
              </a:rPr>
              <a:t>•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спирометрия;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2000" dirty="0">
                <a:latin typeface="Calibri"/>
                <a:cs typeface="Calibri"/>
              </a:rPr>
              <a:t>•</a:t>
            </a:r>
            <a:r>
              <a:rPr sz="2000" spc="3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динамометрия;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2000" dirty="0">
                <a:latin typeface="Calibri"/>
                <a:cs typeface="Calibri"/>
              </a:rPr>
              <a:t>• </a:t>
            </a:r>
            <a:r>
              <a:rPr sz="2000" spc="-5" dirty="0">
                <a:latin typeface="Calibri"/>
                <a:cs typeface="Calibri"/>
              </a:rPr>
              <a:t>функциональные нагрузочные</a:t>
            </a:r>
            <a:r>
              <a:rPr sz="2000" spc="-1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пробы;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2000" dirty="0">
                <a:latin typeface="Calibri"/>
                <a:cs typeface="Calibri"/>
              </a:rPr>
              <a:t>• </a:t>
            </a:r>
            <a:r>
              <a:rPr sz="2000" spc="-15" dirty="0">
                <a:latin typeface="Calibri"/>
                <a:cs typeface="Calibri"/>
              </a:rPr>
              <a:t>оценка </a:t>
            </a:r>
            <a:r>
              <a:rPr sz="2000" spc="-5" dirty="0">
                <a:latin typeface="Calibri"/>
                <a:cs typeface="Calibri"/>
              </a:rPr>
              <a:t>физической</a:t>
            </a:r>
            <a:r>
              <a:rPr sz="2000" spc="-11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работоспособности;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2000" dirty="0">
                <a:latin typeface="Calibri"/>
                <a:cs typeface="Calibri"/>
              </a:rPr>
              <a:t>•</a:t>
            </a:r>
            <a:r>
              <a:rPr sz="2000" spc="3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ЭКГ;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2000" dirty="0">
                <a:latin typeface="Calibri"/>
                <a:cs typeface="Calibri"/>
              </a:rPr>
              <a:t>•</a:t>
            </a:r>
            <a:r>
              <a:rPr sz="2000" spc="3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спироэргометрия;</a:t>
            </a:r>
            <a:endParaRPr sz="2000">
              <a:latin typeface="Calibri"/>
              <a:cs typeface="Calibri"/>
            </a:endParaRPr>
          </a:p>
          <a:p>
            <a:pPr marL="241300" marR="5080" indent="-228600">
              <a:lnSpc>
                <a:spcPts val="2200"/>
              </a:lnSpc>
              <a:spcBef>
                <a:spcPts val="400"/>
              </a:spcBef>
            </a:pPr>
            <a:r>
              <a:rPr sz="2000" dirty="0">
                <a:latin typeface="Calibri"/>
                <a:cs typeface="Calibri"/>
              </a:rPr>
              <a:t>• </a:t>
            </a:r>
            <a:r>
              <a:rPr sz="2000" spc="-5" dirty="0">
                <a:latin typeface="Calibri"/>
                <a:cs typeface="Calibri"/>
              </a:rPr>
              <a:t>лабораторные </a:t>
            </a:r>
            <a:r>
              <a:rPr sz="2000" spc="-10" dirty="0">
                <a:latin typeface="Calibri"/>
                <a:cs typeface="Calibri"/>
              </a:rPr>
              <a:t>исследования </a:t>
            </a:r>
            <a:r>
              <a:rPr sz="2000" dirty="0">
                <a:latin typeface="Calibri"/>
                <a:cs typeface="Calibri"/>
              </a:rPr>
              <a:t>крови, </a:t>
            </a:r>
            <a:r>
              <a:rPr sz="2000" spc="-5" dirty="0">
                <a:latin typeface="Calibri"/>
                <a:cs typeface="Calibri"/>
              </a:rPr>
              <a:t>мочи </a:t>
            </a:r>
            <a:r>
              <a:rPr sz="2000" dirty="0">
                <a:latin typeface="Calibri"/>
                <a:cs typeface="Calibri"/>
              </a:rPr>
              <a:t>и  </a:t>
            </a:r>
            <a:r>
              <a:rPr sz="2000" spc="-5" dirty="0">
                <a:latin typeface="Calibri"/>
                <a:cs typeface="Calibri"/>
              </a:rPr>
              <a:t>др.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93540" y="6488684"/>
            <a:ext cx="77311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333333"/>
                </a:solidFill>
                <a:latin typeface="Calibri"/>
                <a:cs typeface="Calibri"/>
              </a:rPr>
              <a:t>Медицинская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реабилитация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/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Епифанов </a:t>
            </a:r>
            <a:r>
              <a:rPr sz="1400" spc="5" dirty="0">
                <a:solidFill>
                  <a:srgbClr val="333333"/>
                </a:solidFill>
                <a:latin typeface="Calibri"/>
                <a:cs typeface="Calibri"/>
              </a:rPr>
              <a:t>А.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В., </a:t>
            </a:r>
            <a:r>
              <a:rPr sz="1400" spc="-10" dirty="0">
                <a:solidFill>
                  <a:srgbClr val="333333"/>
                </a:solidFill>
                <a:latin typeface="Calibri"/>
                <a:cs typeface="Calibri"/>
              </a:rPr>
              <a:t>АчкасовЕ.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Е., Епифанов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В. </a:t>
            </a:r>
            <a:r>
              <a:rPr sz="1400" spc="5" dirty="0">
                <a:solidFill>
                  <a:srgbClr val="333333"/>
                </a:solidFill>
                <a:latin typeface="Calibri"/>
                <a:cs typeface="Calibri"/>
              </a:rPr>
              <a:t>А.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- М. : </a:t>
            </a:r>
            <a:r>
              <a:rPr sz="1400" spc="-15" dirty="0">
                <a:solidFill>
                  <a:srgbClr val="333333"/>
                </a:solidFill>
                <a:latin typeface="Calibri"/>
                <a:cs typeface="Calibri"/>
              </a:rPr>
              <a:t>ГЭОТАР-Медиа,</a:t>
            </a:r>
            <a:r>
              <a:rPr sz="1400" spc="1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2015.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pc="-30" dirty="0"/>
              <a:t>Методы оперативных</a:t>
            </a:r>
            <a:r>
              <a:rPr spc="-160" dirty="0"/>
              <a:t> </a:t>
            </a:r>
            <a:r>
              <a:rPr spc="-35" dirty="0"/>
              <a:t>врачебно-педагогических  наблюдений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030117"/>
            <a:ext cx="10316210" cy="28390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spc="-30" dirty="0">
                <a:solidFill>
                  <a:srgbClr val="001F5F"/>
                </a:solidFill>
                <a:latin typeface="Calibri"/>
                <a:cs typeface="Calibri"/>
              </a:rPr>
              <a:t>Метод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непрерывного </a:t>
            </a:r>
            <a:r>
              <a:rPr sz="2800" b="1" spc="-20" dirty="0">
                <a:solidFill>
                  <a:srgbClr val="001F5F"/>
                </a:solidFill>
                <a:latin typeface="Calibri"/>
                <a:cs typeface="Calibri"/>
              </a:rPr>
              <a:t>наблюдения</a:t>
            </a:r>
            <a:r>
              <a:rPr sz="2800" b="1" spc="-20" dirty="0">
                <a:latin typeface="Calibri"/>
                <a:cs typeface="Calibri"/>
              </a:rPr>
              <a:t>,</a:t>
            </a:r>
            <a:r>
              <a:rPr sz="2800" b="1" spc="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позволяет:</a:t>
            </a:r>
            <a:endParaRPr sz="2800">
              <a:latin typeface="Calibri"/>
              <a:cs typeface="Calibri"/>
            </a:endParaRPr>
          </a:p>
          <a:p>
            <a:pPr marL="241300" marR="1840230" indent="-228600">
              <a:lnSpc>
                <a:spcPts val="3030"/>
              </a:lnSpc>
              <a:spcBef>
                <a:spcPts val="104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оценить </a:t>
            </a:r>
            <a:r>
              <a:rPr sz="2800" spc="-5" dirty="0">
                <a:latin typeface="Calibri"/>
                <a:cs typeface="Calibri"/>
              </a:rPr>
              <a:t>приспособляемость организма к </a:t>
            </a:r>
            <a:r>
              <a:rPr sz="2800" spc="-10" dirty="0">
                <a:latin typeface="Calibri"/>
                <a:cs typeface="Calibri"/>
              </a:rPr>
              <a:t>конкретным  </a:t>
            </a:r>
            <a:r>
              <a:rPr sz="2800" spc="-5" dirty="0">
                <a:latin typeface="Calibri"/>
                <a:cs typeface="Calibri"/>
              </a:rPr>
              <a:t>физическим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нагрузкам;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выявить начало </a:t>
            </a:r>
            <a:r>
              <a:rPr sz="2800" spc="-10" dirty="0">
                <a:latin typeface="Calibri"/>
                <a:cs typeface="Calibri"/>
              </a:rPr>
              <a:t>утомления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его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глубину;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30"/>
              </a:lnSpc>
              <a:spcBef>
                <a:spcPts val="104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выявить </a:t>
            </a:r>
            <a:r>
              <a:rPr sz="2800" dirty="0">
                <a:latin typeface="Calibri"/>
                <a:cs typeface="Calibri"/>
              </a:rPr>
              <a:t>начало </a:t>
            </a:r>
            <a:r>
              <a:rPr sz="2800" spc="-15" dirty="0">
                <a:latin typeface="Calibri"/>
                <a:cs typeface="Calibri"/>
              </a:rPr>
              <a:t>предпатологических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патологических </a:t>
            </a:r>
            <a:r>
              <a:rPr sz="2800" spc="-5" dirty="0">
                <a:latin typeface="Calibri"/>
                <a:cs typeface="Calibri"/>
              </a:rPr>
              <a:t>изменений  в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организме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685" y="291846"/>
            <a:ext cx="73310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Метод непрерывного</a:t>
            </a:r>
            <a:r>
              <a:rPr sz="4000" spc="-204" dirty="0"/>
              <a:t> </a:t>
            </a:r>
            <a:r>
              <a:rPr sz="4000" spc="-35" dirty="0"/>
              <a:t>наблюдения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838200" y="1467611"/>
            <a:ext cx="10515600" cy="4707890"/>
          </a:xfrm>
          <a:custGeom>
            <a:avLst/>
            <a:gdLst/>
            <a:ahLst/>
            <a:cxnLst/>
            <a:rect l="l" t="t" r="r" b="b"/>
            <a:pathLst>
              <a:path w="10515600" h="4707890">
                <a:moveTo>
                  <a:pt x="0" y="470788"/>
                </a:moveTo>
                <a:lnTo>
                  <a:pt x="2430" y="422660"/>
                </a:lnTo>
                <a:lnTo>
                  <a:pt x="9564" y="375920"/>
                </a:lnTo>
                <a:lnTo>
                  <a:pt x="21164" y="330805"/>
                </a:lnTo>
                <a:lnTo>
                  <a:pt x="36995" y="287553"/>
                </a:lnTo>
                <a:lnTo>
                  <a:pt x="56819" y="246400"/>
                </a:lnTo>
                <a:lnTo>
                  <a:pt x="80400" y="207584"/>
                </a:lnTo>
                <a:lnTo>
                  <a:pt x="107502" y="171340"/>
                </a:lnTo>
                <a:lnTo>
                  <a:pt x="137887" y="137906"/>
                </a:lnTo>
                <a:lnTo>
                  <a:pt x="171319" y="107518"/>
                </a:lnTo>
                <a:lnTo>
                  <a:pt x="207561" y="80414"/>
                </a:lnTo>
                <a:lnTo>
                  <a:pt x="246378" y="56829"/>
                </a:lnTo>
                <a:lnTo>
                  <a:pt x="287532" y="37002"/>
                </a:lnTo>
                <a:lnTo>
                  <a:pt x="330786" y="21169"/>
                </a:lnTo>
                <a:lnTo>
                  <a:pt x="375905" y="9566"/>
                </a:lnTo>
                <a:lnTo>
                  <a:pt x="422651" y="2431"/>
                </a:lnTo>
                <a:lnTo>
                  <a:pt x="470788" y="0"/>
                </a:lnTo>
                <a:lnTo>
                  <a:pt x="10044811" y="0"/>
                </a:lnTo>
                <a:lnTo>
                  <a:pt x="10092939" y="2431"/>
                </a:lnTo>
                <a:lnTo>
                  <a:pt x="10139679" y="9566"/>
                </a:lnTo>
                <a:lnTo>
                  <a:pt x="10184794" y="21169"/>
                </a:lnTo>
                <a:lnTo>
                  <a:pt x="10228046" y="37002"/>
                </a:lnTo>
                <a:lnTo>
                  <a:pt x="10269199" y="56829"/>
                </a:lnTo>
                <a:lnTo>
                  <a:pt x="10308015" y="80414"/>
                </a:lnTo>
                <a:lnTo>
                  <a:pt x="10344259" y="107518"/>
                </a:lnTo>
                <a:lnTo>
                  <a:pt x="10377693" y="137906"/>
                </a:lnTo>
                <a:lnTo>
                  <a:pt x="10408081" y="171340"/>
                </a:lnTo>
                <a:lnTo>
                  <a:pt x="10435185" y="207584"/>
                </a:lnTo>
                <a:lnTo>
                  <a:pt x="10458770" y="246400"/>
                </a:lnTo>
                <a:lnTo>
                  <a:pt x="10478597" y="287553"/>
                </a:lnTo>
                <a:lnTo>
                  <a:pt x="10494430" y="330805"/>
                </a:lnTo>
                <a:lnTo>
                  <a:pt x="10506033" y="375920"/>
                </a:lnTo>
                <a:lnTo>
                  <a:pt x="10513168" y="422660"/>
                </a:lnTo>
                <a:lnTo>
                  <a:pt x="10515600" y="470788"/>
                </a:lnTo>
                <a:lnTo>
                  <a:pt x="10515600" y="4236872"/>
                </a:lnTo>
                <a:lnTo>
                  <a:pt x="10513168" y="4285005"/>
                </a:lnTo>
                <a:lnTo>
                  <a:pt x="10506033" y="4331747"/>
                </a:lnTo>
                <a:lnTo>
                  <a:pt x="10494430" y="4376862"/>
                </a:lnTo>
                <a:lnTo>
                  <a:pt x="10478597" y="4420114"/>
                </a:lnTo>
                <a:lnTo>
                  <a:pt x="10458770" y="4461265"/>
                </a:lnTo>
                <a:lnTo>
                  <a:pt x="10435185" y="4500080"/>
                </a:lnTo>
                <a:lnTo>
                  <a:pt x="10408081" y="4536321"/>
                </a:lnTo>
                <a:lnTo>
                  <a:pt x="10377693" y="4569752"/>
                </a:lnTo>
                <a:lnTo>
                  <a:pt x="10344259" y="4600136"/>
                </a:lnTo>
                <a:lnTo>
                  <a:pt x="10308015" y="4627236"/>
                </a:lnTo>
                <a:lnTo>
                  <a:pt x="10269199" y="4650817"/>
                </a:lnTo>
                <a:lnTo>
                  <a:pt x="10228046" y="4670640"/>
                </a:lnTo>
                <a:lnTo>
                  <a:pt x="10184794" y="4686471"/>
                </a:lnTo>
                <a:lnTo>
                  <a:pt x="10139679" y="4698071"/>
                </a:lnTo>
                <a:lnTo>
                  <a:pt x="10092939" y="4705205"/>
                </a:lnTo>
                <a:lnTo>
                  <a:pt x="10044811" y="4707636"/>
                </a:lnTo>
                <a:lnTo>
                  <a:pt x="470788" y="4707636"/>
                </a:lnTo>
                <a:lnTo>
                  <a:pt x="422651" y="4705205"/>
                </a:lnTo>
                <a:lnTo>
                  <a:pt x="375905" y="4698071"/>
                </a:lnTo>
                <a:lnTo>
                  <a:pt x="330786" y="4686471"/>
                </a:lnTo>
                <a:lnTo>
                  <a:pt x="287532" y="4670640"/>
                </a:lnTo>
                <a:lnTo>
                  <a:pt x="246378" y="4650817"/>
                </a:lnTo>
                <a:lnTo>
                  <a:pt x="207561" y="4627236"/>
                </a:lnTo>
                <a:lnTo>
                  <a:pt x="171319" y="4600136"/>
                </a:lnTo>
                <a:lnTo>
                  <a:pt x="137887" y="4569752"/>
                </a:lnTo>
                <a:lnTo>
                  <a:pt x="107502" y="4536321"/>
                </a:lnTo>
                <a:lnTo>
                  <a:pt x="80400" y="4500080"/>
                </a:lnTo>
                <a:lnTo>
                  <a:pt x="56819" y="4461265"/>
                </a:lnTo>
                <a:lnTo>
                  <a:pt x="36995" y="4420114"/>
                </a:lnTo>
                <a:lnTo>
                  <a:pt x="21164" y="4376862"/>
                </a:lnTo>
                <a:lnTo>
                  <a:pt x="9564" y="4331747"/>
                </a:lnTo>
                <a:lnTo>
                  <a:pt x="2430" y="4285005"/>
                </a:lnTo>
                <a:lnTo>
                  <a:pt x="0" y="4236872"/>
                </a:lnTo>
                <a:lnTo>
                  <a:pt x="0" y="470788"/>
                </a:lnTo>
                <a:close/>
              </a:path>
            </a:pathLst>
          </a:custGeom>
          <a:ln w="12192">
            <a:solidFill>
              <a:srgbClr val="D67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99390" rIns="0" bIns="0" rtlCol="0">
            <a:spAutoFit/>
          </a:bodyPr>
          <a:lstStyle/>
          <a:p>
            <a:pPr marL="2399665">
              <a:lnSpc>
                <a:spcPct val="100000"/>
              </a:lnSpc>
              <a:spcBef>
                <a:spcPts val="1570"/>
              </a:spcBef>
            </a:pPr>
            <a:r>
              <a:rPr spc="-5" dirty="0"/>
              <a:t>Клинические</a:t>
            </a:r>
            <a:r>
              <a:rPr dirty="0"/>
              <a:t> </a:t>
            </a:r>
            <a:r>
              <a:rPr spc="-25" dirty="0"/>
              <a:t>методы</a:t>
            </a:r>
          </a:p>
          <a:p>
            <a:pPr marL="2762250" marR="5080" indent="-277495">
              <a:lnSpc>
                <a:spcPct val="101899"/>
              </a:lnSpc>
              <a:spcBef>
                <a:spcPts val="1210"/>
              </a:spcBef>
              <a:tabLst>
                <a:tab pos="2762885" algn="l"/>
              </a:tabLst>
            </a:pPr>
            <a:r>
              <a:rPr sz="2400" b="0" dirty="0">
                <a:latin typeface="Arial"/>
                <a:cs typeface="Arial"/>
              </a:rPr>
              <a:t>•	</a:t>
            </a:r>
            <a:r>
              <a:rPr sz="2400" b="0" spc="-10" dirty="0">
                <a:latin typeface="Calibri"/>
                <a:cs typeface="Calibri"/>
              </a:rPr>
              <a:t>Пальпаторное </a:t>
            </a:r>
            <a:r>
              <a:rPr sz="2400" b="0" spc="-15" dirty="0">
                <a:latin typeface="Calibri"/>
                <a:cs typeface="Calibri"/>
              </a:rPr>
              <a:t>определение </a:t>
            </a:r>
            <a:r>
              <a:rPr sz="2400" b="0" spc="-5" dirty="0">
                <a:latin typeface="Calibri"/>
                <a:cs typeface="Calibri"/>
              </a:rPr>
              <a:t>ЧСС </a:t>
            </a:r>
            <a:r>
              <a:rPr sz="2400" b="0" dirty="0">
                <a:latin typeface="Calibri"/>
                <a:cs typeface="Calibri"/>
              </a:rPr>
              <a:t>на </a:t>
            </a:r>
            <a:r>
              <a:rPr sz="2400" b="0" spc="-5" dirty="0">
                <a:latin typeface="Calibri"/>
                <a:cs typeface="Calibri"/>
              </a:rPr>
              <a:t>лучевой </a:t>
            </a:r>
            <a:r>
              <a:rPr sz="2400" b="0" dirty="0">
                <a:latin typeface="Calibri"/>
                <a:cs typeface="Calibri"/>
              </a:rPr>
              <a:t>или </a:t>
            </a:r>
            <a:r>
              <a:rPr sz="2400" b="0" spc="-5" dirty="0">
                <a:latin typeface="Calibri"/>
                <a:cs typeface="Calibri"/>
              </a:rPr>
              <a:t>сонной  артерии, </a:t>
            </a:r>
            <a:r>
              <a:rPr sz="2400" b="0" dirty="0">
                <a:latin typeface="Calibri"/>
                <a:cs typeface="Calibri"/>
              </a:rPr>
              <a:t>измерение АД и </a:t>
            </a:r>
            <a:r>
              <a:rPr sz="2400" b="0" spc="-10" dirty="0">
                <a:latin typeface="Calibri"/>
                <a:cs typeface="Calibri"/>
              </a:rPr>
              <a:t>частоты </a:t>
            </a:r>
            <a:r>
              <a:rPr sz="2400" b="0" spc="-5" dirty="0">
                <a:latin typeface="Calibri"/>
                <a:cs typeface="Calibri"/>
              </a:rPr>
              <a:t>дыхания </a:t>
            </a:r>
            <a:r>
              <a:rPr sz="2400" b="0" spc="-10" dirty="0">
                <a:latin typeface="Calibri"/>
                <a:cs typeface="Calibri"/>
              </a:rPr>
              <a:t>каждые </a:t>
            </a:r>
            <a:r>
              <a:rPr sz="2400" b="0" dirty="0">
                <a:latin typeface="Calibri"/>
                <a:cs typeface="Calibri"/>
              </a:rPr>
              <a:t>5 </a:t>
            </a:r>
            <a:r>
              <a:rPr sz="2400" b="0" spc="-5" dirty="0">
                <a:latin typeface="Calibri"/>
                <a:cs typeface="Calibri"/>
              </a:rPr>
              <a:t>мин  </a:t>
            </a:r>
            <a:r>
              <a:rPr sz="2400" b="0" dirty="0">
                <a:latin typeface="Calibri"/>
                <a:cs typeface="Calibri"/>
              </a:rPr>
              <a:t>в </a:t>
            </a:r>
            <a:r>
              <a:rPr sz="2400" b="0" spc="-5" dirty="0">
                <a:latin typeface="Calibri"/>
                <a:cs typeface="Calibri"/>
              </a:rPr>
              <a:t>процессе </a:t>
            </a:r>
            <a:r>
              <a:rPr sz="2400" b="0" spc="-10" dirty="0">
                <a:latin typeface="Calibri"/>
                <a:cs typeface="Calibri"/>
              </a:rPr>
              <a:t>выполнения физической </a:t>
            </a:r>
            <a:r>
              <a:rPr sz="2400" b="0" spc="-5" dirty="0">
                <a:latin typeface="Calibri"/>
                <a:cs typeface="Calibri"/>
              </a:rPr>
              <a:t>нагрузки</a:t>
            </a:r>
            <a:r>
              <a:rPr sz="2400" b="0" spc="-2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с</a:t>
            </a:r>
            <a:endParaRPr sz="2400">
              <a:latin typeface="Calibri"/>
              <a:cs typeface="Calibri"/>
            </a:endParaRPr>
          </a:p>
          <a:p>
            <a:pPr marL="2762250">
              <a:lnSpc>
                <a:spcPct val="100000"/>
              </a:lnSpc>
              <a:spcBef>
                <a:spcPts val="50"/>
              </a:spcBef>
            </a:pPr>
            <a:r>
              <a:rPr sz="2400" b="0" spc="-5" dirty="0">
                <a:latin typeface="Calibri"/>
                <a:cs typeface="Calibri"/>
              </a:rPr>
              <a:t>построением </a:t>
            </a:r>
            <a:r>
              <a:rPr sz="2400" b="0" dirty="0">
                <a:latin typeface="Calibri"/>
                <a:cs typeface="Calibri"/>
              </a:rPr>
              <a:t>на </a:t>
            </a:r>
            <a:r>
              <a:rPr sz="2400" b="0" spc="-5" dirty="0">
                <a:latin typeface="Calibri"/>
                <a:cs typeface="Calibri"/>
              </a:rPr>
              <a:t>основании </a:t>
            </a:r>
            <a:r>
              <a:rPr sz="2400" b="0" spc="-10" dirty="0">
                <a:latin typeface="Calibri"/>
                <a:cs typeface="Calibri"/>
              </a:rPr>
              <a:t>полученных</a:t>
            </a:r>
            <a:r>
              <a:rPr sz="2400" b="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данных</a:t>
            </a:r>
            <a:endParaRPr sz="2400">
              <a:latin typeface="Calibri"/>
              <a:cs typeface="Calibri"/>
            </a:endParaRPr>
          </a:p>
          <a:p>
            <a:pPr marL="2762250" marR="384175">
              <a:lnSpc>
                <a:spcPct val="101699"/>
              </a:lnSpc>
            </a:pPr>
            <a:r>
              <a:rPr sz="2400" spc="-10" dirty="0"/>
              <a:t>физиологической </a:t>
            </a:r>
            <a:r>
              <a:rPr sz="2400" spc="-5" dirty="0"/>
              <a:t>кривой занятия, </a:t>
            </a:r>
            <a:r>
              <a:rPr sz="2400" b="0" spc="-10" dirty="0">
                <a:latin typeface="Calibri"/>
                <a:cs typeface="Calibri"/>
              </a:rPr>
              <a:t>урока, </a:t>
            </a:r>
            <a:r>
              <a:rPr sz="2400" b="0" spc="-5" dirty="0">
                <a:latin typeface="Calibri"/>
                <a:cs typeface="Calibri"/>
              </a:rPr>
              <a:t>тренировки,  </a:t>
            </a:r>
            <a:r>
              <a:rPr sz="2400" b="0" spc="-10" dirty="0">
                <a:latin typeface="Calibri"/>
                <a:cs typeface="Calibri"/>
              </a:rPr>
              <a:t>позволяющую </a:t>
            </a:r>
            <a:r>
              <a:rPr sz="2400" b="0" spc="-5" dirty="0">
                <a:latin typeface="Calibri"/>
                <a:cs typeface="Calibri"/>
              </a:rPr>
              <a:t>провести </a:t>
            </a:r>
            <a:r>
              <a:rPr sz="2400" b="0" dirty="0">
                <a:latin typeface="Calibri"/>
                <a:cs typeface="Calibri"/>
              </a:rPr>
              <a:t>анализ </a:t>
            </a:r>
            <a:r>
              <a:rPr sz="2400" b="0" spc="-5" dirty="0">
                <a:latin typeface="Calibri"/>
                <a:cs typeface="Calibri"/>
              </a:rPr>
              <a:t>адаптации организма  занимающегося </a:t>
            </a:r>
            <a:r>
              <a:rPr sz="2400" b="0" dirty="0">
                <a:latin typeface="Calibri"/>
                <a:cs typeface="Calibri"/>
              </a:rPr>
              <a:t>к </a:t>
            </a:r>
            <a:r>
              <a:rPr sz="2400" b="0" spc="-10" dirty="0">
                <a:latin typeface="Calibri"/>
                <a:cs typeface="Calibri"/>
              </a:rPr>
              <a:t>физической</a:t>
            </a:r>
            <a:r>
              <a:rPr sz="2400" b="0" spc="-4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нагрузке.</a:t>
            </a:r>
            <a:endParaRPr sz="2400">
              <a:latin typeface="Calibri"/>
              <a:cs typeface="Calibri"/>
            </a:endParaRPr>
          </a:p>
          <a:p>
            <a:pPr marL="2484755">
              <a:lnSpc>
                <a:spcPts val="2520"/>
              </a:lnSpc>
            </a:pPr>
            <a:r>
              <a:rPr sz="2400" b="0" dirty="0">
                <a:latin typeface="Calibri"/>
                <a:cs typeface="Calibri"/>
              </a:rPr>
              <a:t>• </a:t>
            </a:r>
            <a:r>
              <a:rPr sz="2400" b="0" spc="-10" dirty="0">
                <a:latin typeface="Calibri"/>
                <a:cs typeface="Calibri"/>
              </a:rPr>
              <a:t>Недостатки </a:t>
            </a:r>
            <a:r>
              <a:rPr sz="2400" b="0" spc="-25" dirty="0">
                <a:latin typeface="Calibri"/>
                <a:cs typeface="Calibri"/>
              </a:rPr>
              <a:t>метода </a:t>
            </a:r>
            <a:r>
              <a:rPr sz="2400" b="0" dirty="0">
                <a:latin typeface="Calibri"/>
                <a:cs typeface="Calibri"/>
              </a:rPr>
              <a:t>- </a:t>
            </a:r>
            <a:r>
              <a:rPr sz="2400" b="0" spc="-10" dirty="0">
                <a:latin typeface="Calibri"/>
                <a:cs typeface="Calibri"/>
              </a:rPr>
              <a:t>неточность </a:t>
            </a:r>
            <a:r>
              <a:rPr sz="2400" b="0" dirty="0">
                <a:latin typeface="Calibri"/>
                <a:cs typeface="Calibri"/>
              </a:rPr>
              <a:t>измерения </a:t>
            </a:r>
            <a:r>
              <a:rPr sz="2400" b="0" spc="-5" dirty="0">
                <a:latin typeface="Calibri"/>
                <a:cs typeface="Calibri"/>
              </a:rPr>
              <a:t>ЧСС</a:t>
            </a:r>
            <a:r>
              <a:rPr sz="2400" b="0" spc="-8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и</a:t>
            </a:r>
            <a:endParaRPr sz="2400">
              <a:latin typeface="Calibri"/>
              <a:cs typeface="Calibri"/>
            </a:endParaRPr>
          </a:p>
          <a:p>
            <a:pPr marL="2762250">
              <a:lnSpc>
                <a:spcPts val="2635"/>
              </a:lnSpc>
            </a:pPr>
            <a:r>
              <a:rPr sz="2400" b="0" spc="-15" dirty="0">
                <a:latin typeface="Calibri"/>
                <a:cs typeface="Calibri"/>
              </a:rPr>
              <a:t>необходимость </a:t>
            </a:r>
            <a:r>
              <a:rPr sz="2400" b="0" spc="-5" dirty="0">
                <a:latin typeface="Calibri"/>
                <a:cs typeface="Calibri"/>
              </a:rPr>
              <a:t>прерывать физическую нагрузку</a:t>
            </a:r>
            <a:r>
              <a:rPr sz="2400" b="0" spc="-1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каждые</a:t>
            </a:r>
            <a:endParaRPr sz="2400">
              <a:latin typeface="Calibri"/>
              <a:cs typeface="Calibri"/>
            </a:endParaRPr>
          </a:p>
          <a:p>
            <a:pPr marL="2762250">
              <a:lnSpc>
                <a:spcPts val="2755"/>
              </a:lnSpc>
            </a:pPr>
            <a:r>
              <a:rPr sz="2400" b="0" dirty="0">
                <a:latin typeface="Calibri"/>
                <a:cs typeface="Calibri"/>
              </a:rPr>
              <a:t>5</a:t>
            </a:r>
            <a:r>
              <a:rPr sz="2400" b="0" spc="-5" dirty="0">
                <a:latin typeface="Calibri"/>
                <a:cs typeface="Calibri"/>
              </a:rPr>
              <a:t> мин.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993392" y="2246376"/>
            <a:ext cx="756285" cy="775970"/>
            <a:chOff x="1993392" y="2246376"/>
            <a:chExt cx="756285" cy="775970"/>
          </a:xfrm>
        </p:grpSpPr>
        <p:sp>
          <p:nvSpPr>
            <p:cNvPr id="6" name="object 6"/>
            <p:cNvSpPr/>
            <p:nvPr/>
          </p:nvSpPr>
          <p:spPr>
            <a:xfrm>
              <a:off x="1999488" y="2252472"/>
              <a:ext cx="743712" cy="7635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99488" y="2252472"/>
              <a:ext cx="744220" cy="763905"/>
            </a:xfrm>
            <a:custGeom>
              <a:avLst/>
              <a:gdLst/>
              <a:ahLst/>
              <a:cxnLst/>
              <a:rect l="l" t="t" r="r" b="b"/>
              <a:pathLst>
                <a:path w="744219" h="763905">
                  <a:moveTo>
                    <a:pt x="0" y="74422"/>
                  </a:moveTo>
                  <a:lnTo>
                    <a:pt x="5842" y="45434"/>
                  </a:lnTo>
                  <a:lnTo>
                    <a:pt x="21780" y="21780"/>
                  </a:lnTo>
                  <a:lnTo>
                    <a:pt x="45434" y="5841"/>
                  </a:lnTo>
                  <a:lnTo>
                    <a:pt x="74422" y="0"/>
                  </a:lnTo>
                  <a:lnTo>
                    <a:pt x="669289" y="0"/>
                  </a:lnTo>
                  <a:lnTo>
                    <a:pt x="698277" y="5841"/>
                  </a:lnTo>
                  <a:lnTo>
                    <a:pt x="721931" y="21780"/>
                  </a:lnTo>
                  <a:lnTo>
                    <a:pt x="737869" y="45434"/>
                  </a:lnTo>
                  <a:lnTo>
                    <a:pt x="743712" y="74422"/>
                  </a:lnTo>
                  <a:lnTo>
                    <a:pt x="743712" y="689101"/>
                  </a:lnTo>
                  <a:lnTo>
                    <a:pt x="737869" y="718089"/>
                  </a:lnTo>
                  <a:lnTo>
                    <a:pt x="721931" y="741743"/>
                  </a:lnTo>
                  <a:lnTo>
                    <a:pt x="698277" y="757682"/>
                  </a:lnTo>
                  <a:lnTo>
                    <a:pt x="669289" y="763524"/>
                  </a:lnTo>
                  <a:lnTo>
                    <a:pt x="74422" y="763524"/>
                  </a:lnTo>
                  <a:lnTo>
                    <a:pt x="45434" y="757682"/>
                  </a:lnTo>
                  <a:lnTo>
                    <a:pt x="21780" y="741743"/>
                  </a:lnTo>
                  <a:lnTo>
                    <a:pt x="5842" y="718089"/>
                  </a:lnTo>
                  <a:lnTo>
                    <a:pt x="0" y="689101"/>
                  </a:lnTo>
                  <a:lnTo>
                    <a:pt x="0" y="74422"/>
                  </a:lnTo>
                  <a:close/>
                </a:path>
              </a:pathLst>
            </a:custGeom>
            <a:ln w="12192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685" y="132410"/>
            <a:ext cx="73279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Метод </a:t>
            </a:r>
            <a:r>
              <a:rPr sz="4000" spc="-40" dirty="0"/>
              <a:t>непрерывного</a:t>
            </a:r>
            <a:r>
              <a:rPr sz="4000" spc="-130" dirty="0"/>
              <a:t> </a:t>
            </a:r>
            <a:r>
              <a:rPr sz="4000" spc="-40" dirty="0"/>
              <a:t>наблюдения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832103" y="1063752"/>
            <a:ext cx="10528300" cy="1605280"/>
            <a:chOff x="832103" y="1063752"/>
            <a:chExt cx="10528300" cy="1605280"/>
          </a:xfrm>
        </p:grpSpPr>
        <p:sp>
          <p:nvSpPr>
            <p:cNvPr id="4" name="object 4"/>
            <p:cNvSpPr/>
            <p:nvPr/>
          </p:nvSpPr>
          <p:spPr>
            <a:xfrm>
              <a:off x="838199" y="1069848"/>
              <a:ext cx="10515600" cy="1592580"/>
            </a:xfrm>
            <a:custGeom>
              <a:avLst/>
              <a:gdLst/>
              <a:ahLst/>
              <a:cxnLst/>
              <a:rect l="l" t="t" r="r" b="b"/>
              <a:pathLst>
                <a:path w="10515600" h="1592580">
                  <a:moveTo>
                    <a:pt x="0" y="159257"/>
                  </a:moveTo>
                  <a:lnTo>
                    <a:pt x="8119" y="108898"/>
                  </a:lnTo>
                  <a:lnTo>
                    <a:pt x="30729" y="65178"/>
                  </a:lnTo>
                  <a:lnTo>
                    <a:pt x="65205" y="30711"/>
                  </a:lnTo>
                  <a:lnTo>
                    <a:pt x="108923" y="8113"/>
                  </a:lnTo>
                  <a:lnTo>
                    <a:pt x="159258" y="0"/>
                  </a:lnTo>
                  <a:lnTo>
                    <a:pt x="10356342" y="0"/>
                  </a:lnTo>
                  <a:lnTo>
                    <a:pt x="10406701" y="8113"/>
                  </a:lnTo>
                  <a:lnTo>
                    <a:pt x="10450421" y="30711"/>
                  </a:lnTo>
                  <a:lnTo>
                    <a:pt x="10484888" y="65178"/>
                  </a:lnTo>
                  <a:lnTo>
                    <a:pt x="10507486" y="108898"/>
                  </a:lnTo>
                  <a:lnTo>
                    <a:pt x="10515600" y="159257"/>
                  </a:lnTo>
                  <a:lnTo>
                    <a:pt x="10515600" y="1433322"/>
                  </a:lnTo>
                  <a:lnTo>
                    <a:pt x="10507486" y="1483681"/>
                  </a:lnTo>
                  <a:lnTo>
                    <a:pt x="10484888" y="1527401"/>
                  </a:lnTo>
                  <a:lnTo>
                    <a:pt x="10450421" y="1561868"/>
                  </a:lnTo>
                  <a:lnTo>
                    <a:pt x="10406701" y="1584466"/>
                  </a:lnTo>
                  <a:lnTo>
                    <a:pt x="10356342" y="1592579"/>
                  </a:lnTo>
                  <a:lnTo>
                    <a:pt x="159258" y="1592579"/>
                  </a:lnTo>
                  <a:lnTo>
                    <a:pt x="108923" y="1584466"/>
                  </a:lnTo>
                  <a:lnTo>
                    <a:pt x="65205" y="1561868"/>
                  </a:lnTo>
                  <a:lnTo>
                    <a:pt x="30729" y="1527401"/>
                  </a:lnTo>
                  <a:lnTo>
                    <a:pt x="8119" y="1483681"/>
                  </a:lnTo>
                  <a:lnTo>
                    <a:pt x="0" y="1433322"/>
                  </a:lnTo>
                  <a:lnTo>
                    <a:pt x="0" y="159257"/>
                  </a:lnTo>
                  <a:close/>
                </a:path>
              </a:pathLst>
            </a:custGeom>
            <a:ln w="12191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78863" y="1869948"/>
              <a:ext cx="908303" cy="7284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78863" y="1869948"/>
              <a:ext cx="908685" cy="728980"/>
            </a:xfrm>
            <a:custGeom>
              <a:avLst/>
              <a:gdLst/>
              <a:ahLst/>
              <a:cxnLst/>
              <a:rect l="l" t="t" r="r" b="b"/>
              <a:pathLst>
                <a:path w="908685" h="728980">
                  <a:moveTo>
                    <a:pt x="0" y="72898"/>
                  </a:moveTo>
                  <a:lnTo>
                    <a:pt x="5728" y="44523"/>
                  </a:lnTo>
                  <a:lnTo>
                    <a:pt x="21351" y="21351"/>
                  </a:lnTo>
                  <a:lnTo>
                    <a:pt x="44523" y="5728"/>
                  </a:lnTo>
                  <a:lnTo>
                    <a:pt x="72898" y="0"/>
                  </a:lnTo>
                  <a:lnTo>
                    <a:pt x="835406" y="0"/>
                  </a:lnTo>
                  <a:lnTo>
                    <a:pt x="863780" y="5728"/>
                  </a:lnTo>
                  <a:lnTo>
                    <a:pt x="886952" y="21351"/>
                  </a:lnTo>
                  <a:lnTo>
                    <a:pt x="902575" y="44523"/>
                  </a:lnTo>
                  <a:lnTo>
                    <a:pt x="908304" y="72898"/>
                  </a:lnTo>
                  <a:lnTo>
                    <a:pt x="908304" y="655574"/>
                  </a:lnTo>
                  <a:lnTo>
                    <a:pt x="902575" y="683948"/>
                  </a:lnTo>
                  <a:lnTo>
                    <a:pt x="886952" y="707120"/>
                  </a:lnTo>
                  <a:lnTo>
                    <a:pt x="863780" y="722743"/>
                  </a:lnTo>
                  <a:lnTo>
                    <a:pt x="835406" y="728472"/>
                  </a:lnTo>
                  <a:lnTo>
                    <a:pt x="72898" y="728472"/>
                  </a:lnTo>
                  <a:lnTo>
                    <a:pt x="44523" y="722743"/>
                  </a:lnTo>
                  <a:lnTo>
                    <a:pt x="21351" y="707120"/>
                  </a:lnTo>
                  <a:lnTo>
                    <a:pt x="5728" y="683948"/>
                  </a:lnTo>
                  <a:lnTo>
                    <a:pt x="0" y="655574"/>
                  </a:lnTo>
                  <a:lnTo>
                    <a:pt x="0" y="72898"/>
                  </a:lnTo>
                  <a:close/>
                </a:path>
              </a:pathLst>
            </a:custGeom>
            <a:ln w="12192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916939" y="952388"/>
            <a:ext cx="10210165" cy="5361940"/>
          </a:xfrm>
          <a:prstGeom prst="rect">
            <a:avLst/>
          </a:prstGeom>
        </p:spPr>
        <p:txBody>
          <a:bodyPr vert="horz" wrap="square" lIns="0" tIns="220345" rIns="0" bIns="0" rtlCol="0">
            <a:spAutoFit/>
          </a:bodyPr>
          <a:lstStyle/>
          <a:p>
            <a:pPr marL="2305685">
              <a:lnSpc>
                <a:spcPct val="100000"/>
              </a:lnSpc>
              <a:spcBef>
                <a:spcPts val="1735"/>
              </a:spcBef>
            </a:pPr>
            <a:r>
              <a:rPr sz="3200" b="1" spc="-10" dirty="0">
                <a:latin typeface="Calibri"/>
                <a:cs typeface="Calibri"/>
              </a:rPr>
              <a:t>Инструментальные</a:t>
            </a:r>
            <a:r>
              <a:rPr sz="3200" b="1" spc="-25" dirty="0">
                <a:latin typeface="Calibri"/>
                <a:cs typeface="Calibri"/>
              </a:rPr>
              <a:t> методы</a:t>
            </a:r>
            <a:endParaRPr sz="3200">
              <a:latin typeface="Calibri"/>
              <a:cs typeface="Calibri"/>
            </a:endParaRPr>
          </a:p>
          <a:p>
            <a:pPr marL="2668270" marR="5080" indent="-363220">
              <a:lnSpc>
                <a:spcPts val="3070"/>
              </a:lnSpc>
              <a:spcBef>
                <a:spcPts val="1760"/>
              </a:spcBef>
              <a:tabLst>
                <a:tab pos="2668270" algn="l"/>
              </a:tabLst>
            </a:pPr>
            <a:r>
              <a:rPr sz="2800" spc="-5" dirty="0">
                <a:latin typeface="Calibri"/>
                <a:cs typeface="Calibri"/>
              </a:rPr>
              <a:t>•	</a:t>
            </a:r>
            <a:r>
              <a:rPr sz="2800" spc="-10" dirty="0">
                <a:latin typeface="Calibri"/>
                <a:cs typeface="Calibri"/>
              </a:rPr>
              <a:t>Использование мониторов </a:t>
            </a:r>
            <a:r>
              <a:rPr sz="2800" spc="-15" dirty="0">
                <a:latin typeface="Calibri"/>
                <a:cs typeface="Calibri"/>
              </a:rPr>
              <a:t>сердечного </a:t>
            </a:r>
            <a:r>
              <a:rPr sz="2800" spc="-10" dirty="0">
                <a:latin typeface="Calibri"/>
                <a:cs typeface="Calibri"/>
              </a:rPr>
              <a:t>ритма для  врачебно-педагогических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наблюдений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00">
              <a:latin typeface="Calibri"/>
              <a:cs typeface="Calibri"/>
            </a:endParaRPr>
          </a:p>
          <a:p>
            <a:pPr marL="12700" marR="1092200">
              <a:lnSpc>
                <a:spcPct val="70000"/>
              </a:lnSpc>
            </a:pPr>
            <a:r>
              <a:rPr sz="2400" spc="-10" dirty="0">
                <a:latin typeface="Calibri"/>
                <a:cs typeface="Calibri"/>
              </a:rPr>
              <a:t>Использование мониторов </a:t>
            </a:r>
            <a:r>
              <a:rPr sz="2400" spc="-5" dirty="0">
                <a:latin typeface="Calibri"/>
                <a:cs typeface="Calibri"/>
              </a:rPr>
              <a:t>ЧСС </a:t>
            </a:r>
            <a:r>
              <a:rPr sz="2400" dirty="0">
                <a:latin typeface="Calibri"/>
                <a:cs typeface="Calibri"/>
              </a:rPr>
              <a:t>при </a:t>
            </a:r>
            <a:r>
              <a:rPr sz="2400" spc="-10" dirty="0">
                <a:latin typeface="Calibri"/>
                <a:cs typeface="Calibri"/>
              </a:rPr>
              <a:t>выполнении </a:t>
            </a:r>
            <a:r>
              <a:rPr sz="2400" spc="-5" dirty="0">
                <a:latin typeface="Calibri"/>
                <a:cs typeface="Calibri"/>
              </a:rPr>
              <a:t>физических нагрузок  </a:t>
            </a:r>
            <a:r>
              <a:rPr sz="2400" spc="-10" dirty="0">
                <a:latin typeface="Calibri"/>
                <a:cs typeface="Calibri"/>
              </a:rPr>
              <a:t>позволяет:</a:t>
            </a:r>
            <a:endParaRPr sz="2400">
              <a:latin typeface="Calibri"/>
              <a:cs typeface="Calibri"/>
            </a:endParaRPr>
          </a:p>
          <a:p>
            <a:pPr marL="241300" marR="939165" indent="-228600">
              <a:lnSpc>
                <a:spcPct val="70000"/>
              </a:lnSpc>
              <a:spcBef>
                <a:spcPts val="100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Calibri"/>
                <a:cs typeface="Calibri"/>
              </a:rPr>
              <a:t>повысить </a:t>
            </a:r>
            <a:r>
              <a:rPr sz="2400" dirty="0">
                <a:latin typeface="Calibri"/>
                <a:cs typeface="Calibri"/>
              </a:rPr>
              <a:t>эффективность </a:t>
            </a:r>
            <a:r>
              <a:rPr sz="2400" spc="-5" dirty="0">
                <a:latin typeface="Calibri"/>
                <a:cs typeface="Calibri"/>
              </a:rPr>
              <a:t>физических нагрузок </a:t>
            </a:r>
            <a:r>
              <a:rPr sz="2400" dirty="0">
                <a:latin typeface="Calibri"/>
                <a:cs typeface="Calibri"/>
              </a:rPr>
              <a:t>при </a:t>
            </a:r>
            <a:r>
              <a:rPr sz="2400" spc="-10" dirty="0">
                <a:latin typeface="Calibri"/>
                <a:cs typeface="Calibri"/>
              </a:rPr>
              <a:t>проведении </a:t>
            </a:r>
            <a:r>
              <a:rPr sz="2400" spc="-5" dirty="0">
                <a:latin typeface="Calibri"/>
                <a:cs typeface="Calibri"/>
              </a:rPr>
              <a:t>курса  лечебно-реабилитационных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5" dirty="0">
                <a:latin typeface="Calibri"/>
                <a:cs typeface="Calibri"/>
              </a:rPr>
              <a:t>оздоровительных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мероприятий;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0" dirty="0">
                <a:latin typeface="Calibri"/>
                <a:cs typeface="Calibri"/>
              </a:rPr>
              <a:t>оптимизировать дозирование</a:t>
            </a:r>
            <a:r>
              <a:rPr sz="2400" spc="-37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нагрузки;</a:t>
            </a:r>
            <a:endParaRPr sz="2400">
              <a:latin typeface="Calibri"/>
              <a:cs typeface="Calibri"/>
            </a:endParaRPr>
          </a:p>
          <a:p>
            <a:pPr marL="241300" marR="1052195" indent="-228600">
              <a:lnSpc>
                <a:spcPct val="70000"/>
              </a:lnSpc>
              <a:spcBef>
                <a:spcPts val="100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5" dirty="0">
                <a:latin typeface="Calibri"/>
                <a:cs typeface="Calibri"/>
              </a:rPr>
              <a:t>сделать </a:t>
            </a:r>
            <a:r>
              <a:rPr sz="2400" spc="-10" dirty="0">
                <a:latin typeface="Calibri"/>
                <a:cs typeface="Calibri"/>
              </a:rPr>
              <a:t>процесс </a:t>
            </a:r>
            <a:r>
              <a:rPr sz="2400" spc="-5" dirty="0">
                <a:latin typeface="Calibri"/>
                <a:cs typeface="Calibri"/>
              </a:rPr>
              <a:t>адаптации организма </a:t>
            </a:r>
            <a:r>
              <a:rPr sz="2400" dirty="0">
                <a:latin typeface="Calibri"/>
                <a:cs typeface="Calibri"/>
              </a:rPr>
              <a:t>к </a:t>
            </a:r>
            <a:r>
              <a:rPr sz="2400" spc="-5" dirty="0">
                <a:latin typeface="Calibri"/>
                <a:cs typeface="Calibri"/>
              </a:rPr>
              <a:t>нагрузкам </a:t>
            </a:r>
            <a:r>
              <a:rPr sz="2400" spc="-10" dirty="0">
                <a:latin typeface="Calibri"/>
                <a:cs typeface="Calibri"/>
              </a:rPr>
              <a:t>отслеживаемым,  </a:t>
            </a:r>
            <a:r>
              <a:rPr sz="2400" spc="-5" dirty="0">
                <a:latin typeface="Calibri"/>
                <a:cs typeface="Calibri"/>
              </a:rPr>
              <a:t>управляемым, </a:t>
            </a:r>
            <a:r>
              <a:rPr sz="2400" dirty="0">
                <a:latin typeface="Calibri"/>
                <a:cs typeface="Calibri"/>
              </a:rPr>
              <a:t>а </a:t>
            </a:r>
            <a:r>
              <a:rPr sz="2400" spc="-10" dirty="0">
                <a:latin typeface="Calibri"/>
                <a:cs typeface="Calibri"/>
              </a:rPr>
              <a:t>также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безопасным;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Calibri"/>
                <a:cs typeface="Calibri"/>
              </a:rPr>
              <a:t>оптимальным </a:t>
            </a:r>
            <a:r>
              <a:rPr sz="2400" dirty="0">
                <a:latin typeface="Calibri"/>
                <a:cs typeface="Calibri"/>
              </a:rPr>
              <a:t>способом </a:t>
            </a:r>
            <a:r>
              <a:rPr sz="2400" spc="-5" dirty="0">
                <a:latin typeface="Calibri"/>
                <a:cs typeface="Calibri"/>
              </a:rPr>
              <a:t>повышать функциональные </a:t>
            </a:r>
            <a:r>
              <a:rPr sz="2400" dirty="0">
                <a:latin typeface="Calibri"/>
                <a:cs typeface="Calibri"/>
              </a:rPr>
              <a:t>резервы</a:t>
            </a:r>
            <a:r>
              <a:rPr sz="2400" spc="-3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организма;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450"/>
              </a:lnSpc>
              <a:spcBef>
                <a:spcPts val="14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Calibri"/>
                <a:cs typeface="Calibri"/>
              </a:rPr>
              <a:t>придать пациентам </a:t>
            </a:r>
            <a:r>
              <a:rPr sz="2400" dirty="0">
                <a:latin typeface="Calibri"/>
                <a:cs typeface="Calibri"/>
              </a:rPr>
              <a:t>уверенность, </a:t>
            </a:r>
            <a:r>
              <a:rPr sz="2400" spc="-10" dirty="0">
                <a:latin typeface="Calibri"/>
                <a:cs typeface="Calibri"/>
              </a:rPr>
              <a:t>увеличить </a:t>
            </a:r>
            <a:r>
              <a:rPr sz="2400" dirty="0">
                <a:latin typeface="Calibri"/>
                <a:cs typeface="Calibri"/>
              </a:rPr>
              <a:t>их </a:t>
            </a:r>
            <a:r>
              <a:rPr sz="2400" spc="-5" dirty="0">
                <a:latin typeface="Calibri"/>
                <a:cs typeface="Calibri"/>
              </a:rPr>
              <a:t>активность,</a:t>
            </a:r>
            <a:r>
              <a:rPr sz="2400" spc="2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добавить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450"/>
              </a:lnSpc>
            </a:pPr>
            <a:r>
              <a:rPr sz="2400" spc="-10" dirty="0">
                <a:latin typeface="Calibri"/>
                <a:cs typeface="Calibri"/>
              </a:rPr>
              <a:t>смелости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751" y="210693"/>
            <a:ext cx="2675890" cy="227012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84"/>
              </a:spcBef>
            </a:pPr>
            <a:r>
              <a:rPr sz="3200" spc="-15" dirty="0"/>
              <a:t>Типы </a:t>
            </a:r>
            <a:r>
              <a:rPr sz="3200" spc="-25" dirty="0"/>
              <a:t>реакции  </a:t>
            </a:r>
            <a:r>
              <a:rPr sz="3200" spc="-10" dirty="0"/>
              <a:t>на </a:t>
            </a:r>
            <a:r>
              <a:rPr sz="3200" spc="-25" dirty="0"/>
              <a:t>нагрузку</a:t>
            </a:r>
            <a:r>
              <a:rPr sz="3200" spc="-190" dirty="0"/>
              <a:t> </a:t>
            </a:r>
            <a:r>
              <a:rPr sz="3200" spc="-15" dirty="0"/>
              <a:t>при  </a:t>
            </a:r>
            <a:r>
              <a:rPr sz="3200" spc="-30" dirty="0"/>
              <a:t>проведении  оперативного  </a:t>
            </a:r>
            <a:r>
              <a:rPr sz="3200" spc="-25" dirty="0"/>
              <a:t>контроля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3936491" y="0"/>
            <a:ext cx="8208866" cy="68366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657"/>
            <a:ext cx="70110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Элементы педагогического</a:t>
            </a:r>
            <a:r>
              <a:rPr spc="-240" dirty="0"/>
              <a:t> </a:t>
            </a:r>
            <a:r>
              <a:rPr spc="-30" dirty="0"/>
              <a:t>контроля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6757670" cy="25831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контроль </a:t>
            </a:r>
            <a:r>
              <a:rPr sz="2800" spc="-5" dirty="0">
                <a:latin typeface="Calibri"/>
                <a:cs typeface="Calibri"/>
              </a:rPr>
              <a:t>за посещаемостью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занятий;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контроль </a:t>
            </a:r>
            <a:r>
              <a:rPr sz="2800" spc="-5" dirty="0">
                <a:latin typeface="Calibri"/>
                <a:cs typeface="Calibri"/>
              </a:rPr>
              <a:t>за физическими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нагрузками;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контроль </a:t>
            </a:r>
            <a:r>
              <a:rPr sz="2800" spc="-5" dirty="0">
                <a:latin typeface="Calibri"/>
                <a:cs typeface="Calibri"/>
              </a:rPr>
              <a:t>за </a:t>
            </a:r>
            <a:r>
              <a:rPr sz="2800" spc="-15" dirty="0">
                <a:latin typeface="Calibri"/>
                <a:cs typeface="Calibri"/>
              </a:rPr>
              <a:t>техникой </a:t>
            </a:r>
            <a:r>
              <a:rPr sz="2800" spc="-10" dirty="0">
                <a:latin typeface="Calibri"/>
                <a:cs typeface="Calibri"/>
              </a:rPr>
              <a:t>выполнения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ФУ;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учет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результатов;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контроль </a:t>
            </a:r>
            <a:r>
              <a:rPr sz="2800" spc="-5" dirty="0">
                <a:latin typeface="Calibri"/>
                <a:cs typeface="Calibri"/>
              </a:rPr>
              <a:t>за </a:t>
            </a:r>
            <a:r>
              <a:rPr sz="2800" spc="-10" dirty="0">
                <a:latin typeface="Calibri"/>
                <a:cs typeface="Calibri"/>
              </a:rPr>
              <a:t>поведением </a:t>
            </a:r>
            <a:r>
              <a:rPr sz="2800" spc="-5" dirty="0">
                <a:latin typeface="Calibri"/>
                <a:cs typeface="Calibri"/>
              </a:rPr>
              <a:t>во время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занятий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99338"/>
            <a:ext cx="3096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Calibri"/>
                <a:cs typeface="Calibri"/>
              </a:rPr>
              <a:t>Виды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контроля: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0194" y="2188038"/>
            <a:ext cx="3028950" cy="172212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r>
              <a:rPr sz="3200" spc="-225" dirty="0">
                <a:latin typeface="Arial"/>
                <a:cs typeface="Arial"/>
              </a:rPr>
              <a:t> </a:t>
            </a:r>
            <a:r>
              <a:rPr sz="3200" dirty="0">
                <a:latin typeface="Calibri"/>
                <a:cs typeface="Calibri"/>
              </a:rPr>
              <a:t>Врачебный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r>
              <a:rPr sz="3200" spc="-265" dirty="0">
                <a:latin typeface="Arial"/>
                <a:cs typeface="Arial"/>
              </a:rPr>
              <a:t> </a:t>
            </a:r>
            <a:r>
              <a:rPr sz="3200" spc="-10" dirty="0">
                <a:latin typeface="Calibri"/>
                <a:cs typeface="Calibri"/>
              </a:rPr>
              <a:t>Педагогический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r>
              <a:rPr sz="3200" spc="-225" dirty="0">
                <a:latin typeface="Arial"/>
                <a:cs typeface="Arial"/>
              </a:rPr>
              <a:t> </a:t>
            </a:r>
            <a:r>
              <a:rPr sz="3200" spc="-15" dirty="0">
                <a:latin typeface="Calibri"/>
                <a:cs typeface="Calibri"/>
              </a:rPr>
              <a:t>Самоконтроль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493"/>
            <a:ext cx="9775825" cy="19881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0"/>
              </a:spcBef>
            </a:pP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Управляемость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курса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физических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тренировок - </a:t>
            </a:r>
            <a:r>
              <a:rPr sz="2800" spc="-5" dirty="0">
                <a:latin typeface="Calibri"/>
                <a:cs typeface="Calibri"/>
              </a:rPr>
              <a:t>повышение  </a:t>
            </a:r>
            <a:r>
              <a:rPr sz="2800" spc="-10" dirty="0">
                <a:latin typeface="Calibri"/>
                <a:cs typeface="Calibri"/>
              </a:rPr>
              <a:t>величины физической </a:t>
            </a:r>
            <a:r>
              <a:rPr sz="2800" spc="-5" dirty="0">
                <a:latin typeface="Calibri"/>
                <a:cs typeface="Calibri"/>
              </a:rPr>
              <a:t>нагрузки по мере </a:t>
            </a:r>
            <a:r>
              <a:rPr sz="2800" spc="-20" dirty="0">
                <a:latin typeface="Calibri"/>
                <a:cs typeface="Calibri"/>
              </a:rPr>
              <a:t>улучшения </a:t>
            </a:r>
            <a:r>
              <a:rPr sz="2800" spc="-5" dirty="0">
                <a:latin typeface="Calibri"/>
                <a:cs typeface="Calibri"/>
              </a:rPr>
              <a:t>адаптации  организма, о чем </a:t>
            </a:r>
            <a:r>
              <a:rPr sz="2800" spc="-15" dirty="0">
                <a:latin typeface="Calibri"/>
                <a:cs typeface="Calibri"/>
              </a:rPr>
              <a:t>свидетельствует его </a:t>
            </a:r>
            <a:r>
              <a:rPr sz="2800" spc="-5" dirty="0">
                <a:latin typeface="Calibri"/>
                <a:cs typeface="Calibri"/>
              </a:rPr>
              <a:t>способность </a:t>
            </a:r>
            <a:r>
              <a:rPr sz="2800" spc="-10" dirty="0">
                <a:latin typeface="Calibri"/>
                <a:cs typeface="Calibri"/>
              </a:rPr>
              <a:t>выполнить  </a:t>
            </a:r>
            <a:r>
              <a:rPr sz="2800" spc="-15" dirty="0">
                <a:latin typeface="Calibri"/>
                <a:cs typeface="Calibri"/>
              </a:rPr>
              <a:t>большую </a:t>
            </a:r>
            <a:r>
              <a:rPr sz="2800" spc="-5" dirty="0">
                <a:latin typeface="Calibri"/>
                <a:cs typeface="Calibri"/>
              </a:rPr>
              <a:t>нагрузку при </a:t>
            </a:r>
            <a:r>
              <a:rPr sz="2800" spc="-20" dirty="0">
                <a:latin typeface="Calibri"/>
                <a:cs typeface="Calibri"/>
              </a:rPr>
              <a:t>той же </a:t>
            </a:r>
            <a:r>
              <a:rPr sz="2800" spc="-15" dirty="0">
                <a:latin typeface="Calibri"/>
                <a:cs typeface="Calibri"/>
              </a:rPr>
              <a:t>ЧСС </a:t>
            </a:r>
            <a:r>
              <a:rPr sz="2800" spc="-5" dirty="0">
                <a:latin typeface="Calibri"/>
                <a:cs typeface="Calibri"/>
              </a:rPr>
              <a:t>или снижение </a:t>
            </a:r>
            <a:r>
              <a:rPr sz="2800" spc="-15" dirty="0">
                <a:latin typeface="Calibri"/>
                <a:cs typeface="Calibri"/>
              </a:rPr>
              <a:t>ЧСС </a:t>
            </a:r>
            <a:r>
              <a:rPr sz="2800" spc="-5" dirty="0">
                <a:latin typeface="Calibri"/>
                <a:cs typeface="Calibri"/>
              </a:rPr>
              <a:t>при  </a:t>
            </a:r>
            <a:r>
              <a:rPr sz="2800" spc="-10" dirty="0">
                <a:latin typeface="Calibri"/>
                <a:cs typeface="Calibri"/>
              </a:rPr>
              <a:t>выполнении физической </a:t>
            </a:r>
            <a:r>
              <a:rPr sz="2800" spc="-5" dirty="0">
                <a:latin typeface="Calibri"/>
                <a:cs typeface="Calibri"/>
              </a:rPr>
              <a:t>нагрузки </a:t>
            </a:r>
            <a:r>
              <a:rPr sz="2800" spc="-20" dirty="0">
                <a:latin typeface="Calibri"/>
                <a:cs typeface="Calibri"/>
              </a:rPr>
              <a:t>той же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мощности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74058" y="6488684"/>
            <a:ext cx="77304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333333"/>
                </a:solidFill>
                <a:latin typeface="Calibri"/>
                <a:cs typeface="Calibri"/>
              </a:rPr>
              <a:t>Медицинская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реабилитация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/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Епифанов </a:t>
            </a:r>
            <a:r>
              <a:rPr sz="1400" spc="5" dirty="0">
                <a:solidFill>
                  <a:srgbClr val="333333"/>
                </a:solidFill>
                <a:latin typeface="Calibri"/>
                <a:cs typeface="Calibri"/>
              </a:rPr>
              <a:t>А.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В., </a:t>
            </a:r>
            <a:r>
              <a:rPr sz="1400" spc="-10" dirty="0">
                <a:solidFill>
                  <a:srgbClr val="333333"/>
                </a:solidFill>
                <a:latin typeface="Calibri"/>
                <a:cs typeface="Calibri"/>
              </a:rPr>
              <a:t>АчкасовЕ.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Е., Епифанов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В. </a:t>
            </a:r>
            <a:r>
              <a:rPr sz="1400" spc="5" dirty="0">
                <a:solidFill>
                  <a:srgbClr val="333333"/>
                </a:solidFill>
                <a:latin typeface="Calibri"/>
                <a:cs typeface="Calibri"/>
              </a:rPr>
              <a:t>А.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- М. : </a:t>
            </a:r>
            <a:r>
              <a:rPr sz="1400" spc="-15" dirty="0">
                <a:solidFill>
                  <a:srgbClr val="333333"/>
                </a:solidFill>
                <a:latin typeface="Calibri"/>
                <a:cs typeface="Calibri"/>
              </a:rPr>
              <a:t>ГЭОТАР-Медиа,</a:t>
            </a:r>
            <a:r>
              <a:rPr sz="1400" spc="1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2015.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БЛАГОДАРЮ </a:t>
            </a:r>
            <a:r>
              <a:rPr spc="-20" dirty="0"/>
              <a:t>ЗА</a:t>
            </a:r>
            <a:r>
              <a:rPr spc="-65" dirty="0"/>
              <a:t> </a:t>
            </a:r>
            <a:r>
              <a:rPr dirty="0"/>
              <a:t>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1324355"/>
            <a:ext cx="10515600" cy="1325880"/>
          </a:xfrm>
          <a:prstGeom prst="rect">
            <a:avLst/>
          </a:prstGeom>
          <a:ln w="9144">
            <a:solidFill>
              <a:srgbClr val="006F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2655"/>
              </a:lnSpc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b="1" spc="-5" dirty="0">
                <a:latin typeface="Calibri"/>
                <a:cs typeface="Calibri"/>
              </a:rPr>
              <a:t>Врачебный </a:t>
            </a:r>
            <a:r>
              <a:rPr sz="2400" b="1" spc="-10" dirty="0">
                <a:latin typeface="Calibri"/>
                <a:cs typeface="Calibri"/>
              </a:rPr>
              <a:t>контроль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spc="-10" dirty="0">
                <a:latin typeface="Calibri"/>
                <a:cs typeface="Calibri"/>
              </a:rPr>
              <a:t>постоянное медицинское</a:t>
            </a:r>
            <a:r>
              <a:rPr sz="2400" spc="-37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наблюдение</a:t>
            </a:r>
            <a:endParaRPr sz="2400">
              <a:latin typeface="Calibri"/>
              <a:cs typeface="Calibri"/>
            </a:endParaRPr>
          </a:p>
          <a:p>
            <a:pPr marL="320040" marR="481330">
              <a:lnSpc>
                <a:spcPts val="2590"/>
              </a:lnSpc>
              <a:spcBef>
                <a:spcPts val="185"/>
              </a:spcBef>
            </a:pPr>
            <a:r>
              <a:rPr sz="2400" dirty="0">
                <a:latin typeface="Calibri"/>
                <a:cs typeface="Calibri"/>
              </a:rPr>
              <a:t>за </a:t>
            </a:r>
            <a:r>
              <a:rPr sz="2400" spc="-5" dirty="0">
                <a:latin typeface="Calibri"/>
                <a:cs typeface="Calibri"/>
              </a:rPr>
              <a:t>пациентами, </a:t>
            </a:r>
            <a:r>
              <a:rPr sz="2400" spc="-10" dirty="0">
                <a:latin typeface="Calibri"/>
                <a:cs typeface="Calibri"/>
              </a:rPr>
              <a:t>выполняющими </a:t>
            </a:r>
            <a:r>
              <a:rPr sz="2400" spc="-5" dirty="0">
                <a:latin typeface="Calibri"/>
                <a:cs typeface="Calibri"/>
              </a:rPr>
              <a:t>физические нагрузки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процессе </a:t>
            </a:r>
            <a:r>
              <a:rPr sz="2400" dirty="0">
                <a:latin typeface="Calibri"/>
                <a:cs typeface="Calibri"/>
              </a:rPr>
              <a:t>лечения,  </a:t>
            </a:r>
            <a:r>
              <a:rPr sz="2400" spc="-5" dirty="0">
                <a:latin typeface="Calibri"/>
                <a:cs typeface="Calibri"/>
              </a:rPr>
              <a:t>реабилитации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оздоровления*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9339" y="3455619"/>
            <a:ext cx="10238740" cy="137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2735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Основная 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цель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врачебного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контроля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медицинской </a:t>
            </a:r>
            <a:r>
              <a:rPr sz="2400" spc="-5" dirty="0">
                <a:latin typeface="Calibri"/>
                <a:cs typeface="Calibri"/>
              </a:rPr>
              <a:t>реабилитации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  <a:p>
            <a:pPr marL="12700" marR="5080" algn="just">
              <a:lnSpc>
                <a:spcPts val="2590"/>
              </a:lnSpc>
              <a:spcBef>
                <a:spcPts val="185"/>
              </a:spcBef>
            </a:pPr>
            <a:r>
              <a:rPr sz="2400" spc="-10" dirty="0">
                <a:latin typeface="Calibri"/>
                <a:cs typeface="Calibri"/>
              </a:rPr>
              <a:t>содействие наиболее </a:t>
            </a:r>
            <a:r>
              <a:rPr sz="2400" spc="-5" dirty="0">
                <a:latin typeface="Calibri"/>
                <a:cs typeface="Calibri"/>
              </a:rPr>
              <a:t>эффективному </a:t>
            </a:r>
            <a:r>
              <a:rPr sz="2400" spc="-10" dirty="0">
                <a:latin typeface="Calibri"/>
                <a:cs typeface="Calibri"/>
              </a:rPr>
              <a:t>использованию </a:t>
            </a:r>
            <a:r>
              <a:rPr sz="2400" dirty="0">
                <a:latin typeface="Calibri"/>
                <a:cs typeface="Calibri"/>
              </a:rPr>
              <a:t>физических </a:t>
            </a:r>
            <a:r>
              <a:rPr sz="2400" spc="-5" dirty="0">
                <a:latin typeface="Calibri"/>
                <a:cs typeface="Calibri"/>
              </a:rPr>
              <a:t>нагрузок для  </a:t>
            </a:r>
            <a:r>
              <a:rPr sz="2400" spc="-10" dirty="0">
                <a:latin typeface="Calibri"/>
                <a:cs typeface="Calibri"/>
              </a:rPr>
              <a:t>достижения </a:t>
            </a:r>
            <a:r>
              <a:rPr sz="2400" spc="-5" dirty="0">
                <a:latin typeface="Calibri"/>
                <a:cs typeface="Calibri"/>
              </a:rPr>
              <a:t>максимального лечебно-реабилитационного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5" dirty="0">
                <a:latin typeface="Calibri"/>
                <a:cs typeface="Calibri"/>
              </a:rPr>
              <a:t>оздоровительного  </a:t>
            </a:r>
            <a:r>
              <a:rPr sz="2400" spc="-25" dirty="0">
                <a:latin typeface="Calibri"/>
                <a:cs typeface="Calibri"/>
              </a:rPr>
              <a:t>результата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73778" y="6488684"/>
            <a:ext cx="785875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333333"/>
                </a:solidFill>
                <a:latin typeface="Calibri"/>
                <a:cs typeface="Calibri"/>
              </a:rPr>
              <a:t>*Медицинская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реабилитация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/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Епифанов </a:t>
            </a:r>
            <a:r>
              <a:rPr sz="1400" spc="5" dirty="0">
                <a:solidFill>
                  <a:srgbClr val="333333"/>
                </a:solidFill>
                <a:latin typeface="Calibri"/>
                <a:cs typeface="Calibri"/>
              </a:rPr>
              <a:t>А.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В., </a:t>
            </a:r>
            <a:r>
              <a:rPr sz="1400" spc="-10" dirty="0">
                <a:solidFill>
                  <a:srgbClr val="333333"/>
                </a:solidFill>
                <a:latin typeface="Calibri"/>
                <a:cs typeface="Calibri"/>
              </a:rPr>
              <a:t>Ачкасов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Е. Е., Епифанов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В. </a:t>
            </a:r>
            <a:r>
              <a:rPr sz="1400" spc="5" dirty="0">
                <a:solidFill>
                  <a:srgbClr val="333333"/>
                </a:solidFill>
                <a:latin typeface="Calibri"/>
                <a:cs typeface="Calibri"/>
              </a:rPr>
              <a:t>А.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- М. : </a:t>
            </a:r>
            <a:r>
              <a:rPr sz="1400" spc="-15" dirty="0">
                <a:solidFill>
                  <a:srgbClr val="333333"/>
                </a:solidFill>
                <a:latin typeface="Calibri"/>
                <a:cs typeface="Calibri"/>
              </a:rPr>
              <a:t>ГЭОТАР-Медиа,</a:t>
            </a:r>
            <a:r>
              <a:rPr sz="1400" spc="10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2015.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04343"/>
            <a:ext cx="6223635" cy="86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304"/>
              </a:lnSpc>
              <a:spcBef>
                <a:spcPts val="100"/>
              </a:spcBef>
            </a:pPr>
            <a:r>
              <a:rPr sz="2900" spc="-20" dirty="0"/>
              <a:t>Задачи </a:t>
            </a:r>
            <a:r>
              <a:rPr sz="2900" spc="-25" dirty="0"/>
              <a:t>врачебного</a:t>
            </a:r>
            <a:r>
              <a:rPr sz="2900" spc="-140" dirty="0"/>
              <a:t> </a:t>
            </a:r>
            <a:r>
              <a:rPr sz="2900" spc="-20" dirty="0"/>
              <a:t>контроля</a:t>
            </a:r>
            <a:endParaRPr sz="2900"/>
          </a:p>
          <a:p>
            <a:pPr marL="12700">
              <a:lnSpc>
                <a:spcPts val="3304"/>
              </a:lnSpc>
            </a:pPr>
            <a:r>
              <a:rPr sz="2900" dirty="0"/>
              <a:t>в </a:t>
            </a:r>
            <a:r>
              <a:rPr sz="2900" spc="-20" dirty="0"/>
              <a:t>процессе </a:t>
            </a:r>
            <a:r>
              <a:rPr sz="2900" spc="-25" dirty="0"/>
              <a:t>медицинской</a:t>
            </a:r>
            <a:r>
              <a:rPr sz="2900" spc="-190" dirty="0"/>
              <a:t> </a:t>
            </a:r>
            <a:r>
              <a:rPr sz="2900" spc="-25" dirty="0"/>
              <a:t>реабилитации: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675233" y="1217269"/>
            <a:ext cx="11369040" cy="558355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15" dirty="0">
                <a:latin typeface="Calibri"/>
                <a:cs typeface="Calibri"/>
              </a:rPr>
              <a:t>оценка </a:t>
            </a:r>
            <a:r>
              <a:rPr sz="2000" spc="-5" dirty="0">
                <a:latin typeface="Calibri"/>
                <a:cs typeface="Calibri"/>
              </a:rPr>
              <a:t>морфофункционального дефекта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выраженности инвалидизирующих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факторов;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5" dirty="0">
                <a:latin typeface="Calibri"/>
                <a:cs typeface="Calibri"/>
              </a:rPr>
              <a:t>уточнение реабилитационного потенциала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пациента;</a:t>
            </a:r>
            <a:endParaRPr sz="2000">
              <a:latin typeface="Calibri"/>
              <a:cs typeface="Calibri"/>
            </a:endParaRPr>
          </a:p>
          <a:p>
            <a:pPr marL="241300" marR="1282700" indent="-228600">
              <a:lnSpc>
                <a:spcPct val="80000"/>
              </a:lnSpc>
              <a:spcBef>
                <a:spcPts val="100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10" dirty="0">
                <a:latin typeface="Calibri"/>
                <a:cs typeface="Calibri"/>
              </a:rPr>
              <a:t>определение </a:t>
            </a:r>
            <a:r>
              <a:rPr sz="2000" spc="-5" dirty="0">
                <a:latin typeface="Calibri"/>
                <a:cs typeface="Calibri"/>
              </a:rPr>
              <a:t>показаний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противопоказаний </a:t>
            </a:r>
            <a:r>
              <a:rPr sz="2000" dirty="0">
                <a:latin typeface="Calibri"/>
                <a:cs typeface="Calibri"/>
              </a:rPr>
              <a:t>к </a:t>
            </a:r>
            <a:r>
              <a:rPr sz="2000" spc="-5" dirty="0">
                <a:latin typeface="Calibri"/>
                <a:cs typeface="Calibri"/>
              </a:rPr>
              <a:t>физическим нагрузкам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другим лечебным  факторам;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520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5" dirty="0">
                <a:latin typeface="Calibri"/>
                <a:cs typeface="Calibri"/>
              </a:rPr>
              <a:t>разработка индивидуальных лечебно-реабилитационных </a:t>
            </a:r>
            <a:r>
              <a:rPr sz="2000" dirty="0">
                <a:latin typeface="Calibri"/>
                <a:cs typeface="Calibri"/>
              </a:rPr>
              <a:t>программ, учитывающих не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только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1920"/>
              </a:lnSpc>
            </a:pPr>
            <a:r>
              <a:rPr sz="2000" spc="-5" dirty="0">
                <a:latin typeface="Calibri"/>
                <a:cs typeface="Calibri"/>
              </a:rPr>
              <a:t>нозологическую форму заболевания, </a:t>
            </a:r>
            <a:r>
              <a:rPr sz="2000" dirty="0">
                <a:latin typeface="Calibri"/>
                <a:cs typeface="Calibri"/>
              </a:rPr>
              <a:t>но и </a:t>
            </a:r>
            <a:r>
              <a:rPr sz="2000" spc="-5" dirty="0">
                <a:latin typeface="Calibri"/>
                <a:cs typeface="Calibri"/>
              </a:rPr>
              <a:t>функциональное состояние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адаптационные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резервы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160"/>
              </a:lnSpc>
            </a:pPr>
            <a:r>
              <a:rPr sz="2000" spc="-5" dirty="0">
                <a:latin typeface="Calibri"/>
                <a:cs typeface="Calibri"/>
              </a:rPr>
              <a:t>организма;</a:t>
            </a:r>
            <a:endParaRPr sz="2000">
              <a:latin typeface="Calibri"/>
              <a:cs typeface="Calibri"/>
            </a:endParaRPr>
          </a:p>
          <a:p>
            <a:pPr marL="241300" marR="1322705" indent="-228600">
              <a:lnSpc>
                <a:spcPct val="80000"/>
              </a:lnSpc>
              <a:spcBef>
                <a:spcPts val="994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alibri"/>
                <a:cs typeface="Calibri"/>
              </a:rPr>
              <a:t>прогнозирование вероятности развития </a:t>
            </a:r>
            <a:r>
              <a:rPr sz="2000" spc="-5" dirty="0">
                <a:latin typeface="Calibri"/>
                <a:cs typeface="Calibri"/>
              </a:rPr>
              <a:t>неадекватных реакций </a:t>
            </a:r>
            <a:r>
              <a:rPr sz="2000" dirty="0">
                <a:latin typeface="Calibri"/>
                <a:cs typeface="Calibri"/>
              </a:rPr>
              <a:t>на </a:t>
            </a:r>
            <a:r>
              <a:rPr sz="2000" spc="-10" dirty="0">
                <a:latin typeface="Calibri"/>
                <a:cs typeface="Calibri"/>
              </a:rPr>
              <a:t>проводимые </a:t>
            </a:r>
            <a:r>
              <a:rPr sz="2000" spc="-5" dirty="0">
                <a:latin typeface="Calibri"/>
                <a:cs typeface="Calibri"/>
              </a:rPr>
              <a:t>лечебные  мероприятия;</a:t>
            </a:r>
            <a:endParaRPr sz="2000">
              <a:latin typeface="Calibri"/>
              <a:cs typeface="Calibri"/>
            </a:endParaRPr>
          </a:p>
          <a:p>
            <a:pPr marL="241300" marR="1594485" indent="-228600">
              <a:lnSpc>
                <a:spcPts val="1920"/>
              </a:lnSpc>
              <a:spcBef>
                <a:spcPts val="990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5" dirty="0">
                <a:latin typeface="Calibri"/>
                <a:cs typeface="Calibri"/>
              </a:rPr>
              <a:t>стратификация </a:t>
            </a:r>
            <a:r>
              <a:rPr sz="2000" spc="-10" dirty="0">
                <a:latin typeface="Calibri"/>
                <a:cs typeface="Calibri"/>
              </a:rPr>
              <a:t>больных </a:t>
            </a:r>
            <a:r>
              <a:rPr sz="2000" dirty="0">
                <a:latin typeface="Calibri"/>
                <a:cs typeface="Calibri"/>
              </a:rPr>
              <a:t>по степени </a:t>
            </a:r>
            <a:r>
              <a:rPr sz="2000" spc="-10" dirty="0">
                <a:latin typeface="Calibri"/>
                <a:cs typeface="Calibri"/>
              </a:rPr>
              <a:t>риска </a:t>
            </a:r>
            <a:r>
              <a:rPr sz="2000" spc="-5" dirty="0">
                <a:latin typeface="Calibri"/>
                <a:cs typeface="Calibri"/>
              </a:rPr>
              <a:t>возникновения осложнений </a:t>
            </a:r>
            <a:r>
              <a:rPr sz="2000" dirty="0">
                <a:latin typeface="Calibri"/>
                <a:cs typeface="Calibri"/>
              </a:rPr>
              <a:t>при </a:t>
            </a:r>
            <a:r>
              <a:rPr sz="2000" spc="-5" dirty="0">
                <a:latin typeface="Calibri"/>
                <a:cs typeface="Calibri"/>
              </a:rPr>
              <a:t>выполнении  </a:t>
            </a:r>
            <a:r>
              <a:rPr sz="2000" dirty="0">
                <a:latin typeface="Calibri"/>
                <a:cs typeface="Calibri"/>
              </a:rPr>
              <a:t>физических нагрузок и </a:t>
            </a:r>
            <a:r>
              <a:rPr sz="2000" spc="-5" dirty="0">
                <a:latin typeface="Calibri"/>
                <a:cs typeface="Calibri"/>
              </a:rPr>
              <a:t>других реабилитационных</a:t>
            </a:r>
            <a:r>
              <a:rPr sz="2000" spc="-1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мероприятий;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5" dirty="0">
                <a:latin typeface="Calibri"/>
                <a:cs typeface="Calibri"/>
              </a:rPr>
              <a:t>рекомендации </a:t>
            </a:r>
            <a:r>
              <a:rPr sz="2000" dirty="0">
                <a:latin typeface="Calibri"/>
                <a:cs typeface="Calibri"/>
              </a:rPr>
              <a:t>по </a:t>
            </a:r>
            <a:r>
              <a:rPr sz="2000" spc="-5" dirty="0">
                <a:latin typeface="Calibri"/>
                <a:cs typeface="Calibri"/>
              </a:rPr>
              <a:t>оптимизации </a:t>
            </a:r>
            <a:r>
              <a:rPr sz="2000" dirty="0">
                <a:latin typeface="Calibri"/>
                <a:cs typeface="Calibri"/>
              </a:rPr>
              <a:t>программы</a:t>
            </a:r>
            <a:r>
              <a:rPr sz="2000" spc="-1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реабилитации;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5" dirty="0">
                <a:latin typeface="Calibri"/>
                <a:cs typeface="Calibri"/>
              </a:rPr>
              <a:t>коррекция объема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интенсивности физической </a:t>
            </a:r>
            <a:r>
              <a:rPr sz="2000" dirty="0">
                <a:latin typeface="Calibri"/>
                <a:cs typeface="Calibri"/>
              </a:rPr>
              <a:t>нагрузки по </a:t>
            </a:r>
            <a:r>
              <a:rPr sz="2000" spc="-15" dirty="0">
                <a:latin typeface="Calibri"/>
                <a:cs typeface="Calibri"/>
              </a:rPr>
              <a:t>результатам </a:t>
            </a:r>
            <a:r>
              <a:rPr sz="2000" spc="-5" dirty="0">
                <a:latin typeface="Calibri"/>
                <a:cs typeface="Calibri"/>
              </a:rPr>
              <a:t>этапных</a:t>
            </a:r>
            <a:r>
              <a:rPr sz="2000" spc="-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тестирований;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15" dirty="0">
                <a:latin typeface="Calibri"/>
                <a:cs typeface="Calibri"/>
              </a:rPr>
              <a:t>оценка </a:t>
            </a:r>
            <a:r>
              <a:rPr sz="2000" dirty="0">
                <a:latin typeface="Calibri"/>
                <a:cs typeface="Calibri"/>
              </a:rPr>
              <a:t>эффективности </a:t>
            </a:r>
            <a:r>
              <a:rPr sz="2000" spc="-10" dirty="0">
                <a:latin typeface="Calibri"/>
                <a:cs typeface="Calibri"/>
              </a:rPr>
              <a:t>реабилитационно-оздоровительных</a:t>
            </a:r>
            <a:r>
              <a:rPr sz="2000" spc="-5" dirty="0">
                <a:latin typeface="Calibri"/>
                <a:cs typeface="Calibri"/>
              </a:rPr>
              <a:t> мероприятий;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51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5" dirty="0">
                <a:latin typeface="Calibri"/>
                <a:cs typeface="Calibri"/>
              </a:rPr>
              <a:t>рекомендации </a:t>
            </a:r>
            <a:r>
              <a:rPr sz="2000" dirty="0">
                <a:latin typeface="Calibri"/>
                <a:cs typeface="Calibri"/>
              </a:rPr>
              <a:t>по </a:t>
            </a:r>
            <a:r>
              <a:rPr sz="2000" spc="-5" dirty="0">
                <a:latin typeface="Calibri"/>
                <a:cs typeface="Calibri"/>
              </a:rPr>
              <a:t>индивидуальному </a:t>
            </a:r>
            <a:r>
              <a:rPr sz="2000" spc="-10" dirty="0">
                <a:latin typeface="Calibri"/>
                <a:cs typeface="Calibri"/>
              </a:rPr>
              <a:t>двигательному режиму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10" dirty="0">
                <a:latin typeface="Calibri"/>
                <a:cs typeface="Calibri"/>
              </a:rPr>
              <a:t>оздоровительным</a:t>
            </a:r>
            <a:r>
              <a:rPr sz="2000" spc="-1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программам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160"/>
              </a:lnSpc>
            </a:pPr>
            <a:r>
              <a:rPr sz="2000" dirty="0">
                <a:latin typeface="Calibri"/>
                <a:cs typeface="Calibri"/>
              </a:rPr>
              <a:t>после </a:t>
            </a:r>
            <a:r>
              <a:rPr sz="2000" spc="-10" dirty="0">
                <a:latin typeface="Calibri"/>
                <a:cs typeface="Calibri"/>
              </a:rPr>
              <a:t>окончания </a:t>
            </a:r>
            <a:r>
              <a:rPr sz="2000" dirty="0">
                <a:latin typeface="Calibri"/>
                <a:cs typeface="Calibri"/>
              </a:rPr>
              <a:t>курса </a:t>
            </a:r>
            <a:r>
              <a:rPr sz="2000" spc="-10" dirty="0">
                <a:latin typeface="Calibri"/>
                <a:cs typeface="Calibri"/>
              </a:rPr>
              <a:t>медицинской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реабилитации</a:t>
            </a:r>
            <a:endParaRPr sz="2000">
              <a:latin typeface="Calibri"/>
              <a:cs typeface="Calibri"/>
            </a:endParaRPr>
          </a:p>
          <a:p>
            <a:pPr marL="3611245">
              <a:lnSpc>
                <a:spcPct val="100000"/>
              </a:lnSpc>
              <a:spcBef>
                <a:spcPts val="1360"/>
              </a:spcBef>
            </a:pP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Медицинская реабилитация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/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Епифанов </a:t>
            </a:r>
            <a:r>
              <a:rPr sz="1400" spc="5" dirty="0">
                <a:solidFill>
                  <a:srgbClr val="333333"/>
                </a:solidFill>
                <a:latin typeface="Calibri"/>
                <a:cs typeface="Calibri"/>
              </a:rPr>
              <a:t>А.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В., </a:t>
            </a:r>
            <a:r>
              <a:rPr sz="1400" spc="-10" dirty="0">
                <a:solidFill>
                  <a:srgbClr val="333333"/>
                </a:solidFill>
                <a:latin typeface="Calibri"/>
                <a:cs typeface="Calibri"/>
              </a:rPr>
              <a:t>Ачкасов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Е. Е., Епифанов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В. </a:t>
            </a:r>
            <a:r>
              <a:rPr sz="1400" spc="5" dirty="0">
                <a:solidFill>
                  <a:srgbClr val="333333"/>
                </a:solidFill>
                <a:latin typeface="Calibri"/>
                <a:cs typeface="Calibri"/>
              </a:rPr>
              <a:t>А.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- М. : </a:t>
            </a:r>
            <a:r>
              <a:rPr sz="1400" spc="-15" dirty="0">
                <a:solidFill>
                  <a:srgbClr val="333333"/>
                </a:solidFill>
                <a:latin typeface="Calibri"/>
                <a:cs typeface="Calibri"/>
              </a:rPr>
              <a:t>ГЭОТАР-Медиа,</a:t>
            </a:r>
            <a:r>
              <a:rPr sz="1400" spc="7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33333"/>
                </a:solidFill>
                <a:latin typeface="Calibri"/>
                <a:cs typeface="Calibri"/>
              </a:rPr>
              <a:t>2015.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109470" marR="5080" indent="-15240">
              <a:lnSpc>
                <a:spcPts val="3030"/>
              </a:lnSpc>
              <a:spcBef>
                <a:spcPts val="475"/>
              </a:spcBef>
            </a:pPr>
            <a:r>
              <a:rPr sz="2800" spc="-20" dirty="0"/>
              <a:t>Методы </a:t>
            </a:r>
            <a:r>
              <a:rPr sz="2800" spc="-25" dirty="0"/>
              <a:t>медицинских обследований</a:t>
            </a:r>
            <a:r>
              <a:rPr sz="2800" spc="-200" dirty="0"/>
              <a:t> </a:t>
            </a:r>
            <a:r>
              <a:rPr sz="2800" spc="-15" dirty="0"/>
              <a:t>лиц,  </a:t>
            </a:r>
            <a:r>
              <a:rPr sz="2800" spc="-30" dirty="0"/>
              <a:t>занимающихся </a:t>
            </a:r>
            <a:r>
              <a:rPr sz="2800" spc="-25" dirty="0"/>
              <a:t>физическими</a:t>
            </a:r>
            <a:r>
              <a:rPr sz="2800" spc="-110" dirty="0"/>
              <a:t> </a:t>
            </a:r>
            <a:r>
              <a:rPr sz="2800" spc="-25" dirty="0"/>
              <a:t>упражнения</a:t>
            </a:r>
            <a:endParaRPr sz="2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0029" y="1690751"/>
          <a:ext cx="11112498" cy="4074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7805"/>
                <a:gridCol w="2167890"/>
                <a:gridCol w="1774189"/>
                <a:gridCol w="1743710"/>
                <a:gridCol w="3938904"/>
              </a:tblGrid>
              <a:tr h="2035810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Клинические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400" spc="-15" dirty="0">
                          <a:latin typeface="Calibri"/>
                          <a:cs typeface="Calibri"/>
                        </a:rPr>
                        <a:t>/оценка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здоровья/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T w="12700">
                      <a:solidFill>
                        <a:srgbClr val="4471C4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Биометрические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</a:pPr>
                      <a:r>
                        <a:rPr sz="2400" spc="-15" dirty="0">
                          <a:latin typeface="Calibri"/>
                          <a:cs typeface="Calibri"/>
                        </a:rPr>
                        <a:t>/оценка телосложения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физического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развития/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T w="12700">
                      <a:solidFill>
                        <a:srgbClr val="4471C4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Функциональные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/для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определения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4615" marR="5918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приспособляемости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организма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физическим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46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нагрузкам/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T w="12700">
                      <a:solidFill>
                        <a:srgbClr val="4471C4"/>
                      </a:solidFill>
                      <a:prstDash val="solid"/>
                    </a:lnT>
                  </a:tcPr>
                </a:tc>
              </a:tr>
              <a:tr h="41211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физические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3505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Инструментальные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3505" marB="0"/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антропометрич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3505" marB="0"/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специальные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3505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Применяются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виде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функциональных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3505" marB="0"/>
                </a:tc>
              </a:tr>
              <a:tr h="274320">
                <a:tc>
                  <a:txBody>
                    <a:bodyPr/>
                    <a:lstStyle/>
                    <a:p>
                      <a:pPr marL="91440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Расспрос,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889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Определение</a:t>
                      </a:r>
                      <a:r>
                        <a:rPr sz="1800" spc="3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АД,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1889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еские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/при помощи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889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проб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СС,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нервной и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дыхательной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75729">
                <a:tc>
                  <a:txBody>
                    <a:bodyPr/>
                    <a:lstStyle/>
                    <a:p>
                      <a:pPr marL="91440">
                        <a:lnSpc>
                          <a:spcPts val="1889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осмотр,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889"/>
                        </a:lnSpc>
                      </a:pPr>
                      <a:r>
                        <a:rPr sz="1800" spc="-40" dirty="0">
                          <a:latin typeface="Calibri"/>
                          <a:cs typeface="Calibri"/>
                        </a:rPr>
                        <a:t>ЭКГ,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лабораторные,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1889"/>
                        </a:lnSpc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/рост,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вес,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889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приборов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914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систем,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др.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74815">
                <a:tc>
                  <a:txBody>
                    <a:bodyPr/>
                    <a:lstStyle/>
                    <a:p>
                      <a:pPr marL="91440">
                        <a:lnSpc>
                          <a:spcPts val="188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пальпация,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905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др.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188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окружность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88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измерение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91440">
                        <a:lnSpc>
                          <a:spcPts val="188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перкуссия,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1900"/>
                        </a:lnSpc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груди,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др./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88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искривлений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5831">
                <a:tc>
                  <a:txBody>
                    <a:bodyPr/>
                    <a:lstStyle/>
                    <a:p>
                      <a:pPr marL="91440">
                        <a:lnSpc>
                          <a:spcPts val="1900"/>
                        </a:lnSpc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аускультация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88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позвоночника,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14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88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форм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ног,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стоп/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540029" y="6359423"/>
            <a:ext cx="11112500" cy="0"/>
          </a:xfrm>
          <a:custGeom>
            <a:avLst/>
            <a:gdLst/>
            <a:ahLst/>
            <a:cxnLst/>
            <a:rect l="l" t="t" r="r" b="b"/>
            <a:pathLst>
              <a:path w="11112500">
                <a:moveTo>
                  <a:pt x="0" y="0"/>
                </a:moveTo>
                <a:lnTo>
                  <a:pt x="11111966" y="0"/>
                </a:lnTo>
              </a:path>
            </a:pathLst>
          </a:custGeom>
          <a:ln w="127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22326"/>
            <a:ext cx="611441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3200" b="1" spc="-20" dirty="0">
                <a:latin typeface="Calibri"/>
                <a:cs typeface="Calibri"/>
              </a:rPr>
              <a:t>Содержание </a:t>
            </a:r>
            <a:r>
              <a:rPr sz="3200" b="1" spc="-5" dirty="0">
                <a:latin typeface="Calibri"/>
                <a:cs typeface="Calibri"/>
              </a:rPr>
              <a:t>врачебного </a:t>
            </a:r>
            <a:r>
              <a:rPr sz="3200" b="1" spc="-15" dirty="0">
                <a:latin typeface="Calibri"/>
                <a:cs typeface="Calibri"/>
              </a:rPr>
              <a:t>контроля  </a:t>
            </a:r>
            <a:r>
              <a:rPr sz="3200" b="1" dirty="0">
                <a:latin typeface="Calibri"/>
                <a:cs typeface="Calibri"/>
              </a:rPr>
              <a:t>в </a:t>
            </a:r>
            <a:r>
              <a:rPr sz="3200" b="1" spc="-15" dirty="0">
                <a:latin typeface="Calibri"/>
                <a:cs typeface="Calibri"/>
              </a:rPr>
              <a:t>медицинской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реабилитации: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9641840" cy="335152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оценка </a:t>
            </a:r>
            <a:r>
              <a:rPr sz="2800" spc="-10" dirty="0">
                <a:latin typeface="Calibri"/>
                <a:cs typeface="Calibri"/>
              </a:rPr>
              <a:t>состояния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здоровья,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оценка физического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развития,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оценка </a:t>
            </a:r>
            <a:r>
              <a:rPr sz="2800" spc="-5" dirty="0">
                <a:latin typeface="Calibri"/>
                <a:cs typeface="Calibri"/>
              </a:rPr>
              <a:t>функционального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состояния,</a:t>
            </a:r>
            <a:endParaRPr sz="2800">
              <a:latin typeface="Calibri"/>
              <a:cs typeface="Calibri"/>
            </a:endParaRPr>
          </a:p>
          <a:p>
            <a:pPr marL="241300" marR="659130" indent="-228600">
              <a:lnSpc>
                <a:spcPts val="3020"/>
              </a:lnSpc>
              <a:spcBef>
                <a:spcPts val="104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наблюдение </a:t>
            </a:r>
            <a:r>
              <a:rPr sz="2800" spc="-5" dirty="0">
                <a:latin typeface="Calibri"/>
                <a:cs typeface="Calibri"/>
              </a:rPr>
              <a:t>и изучение </a:t>
            </a:r>
            <a:r>
              <a:rPr sz="2800" spc="-10" dirty="0">
                <a:latin typeface="Calibri"/>
                <a:cs typeface="Calibri"/>
              </a:rPr>
              <a:t>влияния физической </a:t>
            </a:r>
            <a:r>
              <a:rPr sz="2800" spc="-5" dirty="0">
                <a:latin typeface="Calibri"/>
                <a:cs typeface="Calibri"/>
              </a:rPr>
              <a:t>нагрузки </a:t>
            </a:r>
            <a:r>
              <a:rPr sz="2800" dirty="0">
                <a:latin typeface="Calibri"/>
                <a:cs typeface="Calibri"/>
              </a:rPr>
              <a:t>на  </a:t>
            </a:r>
            <a:r>
              <a:rPr sz="2800" spc="-5" dirty="0">
                <a:latin typeface="Calibri"/>
                <a:cs typeface="Calibri"/>
              </a:rPr>
              <a:t>организм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пациентов,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19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предупреждение </a:t>
            </a:r>
            <a:r>
              <a:rPr sz="2800" spc="-5" dirty="0">
                <a:latin typeface="Calibri"/>
                <a:cs typeface="Calibri"/>
              </a:rPr>
              <a:t>возможных </a:t>
            </a:r>
            <a:r>
              <a:rPr sz="2800" spc="-15" dirty="0">
                <a:latin typeface="Calibri"/>
                <a:cs typeface="Calibri"/>
              </a:rPr>
              <a:t>отрицательных </a:t>
            </a:r>
            <a:r>
              <a:rPr sz="2800" spc="-10" dirty="0">
                <a:latin typeface="Calibri"/>
                <a:cs typeface="Calibri"/>
              </a:rPr>
              <a:t>воздействий  физической </a:t>
            </a:r>
            <a:r>
              <a:rPr sz="2800" spc="-5" dirty="0">
                <a:latin typeface="Calibri"/>
                <a:cs typeface="Calibri"/>
              </a:rPr>
              <a:t>нагрузки при ее нерациональном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использовании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74058" y="6488684"/>
            <a:ext cx="776985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333333"/>
                </a:solidFill>
                <a:latin typeface="Calibri"/>
                <a:cs typeface="Calibri"/>
              </a:rPr>
              <a:t>Медицинская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реабилитация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/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Епифанов </a:t>
            </a:r>
            <a:r>
              <a:rPr sz="1400" spc="5" dirty="0">
                <a:solidFill>
                  <a:srgbClr val="333333"/>
                </a:solidFill>
                <a:latin typeface="Calibri"/>
                <a:cs typeface="Calibri"/>
              </a:rPr>
              <a:t>А.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В., </a:t>
            </a:r>
            <a:r>
              <a:rPr sz="1400" spc="-10" dirty="0">
                <a:solidFill>
                  <a:srgbClr val="333333"/>
                </a:solidFill>
                <a:latin typeface="Calibri"/>
                <a:cs typeface="Calibri"/>
              </a:rPr>
              <a:t>Ачкасов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Е. Е., Епифанов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В. </a:t>
            </a:r>
            <a:r>
              <a:rPr sz="1400" spc="5" dirty="0">
                <a:solidFill>
                  <a:srgbClr val="333333"/>
                </a:solidFill>
                <a:latin typeface="Calibri"/>
                <a:cs typeface="Calibri"/>
              </a:rPr>
              <a:t>А.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- М. : </a:t>
            </a:r>
            <a:r>
              <a:rPr sz="1400" spc="-15" dirty="0">
                <a:solidFill>
                  <a:srgbClr val="333333"/>
                </a:solidFill>
                <a:latin typeface="Calibri"/>
                <a:cs typeface="Calibri"/>
              </a:rPr>
              <a:t>ГЭОТАР-Медиа,</a:t>
            </a:r>
            <a:r>
              <a:rPr sz="1400" spc="1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2015.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2390" y="422859"/>
            <a:ext cx="44297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Врачебный</a:t>
            </a:r>
            <a:r>
              <a:rPr sz="4000" spc="-135" dirty="0"/>
              <a:t> </a:t>
            </a:r>
            <a:r>
              <a:rPr sz="4000" spc="-35" dirty="0"/>
              <a:t>контроль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1252727" y="1955292"/>
            <a:ext cx="1670685" cy="2522220"/>
            <a:chOff x="1252727" y="1955292"/>
            <a:chExt cx="1670685" cy="2522220"/>
          </a:xfrm>
        </p:grpSpPr>
        <p:sp>
          <p:nvSpPr>
            <p:cNvPr id="4" name="object 4"/>
            <p:cNvSpPr/>
            <p:nvPr/>
          </p:nvSpPr>
          <p:spPr>
            <a:xfrm>
              <a:off x="1831847" y="3180588"/>
              <a:ext cx="1091565" cy="1297305"/>
            </a:xfrm>
            <a:custGeom>
              <a:avLst/>
              <a:gdLst/>
              <a:ahLst/>
              <a:cxnLst/>
              <a:rect l="l" t="t" r="r" b="b"/>
              <a:pathLst>
                <a:path w="1091564" h="1297304">
                  <a:moveTo>
                    <a:pt x="358394" y="0"/>
                  </a:moveTo>
                  <a:lnTo>
                    <a:pt x="0" y="0"/>
                  </a:lnTo>
                  <a:lnTo>
                    <a:pt x="0" y="1203325"/>
                  </a:lnTo>
                  <a:lnTo>
                    <a:pt x="700785" y="1203325"/>
                  </a:lnTo>
                  <a:lnTo>
                    <a:pt x="700785" y="1296924"/>
                  </a:lnTo>
                  <a:lnTo>
                    <a:pt x="1091183" y="1024128"/>
                  </a:lnTo>
                  <a:lnTo>
                    <a:pt x="700785" y="751332"/>
                  </a:lnTo>
                  <a:lnTo>
                    <a:pt x="700785" y="844931"/>
                  </a:lnTo>
                  <a:lnTo>
                    <a:pt x="358394" y="844931"/>
                  </a:lnTo>
                  <a:lnTo>
                    <a:pt x="358394" y="0"/>
                  </a:lnTo>
                  <a:close/>
                </a:path>
              </a:pathLst>
            </a:custGeom>
            <a:solidFill>
              <a:srgbClr val="FFD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52727" y="1955292"/>
              <a:ext cx="1614170" cy="1209040"/>
            </a:xfrm>
            <a:custGeom>
              <a:avLst/>
              <a:gdLst/>
              <a:ahLst/>
              <a:cxnLst/>
              <a:rect l="l" t="t" r="r" b="b"/>
              <a:pathLst>
                <a:path w="1614170" h="1209039">
                  <a:moveTo>
                    <a:pt x="1412494" y="0"/>
                  </a:moveTo>
                  <a:lnTo>
                    <a:pt x="201422" y="0"/>
                  </a:lnTo>
                  <a:lnTo>
                    <a:pt x="155234" y="5319"/>
                  </a:lnTo>
                  <a:lnTo>
                    <a:pt x="112837" y="20471"/>
                  </a:lnTo>
                  <a:lnTo>
                    <a:pt x="75438" y="44247"/>
                  </a:lnTo>
                  <a:lnTo>
                    <a:pt x="44247" y="75438"/>
                  </a:lnTo>
                  <a:lnTo>
                    <a:pt x="20471" y="112837"/>
                  </a:lnTo>
                  <a:lnTo>
                    <a:pt x="5319" y="155234"/>
                  </a:lnTo>
                  <a:lnTo>
                    <a:pt x="0" y="201422"/>
                  </a:lnTo>
                  <a:lnTo>
                    <a:pt x="0" y="1007110"/>
                  </a:lnTo>
                  <a:lnTo>
                    <a:pt x="5319" y="1053297"/>
                  </a:lnTo>
                  <a:lnTo>
                    <a:pt x="20471" y="1095694"/>
                  </a:lnTo>
                  <a:lnTo>
                    <a:pt x="44247" y="1133093"/>
                  </a:lnTo>
                  <a:lnTo>
                    <a:pt x="75438" y="1164284"/>
                  </a:lnTo>
                  <a:lnTo>
                    <a:pt x="112837" y="1188060"/>
                  </a:lnTo>
                  <a:lnTo>
                    <a:pt x="155234" y="1203212"/>
                  </a:lnTo>
                  <a:lnTo>
                    <a:pt x="201422" y="1208532"/>
                  </a:lnTo>
                  <a:lnTo>
                    <a:pt x="1412494" y="1208532"/>
                  </a:lnTo>
                  <a:lnTo>
                    <a:pt x="1458681" y="1203212"/>
                  </a:lnTo>
                  <a:lnTo>
                    <a:pt x="1501078" y="1188060"/>
                  </a:lnTo>
                  <a:lnTo>
                    <a:pt x="1538477" y="1164284"/>
                  </a:lnTo>
                  <a:lnTo>
                    <a:pt x="1569668" y="1133093"/>
                  </a:lnTo>
                  <a:lnTo>
                    <a:pt x="1593444" y="1095694"/>
                  </a:lnTo>
                  <a:lnTo>
                    <a:pt x="1608596" y="1053297"/>
                  </a:lnTo>
                  <a:lnTo>
                    <a:pt x="1613916" y="1007110"/>
                  </a:lnTo>
                  <a:lnTo>
                    <a:pt x="1613916" y="201422"/>
                  </a:lnTo>
                  <a:lnTo>
                    <a:pt x="1608596" y="155234"/>
                  </a:lnTo>
                  <a:lnTo>
                    <a:pt x="1593444" y="112837"/>
                  </a:lnTo>
                  <a:lnTo>
                    <a:pt x="1569668" y="75438"/>
                  </a:lnTo>
                  <a:lnTo>
                    <a:pt x="1538477" y="44247"/>
                  </a:lnTo>
                  <a:lnTo>
                    <a:pt x="1501078" y="20471"/>
                  </a:lnTo>
                  <a:lnTo>
                    <a:pt x="1458681" y="5319"/>
                  </a:lnTo>
                  <a:lnTo>
                    <a:pt x="141249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413510" y="2292476"/>
            <a:ext cx="12896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этапный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33089" y="1947520"/>
            <a:ext cx="6164580" cy="149034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400" dirty="0">
                <a:latin typeface="Calibri"/>
                <a:cs typeface="Calibri"/>
              </a:rPr>
              <a:t>• в начале и в </a:t>
            </a:r>
            <a:r>
              <a:rPr sz="1400" spc="-10" dirty="0">
                <a:latin typeface="Calibri"/>
                <a:cs typeface="Calibri"/>
              </a:rPr>
              <a:t>конце </a:t>
            </a:r>
            <a:r>
              <a:rPr sz="1400" spc="-5" dirty="0">
                <a:latin typeface="Calibri"/>
                <a:cs typeface="Calibri"/>
              </a:rPr>
              <a:t>реабилитационного</a:t>
            </a:r>
            <a:r>
              <a:rPr sz="1400" spc="-18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процесса</a:t>
            </a:r>
            <a:endParaRPr sz="1400">
              <a:latin typeface="Calibri"/>
              <a:cs typeface="Calibri"/>
            </a:endParaRPr>
          </a:p>
          <a:p>
            <a:pPr marL="127000" marR="264160" indent="-114300">
              <a:lnSpc>
                <a:spcPct val="91800"/>
              </a:lnSpc>
              <a:spcBef>
                <a:spcPts val="245"/>
              </a:spcBef>
            </a:pPr>
            <a:r>
              <a:rPr sz="1400" dirty="0">
                <a:latin typeface="Calibri"/>
                <a:cs typeface="Calibri"/>
              </a:rPr>
              <a:t>• </a:t>
            </a:r>
            <a:r>
              <a:rPr sz="1400" spc="-10" dirty="0">
                <a:latin typeface="Calibri"/>
                <a:cs typeface="Calibri"/>
              </a:rPr>
              <a:t>оценка </a:t>
            </a:r>
            <a:r>
              <a:rPr sz="1400" spc="-5" dirty="0">
                <a:latin typeface="Calibri"/>
                <a:cs typeface="Calibri"/>
              </a:rPr>
              <a:t>морфофункционального дефекта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5" dirty="0">
                <a:latin typeface="Calibri"/>
                <a:cs typeface="Calibri"/>
              </a:rPr>
              <a:t>функционального </a:t>
            </a:r>
            <a:r>
              <a:rPr sz="1400" spc="-10" dirty="0">
                <a:latin typeface="Calibri"/>
                <a:cs typeface="Calibri"/>
              </a:rPr>
              <a:t>состояния  </a:t>
            </a:r>
            <a:r>
              <a:rPr sz="1400" spc="-5" dirty="0">
                <a:latin typeface="Calibri"/>
                <a:cs typeface="Calibri"/>
              </a:rPr>
              <a:t>организма, </a:t>
            </a:r>
            <a:r>
              <a:rPr sz="1400" dirty="0">
                <a:latin typeface="Calibri"/>
                <a:cs typeface="Calibri"/>
              </a:rPr>
              <a:t>на основании </a:t>
            </a:r>
            <a:r>
              <a:rPr sz="1400" spc="-10" dirty="0">
                <a:latin typeface="Calibri"/>
                <a:cs typeface="Calibri"/>
              </a:rPr>
              <a:t>которых </a:t>
            </a:r>
            <a:r>
              <a:rPr sz="1400" spc="-15" dirty="0">
                <a:latin typeface="Calibri"/>
                <a:cs typeface="Calibri"/>
              </a:rPr>
              <a:t>определяют </a:t>
            </a:r>
            <a:r>
              <a:rPr sz="1400" spc="-5" dirty="0">
                <a:latin typeface="Calibri"/>
                <a:cs typeface="Calibri"/>
              </a:rPr>
              <a:t>реабилитационный диагноз,  реабилитационный потенциал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5" dirty="0">
                <a:latin typeface="Calibri"/>
                <a:cs typeface="Calibri"/>
              </a:rPr>
              <a:t>реабилитационный прогноз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пациента</a:t>
            </a:r>
            <a:endParaRPr sz="1400">
              <a:latin typeface="Calibri"/>
              <a:cs typeface="Calibri"/>
            </a:endParaRPr>
          </a:p>
          <a:p>
            <a:pPr marL="127000" marR="5080" indent="-114300">
              <a:lnSpc>
                <a:spcPct val="91800"/>
              </a:lnSpc>
              <a:spcBef>
                <a:spcPts val="245"/>
              </a:spcBef>
            </a:pPr>
            <a:r>
              <a:rPr sz="1400" dirty="0">
                <a:latin typeface="Calibri"/>
                <a:cs typeface="Calibri"/>
              </a:rPr>
              <a:t>• </a:t>
            </a:r>
            <a:r>
              <a:rPr sz="1400" spc="-5" dirty="0">
                <a:latin typeface="Calibri"/>
                <a:cs typeface="Calibri"/>
              </a:rPr>
              <a:t>разрабатывают </a:t>
            </a:r>
            <a:r>
              <a:rPr sz="1400" dirty="0">
                <a:latin typeface="Calibri"/>
                <a:cs typeface="Calibri"/>
              </a:rPr>
              <a:t>индивидуальную </a:t>
            </a:r>
            <a:r>
              <a:rPr sz="1400" spc="-5" dirty="0">
                <a:latin typeface="Calibri"/>
                <a:cs typeface="Calibri"/>
              </a:rPr>
              <a:t>реабилитационную </a:t>
            </a:r>
            <a:r>
              <a:rPr sz="1400" spc="-10" dirty="0">
                <a:latin typeface="Calibri"/>
                <a:cs typeface="Calibri"/>
              </a:rPr>
              <a:t>программу,</a:t>
            </a:r>
            <a:r>
              <a:rPr sz="1400" spc="-1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включающую  </a:t>
            </a:r>
            <a:r>
              <a:rPr sz="1400" spc="-5" dirty="0">
                <a:latin typeface="Calibri"/>
                <a:cs typeface="Calibri"/>
              </a:rPr>
              <a:t>различные </a:t>
            </a:r>
            <a:r>
              <a:rPr sz="1400" spc="-10" dirty="0">
                <a:latin typeface="Calibri"/>
                <a:cs typeface="Calibri"/>
              </a:rPr>
              <a:t>методики, </a:t>
            </a:r>
            <a:r>
              <a:rPr sz="1400" spc="-5" dirty="0">
                <a:latin typeface="Calibri"/>
                <a:cs typeface="Calibri"/>
              </a:rPr>
              <a:t>формы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5" dirty="0">
                <a:latin typeface="Calibri"/>
                <a:cs typeface="Calibri"/>
              </a:rPr>
              <a:t>параметры физических нагрузок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5" dirty="0">
                <a:latin typeface="Calibri"/>
                <a:cs typeface="Calibri"/>
              </a:rPr>
              <a:t>других  лечебных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факторов.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860294" y="3652773"/>
            <a:ext cx="2568575" cy="2120265"/>
            <a:chOff x="2860294" y="3652773"/>
            <a:chExt cx="2568575" cy="2120265"/>
          </a:xfrm>
        </p:grpSpPr>
        <p:sp>
          <p:nvSpPr>
            <p:cNvPr id="9" name="object 9"/>
            <p:cNvSpPr/>
            <p:nvPr/>
          </p:nvSpPr>
          <p:spPr>
            <a:xfrm>
              <a:off x="4029455" y="4814315"/>
              <a:ext cx="1091565" cy="958850"/>
            </a:xfrm>
            <a:custGeom>
              <a:avLst/>
              <a:gdLst/>
              <a:ahLst/>
              <a:cxnLst/>
              <a:rect l="l" t="t" r="r" b="b"/>
              <a:pathLst>
                <a:path w="1091564" h="958850">
                  <a:moveTo>
                    <a:pt x="314833" y="0"/>
                  </a:moveTo>
                  <a:lnTo>
                    <a:pt x="0" y="0"/>
                  </a:lnTo>
                  <a:lnTo>
                    <a:pt x="0" y="876350"/>
                  </a:lnTo>
                  <a:lnTo>
                    <a:pt x="748157" y="876350"/>
                  </a:lnTo>
                  <a:lnTo>
                    <a:pt x="748157" y="958595"/>
                  </a:lnTo>
                  <a:lnTo>
                    <a:pt x="1091184" y="718946"/>
                  </a:lnTo>
                  <a:lnTo>
                    <a:pt x="748157" y="479297"/>
                  </a:lnTo>
                  <a:lnTo>
                    <a:pt x="748157" y="561593"/>
                  </a:lnTo>
                  <a:lnTo>
                    <a:pt x="314833" y="561593"/>
                  </a:lnTo>
                  <a:lnTo>
                    <a:pt x="314833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66644" y="3659123"/>
              <a:ext cx="2555875" cy="1129665"/>
            </a:xfrm>
            <a:custGeom>
              <a:avLst/>
              <a:gdLst/>
              <a:ahLst/>
              <a:cxnLst/>
              <a:rect l="l" t="t" r="r" b="b"/>
              <a:pathLst>
                <a:path w="2555875" h="1129664">
                  <a:moveTo>
                    <a:pt x="2367534" y="0"/>
                  </a:moveTo>
                  <a:lnTo>
                    <a:pt x="188213" y="0"/>
                  </a:lnTo>
                  <a:lnTo>
                    <a:pt x="138200" y="6727"/>
                  </a:lnTo>
                  <a:lnTo>
                    <a:pt x="93246" y="25710"/>
                  </a:lnTo>
                  <a:lnTo>
                    <a:pt x="55149" y="55149"/>
                  </a:lnTo>
                  <a:lnTo>
                    <a:pt x="25710" y="93246"/>
                  </a:lnTo>
                  <a:lnTo>
                    <a:pt x="6727" y="138200"/>
                  </a:lnTo>
                  <a:lnTo>
                    <a:pt x="0" y="188213"/>
                  </a:lnTo>
                  <a:lnTo>
                    <a:pt x="0" y="941069"/>
                  </a:lnTo>
                  <a:lnTo>
                    <a:pt x="6727" y="991083"/>
                  </a:lnTo>
                  <a:lnTo>
                    <a:pt x="25710" y="1036037"/>
                  </a:lnTo>
                  <a:lnTo>
                    <a:pt x="55149" y="1074134"/>
                  </a:lnTo>
                  <a:lnTo>
                    <a:pt x="93246" y="1103573"/>
                  </a:lnTo>
                  <a:lnTo>
                    <a:pt x="138200" y="1122556"/>
                  </a:lnTo>
                  <a:lnTo>
                    <a:pt x="188213" y="1129283"/>
                  </a:lnTo>
                  <a:lnTo>
                    <a:pt x="2367534" y="1129283"/>
                  </a:lnTo>
                  <a:lnTo>
                    <a:pt x="2417547" y="1122556"/>
                  </a:lnTo>
                  <a:lnTo>
                    <a:pt x="2462501" y="1103573"/>
                  </a:lnTo>
                  <a:lnTo>
                    <a:pt x="2500598" y="1074134"/>
                  </a:lnTo>
                  <a:lnTo>
                    <a:pt x="2530037" y="1036037"/>
                  </a:lnTo>
                  <a:lnTo>
                    <a:pt x="2549020" y="991083"/>
                  </a:lnTo>
                  <a:lnTo>
                    <a:pt x="2555747" y="941069"/>
                  </a:lnTo>
                  <a:lnTo>
                    <a:pt x="2555747" y="188213"/>
                  </a:lnTo>
                  <a:lnTo>
                    <a:pt x="2549020" y="138200"/>
                  </a:lnTo>
                  <a:lnTo>
                    <a:pt x="2530037" y="93246"/>
                  </a:lnTo>
                  <a:lnTo>
                    <a:pt x="2500598" y="55149"/>
                  </a:lnTo>
                  <a:lnTo>
                    <a:pt x="2462501" y="25710"/>
                  </a:lnTo>
                  <a:lnTo>
                    <a:pt x="2417547" y="6727"/>
                  </a:lnTo>
                  <a:lnTo>
                    <a:pt x="2367534" y="0"/>
                  </a:lnTo>
                  <a:close/>
                </a:path>
              </a:pathLst>
            </a:custGeom>
            <a:solidFill>
              <a:srgbClr val="2FE8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66644" y="3659123"/>
              <a:ext cx="2555875" cy="1129665"/>
            </a:xfrm>
            <a:custGeom>
              <a:avLst/>
              <a:gdLst/>
              <a:ahLst/>
              <a:cxnLst/>
              <a:rect l="l" t="t" r="r" b="b"/>
              <a:pathLst>
                <a:path w="2555875" h="1129664">
                  <a:moveTo>
                    <a:pt x="0" y="188213"/>
                  </a:moveTo>
                  <a:lnTo>
                    <a:pt x="6727" y="138200"/>
                  </a:lnTo>
                  <a:lnTo>
                    <a:pt x="25710" y="93246"/>
                  </a:lnTo>
                  <a:lnTo>
                    <a:pt x="55149" y="55149"/>
                  </a:lnTo>
                  <a:lnTo>
                    <a:pt x="93246" y="25710"/>
                  </a:lnTo>
                  <a:lnTo>
                    <a:pt x="138200" y="6727"/>
                  </a:lnTo>
                  <a:lnTo>
                    <a:pt x="188213" y="0"/>
                  </a:lnTo>
                  <a:lnTo>
                    <a:pt x="2367534" y="0"/>
                  </a:lnTo>
                  <a:lnTo>
                    <a:pt x="2417547" y="6727"/>
                  </a:lnTo>
                  <a:lnTo>
                    <a:pt x="2462501" y="25710"/>
                  </a:lnTo>
                  <a:lnTo>
                    <a:pt x="2500598" y="55149"/>
                  </a:lnTo>
                  <a:lnTo>
                    <a:pt x="2530037" y="93246"/>
                  </a:lnTo>
                  <a:lnTo>
                    <a:pt x="2549020" y="138200"/>
                  </a:lnTo>
                  <a:lnTo>
                    <a:pt x="2555747" y="188213"/>
                  </a:lnTo>
                  <a:lnTo>
                    <a:pt x="2555747" y="941069"/>
                  </a:lnTo>
                  <a:lnTo>
                    <a:pt x="2549020" y="991083"/>
                  </a:lnTo>
                  <a:lnTo>
                    <a:pt x="2530037" y="1036037"/>
                  </a:lnTo>
                  <a:lnTo>
                    <a:pt x="2500598" y="1074134"/>
                  </a:lnTo>
                  <a:lnTo>
                    <a:pt x="2462501" y="1103573"/>
                  </a:lnTo>
                  <a:lnTo>
                    <a:pt x="2417547" y="1122556"/>
                  </a:lnTo>
                  <a:lnTo>
                    <a:pt x="2367534" y="1129283"/>
                  </a:lnTo>
                  <a:lnTo>
                    <a:pt x="188213" y="1129283"/>
                  </a:lnTo>
                  <a:lnTo>
                    <a:pt x="138200" y="1122556"/>
                  </a:lnTo>
                  <a:lnTo>
                    <a:pt x="93246" y="1103573"/>
                  </a:lnTo>
                  <a:lnTo>
                    <a:pt x="55149" y="1074134"/>
                  </a:lnTo>
                  <a:lnTo>
                    <a:pt x="25710" y="1036037"/>
                  </a:lnTo>
                  <a:lnTo>
                    <a:pt x="6727" y="991083"/>
                  </a:lnTo>
                  <a:lnTo>
                    <a:pt x="0" y="941069"/>
                  </a:lnTo>
                  <a:lnTo>
                    <a:pt x="0" y="188213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120644" y="3957573"/>
            <a:ext cx="20459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оперативный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08928" y="3769614"/>
            <a:ext cx="3842385" cy="66357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0" marR="5080" indent="-114300">
              <a:lnSpc>
                <a:spcPts val="1540"/>
              </a:lnSpc>
              <a:spcBef>
                <a:spcPts val="270"/>
              </a:spcBef>
            </a:pPr>
            <a:r>
              <a:rPr sz="1400" dirty="0">
                <a:latin typeface="Calibri"/>
                <a:cs typeface="Calibri"/>
              </a:rPr>
              <a:t>• </a:t>
            </a:r>
            <a:r>
              <a:rPr sz="1400" spc="-5" dirty="0">
                <a:latin typeface="Calibri"/>
                <a:cs typeface="Calibri"/>
              </a:rPr>
              <a:t>непосредственно </a:t>
            </a:r>
            <a:r>
              <a:rPr sz="1400" dirty="0">
                <a:latin typeface="Calibri"/>
                <a:cs typeface="Calibri"/>
              </a:rPr>
              <a:t>в </a:t>
            </a:r>
            <a:r>
              <a:rPr sz="1400" spc="-10" dirty="0">
                <a:latin typeface="Calibri"/>
                <a:cs typeface="Calibri"/>
              </a:rPr>
              <a:t>процессе </a:t>
            </a:r>
            <a:r>
              <a:rPr sz="1400" spc="-5" dirty="0">
                <a:latin typeface="Calibri"/>
                <a:cs typeface="Calibri"/>
              </a:rPr>
              <a:t>реабилитационных  мероприятий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libri"/>
                <a:cs typeface="Calibri"/>
              </a:rPr>
              <a:t>• в форме </a:t>
            </a:r>
            <a:r>
              <a:rPr sz="1400" spc="-5" dirty="0">
                <a:latin typeface="Calibri"/>
                <a:cs typeface="Calibri"/>
              </a:rPr>
              <a:t>врачебно-педагогических</a:t>
            </a:r>
            <a:r>
              <a:rPr sz="1400" spc="-1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наблюдений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19344" y="4997196"/>
            <a:ext cx="1614170" cy="1129665"/>
          </a:xfrm>
          <a:custGeom>
            <a:avLst/>
            <a:gdLst/>
            <a:ahLst/>
            <a:cxnLst/>
            <a:rect l="l" t="t" r="r" b="b"/>
            <a:pathLst>
              <a:path w="1614170" h="1129664">
                <a:moveTo>
                  <a:pt x="1425702" y="0"/>
                </a:moveTo>
                <a:lnTo>
                  <a:pt x="188213" y="0"/>
                </a:lnTo>
                <a:lnTo>
                  <a:pt x="138200" y="6727"/>
                </a:lnTo>
                <a:lnTo>
                  <a:pt x="93246" y="25710"/>
                </a:lnTo>
                <a:lnTo>
                  <a:pt x="55149" y="55149"/>
                </a:lnTo>
                <a:lnTo>
                  <a:pt x="25710" y="93246"/>
                </a:lnTo>
                <a:lnTo>
                  <a:pt x="6727" y="138200"/>
                </a:lnTo>
                <a:lnTo>
                  <a:pt x="0" y="188213"/>
                </a:lnTo>
                <a:lnTo>
                  <a:pt x="0" y="941031"/>
                </a:lnTo>
                <a:lnTo>
                  <a:pt x="6727" y="991078"/>
                </a:lnTo>
                <a:lnTo>
                  <a:pt x="25710" y="1036049"/>
                </a:lnTo>
                <a:lnTo>
                  <a:pt x="55149" y="1074148"/>
                </a:lnTo>
                <a:lnTo>
                  <a:pt x="93246" y="1103583"/>
                </a:lnTo>
                <a:lnTo>
                  <a:pt x="138200" y="1122559"/>
                </a:lnTo>
                <a:lnTo>
                  <a:pt x="188213" y="1129283"/>
                </a:lnTo>
                <a:lnTo>
                  <a:pt x="1425702" y="1129283"/>
                </a:lnTo>
                <a:lnTo>
                  <a:pt x="1475715" y="1122559"/>
                </a:lnTo>
                <a:lnTo>
                  <a:pt x="1520669" y="1103583"/>
                </a:lnTo>
                <a:lnTo>
                  <a:pt x="1558766" y="1074148"/>
                </a:lnTo>
                <a:lnTo>
                  <a:pt x="1588205" y="1036049"/>
                </a:lnTo>
                <a:lnTo>
                  <a:pt x="1607188" y="991078"/>
                </a:lnTo>
                <a:lnTo>
                  <a:pt x="1613915" y="941031"/>
                </a:lnTo>
                <a:lnTo>
                  <a:pt x="1613915" y="188213"/>
                </a:lnTo>
                <a:lnTo>
                  <a:pt x="1607188" y="138200"/>
                </a:lnTo>
                <a:lnTo>
                  <a:pt x="1588205" y="93246"/>
                </a:lnTo>
                <a:lnTo>
                  <a:pt x="1558766" y="55149"/>
                </a:lnTo>
                <a:lnTo>
                  <a:pt x="1520669" y="25710"/>
                </a:lnTo>
                <a:lnTo>
                  <a:pt x="1475715" y="6727"/>
                </a:lnTo>
                <a:lnTo>
                  <a:pt x="142570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571235" y="5295696"/>
            <a:ext cx="13119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ек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щий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52258" y="5144770"/>
            <a:ext cx="3894454" cy="7981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0" marR="5080" indent="-114300">
              <a:lnSpc>
                <a:spcPts val="1430"/>
              </a:lnSpc>
              <a:spcBef>
                <a:spcPts val="250"/>
              </a:spcBef>
            </a:pPr>
            <a:r>
              <a:rPr sz="1300" spc="-5" dirty="0">
                <a:latin typeface="Calibri"/>
                <a:cs typeface="Calibri"/>
              </a:rPr>
              <a:t>• </a:t>
            </a:r>
            <a:r>
              <a:rPr sz="1300" spc="-15" dirty="0">
                <a:latin typeface="Calibri"/>
                <a:cs typeface="Calibri"/>
              </a:rPr>
              <a:t>определяют </a:t>
            </a:r>
            <a:r>
              <a:rPr sz="1300" spc="-10" dirty="0">
                <a:latin typeface="Calibri"/>
                <a:cs typeface="Calibri"/>
              </a:rPr>
              <a:t>динамику функционального </a:t>
            </a:r>
            <a:r>
              <a:rPr sz="1300" spc="-5" dirty="0">
                <a:latin typeface="Calibri"/>
                <a:cs typeface="Calibri"/>
              </a:rPr>
              <a:t>состояния и  адаптационных резервов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организма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ts val="1495"/>
              </a:lnSpc>
              <a:spcBef>
                <a:spcPts val="80"/>
              </a:spcBef>
            </a:pPr>
            <a:r>
              <a:rPr sz="1300" spc="-5" dirty="0">
                <a:latin typeface="Calibri"/>
                <a:cs typeface="Calibri"/>
              </a:rPr>
              <a:t>• при </a:t>
            </a:r>
            <a:r>
              <a:rPr sz="1300" spc="-10" dirty="0">
                <a:latin typeface="Calibri"/>
                <a:cs typeface="Calibri"/>
              </a:rPr>
              <a:t>длительном </a:t>
            </a:r>
            <a:r>
              <a:rPr sz="1300" spc="-5" dirty="0">
                <a:latin typeface="Calibri"/>
                <a:cs typeface="Calibri"/>
              </a:rPr>
              <a:t>курсе </a:t>
            </a:r>
            <a:r>
              <a:rPr sz="1300" spc="-10" dirty="0">
                <a:latin typeface="Calibri"/>
                <a:cs typeface="Calibri"/>
              </a:rPr>
              <a:t>реабилитации его</a:t>
            </a:r>
            <a:r>
              <a:rPr sz="1300" spc="6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повторяют</a:t>
            </a:r>
            <a:endParaRPr sz="1300">
              <a:latin typeface="Calibri"/>
              <a:cs typeface="Calibri"/>
            </a:endParaRPr>
          </a:p>
          <a:p>
            <a:pPr marL="127000">
              <a:lnSpc>
                <a:spcPts val="1495"/>
              </a:lnSpc>
            </a:pPr>
            <a:r>
              <a:rPr sz="1300" spc="-10" dirty="0">
                <a:latin typeface="Calibri"/>
                <a:cs typeface="Calibri"/>
              </a:rPr>
              <a:t>каждые </a:t>
            </a:r>
            <a:r>
              <a:rPr sz="1300" spc="-5" dirty="0">
                <a:latin typeface="Calibri"/>
                <a:cs typeface="Calibri"/>
              </a:rPr>
              <a:t>1,5-2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мес.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74058" y="6488684"/>
            <a:ext cx="776985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333333"/>
                </a:solidFill>
                <a:latin typeface="Calibri"/>
                <a:cs typeface="Calibri"/>
              </a:rPr>
              <a:t>Медицинская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реабилитация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/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Епифанов </a:t>
            </a:r>
            <a:r>
              <a:rPr sz="1400" spc="5" dirty="0">
                <a:solidFill>
                  <a:srgbClr val="333333"/>
                </a:solidFill>
                <a:latin typeface="Calibri"/>
                <a:cs typeface="Calibri"/>
              </a:rPr>
              <a:t>А.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В., </a:t>
            </a:r>
            <a:r>
              <a:rPr sz="1400" spc="-10" dirty="0">
                <a:solidFill>
                  <a:srgbClr val="333333"/>
                </a:solidFill>
                <a:latin typeface="Calibri"/>
                <a:cs typeface="Calibri"/>
              </a:rPr>
              <a:t>Ачкасов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Е. Е., Епифанов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В. </a:t>
            </a:r>
            <a:r>
              <a:rPr sz="1400" spc="5" dirty="0">
                <a:solidFill>
                  <a:srgbClr val="333333"/>
                </a:solidFill>
                <a:latin typeface="Calibri"/>
                <a:cs typeface="Calibri"/>
              </a:rPr>
              <a:t>А. </a:t>
            </a:r>
            <a:r>
              <a:rPr sz="1400" dirty="0">
                <a:solidFill>
                  <a:srgbClr val="333333"/>
                </a:solidFill>
                <a:latin typeface="Calibri"/>
                <a:cs typeface="Calibri"/>
              </a:rPr>
              <a:t>- М. : </a:t>
            </a:r>
            <a:r>
              <a:rPr sz="1400" spc="-15" dirty="0">
                <a:solidFill>
                  <a:srgbClr val="333333"/>
                </a:solidFill>
                <a:latin typeface="Calibri"/>
                <a:cs typeface="Calibri"/>
              </a:rPr>
              <a:t>ГЭОТАР-Медиа,</a:t>
            </a:r>
            <a:r>
              <a:rPr sz="1400" spc="1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Calibri"/>
                <a:cs typeface="Calibri"/>
              </a:rPr>
              <a:t>2015.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15239"/>
            <a:ext cx="7124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5" dirty="0">
                <a:latin typeface="Calibri"/>
                <a:cs typeface="Calibri"/>
              </a:rPr>
              <a:t>Методы </a:t>
            </a:r>
            <a:r>
              <a:rPr b="1" spc="-20" dirty="0">
                <a:latin typeface="Calibri"/>
                <a:cs typeface="Calibri"/>
              </a:rPr>
              <a:t>педагогического</a:t>
            </a:r>
            <a:r>
              <a:rPr b="1" spc="3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контроля: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92809" y="1485874"/>
            <a:ext cx="10085070" cy="460819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b="1" spc="-5" dirty="0">
                <a:latin typeface="Calibri"/>
                <a:cs typeface="Calibri"/>
              </a:rPr>
              <a:t>анкетирование </a:t>
            </a:r>
            <a:r>
              <a:rPr sz="2600" spc="-5" dirty="0">
                <a:latin typeface="Calibri"/>
                <a:cs typeface="Calibri"/>
              </a:rPr>
              <a:t>занимающихся </a:t>
            </a:r>
            <a:r>
              <a:rPr sz="2600" dirty="0">
                <a:latin typeface="Calibri"/>
                <a:cs typeface="Calibri"/>
              </a:rPr>
              <a:t>и</a:t>
            </a:r>
            <a:r>
              <a:rPr sz="2600" spc="1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тренеров-преподавателей;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анализ </a:t>
            </a:r>
            <a:r>
              <a:rPr sz="2600" spc="-5" dirty="0">
                <a:latin typeface="Calibri"/>
                <a:cs typeface="Calibri"/>
              </a:rPr>
              <a:t>рабочей </a:t>
            </a:r>
            <a:r>
              <a:rPr sz="2600" spc="-10" dirty="0">
                <a:latin typeface="Calibri"/>
                <a:cs typeface="Calibri"/>
              </a:rPr>
              <a:t>документации </a:t>
            </a:r>
            <a:r>
              <a:rPr sz="2600" spc="-5" dirty="0">
                <a:latin typeface="Calibri"/>
                <a:cs typeface="Calibri"/>
              </a:rPr>
              <a:t>учебно-тренировочного</a:t>
            </a:r>
            <a:r>
              <a:rPr sz="2600" spc="1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процесса;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10" dirty="0">
                <a:latin typeface="Calibri"/>
                <a:cs typeface="Calibri"/>
              </a:rPr>
              <a:t>педагогические </a:t>
            </a:r>
            <a:r>
              <a:rPr sz="2600" spc="-15" dirty="0">
                <a:latin typeface="Calibri"/>
                <a:cs typeface="Calibri"/>
              </a:rPr>
              <a:t>наблюдения </a:t>
            </a:r>
            <a:r>
              <a:rPr sz="2600" dirty="0">
                <a:latin typeface="Calibri"/>
                <a:cs typeface="Calibri"/>
              </a:rPr>
              <a:t>во </a:t>
            </a:r>
            <a:r>
              <a:rPr sz="2600" spc="-5" dirty="0">
                <a:latin typeface="Calibri"/>
                <a:cs typeface="Calibri"/>
              </a:rPr>
              <a:t>время</a:t>
            </a:r>
            <a:r>
              <a:rPr sz="2600" spc="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занятий,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965"/>
              </a:lnSpc>
              <a:spcBef>
                <a:spcPts val="68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5" dirty="0">
                <a:latin typeface="Calibri"/>
                <a:cs typeface="Calibri"/>
              </a:rPr>
              <a:t>регистрация </a:t>
            </a:r>
            <a:r>
              <a:rPr sz="2600" dirty="0">
                <a:latin typeface="Calibri"/>
                <a:cs typeface="Calibri"/>
              </a:rPr>
              <a:t>функциональных и </a:t>
            </a:r>
            <a:r>
              <a:rPr sz="2600" spc="-5" dirty="0">
                <a:latin typeface="Calibri"/>
                <a:cs typeface="Calibri"/>
              </a:rPr>
              <a:t>других</a:t>
            </a:r>
            <a:r>
              <a:rPr sz="2600" spc="8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показателей,</a:t>
            </a:r>
            <a:endParaRPr sz="2600">
              <a:latin typeface="Calibri"/>
              <a:cs typeface="Calibri"/>
            </a:endParaRPr>
          </a:p>
          <a:p>
            <a:pPr marL="241300" marR="5080">
              <a:lnSpc>
                <a:spcPts val="2810"/>
              </a:lnSpc>
              <a:spcBef>
                <a:spcPts val="200"/>
              </a:spcBef>
              <a:tabLst>
                <a:tab pos="7205980" algn="l"/>
              </a:tabLst>
            </a:pPr>
            <a:r>
              <a:rPr sz="2600" spc="-5" dirty="0">
                <a:latin typeface="Calibri"/>
                <a:cs typeface="Calibri"/>
              </a:rPr>
              <a:t>характеризующих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деятельность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занимающегося	</a:t>
            </a:r>
            <a:r>
              <a:rPr sz="2600" spc="-10" dirty="0">
                <a:latin typeface="Calibri"/>
                <a:cs typeface="Calibri"/>
              </a:rPr>
              <a:t>непосредственно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на  занятиях;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5" dirty="0">
                <a:latin typeface="Calibri"/>
                <a:cs typeface="Calibri"/>
              </a:rPr>
              <a:t>тестирование </a:t>
            </a:r>
            <a:r>
              <a:rPr sz="2600" spc="-10" dirty="0">
                <a:latin typeface="Calibri"/>
                <a:cs typeface="Calibri"/>
              </a:rPr>
              <a:t>различных </a:t>
            </a:r>
            <a:r>
              <a:rPr sz="2600" spc="-5" dirty="0">
                <a:latin typeface="Calibri"/>
                <a:cs typeface="Calibri"/>
              </a:rPr>
              <a:t>сторон</a:t>
            </a:r>
            <a:r>
              <a:rPr sz="2600" spc="12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подготовленности;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прогнозирование</a:t>
            </a:r>
            <a:r>
              <a:rPr sz="2600" spc="1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работоспособности.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600" b="1" spc="-5" dirty="0">
                <a:latin typeface="Calibri"/>
                <a:cs typeface="Calibri"/>
              </a:rPr>
              <a:t>Основным </a:t>
            </a:r>
            <a:r>
              <a:rPr sz="2600" b="1" spc="-20" dirty="0">
                <a:latin typeface="Calibri"/>
                <a:cs typeface="Calibri"/>
              </a:rPr>
              <a:t>методом </a:t>
            </a:r>
            <a:r>
              <a:rPr sz="2600" b="1" spc="-15" dirty="0">
                <a:latin typeface="Calibri"/>
                <a:cs typeface="Calibri"/>
              </a:rPr>
              <a:t>контроля </a:t>
            </a:r>
            <a:r>
              <a:rPr sz="2600" b="1" spc="-5" dirty="0">
                <a:latin typeface="Calibri"/>
                <a:cs typeface="Calibri"/>
              </a:rPr>
              <a:t>является</a:t>
            </a:r>
            <a:r>
              <a:rPr sz="2600" b="1" spc="-30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тестирование.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85394"/>
            <a:ext cx="69126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libri"/>
                <a:cs typeface="Calibri"/>
              </a:rPr>
              <a:t>Задачи </a:t>
            </a:r>
            <a:r>
              <a:rPr b="1" spc="-20" dirty="0">
                <a:latin typeface="Calibri"/>
                <a:cs typeface="Calibri"/>
              </a:rPr>
              <a:t>педагогического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контроля: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431950"/>
            <a:ext cx="10161270" cy="373634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составить план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занятий;</a:t>
            </a:r>
            <a:endParaRPr sz="2800">
              <a:latin typeface="Calibri"/>
              <a:cs typeface="Calibri"/>
            </a:endParaRPr>
          </a:p>
          <a:p>
            <a:pPr marL="241300" marR="763270" indent="-228600">
              <a:lnSpc>
                <a:spcPts val="3020"/>
              </a:lnSpc>
              <a:spcBef>
                <a:spcPts val="10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оценить </a:t>
            </a:r>
            <a:r>
              <a:rPr sz="2800" spc="-5" dirty="0">
                <a:latin typeface="Calibri"/>
                <a:cs typeface="Calibri"/>
              </a:rPr>
              <a:t>эффективность применяемых </a:t>
            </a:r>
            <a:r>
              <a:rPr sz="2800" spc="-15" dirty="0">
                <a:latin typeface="Calibri"/>
                <a:cs typeface="Calibri"/>
              </a:rPr>
              <a:t>средств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25" dirty="0">
                <a:latin typeface="Calibri"/>
                <a:cs typeface="Calibri"/>
              </a:rPr>
              <a:t>методов </a:t>
            </a:r>
            <a:r>
              <a:rPr sz="2800" spc="-5" dirty="0">
                <a:latin typeface="Calibri"/>
                <a:cs typeface="Calibri"/>
              </a:rPr>
              <a:t>на  занятиях;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0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установить </a:t>
            </a:r>
            <a:r>
              <a:rPr sz="2800" spc="-15" dirty="0">
                <a:latin typeface="Calibri"/>
                <a:cs typeface="Calibri"/>
              </a:rPr>
              <a:t>контрольные </a:t>
            </a:r>
            <a:r>
              <a:rPr sz="2800" spc="-5" dirty="0">
                <a:latin typeface="Calibri"/>
                <a:cs typeface="Calibri"/>
              </a:rPr>
              <a:t>нормативы, оценивающие </a:t>
            </a:r>
            <a:r>
              <a:rPr sz="2800" spc="-10" dirty="0">
                <a:latin typeface="Calibri"/>
                <a:cs typeface="Calibri"/>
              </a:rPr>
              <a:t>физическую,  техническую, </a:t>
            </a:r>
            <a:r>
              <a:rPr sz="2800" spc="-5" dirty="0">
                <a:latin typeface="Calibri"/>
                <a:cs typeface="Calibri"/>
              </a:rPr>
              <a:t>тактическую, др. </a:t>
            </a:r>
            <a:r>
              <a:rPr sz="2800" spc="-20" dirty="0">
                <a:latin typeface="Calibri"/>
                <a:cs typeface="Calibri"/>
              </a:rPr>
              <a:t>подготовленность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занимающихся;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выявить динамику роста/снижения </a:t>
            </a:r>
            <a:r>
              <a:rPr sz="2800" spc="-30" dirty="0">
                <a:latin typeface="Calibri"/>
                <a:cs typeface="Calibri"/>
              </a:rPr>
              <a:t>результатов </a:t>
            </a:r>
            <a:r>
              <a:rPr sz="2800" spc="-5" dirty="0">
                <a:latin typeface="Calibri"/>
                <a:cs typeface="Calibri"/>
              </a:rPr>
              <a:t>и их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причину;</a:t>
            </a:r>
            <a:endParaRPr sz="2800">
              <a:latin typeface="Calibri"/>
              <a:cs typeface="Calibri"/>
            </a:endParaRPr>
          </a:p>
          <a:p>
            <a:pPr marL="241300" marR="1113790" indent="-228600">
              <a:lnSpc>
                <a:spcPts val="3020"/>
              </a:lnSpc>
              <a:spcBef>
                <a:spcPts val="105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провести </a:t>
            </a:r>
            <a:r>
              <a:rPr sz="2800" dirty="0">
                <a:latin typeface="Calibri"/>
                <a:cs typeface="Calibri"/>
              </a:rPr>
              <a:t>анализ </a:t>
            </a:r>
            <a:r>
              <a:rPr sz="2800" spc="-15" dirty="0">
                <a:latin typeface="Calibri"/>
                <a:cs typeface="Calibri"/>
              </a:rPr>
              <a:t>предварительного, текущего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итогового  </a:t>
            </a:r>
            <a:r>
              <a:rPr sz="2800" spc="-20" dirty="0">
                <a:latin typeface="Calibri"/>
                <a:cs typeface="Calibri"/>
              </a:rPr>
              <a:t>контроля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1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969</Words>
  <Application>Microsoft Office PowerPoint</Application>
  <PresentationFormat>Произвольный</PresentationFormat>
  <Paragraphs>172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Врачебно-педагогические наблюдения  в процессе медицинской реабилитации</vt:lpstr>
      <vt:lpstr>Виды контроля:</vt:lpstr>
      <vt:lpstr>Презентация PowerPoint</vt:lpstr>
      <vt:lpstr>Задачи врачебного контроля в процессе медицинской реабилитации:</vt:lpstr>
      <vt:lpstr>Методы медицинских обследований лиц,  занимающихся физическими упражнения</vt:lpstr>
      <vt:lpstr>Содержание врачебного контроля  в медицинской реабилитации:</vt:lpstr>
      <vt:lpstr>Врачебный контроль</vt:lpstr>
      <vt:lpstr>Методы педагогического контроля:</vt:lpstr>
      <vt:lpstr>Задачи педагогического контроля:</vt:lpstr>
      <vt:lpstr>Врачебный контроль в процессе выполнения  физических нагрузок</vt:lpstr>
      <vt:lpstr>ВПН существенно дополняют данные комплексного  врачебного обследования и позволяют:</vt:lpstr>
      <vt:lpstr>Презентация PowerPoint</vt:lpstr>
      <vt:lpstr>Презентация PowerPoint</vt:lpstr>
      <vt:lpstr>Методы медицинского обследования при ВПН</vt:lpstr>
      <vt:lpstr>Методы оперативных врачебно-педагогических  наблюдений</vt:lpstr>
      <vt:lpstr>Метод непрерывного наблюдения</vt:lpstr>
      <vt:lpstr>Метод непрерывного наблюдения</vt:lpstr>
      <vt:lpstr>Типы реакции  на нагрузку при  проведении  оперативного  контроля</vt:lpstr>
      <vt:lpstr>Элементы педагогического контроля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Пользователь</dc:creator>
  <cp:lastModifiedBy>Екатерина Быкова</cp:lastModifiedBy>
  <cp:revision>1</cp:revision>
  <dcterms:created xsi:type="dcterms:W3CDTF">2020-11-12T03:00:34Z</dcterms:created>
  <dcterms:modified xsi:type="dcterms:W3CDTF">2020-11-15T14:14:41Z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2019-05-27T00:00:00Z</vt:filetime>
  </property>
  <property fmtid="{D5CDD505-2E9C-101B-9397-08002B2CF9AE}" pid="3" name="Creator">
    <vt:lpwstr>Microsoft® PowerPoint® для Office 365</vt:lpwstr>
  </property>
  <property fmtid="{D5CDD505-2E9C-101B-9397-08002B2CF9AE}" pid="4" name="LastSaved">
    <vt:filetime>2020-11-12T00:00:00Z</vt:filetime>
  </property>
</Properties>
</file>