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277" r:id="rId3"/>
    <p:sldId id="370" r:id="rId4"/>
    <p:sldId id="288" r:id="rId5"/>
    <p:sldId id="283" r:id="rId6"/>
    <p:sldId id="367" r:id="rId7"/>
    <p:sldId id="284" r:id="rId8"/>
    <p:sldId id="336" r:id="rId9"/>
    <p:sldId id="338" r:id="rId10"/>
    <p:sldId id="275" r:id="rId11"/>
    <p:sldId id="293" r:id="rId12"/>
    <p:sldId id="296" r:id="rId13"/>
    <p:sldId id="298" r:id="rId14"/>
    <p:sldId id="303" r:id="rId15"/>
    <p:sldId id="302" r:id="rId16"/>
    <p:sldId id="308" r:id="rId17"/>
    <p:sldId id="316" r:id="rId18"/>
    <p:sldId id="373" r:id="rId19"/>
    <p:sldId id="377" r:id="rId20"/>
    <p:sldId id="376" r:id="rId21"/>
    <p:sldId id="375" r:id="rId22"/>
    <p:sldId id="371" r:id="rId23"/>
    <p:sldId id="378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7BEB0-3077-496B-A3BE-F9FA228AEA2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FEA4-91E0-4608-8D9F-2CB5105EA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6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7FC2A9-B589-49A9-951C-BD8B7D120B1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83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7DE74F-9646-4D6C-9343-01B58ABB11C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02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7FA44-234C-4B19-AFCE-56238D9EF2B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09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3441B6-22EA-42E4-B2E4-7BB5A4F0D78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50429" cy="34295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72289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sgmu.ru/index.php?page%5bcommon%5d=elib&amp;cat=catalog&amp;res_id=50455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8817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ts val="3400"/>
              </a:lnSpc>
              <a:spcBef>
                <a:spcPts val="1200"/>
              </a:spcBef>
              <a:buNone/>
            </a:pPr>
            <a:endParaRPr lang="ru-RU" sz="5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  <a:spcBef>
                <a:spcPts val="1200"/>
              </a:spcBef>
              <a:buNone/>
            </a:pPr>
            <a:r>
              <a:rPr lang="ru-RU" sz="5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основы профессиональной деятельности врача. Кризисы профессионального становления</a:t>
            </a: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</a:rPr>
              <a:t>Практическое занятие 6 </a:t>
            </a:r>
            <a:r>
              <a:rPr lang="ru-RU" dirty="0">
                <a:latin typeface="Times New Roman" pitchFamily="18" charset="0"/>
              </a:rPr>
              <a:t>для студентов 2 курса, обучающихся по 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специальности 31.05.01 - Лечебное дело</a:t>
            </a: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600" dirty="0" smtClean="0">
                <a:latin typeface="Times New Roman" pitchFamily="18" charset="0"/>
              </a:rPr>
              <a:t>Канд. биол. наук, доцент Гуров В.А.</a:t>
            </a: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Красноярск, 2021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543963"/>
            <a:ext cx="6798816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918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800" b="1" dirty="0" smtClean="0"/>
              <a:t>Психологические основы профессиональной деятельности врача</a:t>
            </a:r>
            <a:endParaRPr lang="ru-RU" sz="2800" b="1" dirty="0"/>
          </a:p>
        </p:txBody>
      </p:sp>
      <p:pic>
        <p:nvPicPr>
          <p:cNvPr id="4" name="Содержимое 3" descr="д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3347864" cy="2225227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357298"/>
            <a:ext cx="871296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личности (способностей) происходит не в любой деятельности, но в нормально напряженной за счет инициативы, активности, мотивов.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140968"/>
            <a:ext cx="5578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нормально напряженной деятельностью понимается труд, исполняющийся знающим и глубоко заинтересованным, «любящим» дело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человеком» - субъектом 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Мотивация трудовой деятельности</a:t>
            </a:r>
            <a:r>
              <a:rPr lang="ru-RU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 -</a:t>
            </a:r>
            <a:r>
              <a:rPr lang="ru-RU" dirty="0" smtClean="0"/>
              <a:t>процесс удовлетворения работниками своих потребностей и ожиданий в выбранной ими работе, осуществляемый в результате реализации их целей, согласованных с целями и задачами предприятия и одновременно с этим как комплекс мер, применяемых со стороны субъекта управления для повышения эффективности труда работников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Психология трудовой мотивации личности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ды мотиваци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00" y="571480"/>
            <a:ext cx="880096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тоды мотивац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015307" cy="6406300"/>
          </a:xfrm>
        </p:spPr>
      </p:pic>
      <p:pic>
        <p:nvPicPr>
          <p:cNvPr id="5" name="Содержимое 3" descr="взаимоотнош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814" y="4714884"/>
            <a:ext cx="2659186" cy="18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19" y="260648"/>
            <a:ext cx="8858281" cy="2310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Синдром профессионального/ </a:t>
            </a:r>
            <a:r>
              <a:rPr lang="ru-RU" b="1" dirty="0">
                <a:solidFill>
                  <a:srgbClr val="C00000"/>
                </a:solidFill>
              </a:rPr>
              <a:t>эмоционального выгорания </a:t>
            </a:r>
            <a:r>
              <a:rPr lang="ru-RU" dirty="0" smtClean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это состояние психического, эмоционального и физического изнеможения, проявляющегося в профессиях группы «человек-человек»</a:t>
            </a:r>
          </a:p>
        </p:txBody>
      </p:sp>
      <p:pic>
        <p:nvPicPr>
          <p:cNvPr id="5" name="Picture 2" descr="C:\Documents and Settings\user\Рабочий стол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68636"/>
            <a:ext cx="1816014" cy="27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86675" y="4195907"/>
            <a:ext cx="6336704" cy="2453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2400" b="1" dirty="0" smtClean="0"/>
              <a:t>В МКБ – 10 синдром выгорания выделен в отдельный диагностический таксон 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Z 73</a:t>
            </a:r>
            <a:r>
              <a:rPr lang="ru-RU" dirty="0" smtClean="0"/>
              <a:t>  - </a:t>
            </a:r>
            <a:r>
              <a:rPr lang="ru-RU" b="1" dirty="0" smtClean="0"/>
              <a:t>проблемы связанные с трудностями управления своей жизнью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27277"/>
            <a:ext cx="3059807" cy="21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45624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/>
              <a:t>Проявляется СПВ тремя ключевыми признаками:</a:t>
            </a:r>
            <a:br>
              <a:rPr lang="ru-RU" sz="3100" b="1" dirty="0"/>
            </a:br>
            <a:r>
              <a:rPr lang="ru-RU" sz="2700" b="1" dirty="0"/>
              <a:t>(по </a:t>
            </a:r>
            <a:r>
              <a:rPr lang="en-US" sz="2700" b="1" dirty="0" err="1"/>
              <a:t>Maslach</a:t>
            </a:r>
            <a:r>
              <a:rPr lang="en-US" sz="2700" b="1" dirty="0"/>
              <a:t> C. and </a:t>
            </a:r>
            <a:r>
              <a:rPr lang="en-US" sz="2700" b="1" dirty="0" smtClean="0"/>
              <a:t>all</a:t>
            </a:r>
            <a:r>
              <a:rPr lang="ru-RU" sz="2700" b="1" dirty="0" smtClean="0"/>
              <a:t>)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87220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/>
              <a:t>1. Синдром </a:t>
            </a:r>
            <a:r>
              <a:rPr lang="ru-RU" sz="2800" b="1" dirty="0"/>
              <a:t>хронической </a:t>
            </a:r>
            <a:r>
              <a:rPr lang="ru-RU" sz="2800" b="1" dirty="0" smtClean="0"/>
              <a:t>усталости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2.  Деперсонализация</a:t>
            </a:r>
          </a:p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3.  Редукция </a:t>
            </a:r>
            <a:r>
              <a:rPr lang="ru-RU" sz="2800" b="1" dirty="0"/>
              <a:t>личностных достижений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485" y="3212976"/>
            <a:ext cx="849694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500" dirty="0"/>
              <a:t>Развивается  СЭВ в профессиях типа «человек-человек»  и  связанных с оказанием помощи людям (медицинские работники, учителя, психологи, социальные работники, работники правоохранительных органов и МЧС). По современным данным, СЭВ выявляется у </a:t>
            </a:r>
            <a:r>
              <a:rPr lang="ru-RU" sz="2500" dirty="0" smtClean="0"/>
              <a:t>62,8%  </a:t>
            </a:r>
            <a:r>
              <a:rPr lang="ru-RU" sz="2500" dirty="0"/>
              <a:t>врачей первичного звена. Проявления СЭВ наиболее часто </a:t>
            </a:r>
            <a:r>
              <a:rPr lang="ru-RU" sz="2500" dirty="0" smtClean="0"/>
              <a:t>выражается </a:t>
            </a:r>
            <a:r>
              <a:rPr lang="ru-RU" sz="2500" dirty="0"/>
              <a:t>в виде ненадлежащего отношения к пациентам и их проблемам, связанным с заболеванием.</a:t>
            </a:r>
          </a:p>
        </p:txBody>
      </p:sp>
    </p:spTree>
    <p:extLst>
      <p:ext uri="{BB962C8B-B14F-4D97-AF65-F5344CB8AC3E}">
        <p14:creationId xmlns:p14="http://schemas.microsoft.com/office/powerpoint/2010/main" val="294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mage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0053">
            <a:off x="6428624" y="4513192"/>
            <a:ext cx="2534120" cy="2119472"/>
          </a:xfrm>
          <a:prstGeom prst="rect">
            <a:avLst/>
          </a:prstGeom>
          <a:noFill/>
        </p:spPr>
      </p:pic>
      <p:pic>
        <p:nvPicPr>
          <p:cNvPr id="27652" name="Picture 4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0186">
            <a:off x="5867400" y="333375"/>
            <a:ext cx="3087688" cy="2668588"/>
          </a:xfrm>
          <a:prstGeom prst="rect">
            <a:avLst/>
          </a:prstGeom>
          <a:noFill/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FF0000"/>
                </a:solidFill>
              </a:rPr>
              <a:t>Чем опасен СПВ? 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14313" y="1357313"/>
            <a:ext cx="8715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Депрессии</a:t>
            </a:r>
            <a:r>
              <a:rPr lang="ru-RU" sz="3200" b="1" dirty="0">
                <a:latin typeface="Calibri" pitchFamily="34" charset="0"/>
              </a:rPr>
              <a:t>, суициды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Зависимости</a:t>
            </a:r>
            <a:endParaRPr lang="ru-RU" sz="3200" b="1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Травматизм </a:t>
            </a:r>
            <a:r>
              <a:rPr lang="ru-RU" sz="3200" b="1" dirty="0">
                <a:latin typeface="Calibri" pitchFamily="34" charset="0"/>
              </a:rPr>
              <a:t>на производстве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Уход </a:t>
            </a:r>
            <a:r>
              <a:rPr lang="ru-RU" sz="3200" b="1" dirty="0">
                <a:latin typeface="Calibri" pitchFamily="34" charset="0"/>
              </a:rPr>
              <a:t>из профессии </a:t>
            </a:r>
            <a:r>
              <a:rPr lang="ru-RU" sz="3200" b="1" dirty="0" err="1">
                <a:latin typeface="Calibri" pitchFamily="34" charset="0"/>
              </a:rPr>
              <a:t>высококвалифицирован</a:t>
            </a:r>
            <a:r>
              <a:rPr lang="ru-RU" sz="3200" b="1" dirty="0"/>
              <a:t>-                         </a:t>
            </a:r>
            <a:r>
              <a:rPr lang="ru-RU" sz="3200" b="1" dirty="0" err="1">
                <a:latin typeface="Calibri" pitchFamily="34" charset="0"/>
              </a:rPr>
              <a:t>ного</a:t>
            </a:r>
            <a:r>
              <a:rPr lang="ru-RU" sz="3200" b="1" dirty="0">
                <a:latin typeface="Calibri" pitchFamily="34" charset="0"/>
              </a:rPr>
              <a:t> специалиста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Врачебные </a:t>
            </a:r>
            <a:r>
              <a:rPr lang="ru-RU" sz="3200" b="1" dirty="0">
                <a:latin typeface="Calibri" pitchFamily="34" charset="0"/>
              </a:rPr>
              <a:t>ошибки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 Экономические потери.</a:t>
            </a:r>
            <a:endParaRPr lang="ru-RU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5441" y="152656"/>
            <a:ext cx="6870240" cy="10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3100">
                <a:solidFill>
                  <a:srgbClr val="00B200"/>
                </a:solidFill>
              </a:rPr>
              <a:t>Профилактика профессионального выгорания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64320" y="1241410"/>
            <a:ext cx="8713440" cy="26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15913" indent="-315913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454"/>
              </a:spcBef>
              <a:buFont typeface="Comic Sans MS" pitchFamily="64" charset="0"/>
              <a:buChar char="•"/>
            </a:pPr>
            <a:r>
              <a:rPr lang="ru-RU" altLang="ru-RU" sz="2400" b="1" i="1"/>
              <a:t>Саморегуляция</a:t>
            </a:r>
            <a:r>
              <a:rPr lang="ru-RU" altLang="ru-RU" sz="2400"/>
              <a:t> —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 </a:t>
            </a:r>
          </a:p>
          <a:p>
            <a:pPr algn="just">
              <a:lnSpc>
                <a:spcPct val="90000"/>
              </a:lnSpc>
              <a:spcBef>
                <a:spcPts val="454"/>
              </a:spcBef>
              <a:buFont typeface="Comic Sans MS" pitchFamily="64" charset="0"/>
              <a:buChar char="•"/>
            </a:pPr>
            <a:r>
              <a:rPr lang="ru-RU" altLang="ru-RU" sz="2400" b="1" i="1"/>
              <a:t>Релаксация</a:t>
            </a:r>
            <a:r>
              <a:rPr lang="ru-RU" altLang="ru-RU" sz="2400"/>
              <a:t> — это метод, с помощью которого можно частично или полностью избавляться от физического или психического напряжения.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4105872"/>
            <a:ext cx="3816000" cy="26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24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8064896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ЧЕЛОВЕК </a:t>
            </a: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СУБЪЕКТ </a:t>
            </a:r>
            <a:r>
              <a:rPr lang="ru-RU" sz="28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ТРУДА ЭТО</a:t>
            </a: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«приемщик» воздействия;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деятель, инициатор активности;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ru-RU" sz="2800" dirty="0" err="1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содеятель</a:t>
            </a: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ru-RU" sz="2800" dirty="0" smtClean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созерцатель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8314" y="496372"/>
            <a:ext cx="6653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ТЕСТОВЫЕ ЗАДАНИЯ ПО ТЕМЕ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21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314" y="496372"/>
            <a:ext cx="6653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ТЕСТОВЫЕ ЗАДАНИЯ ПО ТЕМЕ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28800"/>
            <a:ext cx="7920880" cy="3289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СИСТЕМА </a:t>
            </a: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СЛОЖИВШИХСЯ ВЗГЛЯДОВ НА ОКРУЖАЮЩИЙ МИР И СВОЕ МЕСТО В НЕМ НАЗЫВАЕТСЯ: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влиянием;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мировоззрением;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личностным смыслом;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4) </a:t>
            </a: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потребностью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541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3201"/>
            <a:ext cx="6829444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Человек как субъект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2"/>
            <a:ext cx="7179140" cy="528641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i="1" dirty="0" smtClean="0">
                <a:solidFill>
                  <a:srgbClr val="7030A0"/>
                </a:solidFill>
              </a:rPr>
              <a:t>Деятельность</a:t>
            </a:r>
            <a:r>
              <a:rPr lang="ru-RU" sz="3800" i="1" dirty="0" smtClean="0">
                <a:solidFill>
                  <a:srgbClr val="7030A0"/>
                </a:solidFill>
              </a:rPr>
              <a:t> </a:t>
            </a:r>
            <a:r>
              <a:rPr lang="ru-RU" sz="3800" dirty="0" smtClean="0"/>
              <a:t>– специфический вид активности человека, направленный на познание и творческое преобразование окружающего мира, включая самого себя и условия своего существования.</a:t>
            </a:r>
          </a:p>
          <a:p>
            <a:pPr>
              <a:spcBef>
                <a:spcPts val="0"/>
              </a:spcBef>
            </a:pPr>
            <a:r>
              <a:rPr lang="ru-RU" sz="4200" b="1" dirty="0" smtClean="0">
                <a:solidFill>
                  <a:srgbClr val="C00000"/>
                </a:solidFill>
              </a:rPr>
              <a:t>Основные характеристики Д</a:t>
            </a:r>
            <a:r>
              <a:rPr lang="ru-RU" sz="4200" dirty="0" smtClean="0">
                <a:solidFill>
                  <a:srgbClr val="C00000"/>
                </a:solidFill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C00000"/>
                </a:solidFill>
              </a:rPr>
              <a:t>       мотив, цель, предмет, структура и средства.</a:t>
            </a:r>
          </a:p>
          <a:p>
            <a:r>
              <a:rPr lang="ru-RU" sz="3800" b="1" i="1" dirty="0" smtClean="0">
                <a:solidFill>
                  <a:srgbClr val="7030A0"/>
                </a:solidFill>
              </a:rPr>
              <a:t>Профессиональная деятельность</a:t>
            </a:r>
            <a:r>
              <a:rPr lang="ru-RU" sz="3800" i="1" dirty="0" smtClean="0">
                <a:solidFill>
                  <a:srgbClr val="7030A0"/>
                </a:solidFill>
              </a:rPr>
              <a:t> </a:t>
            </a:r>
            <a:r>
              <a:rPr lang="ru-RU" sz="3800" dirty="0" smtClean="0"/>
              <a:t>– это социально-значимая деятельность, выполнение которой требует специальных знаний, умений и навыков, а также профессионально обусловленных качеств личности. Профессиональная деятельность – это, прежде всего, трудовая деятельность (Э. Ф. </a:t>
            </a:r>
            <a:r>
              <a:rPr lang="ru-RU" sz="3800" dirty="0" err="1" smtClean="0"/>
              <a:t>Зеер</a:t>
            </a:r>
            <a:r>
              <a:rPr lang="ru-RU" sz="3800" dirty="0" smtClean="0"/>
              <a:t>).</a:t>
            </a:r>
          </a:p>
          <a:p>
            <a:r>
              <a:rPr lang="ru-RU" sz="3800" b="1" i="1" dirty="0" smtClean="0">
                <a:solidFill>
                  <a:srgbClr val="7030A0"/>
                </a:solidFill>
              </a:rPr>
              <a:t>Труд</a:t>
            </a:r>
            <a:r>
              <a:rPr lang="ru-RU" sz="3800" i="1" dirty="0" smtClean="0"/>
              <a:t> </a:t>
            </a:r>
            <a:r>
              <a:rPr lang="ru-RU" sz="3800" dirty="0" smtClean="0"/>
              <a:t>– это целесообразная продуктивная деятельность, имеющая определенный результат.</a:t>
            </a:r>
            <a:endParaRPr lang="ru-RU" dirty="0"/>
          </a:p>
        </p:txBody>
      </p:sp>
      <p:pic>
        <p:nvPicPr>
          <p:cNvPr id="2050" name="Picture 2" descr="C:\Users\Алексей\Desktop\Рош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52" y="1193363"/>
            <a:ext cx="1806289" cy="2355400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Чазов Е.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857628"/>
            <a:ext cx="1785918" cy="23495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314" y="496372"/>
            <a:ext cx="6653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ТЕСТОВЫЕ ЗАДАНИЯ ПО ТЕМЕ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72816"/>
            <a:ext cx="7992888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ФАКТОРЫ </a:t>
            </a: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СТРЕССА, СВЯЗАННЫЕ С ТРУДОВОЙ ДЕЯТЕЛЬНОСТЬЮ</a:t>
            </a: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слишком много работы;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дефицит времени;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необходимость самостоятельного принятия решения.;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все ответы </a:t>
            </a: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верные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6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68415"/>
            <a:ext cx="7530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СИТУАЦИОННЫЕ ЗАДАЧИ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ТЕМЕ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2"/>
            <a:ext cx="8136904" cy="510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Вас вызвали к директору с отчетом, над которым вы долго работали, вы сидите в приемной и ждете своей очереди. У Вас усиленное сердцебиение, потение ладошек, дрожание кистей рук, сужение поля зрения, «улетучивание» мыслей, невозможность сосредоточиться на отчете, тревога, волнение, невозможность вспомнить важные моменты из отчета, которые до этого вы хорошо </a:t>
            </a:r>
            <a:r>
              <a:rPr lang="ru-RU" sz="28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знали..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Вопрос:</a:t>
            </a: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Симптомы какого психического состояния здесь представлены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07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87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для работы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групп: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100"/>
              </a:lnSpc>
              <a:spcAft>
                <a:spcPts val="600"/>
              </a:spcAft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Основные характеристики Д (мотив, цель, предмет, структура и средства). Профессиональная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деятельность</a:t>
            </a:r>
          </a:p>
          <a:p>
            <a:pPr marL="457200" lvl="0" indent="-457200">
              <a:lnSpc>
                <a:spcPts val="2100"/>
              </a:lnSpc>
              <a:spcAft>
                <a:spcPts val="600"/>
              </a:spcAft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Периодизация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человека как субъекта труда (по Климову).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Профессиональная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медицинская деятельность. Профессиограмма «Врач»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Психограмма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«Врач». Требования профессии к индивидуальным и личностным способностям специалиста. Противопоказания.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стиль деятельности. Индивидуальный стиль профессиональной деятельности (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ИСПДе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Механизмы становления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ИСПДе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Кризисы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развития личности.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трудовой деятельности. Виды и методы мотивации деятельности.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Синдром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профессионального/ эмоционального выгорания: определение, причины, признаки (3)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Симптомы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появления СЭВ (психофизические, социально-психологические, поведенческие)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Методы профилактики СЭВ.</a:t>
            </a:r>
          </a:p>
        </p:txBody>
      </p:sp>
    </p:spTree>
    <p:extLst>
      <p:ext uri="{BB962C8B-B14F-4D97-AF65-F5344CB8AC3E}">
        <p14:creationId xmlns:p14="http://schemas.microsoft.com/office/powerpoint/2010/main" val="332966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2856"/>
            <a:ext cx="799288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A12A3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Самодиагностика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Тест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самооценки психических состояний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96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pPr>
              <a:buNone/>
            </a:pPr>
            <a:r>
              <a:rPr lang="ru-RU" dirty="0">
                <a:hlinkClick r:id="rId3"/>
              </a:rPr>
              <a:t>Психология и педагогика в медицинском образовании</a:t>
            </a:r>
            <a:r>
              <a:rPr lang="ru-RU" dirty="0"/>
              <a:t> : учебник / Н. В. Кудрявая, К. В. Зорин, Н. Б. Смирнова [и др.] ; ред. Н. В. Кудрявая. - М. : КНОРУС, 2016. - 318 с. - (</a:t>
            </a:r>
            <a:r>
              <a:rPr lang="ru-RU" dirty="0" err="1"/>
              <a:t>Специалитет</a:t>
            </a:r>
            <a:r>
              <a:rPr lang="ru-RU" dirty="0"/>
              <a:t>). - ISBN 978-5-406-04716-3 : 558.27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Спасибо за внимание!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Public\Pictures\Sample Pictures\посреди оз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28" y="3429000"/>
            <a:ext cx="3432300" cy="22685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7473974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Комплимент так дешево ценится, а стоит так </a:t>
            </a:r>
            <a:r>
              <a:rPr lang="ru-RU" sz="36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дорого!</a:t>
            </a:r>
            <a:endParaRPr lang="ru-RU" sz="36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0859" y="4066319"/>
            <a:ext cx="417848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  <a:spcAft>
                <a:spcPts val="10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говорить друг другу комплименты ведь это 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</a:t>
            </a: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счастливые моменты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Удовлетворенность результатом труда </a:t>
            </a:r>
            <a:r>
              <a:rPr lang="ru-RU" dirty="0" smtClean="0"/>
              <a:t>– </a:t>
            </a:r>
            <a:r>
              <a:rPr lang="ru-RU" dirty="0"/>
              <a:t>это степень, с </a:t>
            </a:r>
            <a:r>
              <a:rPr lang="ru-RU" dirty="0" smtClean="0"/>
              <a:t>которой </a:t>
            </a:r>
            <a:r>
              <a:rPr lang="ru-RU" dirty="0"/>
              <a:t>хорошо выполненная работа и полученный результат приводят к получению работником удовлетворения и сопровождаются положительными эмоциями.</a:t>
            </a:r>
          </a:p>
          <a:p>
            <a:pPr marL="0" indent="0">
              <a:buNone/>
            </a:pPr>
            <a:r>
              <a:rPr lang="ru-RU" dirty="0"/>
              <a:t>Удовлетворенность трудом – это оценочное отношение человека к собственной трудовой деятельности, различным ее аспектам, важнейший показатель адаптации работника на данном предприятии.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 степень удовлетворения влияют </a:t>
            </a:r>
            <a:r>
              <a:rPr lang="ru-RU" smtClean="0"/>
              <a:t>СОДЕРЖАНИЕ труда </a:t>
            </a:r>
            <a:r>
              <a:rPr lang="ru-RU" dirty="0"/>
              <a:t>– то чем занимается человек, ОПЛАТА – материальная компенсация затрат и УСЛОВИЯ ТРУДА – прежде всего степень комфорта в широком смысле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3600" i="1" dirty="0" smtClean="0"/>
              <a:t>Периодизация развития человека как субъекта труда </a:t>
            </a:r>
            <a:br>
              <a:rPr lang="ru-RU" sz="3600" i="1" dirty="0" smtClean="0"/>
            </a:br>
            <a:r>
              <a:rPr lang="ru-RU" sz="3100" i="1" dirty="0" smtClean="0"/>
              <a:t>Евгений Александрович Климов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</a:t>
            </a:r>
            <a:r>
              <a:rPr lang="ru-RU" dirty="0" err="1" smtClean="0"/>
              <a:t>пред</a:t>
            </a:r>
            <a:r>
              <a:rPr lang="ru-RU" dirty="0" err="1"/>
              <a:t>и</a:t>
            </a:r>
            <a:r>
              <a:rPr lang="ru-RU" dirty="0" err="1" smtClean="0"/>
              <a:t>гры</a:t>
            </a:r>
            <a:r>
              <a:rPr lang="ru-RU" dirty="0" smtClean="0"/>
              <a:t> (от рождения до 3 лет);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игры (от 3 до 6–8 лет);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овладения учебной деятельностью (от 6–8 до 11–12 лет);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«оптации» (от 11–12 до 18 лет);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</a:t>
            </a:r>
            <a:r>
              <a:rPr lang="ru-RU" dirty="0"/>
              <a:t>адепта » </a:t>
            </a:r>
            <a:r>
              <a:rPr lang="ru-RU" dirty="0" smtClean="0"/>
              <a:t>(лат</a:t>
            </a:r>
            <a:r>
              <a:rPr lang="ru-RU" dirty="0"/>
              <a:t>. </a:t>
            </a:r>
            <a:r>
              <a:rPr lang="ru-RU" i="1" dirty="0" err="1"/>
              <a:t>adeptus</a:t>
            </a:r>
            <a:r>
              <a:rPr lang="ru-RU" dirty="0"/>
              <a:t> - достигший). ; </a:t>
            </a:r>
            <a:endParaRPr lang="ru-RU" dirty="0" smtClean="0"/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</a:t>
            </a:r>
            <a:r>
              <a:rPr lang="ru-RU" dirty="0" err="1" smtClean="0"/>
              <a:t>адаптанта</a:t>
            </a:r>
            <a:r>
              <a:rPr lang="ru-RU" dirty="0" smtClean="0"/>
              <a:t>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</a:t>
            </a:r>
            <a:r>
              <a:rPr lang="ru-RU" dirty="0"/>
              <a:t>интернала </a:t>
            </a:r>
            <a:r>
              <a:rPr lang="ru-RU" dirty="0" smtClean="0"/>
              <a:t> </a:t>
            </a:r>
            <a:r>
              <a:rPr lang="ru-RU" sz="2800" dirty="0" smtClean="0"/>
              <a:t>(англ</a:t>
            </a:r>
            <a:r>
              <a:rPr lang="ru-RU" sz="2800" dirty="0"/>
              <a:t>. </a:t>
            </a:r>
            <a:r>
              <a:rPr lang="ru-RU" sz="2800" dirty="0" err="1"/>
              <a:t>i</a:t>
            </a:r>
            <a:r>
              <a:rPr lang="ru-RU" sz="2800" i="1" dirty="0" err="1"/>
              <a:t>nternal</a:t>
            </a:r>
            <a:r>
              <a:rPr lang="ru-RU" sz="2800" dirty="0"/>
              <a:t> — внутренний) </a:t>
            </a:r>
            <a:r>
              <a:rPr lang="ru-RU" sz="2800" dirty="0" smtClean="0"/>
              <a:t>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мастера;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авторитета; </a:t>
            </a:r>
          </a:p>
          <a:p>
            <a:pPr marL="795338" indent="-514350">
              <a:buFont typeface="+mj-lt"/>
              <a:buAutoNum type="arabicPeriod"/>
            </a:pPr>
            <a:r>
              <a:rPr lang="ru-RU" dirty="0" smtClean="0"/>
              <a:t>стадия наставника.</a:t>
            </a:r>
          </a:p>
          <a:p>
            <a:pPr marL="623888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8721" y="6302930"/>
            <a:ext cx="41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@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229710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/>
              <a:t>Профессиональная пригодность </a:t>
            </a:r>
            <a:r>
              <a:rPr lang="ru-RU" sz="2800" dirty="0" smtClean="0"/>
              <a:t>– </a:t>
            </a:r>
            <a:r>
              <a:rPr lang="ru-RU" sz="2800" u="sng" dirty="0" smtClean="0"/>
              <a:t>совокупность</a:t>
            </a:r>
            <a:r>
              <a:rPr lang="ru-RU" sz="2800" dirty="0" smtClean="0"/>
              <a:t> психологических и психофизиологических </a:t>
            </a:r>
            <a:r>
              <a:rPr lang="ru-RU" sz="2800" u="sng" dirty="0" smtClean="0"/>
              <a:t>особенностей человека, необходимых для </a:t>
            </a:r>
            <a:r>
              <a:rPr lang="ru-RU" sz="2800" dirty="0" smtClean="0"/>
              <a:t>достижения им при наличии специальных знаний, умений, навыков </a:t>
            </a:r>
            <a:r>
              <a:rPr lang="ru-RU" sz="2800" i="1" dirty="0" smtClean="0"/>
              <a:t>высокой эффективности труда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14686"/>
            <a:ext cx="8568952" cy="29114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i="1" dirty="0" smtClean="0"/>
              <a:t>Профотбор</a:t>
            </a:r>
            <a:r>
              <a:rPr lang="ru-RU" sz="2800" i="1" dirty="0" smtClean="0"/>
              <a:t> – это выбор человека для профессии, а </a:t>
            </a:r>
          </a:p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i="1" dirty="0" err="1" smtClean="0"/>
              <a:t>профподбор</a:t>
            </a:r>
            <a:r>
              <a:rPr lang="ru-RU" sz="2800" i="1" dirty="0" smtClean="0"/>
              <a:t> – это выбор профессии для человека </a:t>
            </a:r>
            <a:r>
              <a:rPr lang="ru-RU" sz="1800" i="1" dirty="0" smtClean="0"/>
              <a:t>(!) , </a:t>
            </a:r>
            <a:r>
              <a:rPr lang="ru-RU" sz="2800" dirty="0" smtClean="0"/>
              <a:t>это промежуточная форма между </a:t>
            </a:r>
            <a:r>
              <a:rPr lang="ru-RU" sz="2800" dirty="0" err="1" smtClean="0"/>
              <a:t>профконсультацией</a:t>
            </a:r>
            <a:r>
              <a:rPr lang="ru-RU" sz="2800" dirty="0" smtClean="0"/>
              <a:t> и профотбором, распределение работников по специальностям и местам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1681" y="1068840"/>
            <a:ext cx="8750880" cy="55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научно-исследовательские институты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образовательные организации (дошкольные, общеобразовательные, профессиональные, ВУЗы, организации доп. образования)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социальные организации (приюты, дома престарелых и инвалидов, дома ребенка)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предприятия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МЧС, служба спасения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1996"/>
              <a:t>Военные, спортивные организации...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9200" y="196200"/>
            <a:ext cx="8133120" cy="80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  <p:extLst>
      <p:ext uri="{BB962C8B-B14F-4D97-AF65-F5344CB8AC3E}">
        <p14:creationId xmlns:p14="http://schemas.microsoft.com/office/powerpoint/2010/main" val="2474832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8808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600" b="1" i="1" dirty="0" smtClean="0"/>
              <a:t>Профессиограмма</a:t>
            </a:r>
            <a:r>
              <a:rPr lang="ru-RU" sz="2600" i="1" dirty="0" smtClean="0"/>
              <a:t> – </a:t>
            </a:r>
            <a:r>
              <a:rPr lang="ru-RU" sz="2600" dirty="0" smtClean="0"/>
              <a:t>научно обоснованные нормы и требования профессии к видам профессиональной деятельности и качествам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01008"/>
            <a:ext cx="8329642" cy="262515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i="1" dirty="0" smtClean="0"/>
              <a:t>     Психограмма </a:t>
            </a:r>
            <a:r>
              <a:rPr lang="ru-RU" sz="2800" dirty="0" smtClean="0"/>
              <a:t>(описание человека труда в профессии) содержит психологические качества (характеристика мотивационной, волевой и эмоциональной сферы специалиста), желательные для эффективного выполнения профессиональной деятельности, общения, для профессионального роста, преодоления экстремальных ситуаций в труде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45441" y="1484783"/>
            <a:ext cx="7967520" cy="483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2725" indent="496888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безответственность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невнимательность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эгоистичность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эмоциональная несдержанность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жестокость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брезгливость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нетерпимость</a:t>
            </a:r>
          </a:p>
          <a:p>
            <a:pPr>
              <a:spcAft>
                <a:spcPts val="64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рассеянность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907" dirty="0"/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907" dirty="0"/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907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83360" y="327241"/>
            <a:ext cx="8098560" cy="6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177" b="1">
                <a:solidFill>
                  <a:srgbClr val="000099"/>
                </a:solidFill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1" y="3918601"/>
            <a:ext cx="3098880" cy="26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1" y="183241"/>
            <a:ext cx="691200" cy="151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22721" y="1016322"/>
            <a:ext cx="8750879" cy="49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907"/>
              </a:spcAft>
            </a:pPr>
            <a:r>
              <a:rPr lang="ru-RU" altLang="ru-RU" sz="2358" dirty="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нервно-психическими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сердечно-сосудистыми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опорно-двигательного аппарата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хроническими инфекционными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верхних дыхательных путей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аллергическими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/>
              <a:t>зрительного, слухового анализаторов</a:t>
            </a:r>
          </a:p>
          <a:p>
            <a:pPr marL="730804" indent="-457200">
              <a:spcAft>
                <a:spcPts val="907"/>
              </a:spcAft>
              <a:buSzPct val="45000"/>
              <a:buFont typeface="Wingdings" panose="05000000000000000000" pitchFamily="2" charset="2"/>
              <a:buChar char="Ø"/>
            </a:pPr>
            <a:r>
              <a:rPr lang="ru-RU" altLang="ru-RU" sz="2903" dirty="0" err="1"/>
              <a:t>речеголосового</a:t>
            </a:r>
            <a:r>
              <a:rPr lang="ru-RU" altLang="ru-RU" sz="2903" dirty="0"/>
              <a:t> аппарата</a:t>
            </a:r>
          </a:p>
          <a:p>
            <a:pPr>
              <a:spcAft>
                <a:spcPts val="907"/>
              </a:spcAft>
            </a:pPr>
            <a:endParaRPr lang="ru-RU" altLang="ru-RU" sz="2903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22721" y="261001"/>
            <a:ext cx="7524000" cy="4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>
                <a:solidFill>
                  <a:srgbClr val="000099"/>
                </a:solidFill>
              </a:rPr>
              <a:t>МЕДИЦИНСКИЕ ПРОТИВОПОКАЗАНИЯ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131401"/>
            <a:ext cx="4564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10004"/>
            <a:ext cx="1325331" cy="24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62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1174</Words>
  <Application>Microsoft Office PowerPoint</Application>
  <PresentationFormat>Экран (4:3)</PresentationFormat>
  <Paragraphs>143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Microsoft YaHei</vt:lpstr>
      <vt:lpstr>Arial</vt:lpstr>
      <vt:lpstr>Calibri</vt:lpstr>
      <vt:lpstr>Comic Sans MS</vt:lpstr>
      <vt:lpstr>Tahoma</vt:lpstr>
      <vt:lpstr>Times New Roman</vt:lpstr>
      <vt:lpstr>Wingdings</vt:lpstr>
      <vt:lpstr>Тема Office</vt:lpstr>
      <vt:lpstr>Кафедра педагогики и  психологии с курсом ПО</vt:lpstr>
      <vt:lpstr>Человек как субъект труда</vt:lpstr>
      <vt:lpstr>Презентация PowerPoint</vt:lpstr>
      <vt:lpstr> Периодизация развития человека как субъекта труда  Евгений Александрович Климов </vt:lpstr>
      <vt:lpstr>Профессиональная пригодность – совокупность психологических и психофизиологических особенностей человека, необходимых для достижения им при наличии специальных знаний, умений, навыков высокой эффективности труда.</vt:lpstr>
      <vt:lpstr>Презентация PowerPoint</vt:lpstr>
      <vt:lpstr>Профессиограмма – научно обоснованные нормы и требования профессии к видам профессиональной деятельности и качествам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vt:lpstr>
      <vt:lpstr>Презентация PowerPoint</vt:lpstr>
      <vt:lpstr>Презентация PowerPoint</vt:lpstr>
      <vt:lpstr>Психологические основы профессиональной деятельности врача</vt:lpstr>
      <vt:lpstr>Психология трудовой мотивации личности</vt:lpstr>
      <vt:lpstr>Презентация PowerPoint</vt:lpstr>
      <vt:lpstr>Презентация PowerPoint</vt:lpstr>
      <vt:lpstr>Презентация PowerPoint</vt:lpstr>
      <vt:lpstr>Проявляется СПВ тремя ключевыми признаками: (по Maslach C. and all)</vt:lpstr>
      <vt:lpstr>Чем опасен СПВ?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Гуров</cp:lastModifiedBy>
  <cp:revision>177</cp:revision>
  <dcterms:created xsi:type="dcterms:W3CDTF">2016-10-26T01:50:02Z</dcterms:created>
  <dcterms:modified xsi:type="dcterms:W3CDTF">2021-10-06T15:54:49Z</dcterms:modified>
</cp:coreProperties>
</file>