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6" r:id="rId5"/>
    <p:sldId id="259" r:id="rId6"/>
    <p:sldId id="262" r:id="rId7"/>
    <p:sldId id="263" r:id="rId8"/>
    <p:sldId id="265" r:id="rId9"/>
    <p:sldId id="270" r:id="rId10"/>
    <p:sldId id="267" r:id="rId11"/>
    <p:sldId id="268" r:id="rId12"/>
    <p:sldId id="269" r:id="rId13"/>
    <p:sldId id="260" r:id="rId14"/>
    <p:sldId id="261" r:id="rId15"/>
    <p:sldId id="264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>
        <p:scale>
          <a:sx n="70" d="100"/>
          <a:sy n="70" d="100"/>
        </p:scale>
        <p:origin x="-54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640ED-7816-4F78-8FEC-F9B7E5A39B5D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08F50-AEFF-46E5-9FA8-985204B08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640ED-7816-4F78-8FEC-F9B7E5A39B5D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08F50-AEFF-46E5-9FA8-985204B08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640ED-7816-4F78-8FEC-F9B7E5A39B5D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08F50-AEFF-46E5-9FA8-985204B08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640ED-7816-4F78-8FEC-F9B7E5A39B5D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08F50-AEFF-46E5-9FA8-985204B08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640ED-7816-4F78-8FEC-F9B7E5A39B5D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08F50-AEFF-46E5-9FA8-985204B08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640ED-7816-4F78-8FEC-F9B7E5A39B5D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08F50-AEFF-46E5-9FA8-985204B08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640ED-7816-4F78-8FEC-F9B7E5A39B5D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08F50-AEFF-46E5-9FA8-985204B08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640ED-7816-4F78-8FEC-F9B7E5A39B5D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08F50-AEFF-46E5-9FA8-985204B08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640ED-7816-4F78-8FEC-F9B7E5A39B5D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08F50-AEFF-46E5-9FA8-985204B080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399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640ED-7816-4F78-8FEC-F9B7E5A39B5D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08F50-AEFF-46E5-9FA8-985204B080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640ED-7816-4F78-8FEC-F9B7E5A39B5D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508F50-AEFF-46E5-9FA8-985204B080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6508F50-AEFF-46E5-9FA8-985204B080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ED8640ED-7816-4F78-8FEC-F9B7E5A39B5D}" type="datetimeFigureOut">
              <a:rPr lang="ru-RU" smtClean="0"/>
              <a:pPr/>
              <a:t>09.01.2019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28757" y="2572903"/>
            <a:ext cx="8588991" cy="1650754"/>
          </a:xfrm>
        </p:spPr>
        <p:txBody>
          <a:bodyPr>
            <a:noAutofit/>
          </a:bodyPr>
          <a:lstStyle/>
          <a:p>
            <a:pPr algn="ctr"/>
            <a:r>
              <a:rPr lang="ru-RU" sz="5400" b="1" i="1" dirty="0" smtClean="0">
                <a:solidFill>
                  <a:srgbClr val="FF0000"/>
                </a:solidFill>
                <a:latin typeface="+mn-lt"/>
              </a:rPr>
              <a:t>ГЕМОРРАГИЧЕСКАЯ ЛИХОРАДКА </a:t>
            </a:r>
            <a:r>
              <a:rPr lang="ru-RU" sz="5400" b="1" i="1" u="sng" dirty="0" smtClean="0">
                <a:solidFill>
                  <a:srgbClr val="FF0000"/>
                </a:solidFill>
                <a:latin typeface="+mn-lt"/>
              </a:rPr>
              <a:t>МАРБУРГ</a:t>
            </a:r>
            <a:endParaRPr lang="ru-RU" sz="5400" b="1" i="1" u="sng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60735" y="4540069"/>
            <a:ext cx="3425713" cy="1877791"/>
          </a:xfrm>
        </p:spPr>
        <p:txBody>
          <a:bodyPr>
            <a:noAutofit/>
          </a:bodyPr>
          <a:lstStyle/>
          <a:p>
            <a:pPr algn="l"/>
            <a:r>
              <a:rPr lang="ru-RU" sz="2000" i="1" dirty="0">
                <a:solidFill>
                  <a:schemeClr val="tx1"/>
                </a:solidFill>
              </a:rPr>
              <a:t>Работу </a:t>
            </a:r>
            <a:r>
              <a:rPr lang="ru-RU" sz="2000" i="1" dirty="0" smtClean="0">
                <a:solidFill>
                  <a:schemeClr val="tx1"/>
                </a:solidFill>
              </a:rPr>
              <a:t>выполнила</a:t>
            </a:r>
            <a:endParaRPr lang="ru-RU" sz="2000" i="1" dirty="0">
              <a:solidFill>
                <a:schemeClr val="tx1"/>
              </a:solidFill>
            </a:endParaRPr>
          </a:p>
          <a:p>
            <a:pPr algn="l"/>
            <a:r>
              <a:rPr lang="ru-RU" sz="2000" i="1" dirty="0" smtClean="0">
                <a:solidFill>
                  <a:schemeClr val="tx1"/>
                </a:solidFill>
              </a:rPr>
              <a:t>студентка  </a:t>
            </a:r>
            <a:r>
              <a:rPr lang="ru-RU" sz="2000" i="1" dirty="0" smtClean="0">
                <a:solidFill>
                  <a:schemeClr val="tx1"/>
                </a:solidFill>
              </a:rPr>
              <a:t>510  </a:t>
            </a:r>
            <a:r>
              <a:rPr lang="ru-RU" sz="2000" i="1" dirty="0">
                <a:solidFill>
                  <a:schemeClr val="tx1"/>
                </a:solidFill>
              </a:rPr>
              <a:t>группы</a:t>
            </a:r>
          </a:p>
          <a:p>
            <a:pPr algn="l"/>
            <a:r>
              <a:rPr lang="ru-RU" sz="2000" i="1" dirty="0">
                <a:solidFill>
                  <a:schemeClr val="tx1"/>
                </a:solidFill>
              </a:rPr>
              <a:t>специальность </a:t>
            </a:r>
            <a:r>
              <a:rPr lang="ru-RU" sz="2000" i="1" dirty="0" smtClean="0">
                <a:solidFill>
                  <a:schemeClr val="tx1"/>
                </a:solidFill>
              </a:rPr>
              <a:t>«педиатрия»</a:t>
            </a:r>
          </a:p>
          <a:p>
            <a:pPr algn="l"/>
            <a:r>
              <a:rPr lang="ru-RU" sz="2000" i="1" dirty="0" smtClean="0">
                <a:solidFill>
                  <a:schemeClr val="tx1"/>
                </a:solidFill>
              </a:rPr>
              <a:t>Иванова </a:t>
            </a:r>
            <a:r>
              <a:rPr lang="ru-RU" sz="2000" i="1" dirty="0" smtClean="0">
                <a:solidFill>
                  <a:schemeClr val="tx1"/>
                </a:solidFill>
              </a:rPr>
              <a:t>Л.С</a:t>
            </a:r>
            <a:r>
              <a:rPr lang="ru-RU" sz="2000" i="1" dirty="0" smtClean="0">
                <a:solidFill>
                  <a:schemeClr val="tx1"/>
                </a:solidFill>
              </a:rPr>
              <a:t>.</a:t>
            </a:r>
            <a:endParaRPr lang="ru-RU" sz="2000" i="1" dirty="0" smtClean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1940" y="259307"/>
            <a:ext cx="75745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dirty="0"/>
              <a:t>ГБОУ ВПО «Красноярский Государственный медицинский</a:t>
            </a:r>
          </a:p>
          <a:p>
            <a:pPr algn="ctr">
              <a:defRPr/>
            </a:pPr>
            <a:r>
              <a:rPr lang="ru-RU" dirty="0"/>
              <a:t>университет им. проф. В.Ф. </a:t>
            </a:r>
            <a:r>
              <a:rPr lang="ru-RU" dirty="0" err="1"/>
              <a:t>Войно-Ясенецкого</a:t>
            </a:r>
            <a:r>
              <a:rPr lang="ru-RU" dirty="0"/>
              <a:t>»</a:t>
            </a:r>
          </a:p>
          <a:p>
            <a:pPr algn="ctr">
              <a:defRPr/>
            </a:pPr>
            <a:r>
              <a:rPr lang="ru-RU" dirty="0"/>
              <a:t>Министерства здравоохранения Российской Федерации</a:t>
            </a:r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891" y="133778"/>
            <a:ext cx="2077049" cy="2097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94077" y="1369686"/>
            <a:ext cx="66057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/>
              <a:t>Кафедра </a:t>
            </a:r>
            <a:r>
              <a:rPr lang="ru-RU" sz="2000" b="1" i="1" dirty="0" smtClean="0"/>
              <a:t>инфекционных болезней и эпидемиологии с </a:t>
            </a:r>
            <a:r>
              <a:rPr lang="ru-RU" sz="2000" b="1" i="1" dirty="0"/>
              <a:t>курсом ПО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77676" y="6217805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734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Конъюнктивит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675049"/>
            <a:ext cx="476250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724" y="1627176"/>
            <a:ext cx="5272105" cy="3452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8779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Энантема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244" y="1563543"/>
            <a:ext cx="6551221" cy="448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3672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Осложнения и остаточные явления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6639" y="1463722"/>
            <a:ext cx="6378054" cy="4800600"/>
          </a:xfrm>
        </p:spPr>
        <p:txBody>
          <a:bodyPr>
            <a:normAutofit/>
          </a:bodyPr>
          <a:lstStyle/>
          <a:p>
            <a:pPr marL="571500" indent="-457200">
              <a:buFont typeface="+mj-lt"/>
              <a:buAutoNum type="arabicPeriod"/>
            </a:pPr>
            <a:r>
              <a:rPr lang="ru-RU" sz="3200" dirty="0" err="1" smtClean="0"/>
              <a:t>увеит</a:t>
            </a:r>
            <a:r>
              <a:rPr lang="ru-RU" sz="3200" dirty="0" smtClean="0"/>
              <a:t>,</a:t>
            </a:r>
            <a:r>
              <a:rPr lang="ru-RU" sz="3200" dirty="0"/>
              <a:t> </a:t>
            </a:r>
            <a:endParaRPr lang="ru-RU" sz="3200" dirty="0" smtClean="0"/>
          </a:p>
          <a:p>
            <a:pPr marL="571500" indent="-457200">
              <a:buFont typeface="+mj-lt"/>
              <a:buAutoNum type="arabicPeriod"/>
            </a:pPr>
            <a:r>
              <a:rPr lang="ru-RU" sz="3200" dirty="0" smtClean="0"/>
              <a:t>энцефалит,</a:t>
            </a:r>
            <a:r>
              <a:rPr lang="ru-RU" sz="3200" dirty="0"/>
              <a:t> </a:t>
            </a:r>
            <a:endParaRPr lang="ru-RU" sz="3200" dirty="0" smtClean="0"/>
          </a:p>
          <a:p>
            <a:pPr marL="571500" indent="-457200">
              <a:buFont typeface="+mj-lt"/>
              <a:buAutoNum type="arabicPeriod"/>
            </a:pPr>
            <a:r>
              <a:rPr lang="ru-RU" sz="3200" dirty="0" smtClean="0"/>
              <a:t>миелит,</a:t>
            </a:r>
            <a:r>
              <a:rPr lang="ru-RU" sz="3200" dirty="0"/>
              <a:t> </a:t>
            </a:r>
            <a:endParaRPr lang="ru-RU" sz="3200" dirty="0" smtClean="0"/>
          </a:p>
          <a:p>
            <a:pPr marL="571500" indent="-457200">
              <a:buFont typeface="+mj-lt"/>
              <a:buAutoNum type="arabicPeriod"/>
            </a:pPr>
            <a:r>
              <a:rPr lang="ru-RU" sz="3200" dirty="0" smtClean="0"/>
              <a:t>орхит, </a:t>
            </a:r>
            <a:r>
              <a:rPr lang="ru-RU" sz="3200" dirty="0"/>
              <a:t>атрофия яичек, </a:t>
            </a:r>
            <a:endParaRPr lang="ru-RU" sz="3200" dirty="0" smtClean="0"/>
          </a:p>
          <a:p>
            <a:pPr marL="571500" indent="-457200">
              <a:buFont typeface="+mj-lt"/>
              <a:buAutoNum type="arabicPeriod"/>
            </a:pPr>
            <a:r>
              <a:rPr lang="ru-RU" sz="3200" dirty="0" smtClean="0"/>
              <a:t>пневмония, </a:t>
            </a:r>
          </a:p>
          <a:p>
            <a:pPr marL="571500" indent="-457200">
              <a:buFont typeface="+mj-lt"/>
              <a:buAutoNum type="arabicPeriod"/>
            </a:pPr>
            <a:r>
              <a:rPr lang="ru-RU" sz="3200" dirty="0" smtClean="0"/>
              <a:t>психические </a:t>
            </a:r>
            <a:r>
              <a:rPr lang="ru-RU" sz="3200" dirty="0"/>
              <a:t>и интеллектуальные нарушения.</a:t>
            </a:r>
            <a:br>
              <a:rPr lang="ru-RU" sz="3200" dirty="0"/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131558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Диагностика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457200">
              <a:buFont typeface="+mj-lt"/>
              <a:buAutoNum type="arabicPeriod"/>
            </a:pPr>
            <a:r>
              <a:rPr lang="ru-RU" dirty="0" smtClean="0"/>
              <a:t>Сбор </a:t>
            </a:r>
            <a:r>
              <a:rPr lang="ru-RU" dirty="0"/>
              <a:t>анамнеза </a:t>
            </a:r>
            <a:r>
              <a:rPr lang="ru-RU" dirty="0"/>
              <a:t>(</a:t>
            </a:r>
            <a:r>
              <a:rPr lang="ru-RU" dirty="0" smtClean="0"/>
              <a:t>выясняется </a:t>
            </a:r>
            <a:r>
              <a:rPr lang="ru-RU" dirty="0"/>
              <a:t>факт пребывания пациента в природно-очаговой местности, контакт с переносчиками заболеваниями и больными </a:t>
            </a:r>
            <a:r>
              <a:rPr lang="ru-RU" dirty="0" smtClean="0"/>
              <a:t>людьми).</a:t>
            </a:r>
          </a:p>
          <a:p>
            <a:pPr marL="571500" indent="-457200">
              <a:buFont typeface="+mj-lt"/>
              <a:buAutoNum type="arabicPeriod"/>
            </a:pPr>
            <a:r>
              <a:rPr lang="ru-RU" dirty="0" smtClean="0"/>
              <a:t>Развернутый и биохимический анализ крови (лейкопения,</a:t>
            </a:r>
            <a:r>
              <a:rPr lang="ru-RU" dirty="0"/>
              <a:t> </a:t>
            </a:r>
            <a:r>
              <a:rPr lang="ru-RU" dirty="0" smtClean="0"/>
              <a:t>тромбоцитопения, </a:t>
            </a:r>
            <a:r>
              <a:rPr lang="ru-RU" dirty="0"/>
              <a:t>повышение уровня печеночных </a:t>
            </a:r>
            <a:r>
              <a:rPr lang="ru-RU" dirty="0" smtClean="0"/>
              <a:t>ферментов).</a:t>
            </a:r>
          </a:p>
          <a:p>
            <a:pPr marL="571500" indent="-457200">
              <a:buFont typeface="+mj-lt"/>
              <a:buAutoNum type="arabicPeriod"/>
            </a:pPr>
            <a:r>
              <a:rPr lang="ru-RU" dirty="0" smtClean="0"/>
              <a:t>Молекулярно-биологические методы для подтверждения диагноза (ПЦР, РИФ, ИФА, РСК, РН).</a:t>
            </a:r>
          </a:p>
          <a:p>
            <a:pPr marL="571500" indent="-457200">
              <a:buFont typeface="+mj-lt"/>
              <a:buAutoNum type="arabicPeriod"/>
            </a:pPr>
            <a:r>
              <a:rPr lang="ru-RU" dirty="0"/>
              <a:t>Для оценки поражения внутренних органов выполняется ЭКГ, </a:t>
            </a:r>
            <a:r>
              <a:rPr lang="ru-RU" dirty="0" smtClean="0"/>
              <a:t>УЗИ почек</a:t>
            </a:r>
            <a:r>
              <a:rPr lang="ru-RU" dirty="0"/>
              <a:t> и </a:t>
            </a:r>
            <a:r>
              <a:rPr lang="ru-RU" dirty="0" smtClean="0"/>
              <a:t>УЗИ печени, селезенки, </a:t>
            </a:r>
            <a:r>
              <a:rPr lang="ru-RU" dirty="0"/>
              <a:t>исследование </a:t>
            </a:r>
            <a:r>
              <a:rPr lang="ru-RU" dirty="0" err="1"/>
              <a:t>коагулограммы</a:t>
            </a:r>
            <a:r>
              <a:rPr lang="ru-RU" dirty="0"/>
              <a:t>, общего анализа мочи, КОС.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4091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Лечение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457200">
              <a:buFont typeface="+mj-lt"/>
              <a:buAutoNum type="arabicPeriod"/>
            </a:pPr>
            <a:r>
              <a:rPr lang="ru-RU" dirty="0" smtClean="0"/>
              <a:t>Немедленная госпитализация и изоляция в отдельный бокс.</a:t>
            </a:r>
          </a:p>
          <a:p>
            <a:pPr marL="571500" indent="-457200">
              <a:buFont typeface="+mj-lt"/>
              <a:buAutoNum type="arabicPeriod"/>
            </a:pPr>
            <a:r>
              <a:rPr lang="ru-RU" dirty="0" smtClean="0"/>
              <a:t>Этиотропная терапия не разработана.</a:t>
            </a:r>
          </a:p>
          <a:p>
            <a:pPr marL="571500" indent="-457200">
              <a:buFont typeface="+mj-lt"/>
              <a:buAutoNum type="arabicPeriod"/>
            </a:pPr>
            <a:r>
              <a:rPr lang="ru-RU" dirty="0" smtClean="0"/>
              <a:t>Проводится </a:t>
            </a:r>
            <a:r>
              <a:rPr lang="ru-RU" dirty="0"/>
              <a:t>парентеральная </a:t>
            </a:r>
            <a:r>
              <a:rPr lang="ru-RU" dirty="0" err="1"/>
              <a:t>дезинтоксикационная</a:t>
            </a:r>
            <a:r>
              <a:rPr lang="ru-RU" dirty="0"/>
              <a:t> терапия и оральная </a:t>
            </a:r>
            <a:r>
              <a:rPr lang="ru-RU" dirty="0" err="1"/>
              <a:t>регидратация</a:t>
            </a:r>
            <a:r>
              <a:rPr lang="ru-RU" dirty="0"/>
              <a:t>, </a:t>
            </a:r>
            <a:r>
              <a:rPr lang="ru-RU" dirty="0" smtClean="0"/>
              <a:t>внутривенное введение</a:t>
            </a:r>
            <a:r>
              <a:rPr lang="ru-RU" dirty="0"/>
              <a:t> </a:t>
            </a:r>
            <a:r>
              <a:rPr lang="ru-RU" dirty="0" err="1"/>
              <a:t>тромбоцитной</a:t>
            </a:r>
            <a:r>
              <a:rPr lang="ru-RU" dirty="0"/>
              <a:t> массы</a:t>
            </a:r>
            <a:r>
              <a:rPr lang="ru-RU" dirty="0" smtClean="0"/>
              <a:t>.</a:t>
            </a:r>
          </a:p>
          <a:p>
            <a:pPr marL="571500" indent="-457200">
              <a:buFont typeface="+mj-lt"/>
              <a:buAutoNum type="arabicPeriod"/>
            </a:pPr>
            <a:r>
              <a:rPr lang="ru-RU" dirty="0" err="1" smtClean="0"/>
              <a:t>Интерферонотерапия</a:t>
            </a:r>
            <a:r>
              <a:rPr lang="ru-RU" dirty="0" smtClean="0"/>
              <a:t>, </a:t>
            </a:r>
            <a:r>
              <a:rPr lang="ru-RU" dirty="0" err="1" smtClean="0"/>
              <a:t>плазмоферез</a:t>
            </a:r>
            <a:r>
              <a:rPr lang="ru-RU" dirty="0" smtClean="0"/>
              <a:t>.</a:t>
            </a:r>
          </a:p>
          <a:p>
            <a:pPr marL="571500" indent="-457200">
              <a:buFont typeface="+mj-lt"/>
              <a:buAutoNum type="arabicPeriod"/>
            </a:pPr>
            <a:r>
              <a:rPr lang="ru-RU" dirty="0"/>
              <a:t>При развитии бактериальных осложнений назначается антибиотикотерапия.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6129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6" y="2471929"/>
            <a:ext cx="10566400" cy="1143000"/>
          </a:xfrm>
        </p:spPr>
        <p:txBody>
          <a:bodyPr/>
          <a:lstStyle/>
          <a:p>
            <a:pPr algn="ctr"/>
            <a:r>
              <a:rPr lang="ru-RU" sz="6600" b="1" i="1" dirty="0" smtClean="0">
                <a:solidFill>
                  <a:srgbClr val="FF0000"/>
                </a:solidFill>
              </a:rPr>
              <a:t>Спасибо за внимание!!!</a:t>
            </a:r>
            <a:endParaRPr lang="ru-RU" sz="6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080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Определение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00167" y="1422068"/>
            <a:ext cx="8138615" cy="480060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Геморрагическая лихорадка Марбург </a:t>
            </a:r>
            <a:r>
              <a:rPr lang="ru-RU" sz="2800" dirty="0"/>
              <a:t>– природно-очаговая инфекция, характеризующаяся тяжелым интоксикационным и геморрагическим синдромом, поражением печени, ЖКТ, ЦНС и других внутренних органов. Геморрагическая лихорадка Марбург относится к группе особо опасных (карантинных) инфекций, отличающихся высокой заразностью и летальностью.</a:t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291" y="1099184"/>
            <a:ext cx="2524836" cy="1986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265" y="4315111"/>
            <a:ext cx="2967252" cy="1976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5832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Этиология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Возбудитель - РНК-содержащий </a:t>
            </a:r>
            <a:r>
              <a:rPr lang="ru-RU" sz="2800" dirty="0" err="1" smtClean="0"/>
              <a:t>филовирус</a:t>
            </a:r>
            <a:r>
              <a:rPr lang="ru-RU" sz="2800" dirty="0" smtClean="0"/>
              <a:t> </a:t>
            </a:r>
            <a:r>
              <a:rPr lang="ru-RU" sz="2800" dirty="0"/>
              <a:t>(</a:t>
            </a:r>
            <a:r>
              <a:rPr lang="ru-RU" sz="2800" dirty="0" err="1" smtClean="0"/>
              <a:t>марбургский</a:t>
            </a:r>
            <a:r>
              <a:rPr lang="ru-RU" sz="2800" dirty="0" smtClean="0"/>
              <a:t> вирус).</a:t>
            </a:r>
          </a:p>
          <a:p>
            <a:r>
              <a:rPr lang="ru-RU" sz="2800" dirty="0"/>
              <a:t>Вирионы имеют спиралевидную, червеобразную или округлую форму; длину 665-1200 </a:t>
            </a:r>
            <a:r>
              <a:rPr lang="ru-RU" sz="2800" dirty="0" err="1"/>
              <a:t>нм</a:t>
            </a:r>
            <a:r>
              <a:rPr lang="ru-RU" sz="2800" dirty="0"/>
              <a:t> и диаметр 70-80 </a:t>
            </a:r>
            <a:r>
              <a:rPr lang="ru-RU" sz="2800" dirty="0" err="1"/>
              <a:t>нм</a:t>
            </a:r>
            <a:r>
              <a:rPr lang="ru-RU" sz="2800" dirty="0"/>
              <a:t>; содержат РНК и липопротеин</a:t>
            </a:r>
            <a:r>
              <a:rPr lang="ru-RU" sz="2800" dirty="0" smtClean="0"/>
              <a:t>.</a:t>
            </a:r>
          </a:p>
          <a:p>
            <a:r>
              <a:rPr lang="ru-RU" sz="2800" dirty="0"/>
              <a:t>Устойчивость вируса во внешней среде средняя</a:t>
            </a:r>
            <a:r>
              <a:rPr lang="ru-RU" sz="2800" dirty="0" smtClean="0"/>
              <a:t>.</a:t>
            </a:r>
          </a:p>
          <a:p>
            <a:pPr marL="114300" indent="0">
              <a:buNone/>
            </a:pP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35806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Marburg Virus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231" y="1600200"/>
            <a:ext cx="6980738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6430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Эпидемиология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09600" y="1610435"/>
            <a:ext cx="9080310" cy="5022377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/>
              <a:t>Первая вспышка заболевания была зарегистрирована в 1967 г. в городах Марбург и Франкфурт, отчего инфекция получила название «</a:t>
            </a:r>
            <a:r>
              <a:rPr lang="ru-RU" sz="2400" dirty="0" err="1"/>
              <a:t>Марбургской</a:t>
            </a:r>
            <a:r>
              <a:rPr lang="ru-RU" sz="2400" dirty="0"/>
              <a:t> геморрагической лихорадки», «болезни </a:t>
            </a:r>
            <a:r>
              <a:rPr lang="ru-RU" sz="2400" dirty="0" smtClean="0"/>
              <a:t>Марбурга.</a:t>
            </a:r>
          </a:p>
          <a:p>
            <a:r>
              <a:rPr lang="ru-RU" sz="2400" dirty="0" smtClean="0"/>
              <a:t>Кроме </a:t>
            </a:r>
            <a:r>
              <a:rPr lang="ru-RU" sz="2400" dirty="0"/>
              <a:t>Германии, случаи геморрагической лихорадки Марбург наблюдались в Сербии, Судане, ЮАР, Кении</a:t>
            </a:r>
            <a:r>
              <a:rPr lang="ru-RU" sz="2400" dirty="0" smtClean="0"/>
              <a:t>.</a:t>
            </a:r>
          </a:p>
          <a:p>
            <a:r>
              <a:rPr lang="ru-RU" sz="2400" dirty="0"/>
              <a:t>Источником </a:t>
            </a:r>
            <a:r>
              <a:rPr lang="ru-RU" sz="2400" dirty="0" smtClean="0"/>
              <a:t>геморрагической </a:t>
            </a:r>
            <a:r>
              <a:rPr lang="ru-RU" sz="2400" dirty="0"/>
              <a:t>лихорадки Марбург в 1967 г. послужили завезенные из Африки зеленые </a:t>
            </a:r>
            <a:r>
              <a:rPr lang="ru-RU" sz="2400" dirty="0" smtClean="0"/>
              <a:t>мартышки. Геморрагическая </a:t>
            </a:r>
            <a:r>
              <a:rPr lang="ru-RU" sz="2400" dirty="0"/>
              <a:t>лихорадка тогда развилась у людей, контактировавших с </a:t>
            </a:r>
            <a:r>
              <a:rPr lang="ru-RU" sz="2400" dirty="0" smtClean="0"/>
              <a:t>приматами и у медперсонала</a:t>
            </a:r>
            <a:r>
              <a:rPr lang="ru-RU" sz="2400" dirty="0"/>
              <a:t>, ухаживающего за больными. Всего из 25 заболевших геморрагической лихорадкой Марбург скончалось 7 человек. </a:t>
            </a:r>
            <a:endParaRPr lang="ru-RU" sz="2400" dirty="0" smtClean="0"/>
          </a:p>
          <a:p>
            <a:r>
              <a:rPr lang="ru-RU" sz="2400" dirty="0" smtClean="0"/>
              <a:t>Позже </a:t>
            </a:r>
            <a:r>
              <a:rPr lang="ru-RU" sz="2400" dirty="0"/>
              <a:t>аналогичные случаи заболевания регистрировались в природных местах обитаниях африканских зеленых мартышек, что дало основание рассматривать их как основной источник инфекции и резервуар </a:t>
            </a:r>
            <a:r>
              <a:rPr lang="ru-RU" sz="2400" dirty="0" err="1"/>
              <a:t>марбургского</a:t>
            </a:r>
            <a:r>
              <a:rPr lang="ru-RU" sz="2400" dirty="0"/>
              <a:t> вируса</a:t>
            </a:r>
            <a:r>
              <a:rPr lang="ru-RU" sz="2400" dirty="0" smtClean="0"/>
              <a:t>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65776" y="259306"/>
            <a:ext cx="2671724" cy="2142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7695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Эпидемиология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45827" y="1545607"/>
            <a:ext cx="9080310" cy="4978021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2400" dirty="0"/>
              <a:t>Инфицирование человека </a:t>
            </a:r>
            <a:r>
              <a:rPr lang="ru-RU" sz="2400" dirty="0" smtClean="0"/>
              <a:t>возможно</a:t>
            </a:r>
            <a:r>
              <a:rPr lang="ru-RU" sz="2400" dirty="0"/>
              <a:t>:</a:t>
            </a:r>
            <a:r>
              <a:rPr lang="ru-RU" sz="2400" dirty="0" smtClean="0"/>
              <a:t> </a:t>
            </a:r>
          </a:p>
          <a:p>
            <a:pPr marL="571500" indent="-457200">
              <a:buFont typeface="+mj-lt"/>
              <a:buAutoNum type="arabicPeriod"/>
            </a:pPr>
            <a:r>
              <a:rPr lang="ru-RU" sz="2400" dirty="0" smtClean="0"/>
              <a:t>контактным </a:t>
            </a:r>
            <a:r>
              <a:rPr lang="ru-RU" sz="2400" dirty="0"/>
              <a:t>путем при соприкосновении с кровью и другими выделениями больного; </a:t>
            </a:r>
            <a:endParaRPr lang="ru-RU" sz="2400" dirty="0" smtClean="0"/>
          </a:p>
          <a:p>
            <a:pPr marL="571500" indent="-457200">
              <a:buFont typeface="+mj-lt"/>
              <a:buAutoNum type="arabicPeriod"/>
            </a:pPr>
            <a:r>
              <a:rPr lang="ru-RU" sz="2400" dirty="0" smtClean="0"/>
              <a:t>воздушно-капельным </a:t>
            </a:r>
            <a:r>
              <a:rPr lang="ru-RU" sz="2400" dirty="0"/>
              <a:t>путем при попадании вируса на слизистые ротовой полости и конъюнктиву; </a:t>
            </a:r>
            <a:endParaRPr lang="ru-RU" sz="2400" dirty="0" smtClean="0"/>
          </a:p>
          <a:p>
            <a:pPr marL="571500" indent="-457200">
              <a:buFont typeface="+mj-lt"/>
              <a:buAutoNum type="arabicPeriod"/>
            </a:pPr>
            <a:r>
              <a:rPr lang="ru-RU" sz="2400" dirty="0" smtClean="0"/>
              <a:t>инъекционным </a:t>
            </a:r>
            <a:r>
              <a:rPr lang="ru-RU" sz="2400" dirty="0"/>
              <a:t>путем при уколах. </a:t>
            </a:r>
            <a:endParaRPr lang="ru-RU" sz="2400" dirty="0" smtClean="0"/>
          </a:p>
          <a:p>
            <a:pPr marL="571500" indent="-457200">
              <a:buFont typeface="+mj-lt"/>
              <a:buAutoNum type="arabicPeriod"/>
            </a:pPr>
            <a:r>
              <a:rPr lang="ru-RU" sz="2400" dirty="0" smtClean="0"/>
              <a:t>Известен </a:t>
            </a:r>
            <a:r>
              <a:rPr lang="ru-RU" sz="2400" dirty="0"/>
              <a:t>случай заражения геморрагической лихорадкой Марбург половым путем. </a:t>
            </a:r>
            <a:endParaRPr lang="ru-RU" sz="2400" dirty="0" smtClean="0"/>
          </a:p>
          <a:p>
            <a:pPr marL="114300" indent="0">
              <a:buNone/>
            </a:pPr>
            <a:r>
              <a:rPr lang="ru-RU" sz="2400" dirty="0" smtClean="0"/>
              <a:t>После </a:t>
            </a:r>
            <a:r>
              <a:rPr lang="ru-RU" sz="2400" dirty="0"/>
              <a:t>перенесенной инфекции формируется </a:t>
            </a:r>
            <a:r>
              <a:rPr lang="ru-RU" sz="2400" b="1" dirty="0"/>
              <a:t>длительный иммунитет</a:t>
            </a:r>
            <a:r>
              <a:rPr lang="ru-RU" sz="2400" dirty="0"/>
              <a:t>; случаи повторного заболевания не </a:t>
            </a:r>
            <a:r>
              <a:rPr lang="ru-RU" sz="2400" dirty="0" smtClean="0"/>
              <a:t>известны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5547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Патогенез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457200">
              <a:buFont typeface="+mj-lt"/>
              <a:buAutoNum type="arabicPeriod"/>
            </a:pPr>
            <a:r>
              <a:rPr lang="ru-RU" dirty="0"/>
              <a:t>После проникновения и первичной репликации вируса в клетках </a:t>
            </a:r>
            <a:r>
              <a:rPr lang="ru-RU" dirty="0" smtClean="0"/>
              <a:t>развивается </a:t>
            </a:r>
            <a:r>
              <a:rPr lang="ru-RU" b="1" dirty="0"/>
              <a:t>массивная </a:t>
            </a:r>
            <a:r>
              <a:rPr lang="ru-RU" b="1" dirty="0" err="1"/>
              <a:t>вирусемия</a:t>
            </a:r>
            <a:r>
              <a:rPr lang="ru-RU" dirty="0"/>
              <a:t>, подавляющая иммунные реакции. </a:t>
            </a:r>
            <a:endParaRPr lang="ru-RU" dirty="0" smtClean="0"/>
          </a:p>
          <a:p>
            <a:pPr marL="571500" indent="-457200">
              <a:buFont typeface="+mj-lt"/>
              <a:buAutoNum type="arabicPeriod"/>
            </a:pPr>
            <a:r>
              <a:rPr lang="ru-RU" dirty="0" smtClean="0"/>
              <a:t>Это </a:t>
            </a:r>
            <a:r>
              <a:rPr lang="ru-RU" dirty="0"/>
              <a:t>приводит к </a:t>
            </a:r>
            <a:r>
              <a:rPr lang="ru-RU" dirty="0" err="1"/>
              <a:t>генерализованным</a:t>
            </a:r>
            <a:r>
              <a:rPr lang="ru-RU" dirty="0"/>
              <a:t> нарушениям </a:t>
            </a:r>
            <a:r>
              <a:rPr lang="ru-RU" dirty="0" smtClean="0"/>
              <a:t>микроциркуляции. </a:t>
            </a:r>
          </a:p>
          <a:p>
            <a:pPr marL="571500" indent="-457200">
              <a:buFont typeface="+mj-lt"/>
              <a:buAutoNum type="arabicPeriod"/>
            </a:pPr>
            <a:r>
              <a:rPr lang="ru-RU" dirty="0" smtClean="0"/>
              <a:t>Развивается </a:t>
            </a:r>
            <a:r>
              <a:rPr lang="ru-RU" dirty="0"/>
              <a:t> </a:t>
            </a:r>
            <a:r>
              <a:rPr lang="ru-RU" dirty="0" smtClean="0"/>
              <a:t>ДВС-синдром, </a:t>
            </a:r>
            <a:r>
              <a:rPr lang="ru-RU" dirty="0" err="1" smtClean="0"/>
              <a:t>капилляротоксикоз</a:t>
            </a:r>
            <a:r>
              <a:rPr lang="ru-RU" dirty="0" smtClean="0"/>
              <a:t>.</a:t>
            </a:r>
          </a:p>
          <a:p>
            <a:pPr marL="571500" indent="-457200">
              <a:buFont typeface="+mj-lt"/>
              <a:buAutoNum type="arabicPeriod"/>
            </a:pPr>
            <a:r>
              <a:rPr lang="ru-RU" dirty="0" smtClean="0"/>
              <a:t>Возникает </a:t>
            </a:r>
            <a:r>
              <a:rPr lang="ru-RU" dirty="0" err="1" smtClean="0"/>
              <a:t>полиорганное</a:t>
            </a:r>
            <a:r>
              <a:rPr lang="ru-RU" dirty="0" smtClean="0"/>
              <a:t> поражение организма.</a:t>
            </a:r>
          </a:p>
          <a:p>
            <a:pPr marL="571500" indent="-457200">
              <a:buFont typeface="+mj-lt"/>
              <a:buAutoNum type="arabicPeriod"/>
            </a:pPr>
            <a:r>
              <a:rPr lang="ru-RU" dirty="0" smtClean="0"/>
              <a:t>Очаги </a:t>
            </a:r>
            <a:r>
              <a:rPr lang="ru-RU" dirty="0"/>
              <a:t>кровоизлияний и некрозов при геморрагической лихорадке Марбург образуются в миокарде, легких, печени, почках, надпочечниках, селезенке и других органах.</a:t>
            </a:r>
            <a:br>
              <a:rPr lang="ru-RU" dirty="0"/>
            </a:br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090" y="4414197"/>
            <a:ext cx="3853218" cy="2167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0696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Клиника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ru-RU" dirty="0" smtClean="0"/>
              <a:t>Инкубационный период </a:t>
            </a:r>
            <a:r>
              <a:rPr lang="ru-RU" dirty="0"/>
              <a:t>от 2 дней до 3-х недель</a:t>
            </a:r>
            <a:r>
              <a:rPr lang="ru-RU" dirty="0" smtClean="0"/>
              <a:t>.</a:t>
            </a:r>
          </a:p>
          <a:p>
            <a:pPr marL="114300" indent="0">
              <a:buNone/>
            </a:pPr>
            <a:r>
              <a:rPr lang="ru-RU" dirty="0" smtClean="0"/>
              <a:t>Продромальных явлений нет. </a:t>
            </a:r>
            <a:r>
              <a:rPr lang="ru-RU" dirty="0"/>
              <a:t>Манифестация заболевания </a:t>
            </a:r>
            <a:r>
              <a:rPr lang="ru-RU" dirty="0" smtClean="0"/>
              <a:t>острая:</a:t>
            </a:r>
          </a:p>
          <a:p>
            <a:r>
              <a:rPr lang="ru-RU" dirty="0"/>
              <a:t>длительная (в течение 2-х недель) и высокая лихорадка (до 39-40°С), </a:t>
            </a:r>
            <a:endParaRPr lang="ru-RU" dirty="0" smtClean="0"/>
          </a:p>
          <a:p>
            <a:r>
              <a:rPr lang="ru-RU" dirty="0" smtClean="0"/>
              <a:t>ознобы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выраженная </a:t>
            </a:r>
            <a:r>
              <a:rPr lang="ru-RU" dirty="0"/>
              <a:t>интоксикация, сопровождающаяся головной болью, разбитостью, </a:t>
            </a:r>
            <a:endParaRPr lang="ru-RU" dirty="0" smtClean="0"/>
          </a:p>
          <a:p>
            <a:r>
              <a:rPr lang="ru-RU" dirty="0" smtClean="0"/>
              <a:t>миалгии </a:t>
            </a:r>
            <a:r>
              <a:rPr lang="ru-RU" dirty="0"/>
              <a:t>и </a:t>
            </a:r>
            <a:r>
              <a:rPr lang="ru-RU" dirty="0" smtClean="0"/>
              <a:t>артралгии. </a:t>
            </a:r>
          </a:p>
          <a:p>
            <a:pPr marL="114300" indent="0">
              <a:buNone/>
            </a:pPr>
            <a:r>
              <a:rPr lang="ru-RU" dirty="0" smtClean="0"/>
              <a:t>С </a:t>
            </a:r>
            <a:r>
              <a:rPr lang="ru-RU" dirty="0"/>
              <a:t>первых суток у больного обнаруживается энантема, </a:t>
            </a:r>
            <a:r>
              <a:rPr lang="ru-RU" dirty="0" smtClean="0"/>
              <a:t>конъюнктивит, </a:t>
            </a:r>
            <a:r>
              <a:rPr lang="ru-RU" dirty="0"/>
              <a:t>эрозии на слизистой полости рта. </a:t>
            </a:r>
            <a:endParaRPr lang="ru-RU" dirty="0" smtClean="0"/>
          </a:p>
          <a:p>
            <a:pPr marL="114300" indent="0">
              <a:buNone/>
            </a:pPr>
            <a:r>
              <a:rPr lang="ru-RU" dirty="0" smtClean="0"/>
              <a:t>На </a:t>
            </a:r>
            <a:r>
              <a:rPr lang="ru-RU" dirty="0"/>
              <a:t>3-4 сутки течение геморрагической лихорадки Марбург отягощается схваткообразными болями в животе, рвотой, водянистой диареей, в результате чего развивается быстрое обезвоживание организма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Клиника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5701" y="1586552"/>
            <a:ext cx="7292454" cy="48006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На </a:t>
            </a:r>
            <a:r>
              <a:rPr lang="ru-RU" sz="2800" dirty="0"/>
              <a:t>5-6 день заболевания на туловище, верхних конечностей, шее и лице появляется </a:t>
            </a:r>
            <a:r>
              <a:rPr lang="ru-RU" sz="2800" b="1" dirty="0" err="1"/>
              <a:t>макулопапулезная</a:t>
            </a:r>
            <a:r>
              <a:rPr lang="ru-RU" sz="2800" b="1" dirty="0"/>
              <a:t> сыпь</a:t>
            </a:r>
            <a:r>
              <a:rPr lang="ru-RU" sz="2800" dirty="0"/>
              <a:t>, </a:t>
            </a:r>
            <a:r>
              <a:rPr lang="ru-RU" sz="2800" dirty="0" smtClean="0"/>
              <a:t>сопровождающаяся </a:t>
            </a:r>
            <a:r>
              <a:rPr lang="ru-RU" sz="2800" dirty="0"/>
              <a:t>кожным зудом и шелушением кожи. </a:t>
            </a:r>
            <a:endParaRPr lang="ru-RU" sz="2800" dirty="0" smtClean="0"/>
          </a:p>
          <a:p>
            <a:r>
              <a:rPr lang="ru-RU" sz="2800" dirty="0" smtClean="0"/>
              <a:t>В </a:t>
            </a:r>
            <a:r>
              <a:rPr lang="ru-RU" sz="2800" dirty="0"/>
              <a:t>дальнейшем развивается геморрагический синдром: кровоизлияния в кожу и конъюнктиву; </a:t>
            </a:r>
            <a:r>
              <a:rPr lang="ru-RU" sz="2800" dirty="0" err="1"/>
              <a:t>десневые</a:t>
            </a:r>
            <a:r>
              <a:rPr lang="ru-RU" sz="2800" dirty="0"/>
              <a:t>, </a:t>
            </a:r>
            <a:r>
              <a:rPr lang="ru-RU" sz="2800" dirty="0" smtClean="0"/>
              <a:t>носовые, маточные и ЖКТ-кровотечения.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328" y="213958"/>
            <a:ext cx="3429000" cy="651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45898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78</TotalTime>
  <Words>473</Words>
  <Application>Microsoft Office PowerPoint</Application>
  <PresentationFormat>Произвольный</PresentationFormat>
  <Paragraphs>69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Соседство</vt:lpstr>
      <vt:lpstr>ГЕМОРРАГИЧЕСКАЯ ЛИХОРАДКА МАРБУРГ</vt:lpstr>
      <vt:lpstr>Определение</vt:lpstr>
      <vt:lpstr>Этиология</vt:lpstr>
      <vt:lpstr>Marburg Virus</vt:lpstr>
      <vt:lpstr>Эпидемиология</vt:lpstr>
      <vt:lpstr>Эпидемиология </vt:lpstr>
      <vt:lpstr>Патогенез </vt:lpstr>
      <vt:lpstr>Клиника</vt:lpstr>
      <vt:lpstr>Клиника </vt:lpstr>
      <vt:lpstr>Конъюнктивит</vt:lpstr>
      <vt:lpstr>Энантема</vt:lpstr>
      <vt:lpstr>Осложнения и остаточные явления</vt:lpstr>
      <vt:lpstr>Диагностика </vt:lpstr>
      <vt:lpstr>Лечение</vt:lpstr>
      <vt:lpstr>Спасибо за внимание!!!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Денис Лавров</dc:creator>
  <cp:lastModifiedBy>Лиля</cp:lastModifiedBy>
  <cp:revision>12</cp:revision>
  <dcterms:created xsi:type="dcterms:W3CDTF">2018-09-20T13:36:08Z</dcterms:created>
  <dcterms:modified xsi:type="dcterms:W3CDTF">2019-01-09T11:55:46Z</dcterms:modified>
</cp:coreProperties>
</file>