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3"/>
    <p:sldId id="257" r:id="rId4"/>
    <p:sldId id="262" r:id="rId5"/>
    <p:sldId id="264" r:id="rId6"/>
    <p:sldId id="265" r:id="rId7"/>
    <p:sldId id="258" r:id="rId8"/>
    <p:sldId id="259" r:id="rId9"/>
    <p:sldId id="260" r:id="rId10"/>
    <p:sldId id="267" r:id="rId11"/>
    <p:sldId id="268" r:id="rId12"/>
    <p:sldId id="266" r:id="rId13"/>
    <p:sldId id="261" r:id="rId14"/>
    <p:sldId id="269" r:id="rId1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2278" autoAdjust="0"/>
    <p:restoredTop sz="94660"/>
  </p:normalViewPr>
  <p:slideViewPr>
    <p:cSldViewPr snapToGrid="0" showGuides="1">
      <p:cViewPr varScale="1">
        <p:scale>
          <a:sx n="117" d="100"/>
          <a:sy n="117" d="100"/>
        </p:scale>
        <p:origin x="510" y="102"/>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760FBDFE-C587-4B4C-A407-44438C67B59E}"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49AE70B2-8BF9-45C0-BB95-33D1B9D3A854}"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C4527FD-C22F-4528-B2BB-24ACAEFD76BE}"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Замещающая дата 4"/>
          <p:cNvSpPr>
            <a:spLocks noGrp="1"/>
          </p:cNvSpPr>
          <p:nvPr>
            <p:ph type="dt" sz="half" idx="10"/>
          </p:nvPr>
        </p:nvSpPr>
        <p:spPr/>
        <p:txBody>
          <a:bodyPr/>
          <a:p>
            <a:fld id="{760FBDFE-C587-4B4C-A407-44438C67B59E}" type="datetimeFigureOut">
              <a:rPr lang="en-US" smtClean="0"/>
            </a:fld>
            <a:endParaRPr lang="en-US"/>
          </a:p>
        </p:txBody>
      </p:sp>
      <p:sp>
        <p:nvSpPr>
          <p:cNvPr id="6" name="Замещающий нижний колонтитул 5"/>
          <p:cNvSpPr>
            <a:spLocks noGrp="1"/>
          </p:cNvSpPr>
          <p:nvPr>
            <p:ph type="ftr" sz="quarter" idx="11"/>
          </p:nvPr>
        </p:nvSpPr>
        <p:spPr/>
        <p:txBody>
          <a:bodyPr/>
          <a:p>
            <a:endParaRPr lang="en-US"/>
          </a:p>
        </p:txBody>
      </p:sp>
      <p:sp>
        <p:nvSpPr>
          <p:cNvPr id="7" name="Замещающий номер слайда 6"/>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Замещающая дата 6"/>
          <p:cNvSpPr>
            <a:spLocks noGrp="1"/>
          </p:cNvSpPr>
          <p:nvPr>
            <p:ph type="dt" sz="half" idx="10"/>
          </p:nvPr>
        </p:nvSpPr>
        <p:spPr/>
        <p:txBody>
          <a:bodyPr/>
          <a:p>
            <a:fld id="{760FBDFE-C587-4B4C-A407-44438C67B59E}" type="datetimeFigureOut">
              <a:rPr lang="en-US" smtClean="0"/>
            </a:fld>
            <a:endParaRPr lang="en-US"/>
          </a:p>
        </p:txBody>
      </p:sp>
      <p:sp>
        <p:nvSpPr>
          <p:cNvPr id="8" name="Замещающий нижний колонтитул 7"/>
          <p:cNvSpPr>
            <a:spLocks noGrp="1"/>
          </p:cNvSpPr>
          <p:nvPr>
            <p:ph type="ftr" sz="quarter" idx="11"/>
          </p:nvPr>
        </p:nvSpPr>
        <p:spPr/>
        <p:txBody>
          <a:bodyPr/>
          <a:p>
            <a:endParaRPr lang="en-US"/>
          </a:p>
        </p:txBody>
      </p:sp>
      <p:sp>
        <p:nvSpPr>
          <p:cNvPr id="9" name="Замещающий номер слайда 8"/>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p>
            <a:fld id="{760FBDFE-C587-4B4C-A407-44438C67B59E}" type="datetimeFigureOut">
              <a:rPr lang="en-US" smtClean="0"/>
            </a:fld>
            <a:endParaRPr lang="en-US"/>
          </a:p>
        </p:txBody>
      </p:sp>
      <p:sp>
        <p:nvSpPr>
          <p:cNvPr id="4" name="Замещающий нижний колонтитул 3"/>
          <p:cNvSpPr>
            <a:spLocks noGrp="1"/>
          </p:cNvSpPr>
          <p:nvPr>
            <p:ph type="ftr" sz="quarter" idx="11"/>
          </p:nvPr>
        </p:nvSpPr>
        <p:spPr/>
        <p:txBody>
          <a:bodyPr/>
          <a:p>
            <a:endParaRPr lang="en-US"/>
          </a:p>
        </p:txBody>
      </p:sp>
      <p:sp>
        <p:nvSpPr>
          <p:cNvPr id="5" name="Замещающий номер слайда 4"/>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fld id="{760FBDFE-C587-4B4C-A407-44438C67B59E}" type="datetimeFigureOut">
              <a:rPr lang="en-US" smtClean="0"/>
            </a:fld>
            <a:endParaRPr lang="en-US"/>
          </a:p>
        </p:txBody>
      </p:sp>
      <p:sp>
        <p:nvSpPr>
          <p:cNvPr id="3" name="Замещающий нижний колонтитул 2"/>
          <p:cNvSpPr>
            <a:spLocks noGrp="1"/>
          </p:cNvSpPr>
          <p:nvPr>
            <p:ph type="ftr" sz="quarter" idx="11"/>
          </p:nvPr>
        </p:nvSpPr>
        <p:spPr/>
        <p:txBody>
          <a:bodyPr/>
          <a:p>
            <a:endParaRPr lang="en-US"/>
          </a:p>
        </p:txBody>
      </p:sp>
      <p:sp>
        <p:nvSpPr>
          <p:cNvPr id="4" name="Замещающий номер слайда 3"/>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Замещающий номер слайда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C4527FD-C22F-4528-B2BB-24ACAEFD76BE}"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fld id="{9EFD9D74-47D9-4702-A33C-335B63B48DBF}" type="datetimeFigureOut">
              <a:rPr lang="en-US" smtClean="0"/>
            </a:fld>
            <a:endParaRPr lang="en-US" dirty="0"/>
          </a:p>
        </p:txBody>
      </p:sp>
      <p:sp>
        <p:nvSpPr>
          <p:cNvPr id="6" name="Замещающий нижний колонтитул 5"/>
          <p:cNvSpPr>
            <a:spLocks noGrp="1"/>
          </p:cNvSpPr>
          <p:nvPr>
            <p:ph type="ftr" sz="quarter" idx="11"/>
          </p:nvPr>
        </p:nvSpPr>
        <p:spPr/>
        <p:txBody>
          <a:bodyPr/>
          <a:p>
            <a:endParaRPr lang="en-US" dirty="0"/>
          </a:p>
        </p:txBody>
      </p:sp>
      <p:sp>
        <p:nvSpPr>
          <p:cNvPr id="7" name="Замещающий номер слайда 6"/>
          <p:cNvSpPr>
            <a:spLocks noGrp="1"/>
          </p:cNvSpPr>
          <p:nvPr>
            <p:ph type="sldNum" sz="quarter" idx="12"/>
          </p:nvPr>
        </p:nvSpPr>
        <p:spPr/>
        <p:txBody>
          <a:bodyPr/>
          <a:p>
            <a:fld id="{FABC47A4-756D-490B-A52F-7D9E2C9FC05F}"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760FBDFE-C587-4B4C-A407-44438C67B59E}" type="datetimeFigureOut">
              <a:rPr lang="en-US" smtClean="0"/>
            </a:fld>
            <a:endParaRPr lang="en-US" dirty="0"/>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49AE70B2-8BF9-45C0-BB95-33D1B9D3A85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ctrTitle"/>
          </p:nvPr>
        </p:nvSpPr>
        <p:spPr/>
        <p:txBody>
          <a:bodyPr/>
          <a:p>
            <a:r>
              <a:rPr lang="ru-RU" altLang="en-US"/>
              <a:t>Эндоскопическая мобилизация подошвенной фасции - двухпортальный подход.</a:t>
            </a:r>
            <a:endParaRPr lang="ru-RU" altLang="en-US"/>
          </a:p>
        </p:txBody>
      </p:sp>
      <p:sp>
        <p:nvSpPr>
          <p:cNvPr id="3" name="Подзаголовок 2"/>
          <p:cNvSpPr>
            <a:spLocks noGrp="1"/>
          </p:cNvSpPr>
          <p:nvPr>
            <p:ph type="subTitle" idx="1"/>
          </p:nvPr>
        </p:nvSpPr>
        <p:spPr>
          <a:xfrm>
            <a:off x="232833" y="5747703"/>
            <a:ext cx="10949517" cy="981075"/>
          </a:xfrm>
        </p:spPr>
        <p:txBody>
          <a:bodyPr/>
          <a:p>
            <a:r>
              <a:rPr lang="ru-RU" altLang="en-US"/>
              <a:t>Подготовил ординатор травматолог-ортопед 1 года Бискаев Павел Олегович.</a:t>
            </a:r>
            <a:endParaRPr lang="ru-RU"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a:xfrm>
            <a:off x="124460" y="1174115"/>
            <a:ext cx="5384800" cy="4953000"/>
          </a:xfrm>
        </p:spPr>
        <p:txBody>
          <a:bodyPr/>
          <a:p>
            <a:r>
              <a:rPr lang="ru-RU" altLang="en-US"/>
              <a:t>Чтобы обеспечить обзор на 180 градусов эндоскоп вводят с латеральной стороны а фасциальный зонд с медиальной. </a:t>
            </a:r>
            <a:endParaRPr lang="ru-RU" altLang="en-US"/>
          </a:p>
        </p:txBody>
      </p:sp>
      <p:pic>
        <p:nvPicPr>
          <p:cNvPr id="103" name="Замещающее содержимое 102"/>
          <p:cNvPicPr/>
          <p:nvPr>
            <p:ph sz="half" idx="2"/>
          </p:nvPr>
        </p:nvPicPr>
        <p:blipFill>
          <a:blip r:embed="rId1"/>
          <a:srcRect l="20024" t="45923" r="17217" b="21321"/>
          <a:stretch>
            <a:fillRect/>
          </a:stretch>
        </p:blipFill>
        <p:spPr>
          <a:xfrm>
            <a:off x="5713095" y="1329690"/>
            <a:ext cx="6396990" cy="419798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221615" y="118110"/>
            <a:ext cx="10972800" cy="4953000"/>
          </a:xfrm>
        </p:spPr>
        <p:txBody>
          <a:bodyPr/>
          <a:p>
            <a:r>
              <a:rPr lang="ru-RU" altLang="en-US"/>
              <a:t>После фасциотомии орошают область изотоническим р-ром натрия хлорида. </a:t>
            </a:r>
            <a:br>
              <a:rPr lang="ru-RU" altLang="en-US"/>
            </a:br>
            <a:r>
              <a:rPr lang="ru-RU" altLang="en-US"/>
              <a:t>Два разреза сводят путем наложения швов и зону оперативного лечения инфильтрируют новокаином с дексаметазоном, чтобы снять болевые ощущения.</a:t>
            </a:r>
            <a:endParaRPr lang="ru-RU" altLang="en-US"/>
          </a:p>
          <a:p>
            <a:endParaRPr lang="ru-RU" altLang="en-US"/>
          </a:p>
          <a:p>
            <a:r>
              <a:rPr lang="ru-RU" altLang="en-US"/>
              <a:t>В послеоперационном периоде пациентам разрешается полная нагрузка на ногу сразу же., но следует избегать чрезмерной ходьбы. Повязки снимают на 3 день и меняют на лейкопластыри.</a:t>
            </a:r>
            <a:endParaRPr lang="ru-RU"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Выводы.</a:t>
            </a:r>
            <a:endParaRPr lang="ru-RU" altLang="en-US"/>
          </a:p>
        </p:txBody>
      </p:sp>
      <p:sp>
        <p:nvSpPr>
          <p:cNvPr id="3" name="Замещающее содержимое 2"/>
          <p:cNvSpPr>
            <a:spLocks noGrp="1"/>
          </p:cNvSpPr>
          <p:nvPr>
            <p:ph idx="1"/>
          </p:nvPr>
        </p:nvSpPr>
        <p:spPr/>
        <p:txBody>
          <a:bodyPr/>
          <a:p>
            <a:r>
              <a:rPr lang="ru-RU" altLang="en-US">
                <a:sym typeface="+mn-ea"/>
              </a:rPr>
              <a:t>Данный метод лечения основан на ограничении мобилизации центральной связки фасции. </a:t>
            </a:r>
            <a:br>
              <a:rPr lang="ru-RU" altLang="en-US">
                <a:sym typeface="+mn-ea"/>
              </a:rPr>
            </a:br>
            <a:r>
              <a:rPr lang="ru-RU" altLang="en-US">
                <a:sym typeface="+mn-ea"/>
              </a:rPr>
              <a:t>По данным литературы на 2022 год данный метод оправдал свою эффективность. Он имеет низкий процент осложнений и низкий процент ятрогенного повреждения нерва. С помощью анатомического препарирования было показано,что эндоскопическая мобилизция подошвенной фасции при надлежащем выполнении представляет собой достаточно безопасную манипуляцию.</a:t>
            </a:r>
            <a:endParaRPr lang="ru-RU" altLang="en-US"/>
          </a:p>
          <a:p>
            <a:endParaRPr lang="ru-RU"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Литература</a:t>
            </a:r>
            <a:endParaRPr lang="ru-RU" altLang="en-US"/>
          </a:p>
        </p:txBody>
      </p:sp>
      <p:sp>
        <p:nvSpPr>
          <p:cNvPr id="3" name="Замещающее содержимое 2"/>
          <p:cNvSpPr>
            <a:spLocks noGrp="1"/>
          </p:cNvSpPr>
          <p:nvPr>
            <p:ph idx="1"/>
          </p:nvPr>
        </p:nvSpPr>
        <p:spPr/>
        <p:txBody>
          <a:bodyPr/>
          <a:p>
            <a:r>
              <a:rPr lang="ru-RU" altLang="en-US"/>
              <a:t>Оперативная ортопедия по Кемпбеллу- перевод с английского под редакцией Н.В.Загороднего-2021г. </a:t>
            </a:r>
            <a:endParaRPr lang="ru-RU"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Актуальность темы</a:t>
            </a:r>
            <a:endParaRPr lang="ru-RU" altLang="en-US"/>
          </a:p>
        </p:txBody>
      </p:sp>
      <p:sp>
        <p:nvSpPr>
          <p:cNvPr id="3" name="Замещающее содержимое 2"/>
          <p:cNvSpPr>
            <a:spLocks noGrp="1"/>
          </p:cNvSpPr>
          <p:nvPr>
            <p:ph idx="1"/>
          </p:nvPr>
        </p:nvSpPr>
        <p:spPr>
          <a:xfrm>
            <a:off x="609600" y="773430"/>
            <a:ext cx="10972800" cy="4953000"/>
          </a:xfrm>
        </p:spPr>
        <p:txBody>
          <a:bodyPr/>
          <a:p>
            <a:r>
              <a:rPr lang="ru-RU" altLang="en-US" sz="1800"/>
              <a:t>С развитием артрозов суставов стоп и малоэффективным консервативным лечением хотел освятить тему оперативного решения данной проблемы</a:t>
            </a:r>
            <a:endParaRPr lang="ru-RU" altLang="en-US" sz="1800"/>
          </a:p>
          <a:p>
            <a:r>
              <a:rPr lang="ru-RU" altLang="en-US" sz="1800"/>
              <a:t>Подошвенная фасция представляет собой связку (полоску плотной ткани), которая соединяет пяточную кость с подушечкой стопы .Подошвенная фасция действует подобно эластичной ленте, которая растягивается с каждым шагом. Она также поддерживает свод стопы.В случае перенапряжения или повреждения подошвенной фасции она может порваться, ослабнуть, опухнуть, или болеть. Такое состояние называется подошвенным фасцитом. Подошвенный фасцит является одной из наиболее распространенных причин боли в пятке.</a:t>
            </a:r>
            <a:endParaRPr lang="ru-RU" altLang="en-US" sz="1800"/>
          </a:p>
          <a:p>
            <a:r>
              <a:rPr lang="ru-RU" altLang="en-US" sz="1800"/>
              <a:t>К некоторым причинам подошвенного фасцита относятся:</a:t>
            </a:r>
            <a:endParaRPr lang="ru-RU" altLang="en-US" sz="1800"/>
          </a:p>
          <a:p>
            <a:endParaRPr lang="ru-RU" altLang="en-US" sz="1800"/>
          </a:p>
          <a:p>
            <a:r>
              <a:rPr lang="ru-RU" altLang="en-US" sz="1800"/>
              <a:t>напряженные икроножные мышцы или ахилловы сухожилия (плотная ткань, соединяющая икроножные мышцы с пяточной костью);</a:t>
            </a:r>
            <a:endParaRPr lang="ru-RU" altLang="en-US" sz="1800"/>
          </a:p>
          <a:p>
            <a:r>
              <a:rPr lang="ru-RU" altLang="en-US" sz="1800"/>
              <a:t>продолжительная ходьба, стояние или бег, в особенности на твердых поверхностях;</a:t>
            </a:r>
            <a:endParaRPr lang="ru-RU" altLang="en-US" sz="1800"/>
          </a:p>
          <a:p>
            <a:r>
              <a:rPr lang="ru-RU" altLang="en-US" sz="1800"/>
              <a:t>ношение не подходящей по размеру обуви;</a:t>
            </a:r>
            <a:endParaRPr lang="ru-RU" altLang="en-US" sz="1800"/>
          </a:p>
          <a:p>
            <a:r>
              <a:rPr lang="ru-RU" altLang="en-US" sz="1800"/>
              <a:t>ношение обуви, которая не обеспечивает необходимую поддержку стопы;</a:t>
            </a:r>
            <a:endParaRPr lang="ru-RU" altLang="en-US" sz="1800"/>
          </a:p>
          <a:p>
            <a:r>
              <a:rPr lang="ru-RU" altLang="en-US" sz="1800"/>
              <a:t>ослабление тканей стопы с возрастом;</a:t>
            </a:r>
            <a:endParaRPr lang="ru-RU" altLang="en-US" sz="1800"/>
          </a:p>
          <a:p>
            <a:r>
              <a:rPr lang="ru-RU" altLang="en-US" sz="1800"/>
              <a:t>плоскостопие, высокий подъем стопы или неровная походка;</a:t>
            </a:r>
            <a:endParaRPr lang="ru-RU" altLang="en-US" sz="1800"/>
          </a:p>
          <a:p>
            <a:r>
              <a:rPr lang="ru-RU" altLang="en-US" sz="1800"/>
              <a:t>избыточный вес;</a:t>
            </a:r>
            <a:endParaRPr lang="ru-RU" altLang="en-US" sz="1800"/>
          </a:p>
          <a:p>
            <a:r>
              <a:rPr lang="ru-RU" altLang="en-US" sz="1800"/>
              <a:t>беременность или гормональные изменения; под действием гормонов связки и ткани могут становиться более подвижными, чем обычно.</a:t>
            </a:r>
            <a:endParaRPr lang="ru-RU"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Актуальность</a:t>
            </a:r>
            <a:endParaRPr lang="ru-RU" altLang="en-US"/>
          </a:p>
        </p:txBody>
      </p:sp>
      <p:sp>
        <p:nvSpPr>
          <p:cNvPr id="3" name="Замещающее содержимое 2"/>
          <p:cNvSpPr>
            <a:spLocks noGrp="1"/>
          </p:cNvSpPr>
          <p:nvPr>
            <p:ph idx="1"/>
          </p:nvPr>
        </p:nvSpPr>
        <p:spPr/>
        <p:txBody>
          <a:bodyPr/>
          <a:p>
            <a:r>
              <a:rPr lang="ru-RU" altLang="en-US" sz="4000"/>
              <a:t>Одним из методов лечения данной патологии является мобилизация подошвенной фасции на ряду с консервативными методами. </a:t>
            </a:r>
            <a:endParaRPr lang="ru-RU" altLang="en-US" sz="4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r>
              <a:rPr lang="ru-RU" altLang="en-US"/>
              <a:t>Двухпортальная эндоскопическая мобилизация подошвенной фасции</a:t>
            </a:r>
            <a:endParaRPr lang="ru-RU" altLang="en-US"/>
          </a:p>
        </p:txBody>
      </p:sp>
      <p:sp>
        <p:nvSpPr>
          <p:cNvPr id="3" name="Замещающее содержимое 2"/>
          <p:cNvSpPr>
            <a:spLocks noGrp="1"/>
          </p:cNvSpPr>
          <p:nvPr>
            <p:ph idx="1"/>
          </p:nvPr>
        </p:nvSpPr>
        <p:spPr/>
        <p:txBody>
          <a:bodyPr/>
          <a:p>
            <a:r>
              <a:rPr lang="ru-RU" altLang="en-US"/>
              <a:t>1. Пациенту вводят седатики и место обезболивают оперативное поле. Выполняют факультативный сброс крови с конечности и фиксируют жгутом.</a:t>
            </a:r>
            <a:br>
              <a:rPr lang="ru-RU" altLang="en-US"/>
            </a:br>
            <a:r>
              <a:rPr lang="ru-RU" altLang="en-US"/>
              <a:t>2.Контрольную точку для разреза отмечают спереди и снизу от нижней поверхности медиального бугорка пяточной коссти.</a:t>
            </a:r>
            <a:br>
              <a:rPr lang="ru-RU" altLang="en-US"/>
            </a:br>
            <a:r>
              <a:rPr lang="ru-RU" altLang="en-US"/>
              <a:t>3. Выполняют вертикальный колющий разрез5 мм.И тупо рассекают до уровня подошвенной фасции.</a:t>
            </a:r>
            <a:br>
              <a:rPr lang="ru-RU" altLang="en-US"/>
            </a:br>
            <a:r>
              <a:rPr lang="ru-RU" altLang="en-US"/>
              <a:t>4.Эндоторак состоит из элеватора фасции, зонда-крючка, щелевой системы-обтуратор канюля идвух рукояток для съемных крючков и лезвий.</a:t>
            </a:r>
            <a:endParaRPr lang="ru-RU"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p:txBody>
          <a:bodyPr/>
          <a:p>
            <a:r>
              <a:rPr lang="ru-RU" altLang="en-US"/>
              <a:t>5.Пальпаторно определяют медиальную покрывающую часть подошвенной фасции с помощью элеватора.</a:t>
            </a:r>
            <a:br>
              <a:rPr lang="ru-RU" altLang="en-US"/>
            </a:br>
            <a:r>
              <a:rPr lang="ru-RU" altLang="en-US"/>
              <a:t>6. Формируют канал непосредственно под фасцией с помощью элеватора.В этот канал вводят обтуратор и продвигают ее по нижней поверхности фасции к латеральной стороне стопы.</a:t>
            </a:r>
            <a:br>
              <a:rPr lang="ru-RU" altLang="en-US"/>
            </a:br>
            <a:r>
              <a:rPr lang="ru-RU" altLang="en-US"/>
              <a:t>7. Пальпаторно находят обтуратор и делают вертикальный разрез 5 мм над его наконечником, что позволяет вывести через кожу обтуратор и канюлю.</a:t>
            </a:r>
            <a:endParaRPr lang="ru-RU"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p:txBody>
          <a:bodyPr/>
          <a:p>
            <a:r>
              <a:rPr lang="ru-RU" altLang="en-US"/>
              <a:t>8.Удаляют обтуратор из разрезанной канюли, оставляя канюлю на месте.</a:t>
            </a:r>
            <a:br>
              <a:rPr lang="ru-RU" altLang="en-US"/>
            </a:br>
            <a:r>
              <a:rPr lang="ru-RU" altLang="en-US"/>
              <a:t>9. Эндоскоп вводят с медиальной, а зонд с латеральной стороны.</a:t>
            </a:r>
            <a:endParaRPr lang="ru-RU" altLang="en-US"/>
          </a:p>
        </p:txBody>
      </p:sp>
      <p:pic>
        <p:nvPicPr>
          <p:cNvPr id="100" name="Замещающее содержимое 99"/>
          <p:cNvPicPr/>
          <p:nvPr>
            <p:ph sz="half" idx="2"/>
          </p:nvPr>
        </p:nvPicPr>
        <p:blipFill>
          <a:blip r:embed="rId1"/>
          <a:srcRect l="3608" t="31551" r="5401" b="32205"/>
          <a:stretch>
            <a:fillRect/>
          </a:stretch>
        </p:blipFill>
        <p:spPr>
          <a:xfrm>
            <a:off x="5723890" y="190500"/>
            <a:ext cx="6396990" cy="3249295"/>
          </a:xfrm>
          <a:prstGeom prst="rect">
            <a:avLst/>
          </a:prstGeom>
          <a:noFill/>
          <a:ln w="9525">
            <a:noFill/>
          </a:ln>
        </p:spPr>
      </p:pic>
      <p:pic>
        <p:nvPicPr>
          <p:cNvPr id="101" name="Изображение 100"/>
          <p:cNvPicPr/>
          <p:nvPr/>
        </p:nvPicPr>
        <p:blipFill>
          <a:blip r:embed="rId2"/>
          <a:srcRect l="24309" t="29083" r="17185" b="17769"/>
          <a:stretch>
            <a:fillRect/>
          </a:stretch>
        </p:blipFill>
        <p:spPr>
          <a:xfrm>
            <a:off x="8712835" y="3440430"/>
            <a:ext cx="3408045" cy="341757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p:txBody>
          <a:bodyPr/>
          <a:p>
            <a:r>
              <a:rPr lang="ru-RU" altLang="en-US"/>
              <a:t>10.С помощью эндоскопа на мониторе просматривают всю нижнюю фасцию. Двойные метки на внутренней стенке канюли указывают приблизительное место медиальной покрывающей подошв.фасции. Продвигаются в латеральном направлении. Одиночная метка указываетрасположение медиальной межмышечной перегородки. Первые две метки находятся в 9 и 11 мм от дермы с медиальной стороны, тогда как третья метка расположена в 13,5 мм от средней точки между первыми двумя метками.</a:t>
            </a:r>
            <a:endParaRPr lang="ru-RU"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p:txBody>
          <a:bodyPr/>
          <a:p>
            <a:r>
              <a:rPr lang="ru-RU" altLang="en-US"/>
              <a:t>Эти метки соответствуют показателям средней ширины дермальной и медиальной полоски, которые получены при вскрытии трупов и должны использоваться только в качестве руководства.</a:t>
            </a:r>
            <a:endParaRPr lang="ru-RU"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sz="half" idx="1"/>
          </p:nvPr>
        </p:nvSpPr>
        <p:spPr>
          <a:xfrm>
            <a:off x="0" y="86360"/>
            <a:ext cx="5384800" cy="4953000"/>
          </a:xfrm>
        </p:spPr>
        <p:txBody>
          <a:bodyPr/>
          <a:p>
            <a:r>
              <a:rPr lang="ru-RU" altLang="en-US"/>
              <a:t>Во время эндоскопического осмотра медиальной покрывающей части фасции используют зонд для ощупывания ее волокон. К этой анатомической точке отсчета ретроградно вводят нож и отсекают медиальную полоску фасции</a:t>
            </a:r>
            <a:endParaRPr lang="ru-RU" altLang="en-US"/>
          </a:p>
        </p:txBody>
      </p:sp>
      <p:pic>
        <p:nvPicPr>
          <p:cNvPr id="102" name="Замещающее содержимое 101"/>
          <p:cNvPicPr/>
          <p:nvPr>
            <p:ph sz="half" idx="2"/>
          </p:nvPr>
        </p:nvPicPr>
        <p:blipFill>
          <a:blip r:embed="rId1"/>
          <a:srcRect l="3408" t="29205" r="6604" b="26333"/>
          <a:stretch>
            <a:fillRect/>
          </a:stretch>
        </p:blipFill>
        <p:spPr>
          <a:xfrm>
            <a:off x="5254625" y="183515"/>
            <a:ext cx="6861810" cy="4855845"/>
          </a:xfrm>
          <a:prstGeom prst="rect">
            <a:avLst/>
          </a:prstGeom>
          <a:noFill/>
          <a:ln w="9525">
            <a:noFill/>
          </a:ln>
        </p:spPr>
      </p:pic>
    </p:spTree>
  </p:cSld>
  <p:clrMapOvr>
    <a:masterClrMapping/>
  </p:clrMapOvr>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4448</Words>
  <Application>WPS Presentation</Application>
  <PresentationFormat>宽屏</PresentationFormat>
  <Paragraphs>52</Paragraphs>
  <Slides>13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Arial</vt:lpstr>
      <vt:lpstr>SimSun</vt:lpstr>
      <vt:lpstr>Wingdings</vt:lpstr>
      <vt:lpstr>Calibri Light</vt:lpstr>
      <vt:lpstr>Arial Unicode MS</vt:lpstr>
      <vt:lpstr>Calibri</vt:lpstr>
      <vt:lpstr>Microsoft YaHei</vt:lpstr>
      <vt:lpstr>Orange Waves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biska</cp:lastModifiedBy>
  <cp:revision>2</cp:revision>
  <dcterms:created xsi:type="dcterms:W3CDTF">2022-09-12T15:52:47Z</dcterms:created>
  <dcterms:modified xsi:type="dcterms:W3CDTF">2022-09-12T16:32:33Z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1049-11.2.0.11306</vt:lpwstr>
  </property>
  <property fmtid="{D5CDD505-2E9C-101B-9397-08002B2CF9AE}" pid="3" name="ICV">
    <vt:lpwstr>9BF95156DBE04DC1AE7A395D2D39AEB8</vt:lpwstr>
  </property>
</Properties>
</file>