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70" r:id="rId3"/>
    <p:sldId id="256" r:id="rId4"/>
    <p:sldId id="282" r:id="rId5"/>
    <p:sldId id="273" r:id="rId6"/>
    <p:sldId id="281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83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392B5-09A5-4AF3-A5A8-A0FAFF486E62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33FB-B3EB-41C0-BC06-5C9FE6C90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1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D623-A2F7-475B-A38D-1BD4FB5D65A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099" y="-99392"/>
            <a:ext cx="8747901" cy="160126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ФГБОУ ВО «Красноярский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государственный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медицинский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университет им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. проф. В.Ф.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Войно-Ясенецкого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»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Минздрава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России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ЛЕЧЕБНЫЙ ФАКУЛЬТЕТ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5157192"/>
            <a:ext cx="51857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Декан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Газенкампф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А.А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623731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9" descr="C:\Users\gazenkampfaa\Pictures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36843"/>
            <a:ext cx="815818" cy="13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Pictures\acc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9484">
            <a:off x="73354" y="2049295"/>
            <a:ext cx="3120987" cy="244251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1772816"/>
            <a:ext cx="594015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Первичная аккредитация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специалистов – 2018.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Подготовка.</a:t>
            </a:r>
            <a:endParaRPr lang="ru-RU" sz="40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888678" y="2962117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57961" y="2818101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43505" y="374072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57961" y="611925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01516" y="517384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gazenkampfaa\Documents\Деканат\Деканат_новая_эра\Аккредитация_2017\фото станций\20170426_121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80" y="260648"/>
            <a:ext cx="3596744" cy="4795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85184" y="5172807"/>
            <a:ext cx="4258816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доц. Гордеева Н.В.</a:t>
            </a:r>
          </a:p>
          <a:p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асс. Шестакова Н.А.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асс.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Егоров С.А.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64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901516" y="5069323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901516" y="274970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66119" y="288449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81721" y="354178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66119" y="610201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gazenkampfaa\Documents\Деканат\Деканат_новая_эра\Аккредитация_2017\фото станций\20170426_12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528392" cy="47045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85184" y="5172807"/>
            <a:ext cx="4258816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асс. Коновалов В.Н.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Коваленко А.А.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Алексеева Е.А.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1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7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87137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87137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918785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10873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18785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019539" y="6206084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29100" y="518193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85084" y="284382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11753" y="284382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67737" y="35417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gazenkampfaa\Documents\Деканат\Деканат_новая_эра\Аккредитация_2017\фото станций\20170426_115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02" y="332656"/>
            <a:ext cx="3693235" cy="4924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85184" y="5172807"/>
            <a:ext cx="4258816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асс. Кротов М.В.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асс. Довбыш Н.Ю.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асс.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Сорсунов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С.В.</a:t>
            </a:r>
          </a:p>
        </p:txBody>
      </p:sp>
    </p:spTree>
    <p:extLst>
      <p:ext uri="{BB962C8B-B14F-4D97-AF65-F5344CB8AC3E}">
        <p14:creationId xmlns:p14="http://schemas.microsoft.com/office/powerpoint/2010/main" val="12679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6688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6688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8336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0424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8336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16954" y="3525250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22429" y="62060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30956" y="519797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797975" y="2877283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9090" y="287728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gazenkampfaa\Documents\Деканат\Деканат_новая_эра\Аккредитация_2017\фото станций\20170426_115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84" y="332656"/>
            <a:ext cx="3457640" cy="461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85184" y="5172807"/>
            <a:ext cx="4258816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проф. Шестерня П.А.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доц.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Головенкин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С.Е.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доц.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Черонова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А.А.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Тренировки 2-го этапа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14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gazenkampfaa\Pictures\пр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556792"/>
            <a:ext cx="10637116" cy="36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7716" y="2708920"/>
            <a:ext cx="79208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39964" y="2276872"/>
            <a:ext cx="79208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3358" y="2713179"/>
            <a:ext cx="79208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00204" y="2285256"/>
            <a:ext cx="79208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00204" y="2708920"/>
            <a:ext cx="79208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07716" y="2924944"/>
            <a:ext cx="79208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06171" y="2492896"/>
            <a:ext cx="79208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06171" y="2933328"/>
            <a:ext cx="79208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03977" y="2492896"/>
            <a:ext cx="79208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03977" y="2915424"/>
            <a:ext cx="79208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5446" y="2060848"/>
            <a:ext cx="396044" cy="144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55446" y="2481429"/>
            <a:ext cx="396044" cy="144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55446" y="2708920"/>
            <a:ext cx="396044" cy="144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64300" y="2282822"/>
            <a:ext cx="396044" cy="144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64300" y="2713179"/>
            <a:ext cx="396044" cy="14401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094460"/>
            <a:ext cx="1584176" cy="198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3800" y="4509120"/>
            <a:ext cx="1584176" cy="198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20265" y="764704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fmza.ru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6377" y="1520788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Деканат лечебного факультета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298139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Зорина Е.В.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298139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Черкашина И.И.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3594283"/>
            <a:ext cx="3943911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Задачи по поликлинической терапии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572286"/>
            <a:ext cx="3672408" cy="10203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Задачи по госпитальной терапии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4" idx="2"/>
            <a:endCxn id="5" idx="0"/>
          </p:cNvCxnSpPr>
          <p:nvPr/>
        </p:nvCxnSpPr>
        <p:spPr>
          <a:xfrm>
            <a:off x="4596429" y="1268760"/>
            <a:ext cx="611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71800" y="2024844"/>
            <a:ext cx="864096" cy="273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68144" y="2024844"/>
            <a:ext cx="504056" cy="255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 стрелкой 5129"/>
          <p:cNvCxnSpPr>
            <a:stCxn id="13" idx="3"/>
            <a:endCxn id="13" idx="3"/>
          </p:cNvCxnSpPr>
          <p:nvPr/>
        </p:nvCxnSpPr>
        <p:spPr>
          <a:xfrm>
            <a:off x="3995936" y="40824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Прямая со стрелкой 5131"/>
          <p:cNvCxnSpPr>
            <a:stCxn id="8" idx="2"/>
            <a:endCxn id="13" idx="0"/>
          </p:cNvCxnSpPr>
          <p:nvPr/>
        </p:nvCxnSpPr>
        <p:spPr>
          <a:xfrm>
            <a:off x="2159732" y="2802195"/>
            <a:ext cx="0" cy="770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Прямая со стрелкой 5137"/>
          <p:cNvCxnSpPr>
            <a:stCxn id="7" idx="2"/>
          </p:cNvCxnSpPr>
          <p:nvPr/>
        </p:nvCxnSpPr>
        <p:spPr>
          <a:xfrm>
            <a:off x="6984268" y="2802195"/>
            <a:ext cx="36004" cy="809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179512" y="0"/>
            <a:ext cx="8492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</a:rPr>
              <a:t>Задачи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387582" y="5085185"/>
            <a:ext cx="3672408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Разбор на лекциях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7" name="Прямая со стрелкой 46"/>
          <p:cNvCxnSpPr>
            <a:stCxn id="13" idx="2"/>
          </p:cNvCxnSpPr>
          <p:nvPr/>
        </p:nvCxnSpPr>
        <p:spPr>
          <a:xfrm>
            <a:off x="2159732" y="4592645"/>
            <a:ext cx="2064054" cy="49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2" idx="2"/>
            <a:endCxn id="46" idx="0"/>
          </p:cNvCxnSpPr>
          <p:nvPr/>
        </p:nvCxnSpPr>
        <p:spPr>
          <a:xfrm flipH="1">
            <a:off x="4223786" y="4602395"/>
            <a:ext cx="2680210" cy="482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2480" cy="6480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Состав </a:t>
            </a:r>
            <a:r>
              <a:rPr lang="ru-RU" sz="3200" dirty="0" err="1" smtClean="0">
                <a:solidFill>
                  <a:srgbClr val="002060"/>
                </a:solidFill>
              </a:rPr>
              <a:t>аккредитационной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подкомиссии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00578" y="2492896"/>
            <a:ext cx="799288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Председатель подкомиссии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accent1"/>
                </a:solidFill>
              </a:rPr>
              <a:t>Максимчук</a:t>
            </a:r>
            <a:r>
              <a:rPr lang="ru-RU" sz="2400" dirty="0" smtClean="0">
                <a:solidFill>
                  <a:schemeClr val="accent1"/>
                </a:solidFill>
              </a:rPr>
              <a:t> Тамара Васильевна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зам.главного врача  ГП № 7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21763" y="980728"/>
            <a:ext cx="799288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</a:rPr>
              <a:t>Подкомиссия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	50 </a:t>
            </a:r>
            <a:r>
              <a:rPr lang="ru-RU" sz="2400" dirty="0" smtClean="0">
                <a:solidFill>
                  <a:schemeClr val="accent1"/>
                </a:solidFill>
              </a:rPr>
              <a:t>врачей  </a:t>
            </a:r>
            <a:r>
              <a:rPr lang="ru-RU" sz="2400" dirty="0" smtClean="0">
                <a:solidFill>
                  <a:schemeClr val="accent1"/>
                </a:solidFill>
              </a:rPr>
              <a:t>из практического здравоохранения с высшей квалификационной </a:t>
            </a:r>
            <a:r>
              <a:rPr lang="ru-RU" sz="2400" dirty="0" smtClean="0">
                <a:solidFill>
                  <a:schemeClr val="accent1"/>
                </a:solidFill>
              </a:rPr>
              <a:t>категорией.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9632" y="4149080"/>
            <a:ext cx="799288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Секретарь - ?</a:t>
            </a:r>
            <a:endParaRPr lang="ru-RU" sz="2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92480" cy="14401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Ориентировочные сроки проведения первичной аккредитации</a:t>
            </a:r>
            <a:br>
              <a:rPr lang="ru-RU" sz="3200" dirty="0" smtClean="0"/>
            </a:br>
            <a:r>
              <a:rPr lang="ru-RU" sz="3200" dirty="0" smtClean="0"/>
              <a:t>по специальности 31.05.01 «Лечебное дело»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97634"/>
              </p:ext>
            </p:extLst>
          </p:nvPr>
        </p:nvGraphicFramePr>
        <p:xfrm>
          <a:off x="683568" y="2204864"/>
          <a:ext cx="756084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312368"/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ЭТАП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СРОКИ</a:t>
                      </a:r>
                      <a:endParaRPr lang="ru-RU" sz="2800" dirty="0"/>
                    </a:p>
                  </a:txBody>
                  <a:tcPr/>
                </a:tc>
              </a:tr>
              <a:tr h="4877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Тестирование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26.06.2017г.</a:t>
                      </a:r>
                      <a:endParaRPr lang="ru-RU" sz="2400" dirty="0"/>
                    </a:p>
                  </a:txBody>
                  <a:tcPr/>
                </a:tc>
              </a:tr>
              <a:tr h="4877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Практические навыки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29.06.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–  07.07.2017г.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98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Задачи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11.07. – 14.07.2017г.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2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75927"/>
            <a:ext cx="3648767" cy="19442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ПРИКАЗ Ректора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№ 510-осн от 01.02.2018г.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gazenkampfaa\Documents\ДЕКАНАТ\Деканат_новая_эра\Аккредитация\Аккредитация_2018\Приказы\Новый рисунок (6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51029" cy="65253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3140968"/>
            <a:ext cx="4248472" cy="576064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0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02" y="58687"/>
            <a:ext cx="8229600" cy="7060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Тестирование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azenkampfaa\Documents\ДЕКАНАТ\Деканат_новая_эра\Аккредитация\Аккредитация_2017\Нов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6" y="1201687"/>
            <a:ext cx="9160396" cy="50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9002" y="6211378"/>
            <a:ext cx="8229600" cy="706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https://fmza.ru</a:t>
            </a:r>
            <a:r>
              <a:rPr lang="en-US" dirty="0">
                <a:solidFill>
                  <a:srgbClr val="C00000"/>
                </a:solidFill>
              </a:rPr>
              <a:t>/fund_assessment_means/lechebnoe-delo/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Тренировочное т</a:t>
            </a:r>
            <a:r>
              <a:rPr lang="ru-RU" dirty="0" smtClean="0">
                <a:solidFill>
                  <a:srgbClr val="C00000"/>
                </a:solidFill>
              </a:rPr>
              <a:t>естирование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340768"/>
            <a:ext cx="8229600" cy="706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2017г – </a:t>
            </a:r>
            <a:r>
              <a:rPr lang="ru-RU" sz="3600" dirty="0" smtClean="0">
                <a:solidFill>
                  <a:srgbClr val="0070C0"/>
                </a:solidFill>
              </a:rPr>
              <a:t>2 попытки.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42088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>2018г – </a:t>
            </a:r>
            <a:r>
              <a:rPr lang="ru-RU" sz="3600" dirty="0" smtClean="0">
                <a:solidFill>
                  <a:srgbClr val="0070C0"/>
                </a:solidFill>
              </a:rPr>
              <a:t>10 попыток.</a:t>
            </a:r>
          </a:p>
          <a:p>
            <a:r>
              <a:rPr lang="ru-RU" sz="3300" dirty="0" smtClean="0">
                <a:solidFill>
                  <a:srgbClr val="0070C0"/>
                </a:solidFill>
              </a:rPr>
              <a:t>Расписание с 1-го марта по 18-ое мая</a:t>
            </a:r>
            <a:endParaRPr lang="ru-RU" sz="3300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5346" y="357301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</a:rPr>
              <a:t>Разбор на лекциях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56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Практические </a:t>
            </a:r>
            <a:r>
              <a:rPr lang="ru-RU" sz="3600" dirty="0" err="1" smtClean="0">
                <a:solidFill>
                  <a:srgbClr val="C00000"/>
                </a:solidFill>
              </a:rPr>
              <a:t>навки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556905"/>
              </p:ext>
            </p:extLst>
          </p:nvPr>
        </p:nvGraphicFramePr>
        <p:xfrm>
          <a:off x="323528" y="764704"/>
          <a:ext cx="8568951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58"/>
                <a:gridCol w="1726648"/>
                <a:gridCol w="3370602"/>
                <a:gridCol w="3096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Станция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Проверяемые навыки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Оборудование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ДИСПАНСЕ-РИЗАЦИЯ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Обработка рук, измерение артериального давления.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Осмотр пациента с заболеванием органов дыхания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Тренажер для измерения</a:t>
                      </a:r>
                      <a:r>
                        <a:rPr lang="ru-RU" sz="1600" baseline="0" dirty="0" smtClean="0"/>
                        <a:t> артериального давления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Тренажер для диагностики заболеваний легких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ФИЗИКАЛЬНОЕ</a:t>
                      </a:r>
                      <a:r>
                        <a:rPr lang="ru-RU" sz="1600" baseline="0" dirty="0" smtClean="0"/>
                        <a:t> ОБСЛЕДОВАНИЕ ПАЦИЕНТА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Осмотр пациента с заболеванием сердечно сосудистой системы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Тренажер для диагностики заболеваний</a:t>
                      </a:r>
                      <a:r>
                        <a:rPr lang="ru-RU" sz="1600" baseline="0" dirty="0" smtClean="0"/>
                        <a:t> сердца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НЕОТЛОЖНАЯ МЕДИЦИНСКАЯ ПОМОЩЬ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Внутривенное</a:t>
                      </a:r>
                      <a:r>
                        <a:rPr lang="ru-RU" sz="1600" baseline="0" dirty="0" smtClean="0"/>
                        <a:t> ведение пациенту 40% р-</a:t>
                      </a:r>
                      <a:r>
                        <a:rPr lang="ru-RU" sz="1600" baseline="0" dirty="0" err="1" smtClean="0"/>
                        <a:t>ра</a:t>
                      </a:r>
                      <a:r>
                        <a:rPr lang="ru-RU" sz="1600" baseline="0" dirty="0" smtClean="0"/>
                        <a:t> глюкозы.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Фантом с возможностями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внутривенных, внутримышечных и подкожных инъекций.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 РЕАНИМАЦИОН-НЫЙ КОМПЛЕКС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</a:t>
                      </a:r>
                      <a:r>
                        <a:rPr lang="ru-RU" sz="1600" baseline="0" dirty="0" smtClean="0"/>
                        <a:t> сердечно-легочной реанимации</a:t>
                      </a:r>
                      <a:endParaRPr lang="ru-RU" sz="1600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Манекен взрослого для обучения СЛР с компьютерной регистрацией </a:t>
                      </a:r>
                      <a:r>
                        <a:rPr lang="ru-RU" sz="1600" dirty="0" smtClean="0"/>
                        <a:t>результатов</a:t>
                      </a:r>
                      <a:endParaRPr lang="ru-RU" sz="16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ЭКСТРЕННАЯ МЕДИЦИНСКАЯ ПОМОЩЬ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Экстренная медицинская помощь при </a:t>
                      </a:r>
                      <a:r>
                        <a:rPr lang="ru-RU" sz="1600" dirty="0" err="1" smtClean="0"/>
                        <a:t>жизнеугрожающих</a:t>
                      </a:r>
                      <a:r>
                        <a:rPr lang="ru-RU" sz="1600" dirty="0" smtClean="0"/>
                        <a:t> состояниях</a:t>
                      </a:r>
                      <a:endParaRPr lang="ru-RU" sz="1600" b="1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Полноростовой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универсальный манекен с возможностью имитации различных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показателей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125426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C00000"/>
                </a:solidFill>
              </a:rPr>
              <a:t>Станция № 6 «Коммуникативные навыки» - ???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gazenkampfaa\Documents\Деканат\Деканат_новая_эра\Аккредитация_2017\ПЛАН_симцентр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" y="260648"/>
            <a:ext cx="9050837" cy="64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148064" y="3335040"/>
            <a:ext cx="1800200" cy="3456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84" y="5172807"/>
            <a:ext cx="4258816" cy="168519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доц. Зорина Е.В.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доц. Барон И.И.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доц. </a:t>
            </a:r>
            <a:r>
              <a:rPr lang="ru-RU" sz="2800" dirty="0" err="1" smtClean="0">
                <a:solidFill>
                  <a:srgbClr val="002060"/>
                </a:solidFill>
              </a:rPr>
              <a:t>Евсюков</a:t>
            </a:r>
            <a:r>
              <a:rPr lang="ru-RU" sz="2800" dirty="0" smtClean="0">
                <a:solidFill>
                  <a:srgbClr val="002060"/>
                </a:solidFill>
              </a:rPr>
              <a:t> А.А.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99592" y="2818101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82505" y="354178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43608" y="607317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888196" y="5161559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888196" y="296211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gazenkampfaa\Documents\Деканат\Деканат_новая_эра\Аккредитация_2017\фото станций\20170426_121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2176" y="848544"/>
            <a:ext cx="4703168" cy="3527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285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ФГБОУ ВО «Красноярский государственный медицинский университет им. проф. В.Ф. Войно-Ясенецкого»  Минздрава России  ЛЕЧЕБНЫЙ ФАКУЛЬТЕТ</vt:lpstr>
      <vt:lpstr>Состав аккредитационной подкомиссии</vt:lpstr>
      <vt:lpstr>Ориентировочные сроки проведения первичной аккредитации по специальности 31.05.01 «Лечебное дело»</vt:lpstr>
      <vt:lpstr>ПРИКАЗ Ректора № 510-осн от 01.02.2018г.</vt:lpstr>
      <vt:lpstr>Тестирование</vt:lpstr>
      <vt:lpstr>Тренировочное тестирование</vt:lpstr>
      <vt:lpstr>Практические навки</vt:lpstr>
      <vt:lpstr>Презентация PowerPoint</vt:lpstr>
      <vt:lpstr>доц. Зорина Е.В. доц. Барон И.И. доц. Евсюков А.А.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Тренировки 2-го этапа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 первичной аккредитации по специальности 31.05.01 «Лечебное дело»</dc:title>
  <dc:creator>Газенкампф Андрей Александрович</dc:creator>
  <cp:lastModifiedBy>Газенкампф Андрей Александрович</cp:lastModifiedBy>
  <cp:revision>47</cp:revision>
  <dcterms:created xsi:type="dcterms:W3CDTF">2017-04-18T08:58:20Z</dcterms:created>
  <dcterms:modified xsi:type="dcterms:W3CDTF">2018-03-05T03:41:16Z</dcterms:modified>
</cp:coreProperties>
</file>