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68" r:id="rId1"/>
  </p:sldMasterIdLst>
  <p:notesMasterIdLst>
    <p:notesMasterId r:id="rId4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B012BA-2777-4BB4-9C12-7D78F97EAB61}" type="datetimeFigureOut">
              <a:rPr lang="ru-RU" smtClean="0"/>
              <a:t>10.01.2021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668D96-DA7A-4F59-8AA0-B2BD6C9F1C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6190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68D96-DA7A-4F59-8AA0-B2BD6C9F1C6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3578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1677299-B709-42DF-9321-087B1EA6C289}" type="datetimeFigureOut">
              <a:rPr lang="ru-RU" smtClean="0"/>
              <a:t>10.01.2021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56EEC5F-0C72-4D7D-91ED-B6F6444F70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677299-B709-42DF-9321-087B1EA6C289}" type="datetimeFigureOut">
              <a:rPr lang="ru-RU" smtClean="0"/>
              <a:t>10.01.2021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6EEC5F-0C72-4D7D-91ED-B6F6444F70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677299-B709-42DF-9321-087B1EA6C289}" type="datetimeFigureOut">
              <a:rPr lang="ru-RU" smtClean="0"/>
              <a:t>10.01.2021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6EEC5F-0C72-4D7D-91ED-B6F6444F70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677299-B709-42DF-9321-087B1EA6C289}" type="datetimeFigureOut">
              <a:rPr lang="ru-RU" smtClean="0"/>
              <a:t>10.01.2021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6EEC5F-0C72-4D7D-91ED-B6F6444F70C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677299-B709-42DF-9321-087B1EA6C289}" type="datetimeFigureOut">
              <a:rPr lang="ru-RU" smtClean="0"/>
              <a:t>10.01.2021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6EEC5F-0C72-4D7D-91ED-B6F6444F70C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677299-B709-42DF-9321-087B1EA6C289}" type="datetimeFigureOut">
              <a:rPr lang="ru-RU" smtClean="0"/>
              <a:t>10.01.2021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6EEC5F-0C72-4D7D-91ED-B6F6444F70C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677299-B709-42DF-9321-087B1EA6C289}" type="datetimeFigureOut">
              <a:rPr lang="ru-RU" smtClean="0"/>
              <a:t>10.01.2021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6EEC5F-0C72-4D7D-91ED-B6F6444F70C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677299-B709-42DF-9321-087B1EA6C289}" type="datetimeFigureOut">
              <a:rPr lang="ru-RU" smtClean="0"/>
              <a:t>10.01.2021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6EEC5F-0C72-4D7D-91ED-B6F6444F70C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677299-B709-42DF-9321-087B1EA6C289}" type="datetimeFigureOut">
              <a:rPr lang="ru-RU" smtClean="0"/>
              <a:t>10.01.2021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6EEC5F-0C72-4D7D-91ED-B6F6444F70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1677299-B709-42DF-9321-087B1EA6C289}" type="datetimeFigureOut">
              <a:rPr lang="ru-RU" smtClean="0"/>
              <a:t>10.01.2021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6EEC5F-0C72-4D7D-91ED-B6F6444F70C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1677299-B709-42DF-9321-087B1EA6C289}" type="datetimeFigureOut">
              <a:rPr lang="ru-RU" smtClean="0"/>
              <a:t>10.01.2021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56EEC5F-0C72-4D7D-91ED-B6F6444F70C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1677299-B709-42DF-9321-087B1EA6C289}" type="datetimeFigureOut">
              <a:rPr lang="ru-RU" smtClean="0"/>
              <a:t>10.01.2021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56EEC5F-0C72-4D7D-91ED-B6F6444F70C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476672"/>
            <a:ext cx="7140628" cy="3327648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екция №1</a:t>
            </a:r>
            <a:b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</a:t>
            </a:r>
            <a:r>
              <a:rPr lang="ru-RU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внутриаптечного контроля качества лекарственных средств</a:t>
            </a:r>
            <a:endParaRPr lang="ru-RU" sz="40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8228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32656"/>
            <a:ext cx="8219256" cy="5793507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данном журнале указываются следующие сведения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дата осуществления контроля и номер по порядку;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номер рецепта, требования, наименование медицинской организации, выдавшей их (при наличии);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номер серии лекарственного средства промышленного производства;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состав лекарственного средства: определяемое вещество или ион (указывается при физическом или химическом контроле лекарственных форм, изготовленных по рецептам);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д) результаты физического, органолептического, качественного контроля (каждый по шкале: положительный или отрицательный), химического контроля (качественное и количественное определение);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е) ФИО лица, изготовившего, расфасовавшего лекарственный препарат;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ж) подпись лица, проверившего изготовленный лекарственный препарат;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з) заключение по результатам письменного контрол</a:t>
            </a:r>
            <a:r>
              <a:rPr lang="ru-RU" dirty="0"/>
              <a:t>я: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удовлетворительно или неудовлетворительно.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00011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Журнал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должен быть пронумерован, прошнурован и скреплен подписью руководителя аптечной организации (индивидуального предпринимателя) и печатью (при наличии печати).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34873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1560" y="692696"/>
            <a:ext cx="8227999" cy="4842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8633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приемочного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контроля: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предупреждение поступления в аптеку некачественных лекарственных средств</a:t>
            </a:r>
            <a:r>
              <a:rPr lang="ru-RU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ru-RU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Такому виду внутриаптечного контроля подвергаются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ЛС, поступающих в аптеку (независимо от источника их поступления).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3.Приемочный контроль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4995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04664"/>
            <a:ext cx="8147248" cy="57214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Приемочный контроль заключается в проверке поступающих лекарственных средств на соответствие требованиям по показателям</a:t>
            </a: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ctr">
              <a:buNone/>
            </a:pPr>
            <a:endParaRPr lang="ru-RU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Маркировка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Упаковка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роверка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правильности оформления сопроводительных документов, включая документы, подтверждающие качество лекарственных средств.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16253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19256" cy="5433467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по показателю </a:t>
            </a:r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"Описание"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предусматривает проверку внешнего вида, запаха. В случае возникновения сомнений в качестве лекарственных средств образцы направляются в аккредитованную испытательную лабораторию (центр) для проведения дополнительных испытаний.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53565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301608" cy="5534075"/>
          </a:xfrm>
        </p:spPr>
        <p:txBody>
          <a:bodyPr>
            <a:normAutofit/>
          </a:bodyPr>
          <a:lstStyle/>
          <a:p>
            <a:pPr marL="0" indent="0" algn="just" fontAlgn="base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 algn="just" fontAlgn="base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проверке по показателю </a:t>
            </a:r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"Упаковка"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главное  внимание обращается на ее целостность и соответствие физико-химическим свойствам лекарственных средств.</a:t>
            </a:r>
          </a:p>
          <a:p>
            <a:pPr marL="0" indent="0" algn="just" fontAlgn="base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 algn="just" fontAlgn="base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base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контроле по показателю </a:t>
            </a:r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"Маркировка"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проверяется соответствие маркировки первичной, вторичной упаковки лекарственного средства требованиям документа в области контроля качества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60066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208912" cy="5256584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Письменный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осуществляет провизор-технолог.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Паспорт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письменного контроля заполняется в соответствии с последовательностью технологических операций.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Паспорт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письменного контроля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заполняется сразу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изготовления лекарственного препарата.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Паспорта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письменного контроля хранятся в течение двух месяцев со дня изготовления лекарственных препаратов.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4.Письменный контроль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1839028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19256" cy="5433467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Все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расчеты для изготовления лекарственного препарата производятся до изготовления лекарственного препарата и записываются в паспорте письменного контроля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Изготовленные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лекарственные препараты, рецепты и требования, по которым изготовлены лекарственные препараты, заполненные паспорта письменного контроля передаются фармацевтом</a:t>
            </a:r>
            <a:r>
              <a:rPr lang="ru-RU" dirty="0"/>
              <a:t> 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проверку провизору-технологу.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8216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678091"/>
          </a:xfrm>
        </p:spPr>
        <p:txBody>
          <a:bodyPr>
            <a:normAutofit/>
          </a:bodyPr>
          <a:lstStyle/>
          <a:p>
            <a:pPr marL="109728" indent="0" algn="just" fontAlgn="base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 fontAlgn="base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Письменный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заключается в проверке соответствия записей в паспорте письменного контроля назначениям в рецепте или требовании, правильности произведенных расчетов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09728" indent="0" algn="just" fontAlgn="base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Если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провизором-аналитиком проведен полный химический контроль качества изготовленного лекарственного препарата, то на паспорте письменного контроля проставляется номер химического анализа и подпись провизора-аналитика.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1231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положения приказа МЗ №751н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контроля качества ЛС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Приемочный контроль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Письменный контроль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Опросный контроль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Органолептический контроль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Физический контроль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Химический контроль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контролю качества стерильных растворов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при отпуске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лекции</a:t>
            </a:r>
            <a:endParaRPr lang="ru-RU" b="1" u="sng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0537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Опросный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осуществляется провизором-технологом в течении рабочего дня после изготовления фармацевтом не более пяти лекарственных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Опросный контроль</a:t>
            </a:r>
            <a:br>
              <a:rPr lang="ru-RU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(выборочный вид контроля)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56348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Заключается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проверке лекарственного препарата (в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гомеопатического) по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показателю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«Описание», включающая внешний вид, запах, однородность, отсутствие механических включений (в жидких лекарственных формах).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6.Органолептический контроль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(обязательный вид контроля)</a:t>
            </a: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9929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219256" cy="5649491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вкус проверяются выборочно лекарственные формы, предназначенные для детей.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Однородность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порошков, мазей, суппозиториев проводится до разделения массы на дозы в соответствии с требованиями ГФ.  Проверка  однородности у этих ЛФ осуществляется выборочно у каждого фармацевта в течение рабочего дня и с учетом всех видов изготовленных лекарственных форм.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29111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96752"/>
            <a:ext cx="8147248" cy="4929411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Физический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проводит провизор-аналитик и он заключается в проверке общей массы или объема лекарственного препарата, количества и массы отдельных доз (не менее трех), входящих в лекарственный препарат, количества гранул в одном грамме гомеопатических гранул,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распадаемости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гомеопатических гранул.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Физический контроль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5672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476672"/>
            <a:ext cx="8075240" cy="5649491"/>
          </a:xfrm>
        </p:spPr>
        <p:txBody>
          <a:bodyPr>
            <a:normAutofit/>
          </a:bodyPr>
          <a:lstStyle/>
          <a:p>
            <a:pPr algn="just" fontAlgn="base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физического контроля проверяется также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укупорки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изготовленного лекарственного препарата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fontAlgn="base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Лекарственные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препараты, изготовленные по рецептам, требованиям, подлежат физическому контролю выборочно в течение рабочего дня с учетом всех видов изготовленных лекарственных форм, но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3% от их количества за день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85101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48680"/>
            <a:ext cx="8219256" cy="5577483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Лекарственные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препараты, изготовленные в виде внутриаптечной заготовки, подлежат физическому контролю в количестве не менее трех упаковок каждой серии (в том числе фасовка промышленной продукции и гомеопатических лекарственных средств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Обязательному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контролю количества гранул в одном грамме подлежат гранулы сахарные, как вспомогательное вещество, при поступлении в аптеку.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68032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76672"/>
            <a:ext cx="8147248" cy="5649491"/>
          </a:xfrm>
        </p:spPr>
        <p:txBody>
          <a:bodyPr>
            <a:normAutofit/>
          </a:bodyPr>
          <a:lstStyle/>
          <a:p>
            <a:pPr marL="0" indent="0" algn="ctr" fontAlgn="base">
              <a:buNone/>
            </a:pPr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Физический контроль обязательно осуществляется в отношении лекарственных препаратов</a:t>
            </a: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ctr" fontAlgn="base">
              <a:buNone/>
            </a:pPr>
            <a:endParaRPr lang="ru-RU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fontAlgn="base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предназначенных для применения у детей в возрасте до 1 года, </a:t>
            </a:r>
          </a:p>
          <a:p>
            <a:pPr lvl="1" algn="just" fontAlgn="base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содержащих наркотические средства, психотропные и сильнодействующие в-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lvl="1" algn="just" fontAlgn="base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лекарственные препараты, требующие стерилизации, </a:t>
            </a:r>
          </a:p>
          <a:p>
            <a:pPr lvl="1" algn="just" fontAlgn="base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суппозиториев, </a:t>
            </a:r>
          </a:p>
          <a:p>
            <a:pPr lvl="1" algn="just" fontAlgn="base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инъекционных гомеопатических растворов, </a:t>
            </a:r>
          </a:p>
          <a:p>
            <a:pPr lvl="1" algn="just" fontAlgn="base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настоек гомеопатических матричных.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543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Выполняется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провизором-аналитиком и заключается в оценке качества изготовления лекарственных препаратов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показателям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Подлинность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Испытания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чистоту и допустимые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примеси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(качественный анализ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Количественное определение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(количественный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анализ).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u="sng" dirty="0" smtClean="0">
                <a:solidFill>
                  <a:srgbClr val="7030A0"/>
                </a:solidFill>
              </a:rPr>
              <a:t>8.Химический контроль</a:t>
            </a:r>
            <a:endParaRPr lang="ru-RU" b="1" u="sng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9771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219256" cy="6048672"/>
          </a:xfrm>
        </p:spPr>
        <p:txBody>
          <a:bodyPr>
            <a:normAutofit fontScale="92500" lnSpcReduction="20000"/>
          </a:bodyPr>
          <a:lstStyle/>
          <a:p>
            <a:pPr marL="0" indent="0" algn="ctr" fontAlgn="base">
              <a:buNone/>
            </a:pPr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Качественному анализу в обязательном порядке подвергаются:</a:t>
            </a:r>
          </a:p>
          <a:p>
            <a:pPr marL="0" indent="0" algn="just" fontAlgn="base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очищенная вода и вода для инъекций ежедневно из каждого баллона, а при подаче воды по трубопроводу - на каждом рабочем месте на отсутствие хлоридов, сульфатов и солей кальция. Вода, предназначенная для изготовления стерильных растворов, должна быть также проверена на отсутствие восстанавливающих веществ, солей аммония и углерода диоксида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 fontAlgn="base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base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все лекарственные средства и концентрированные растворы (в том числе настойки гомеопатические матричные,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тритурации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гомеопатические первого десятичного разведения, растворы гомеопатические первого десятичного разведения), поступающие из помещений для хранения в помещения для изготовления лекарственных препаратов;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4975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6192688"/>
          </a:xfrm>
        </p:spPr>
        <p:txBody>
          <a:bodyPr>
            <a:normAutofit/>
          </a:bodyPr>
          <a:lstStyle/>
          <a:p>
            <a:pPr marL="0" indent="0" algn="just" fontAlgn="base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лекарственные средства, поступившие в аптечную организацию, к индивидуальному предпринимателю в случае возникновения сомнения в их качестве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base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концентрированные растворы, жидкие лекарственные средства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бюреточной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установке и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штангласах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пипетками, находящиеся в помещении изготовления лекарственных препаратов, при их заполнении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base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д) расфасованные лекарственные средства промышленного производства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base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е) гомеопатические лекарственные препараты в виде внутриаптечной заготовки. Качество лекарственного препарата оценивают по вспомогательным веществам.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1523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algn="ctr">
              <a:buNone/>
            </a:pPr>
            <a:endParaRPr lang="ru-RU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ru-RU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3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26 октября 2015 г. N 751н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правил изготовления и отпуска лекарственных препаратов для медицинского применения аптечными организациями, индивидуальными предпринимателями, имеющими лицензию на фармацевтическую деятельность».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7030A0"/>
                </a:solidFill>
              </a:rPr>
              <a:t/>
            </a:r>
            <a:br>
              <a:rPr lang="ru-RU" sz="3600" dirty="0" smtClean="0">
                <a:solidFill>
                  <a:srgbClr val="7030A0"/>
                </a:solidFill>
              </a:rPr>
            </a:br>
            <a:r>
              <a:rPr lang="ru-RU" sz="3600" u="sng" dirty="0" smtClean="0">
                <a:solidFill>
                  <a:srgbClr val="7030A0"/>
                </a:solidFill>
                <a:effectLst/>
              </a:rPr>
              <a:t>1.</a:t>
            </a:r>
            <a:r>
              <a:rPr lang="ru-RU" sz="3600" u="sng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Основные положения приказа МЗ №751н</a:t>
            </a:r>
            <a:r>
              <a:rPr lang="ru-RU" u="sng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u="sng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u="sng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368275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219256" cy="5865515"/>
          </a:xfrm>
        </p:spPr>
        <p:txBody>
          <a:bodyPr>
            <a:normAutofit/>
          </a:bodyPr>
          <a:lstStyle/>
          <a:p>
            <a:pPr marL="0" indent="0" algn="just" fontAlgn="base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Вода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очищенная и вода для инъекций должны ежеквартально подвергаться полному химическому  анализу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 fontAlgn="base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base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Качественному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анализу должны подвергаться выборочно лекарственные препараты различных лекарственных форм, изготовленные фармацевтом (провизором) в течение рабочего дня, но не менее 10% от общего количества изготовленных каждым фармацевтом лекарственных препаратов, кроме гомеопатических.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788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19256" cy="5721499"/>
          </a:xfrm>
        </p:spPr>
        <p:txBody>
          <a:bodyPr>
            <a:normAutofit/>
          </a:bodyPr>
          <a:lstStyle/>
          <a:p>
            <a:pPr marL="0" indent="0" algn="ctr" fontAlgn="base">
              <a:buNone/>
            </a:pPr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Качественному и количественному анализу (полный химический контроль) подвергаются в обязательном порядке:</a:t>
            </a:r>
          </a:p>
          <a:p>
            <a:pPr marL="0" indent="0" algn="just" fontAlgn="base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все растворы для инъекций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инфузий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стерилизации, включая определение значения рН,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изотонирующих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стабилизирующих веществ. Растворы для инъекций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инфузий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после стерилизации проверяются по значению рН, подлинности и количественному содержанию действующих веществ; стабилизаторы после стерилизации проверяются лишь в случае, предусмотренном документом в области контроля качества;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04079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219256" cy="5649491"/>
          </a:xfrm>
        </p:spPr>
        <p:txBody>
          <a:bodyPr>
            <a:normAutofit lnSpcReduction="10000"/>
          </a:bodyPr>
          <a:lstStyle/>
          <a:p>
            <a:pPr marL="0" indent="0" algn="just" fontAlgn="base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стерильные растворы для наружного применения (офтальмологические растворы для орошений, растворы для лечения ожоговых поверхностей и открытых ран,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интравагинального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введения и иные стерильные растворы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indent="0" algn="just" fontAlgn="base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base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глазные капли и мази, содержащие наркотические средства, психотропные, сильнодействующие вещества. При анализе глазных капель содержание в них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изотонирующих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стабилизирующих веществ определяется до стерилизации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 fontAlgn="base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base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все лекарственные формы, предназначенные для лечения новорожденных детей и детей до 1 года;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582407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352928" cy="6192688"/>
          </a:xfrm>
        </p:spPr>
        <p:txBody>
          <a:bodyPr>
            <a:normAutofit lnSpcReduction="10000"/>
          </a:bodyPr>
          <a:lstStyle/>
          <a:p>
            <a:pPr marL="0" indent="0" algn="just" fontAlgn="base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д) растворы атропина сульфата и кислоты хлористоводородной (для внутреннего применения), растворы серебра нитрата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 fontAlgn="base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base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е) все концентрированные растворы,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тритурации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кроме гомеопатических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тритураций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 fontAlgn="base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base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ж) лекарственные препараты в виде внутриаптечной заготовки каждой серии, кроме гомеопатических лекарственных препаратов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 fontAlgn="base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base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з) стабилизаторы, применяемые при изготовлении растворов для инъекций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инфузий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буферные растворы, применяемые при изготовлении глазных капель;</a:t>
            </a:r>
          </a:p>
        </p:txBody>
      </p:sp>
    </p:spTree>
    <p:extLst>
      <p:ext uri="{BB962C8B-B14F-4D97-AF65-F5344CB8AC3E}">
        <p14:creationId xmlns:p14="http://schemas.microsoft.com/office/powerpoint/2010/main" val="83223017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291264" cy="5721499"/>
          </a:xfrm>
        </p:spPr>
        <p:txBody>
          <a:bodyPr>
            <a:normAutofit/>
          </a:bodyPr>
          <a:lstStyle/>
          <a:p>
            <a:pPr marL="0" indent="0" algn="just" fontAlgn="base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и) концентрация спирта этилового при разведении, а также в случае возникновения сомнений в качестве спирта этилового при его поступлении в аптечную организацию, к индивидуальному предпринимателю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 fontAlgn="base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base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к) инъекционные гомеопатические растворы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 fontAlgn="base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л) лекарственные формы, изготовленные по рецептам и требованиям, в количестве не менее трех лекарственных форм при работе в одну смену с учетом различных видов лекарственных форм.</a:t>
            </a:r>
          </a:p>
        </p:txBody>
      </p:sp>
    </p:spTree>
    <p:extLst>
      <p:ext uri="{BB962C8B-B14F-4D97-AF65-F5344CB8AC3E}">
        <p14:creationId xmlns:p14="http://schemas.microsoft.com/office/powerpoint/2010/main" val="104299960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Особое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 должно обращаться на лекарственные формы для детей, применяемые в офтальмологической практике, содержащие наркотические и ядовитые средства, растворы для лечебных клизм.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050446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До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после стерилизации стерильных растворов выполняется их контроль на механические включения.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Механическими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включениями являются посторонние подвижные нерастворимые вещества, кроме пузырьков газа, случайно присутствующие в растворах лекарственных препаратов.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Одновременно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должны проверяться объем растворов в емкостях и качество их укупорки.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9.Требования к контролю качества стерильных растворов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613435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20688"/>
            <a:ext cx="8147248" cy="5505475"/>
          </a:xfrm>
        </p:spPr>
        <p:txBody>
          <a:bodyPr>
            <a:normAutofit/>
          </a:bodyPr>
          <a:lstStyle/>
          <a:p>
            <a:pPr algn="just" fontAlgn="base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процессе изготовления стерильные растворы должны подвергаться первичному и вторичному контролю на механические включения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fontAlgn="base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Первичный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осуществляется после фильтрования и фасовки изготовленного раствора. При обнаружении механических включений раствор повторно фильтруется, вновь просматривается, укупоривается, маркируется и стерилизуется.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986039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219256" cy="5649491"/>
          </a:xfrm>
        </p:spPr>
        <p:txBody>
          <a:bodyPr>
            <a:normAutofit/>
          </a:bodyPr>
          <a:lstStyle/>
          <a:p>
            <a:pPr algn="just" fontAlgn="base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Растворы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изготовленные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асептически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просматриваются один раз после фасовки или стерилизующего фильтрования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fontAlgn="base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Первичному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вторичному контролю подлежат 100% емкостей с растворами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fontAlgn="base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Контроль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растворов на отсутствие механических включений осуществляется провизором - технологом с соблюдением условий и техники контроля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966567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19256" cy="5721499"/>
          </a:xfrm>
        </p:spPr>
        <p:txBody>
          <a:bodyPr/>
          <a:lstStyle/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просмотра емкостей должно быть специально оборудованное рабочее место, защищенное от попадания прямых солнечных лучей, допускается применение черно-белого экрана и специальных устройств.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зависимости от объема емкости просматриваются одновременно от одной до пяти штук.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7122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Настоящие правила распространяются на изготовление и отпуск лекарственных препаратов аптечными организациями и индивидуальными предпринимателями, в том числе по рецептам на лекарственные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препараты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по требованиям-накладным медицинских организаций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9072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52736"/>
            <a:ext cx="8291264" cy="5688632"/>
          </a:xfrm>
        </p:spPr>
        <p:txBody>
          <a:bodyPr>
            <a:normAutofit/>
          </a:bodyPr>
          <a:lstStyle/>
          <a:p>
            <a:pPr marL="0" indent="0" algn="ctr" fontAlgn="base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Подвергаются </a:t>
            </a:r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изготовленные лекарственные препараты, в рамках которого проверяется соответствие</a:t>
            </a:r>
            <a:r>
              <a:rPr lang="ru-RU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fontAlgn="base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упаковки лекарственного препарата физико-химическим свойствам, входящих в него лекарственных средств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указанных в рецепте или требовании доз наркотических средств, психотропных, сильнодействующих веществ возрасту пациента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реквизитов рецепта, требования сведениям, указанным на упаковке изготовленного лекарственного препарата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маркировки лекарственного препарата </a:t>
            </a:r>
            <a:r>
              <a:rPr lang="ru-RU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требованиям.</a:t>
            </a:r>
          </a:p>
          <a:p>
            <a:pPr marL="0" indent="0">
              <a:buNone/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2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выявлении одного из указанных несоответствий изготовленный лекарственный препарат не подлежит отпуску.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10.Контроль при отпуске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2575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7704856" cy="528945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содержит особенности изготовления жидких, твердых, гомеопатических, офтальмологических ЛФ и ЛФ в асептических условиях (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инфузий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инъекции), а также  разделы контроля качества и видов внутриаптечного контроля, правила отпуска, требования к маркировки изготовленных ЛФ, </a:t>
            </a:r>
            <a:r>
              <a:rPr lang="ru-RU" sz="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параметры </a:t>
            </a:r>
            <a:r>
              <a:rPr lang="ru-RU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аптечной посуды.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8500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текст приказа содержит табличные данные допустимых отклонений в объеме и массе ЛФ и содержании действующего вещества в изготовленном ЛС, значений плотностей жидких ЛФ, режимов стерилизации ЛП и  сроков годности препаратов.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6874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6277481"/>
              </p:ext>
            </p:extLst>
          </p:nvPr>
        </p:nvGraphicFramePr>
        <p:xfrm>
          <a:off x="755573" y="1340766"/>
          <a:ext cx="7848874" cy="4752531"/>
        </p:xfrm>
        <a:graphic>
          <a:graphicData uri="http://schemas.openxmlformats.org/drawingml/2006/table">
            <a:tbl>
              <a:tblPr/>
              <a:tblGrid>
                <a:gridCol w="3924437"/>
                <a:gridCol w="3924437"/>
              </a:tblGrid>
              <a:tr h="6789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Прописанный объем, мл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Отклонения, %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89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До 10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 10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789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Свыше 10 до 20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 8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89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Свыше 20 до 50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 4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89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Свыше 50 до 150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 3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89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Свыше 150 до 200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 2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789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Свыше 200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 1</a:t>
                      </a:r>
                    </a:p>
                  </a:txBody>
                  <a:tcPr marL="39370" marR="39370" marT="64770" marB="647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u="sng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Допустимые отклонения в общем объеме жидких лекарственных</a:t>
            </a:r>
            <a:br>
              <a:rPr lang="ru-RU" sz="2000" b="1" u="sng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u="sng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 при изготовлении </a:t>
            </a:r>
            <a:r>
              <a:rPr lang="ru-RU" sz="2000" b="1" u="sng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массо</a:t>
            </a:r>
            <a:r>
              <a:rPr lang="ru-RU" sz="2000" b="1" u="sng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-объемным методом</a:t>
            </a:r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673350"/>
            <a:ext cx="171450" cy="18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673350"/>
            <a:ext cx="171450" cy="18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673350"/>
            <a:ext cx="171450" cy="18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673350"/>
            <a:ext cx="171450" cy="18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673350"/>
            <a:ext cx="171450" cy="18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673350"/>
            <a:ext cx="171450" cy="18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2649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24744"/>
            <a:ext cx="8147248" cy="500141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качества изготавливаемых и изготовленных лекарственных препаратов осуществляется посредством: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приемочного контроля;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письменного контроля;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опросного контроля;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органолептического контроля;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физического контроля;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химического контроля;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 при отпуске лекарственных препаратов.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2.Организация контроля качества ЛС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375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219256" cy="564949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изготовленные лекарственные препараты подлежат обязательному письменному, органолептическому контролю при отпуске</a:t>
            </a: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endParaRPr lang="ru-RU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Результаты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органолептического, физического и химического контроля изготовленных лекарственных препаратов, в том числе в виде внутриаптечной заготовки и фасовки, концентрированных растворов,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тритураций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спирта этилового регистрируются в </a:t>
            </a:r>
            <a:r>
              <a:rPr lang="ru-RU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журнале регистрации результатов органолептического, физического и химического контроля лекарственных препаратов, изготовленных по рецептам, требованиям и в виде внутриаптечной заготовки, концентрированных растворов, </a:t>
            </a:r>
            <a:r>
              <a:rPr lang="ru-RU" u="sng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тритураций</a:t>
            </a:r>
            <a:r>
              <a:rPr lang="ru-RU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спирта этилового и фасовки лекарственных средств.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13085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89</TotalTime>
  <Words>1905</Words>
  <Application>Microsoft Office PowerPoint</Application>
  <PresentationFormat>Экран (4:3)</PresentationFormat>
  <Paragraphs>178</Paragraphs>
  <Slides>40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Открытая</vt:lpstr>
      <vt:lpstr>Лекция №1  Виды внутриаптечного контроля качества лекарственных средств</vt:lpstr>
      <vt:lpstr>План лекции</vt:lpstr>
      <vt:lpstr> 1. Основные положения приказа МЗ №751н </vt:lpstr>
      <vt:lpstr>Презентация PowerPoint</vt:lpstr>
      <vt:lpstr>Презентация PowerPoint</vt:lpstr>
      <vt:lpstr>Презентация PowerPoint</vt:lpstr>
      <vt:lpstr>Допустимые отклонения в общем объеме жидких лекарственных форм при изготовлении массо-объемным методом</vt:lpstr>
      <vt:lpstr>2.Организация контроля качества ЛС </vt:lpstr>
      <vt:lpstr>Презентация PowerPoint</vt:lpstr>
      <vt:lpstr>Презентация PowerPoint</vt:lpstr>
      <vt:lpstr>Презентация PowerPoint</vt:lpstr>
      <vt:lpstr>Презентация PowerPoint</vt:lpstr>
      <vt:lpstr>3.Приемочный контроль </vt:lpstr>
      <vt:lpstr>Презентация PowerPoint</vt:lpstr>
      <vt:lpstr>Презентация PowerPoint</vt:lpstr>
      <vt:lpstr>Презентация PowerPoint</vt:lpstr>
      <vt:lpstr>4.Письменный контроль </vt:lpstr>
      <vt:lpstr>Презентация PowerPoint</vt:lpstr>
      <vt:lpstr>Презентация PowerPoint</vt:lpstr>
      <vt:lpstr> 5. Опросный контроль (выборочный вид контроля) </vt:lpstr>
      <vt:lpstr>6.Органолептический контроль (обязательный вид контроля)</vt:lpstr>
      <vt:lpstr>Презентация PowerPoint</vt:lpstr>
      <vt:lpstr>7. Физический контроль </vt:lpstr>
      <vt:lpstr>Презентация PowerPoint</vt:lpstr>
      <vt:lpstr>Презентация PowerPoint</vt:lpstr>
      <vt:lpstr>Презентация PowerPoint</vt:lpstr>
      <vt:lpstr>8.Химический контроль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9.Требования к контролю качества стерильных растворов </vt:lpstr>
      <vt:lpstr>Презентация PowerPoint</vt:lpstr>
      <vt:lpstr>Презентация PowerPoint</vt:lpstr>
      <vt:lpstr>Презентация PowerPoint</vt:lpstr>
      <vt:lpstr>10.Контроль при отпуске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№1  Виды внутриаптечного контроля качества лекарственных средств</dc:title>
  <dc:creator>Алексей</dc:creator>
  <cp:lastModifiedBy>Алексей</cp:lastModifiedBy>
  <cp:revision>9</cp:revision>
  <dcterms:created xsi:type="dcterms:W3CDTF">2021-01-10T13:14:47Z</dcterms:created>
  <dcterms:modified xsi:type="dcterms:W3CDTF">2021-01-10T14:43:56Z</dcterms:modified>
</cp:coreProperties>
</file>