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A082-CA81-4F46-BE8F-2C760286706C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502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A082-CA81-4F46-BE8F-2C760286706C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5712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A082-CA81-4F46-BE8F-2C760286706C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88138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A082-CA81-4F46-BE8F-2C760286706C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18582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A082-CA81-4F46-BE8F-2C760286706C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62291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A082-CA81-4F46-BE8F-2C760286706C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1210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A082-CA81-4F46-BE8F-2C760286706C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093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A082-CA81-4F46-BE8F-2C760286706C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9993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A082-CA81-4F46-BE8F-2C760286706C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4441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A082-CA81-4F46-BE8F-2C760286706C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85440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A082-CA81-4F46-BE8F-2C760286706C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0606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9A082-CA81-4F46-BE8F-2C760286706C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59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0937" y="69128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Влияние профессиональных вредных факторов на организм человека, матери и плода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13967" y="5202238"/>
            <a:ext cx="2778033" cy="1655762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  Василевская Ольга </a:t>
            </a:r>
          </a:p>
          <a:p>
            <a:r>
              <a:rPr lang="ru-RU" dirty="0" smtClean="0"/>
              <a:t>417 </a:t>
            </a:r>
            <a:r>
              <a:rPr lang="ru-RU" dirty="0" err="1" smtClean="0"/>
              <a:t>пед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27111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Влияние производственных факторов на беременную и плод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Среди многочисленных вредных для здоровья беременной женщины и плода факторов производства наибольшее практическое значение имеют промышленные яды, ионизирующее излучение, тяжелая физическая работа, длительное сотрясение тела, неблагоприятные метеорологические условия и вынужденное положение тела. Вредные химические вещества (свинец, ртуть, фосфор, никотин, сероуглерод, бензол и другие яды), а также проникающая радиация нередко вызывают самопроизвольные выкидыши и преждевременные роды.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74" y="469629"/>
            <a:ext cx="10515600" cy="65377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МЕХАНИЗМ ДЕЙСТВИЯ ПРОМЫШЛЕННЫХ ВРЕДНОСТЕЙ НА ОРГАНИЗМ МАТЕРИ, ПЛОДА, РЕБЕНКА: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502" y="134229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Токсическое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Раздражающее (кожа, слизистые).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Гонадотропное (ртуть, свинец, тетраэтилсвинец, пестициды).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Тератогенное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(вызывают высокие концентрации ядов, полученные во время беременности).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Мутагенное и канцерогенное (обладают пестициды, бензол, полимеры, пластмассы, смолы, синтетические волокна, каучуки, анилиновые красители).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Иммуногенное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аллергизующее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иммуносупрессивное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аутоиммунное (органические растворители).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183" y="0"/>
            <a:ext cx="4360817" cy="84160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Биологические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995" y="702218"/>
            <a:ext cx="6411685" cy="6155782"/>
          </a:xfrm>
        </p:spPr>
        <p:txBody>
          <a:bodyPr>
            <a:normAutofit/>
          </a:bodyPr>
          <a:lstStyle/>
          <a:p>
            <a:r>
              <a:rPr lang="ru-RU" dirty="0" smtClean="0"/>
              <a:t>Инфекции. Все инфекционные заболевания опасны, особенно в период эмбриогенеза. Например, краснуха, </a:t>
            </a:r>
            <a:r>
              <a:rPr lang="ru-RU" dirty="0" err="1" smtClean="0"/>
              <a:t>цитомегалия</a:t>
            </a:r>
            <a:r>
              <a:rPr lang="ru-RU" dirty="0" smtClean="0"/>
              <a:t> вызывают уродства плода. Так как при лечении инфекционных заболеваний </a:t>
            </a:r>
            <a:r>
              <a:rPr lang="ru-RU" i="1" dirty="0" smtClean="0"/>
              <a:t>применяются антибактериальные препараты</a:t>
            </a:r>
            <a:r>
              <a:rPr lang="ru-RU" dirty="0" smtClean="0"/>
              <a:t>, то это может также оказать неблагоприятное воздействие на плод. В случае тяжелого инфекционного заболевания в период эмбриогенеза, при котором к тому же проводится массивная антибактериальная терапия, показано прерывание беременности.</a:t>
            </a:r>
            <a:endParaRPr lang="ru-RU" dirty="0"/>
          </a:p>
        </p:txBody>
      </p:sp>
      <p:pic>
        <p:nvPicPr>
          <p:cNvPr id="1026" name="Picture 2" descr="https://diamed.ru/wp-content/uploads/2016/11/158001924-1-1024x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0002" y="1854925"/>
            <a:ext cx="4636352" cy="306977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308" y="169817"/>
            <a:ext cx="3354977" cy="86772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057" y="858974"/>
            <a:ext cx="10515600" cy="4351338"/>
          </a:xfrm>
        </p:spPr>
        <p:txBody>
          <a:bodyPr/>
          <a:lstStyle/>
          <a:p>
            <a:r>
              <a:rPr lang="ru-RU" dirty="0" smtClean="0"/>
              <a:t>нахождением в плохо проветриваемых помещениях- кислородная недостаточность       анемия</a:t>
            </a:r>
          </a:p>
          <a:p>
            <a:r>
              <a:rPr lang="ru-RU" dirty="0" smtClean="0"/>
              <a:t>ИЗ- приводит к соматическим нарушениям или поражениям органов (с 18-го по 38-й день)</a:t>
            </a:r>
          </a:p>
          <a:p>
            <a:r>
              <a:rPr lang="ru-RU" dirty="0" smtClean="0"/>
              <a:t>воздействие шума во время беременности может привести к повреждению слуха ребенка. Риск увеличивается на восемьдесят процентов в профессиональных средах с особенно высоким уровнем децибел.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055326" y="1489165"/>
            <a:ext cx="496388" cy="26127"/>
          </a:xfrm>
          <a:prstGeom prst="straightConnector1">
            <a:avLst/>
          </a:prstGeom>
          <a:ln>
            <a:tailEnd type="arrow"/>
          </a:ln>
          <a:effectLst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Психофизиологические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Стресс, перенапряжение, перегрузка анализаторов  матери </a:t>
            </a:r>
            <a:r>
              <a:rPr lang="ru-RU" dirty="0" err="1" smtClean="0"/>
              <a:t>способены</a:t>
            </a:r>
            <a:r>
              <a:rPr lang="ru-RU" dirty="0" smtClean="0"/>
              <a:t> нарушать правильное формирование головного мозга и нервной системы будущего малыша, приводя к задержкам его психомоторного и интеллектуального развития.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85062" y="401773"/>
            <a:ext cx="7367452" cy="623415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Признаком нарушения развития плода могут быть: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отставание плода в развитии,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выявление отклонений в развитии, ухудшение шевеления, сердцебиения плода, патологические изменения в крови плода и в околоплодных водах.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Диагностировать ухудшения можно при помощи методов: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Контроль в динамике за шевелением плода (опрос беременной, контроль за шевелением при пальпации и ультразвуковом исследовании).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Контроль за сердцебиением плода (выслушивание акушерским стетоскопом, ультразвуковыми приборами, кардиография плода при помощи электрокардиографа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кардиотокографа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Контроль за динамикой роста плода (измерение окружности и высоты стояния дна матки в динамике, выявление динамики роста плода при помощи ультразвукового исследования).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Исследование околоплодных вод методом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амниоцентеза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Исследование крови плода при помощи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кордоцентеза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(пункции пуповины).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Оценка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плацентарноматочного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кровообращения при помощи ультразвуковой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плацентографии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Исследование некоторых показателей у матери (например, исследование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альфа-фетопротеинов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исследование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эстриола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bestmama.guru/wp-content/uploads/2018/08/img91.jpg"/>
          <p:cNvPicPr>
            <a:picLocks noChangeAspect="1" noChangeArrowheads="1"/>
          </p:cNvPicPr>
          <p:nvPr/>
        </p:nvPicPr>
        <p:blipFill>
          <a:blip r:embed="rId2" cstate="print"/>
          <a:srcRect l="48189" r="945" b="28976"/>
          <a:stretch>
            <a:fillRect/>
          </a:stretch>
        </p:blipFill>
        <p:spPr bwMode="auto">
          <a:xfrm>
            <a:off x="288812" y="1254034"/>
            <a:ext cx="3875844" cy="405904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5132"/>
            <a:ext cx="10515600" cy="14630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Воздействие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профессиональных вредностей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ЖЕНСКИЙ ОРГАНИЗМ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приводить к: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" y="1371601"/>
            <a:ext cx="7613469" cy="485761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Дисменорее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аменорее,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меноррагиям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Раннему климаксу.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Сокращению периода лактации.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Самопроизвольным абортам.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Атонии матки в родах.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Кровотечению в родах.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Мертворождаемости.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Внутриутробной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гипоксии 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асфиксии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Врожденной порокам развития.</a:t>
            </a:r>
          </a:p>
          <a:p>
            <a:endParaRPr lang="ru-RU" dirty="0"/>
          </a:p>
        </p:txBody>
      </p:sp>
      <p:pic>
        <p:nvPicPr>
          <p:cNvPr id="2050" name="Picture 2" descr="http://mamindomik.cerkov.ru/files/2016/07/DPP_1009.jpg"/>
          <p:cNvPicPr>
            <a:picLocks noChangeAspect="1" noChangeArrowheads="1"/>
          </p:cNvPicPr>
          <p:nvPr/>
        </p:nvPicPr>
        <p:blipFill>
          <a:blip r:embed="rId2" cstate="print"/>
          <a:srcRect l="7181" t="32465" r="31748" b="13083"/>
          <a:stretch>
            <a:fillRect/>
          </a:stretch>
        </p:blipFill>
        <p:spPr bwMode="auto">
          <a:xfrm>
            <a:off x="6113906" y="2198472"/>
            <a:ext cx="5816837" cy="404557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ДЕФЕКТЫ РАЗВИТИЯ У НОВОРОЖДЕННЫХ во внутриутробном периоде могут быть в виде: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79177" y="1629683"/>
            <a:ext cx="5712823" cy="484949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Микроцефалии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«Заячьей губы», «волчьей пасти»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Патологии строения ушей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Патологии расположения глаз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Несоответствия длины тела и конечностей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9698" name="Picture 2" descr="http://www.chil.com.ua/klin_images/images/poroky/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28108"/>
            <a:ext cx="5890359" cy="40298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www.euromag.ru/storage/c/2016/07/26/1469531563_040352_15.jpg"/>
          <p:cNvPicPr>
            <a:picLocks noChangeAspect="1" noChangeArrowheads="1"/>
          </p:cNvPicPr>
          <p:nvPr/>
        </p:nvPicPr>
        <p:blipFill>
          <a:blip r:embed="rId2" cstate="print"/>
          <a:srcRect l="32808" t="16406" r="16404"/>
          <a:stretch>
            <a:fillRect/>
          </a:stretch>
        </p:blipFill>
        <p:spPr bwMode="auto">
          <a:xfrm>
            <a:off x="320908" y="464547"/>
            <a:ext cx="4644031" cy="5095878"/>
          </a:xfrm>
          <a:prstGeom prst="rect">
            <a:avLst/>
          </a:prstGeom>
          <a:noFill/>
        </p:spPr>
      </p:pic>
      <p:pic>
        <p:nvPicPr>
          <p:cNvPr id="30724" name="Picture 4" descr="http://gidmed.com/wp-content/uploads/2017/03/atrezi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7290" y="1145947"/>
            <a:ext cx="5238750" cy="392244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948" y="2285365"/>
            <a:ext cx="7182394" cy="1325563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494" y="0"/>
            <a:ext cx="9155922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eemit-production-imageproxy-thumbnail.s3.amazonaws.com/DQmYtPp8VknL6BgtuRtker6RoEfZdQZtMRCbUgG88hVFTEd_1680x8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235131"/>
            <a:ext cx="5667375" cy="30305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8227" y="0"/>
            <a:ext cx="3710235" cy="93304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8974"/>
            <a:ext cx="5617029" cy="599902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Микроклимат</a:t>
            </a:r>
          </a:p>
          <a:p>
            <a:pPr>
              <a:buNone/>
            </a:pPr>
            <a:r>
              <a:rPr lang="ru-RU" dirty="0" smtClean="0"/>
              <a:t>Длительное влияние высокой температуры в сочетании со значительной влажностью может привести к накоплению тепла в организме и к гипертермии.(38-39 градусов)</a:t>
            </a:r>
          </a:p>
          <a:p>
            <a:pPr>
              <a:buNone/>
            </a:pPr>
            <a:r>
              <a:rPr lang="ru-RU" dirty="0" smtClean="0"/>
              <a:t>Недостаточная влажность приводит к интенсивному испарению влаги со слизистых оболочек, их пересыханию и эрозии, загрязнению болезнетворными микробами.</a:t>
            </a:r>
          </a:p>
          <a:p>
            <a:pPr>
              <a:buNone/>
            </a:pPr>
            <a:r>
              <a:rPr lang="ru-RU" dirty="0" smtClean="0"/>
              <a:t>При низкой температуре, значительной скорости и влажности воздуха возникает переохлаждение организма (гипотермия).</a:t>
            </a:r>
            <a:endParaRPr lang="ru-RU" dirty="0"/>
          </a:p>
        </p:txBody>
      </p:sp>
      <p:pic>
        <p:nvPicPr>
          <p:cNvPr id="2052" name="Picture 4" descr="http://zapiskiprofana.ru/wp-content/uploads/2015/02/uhod-za-suhoj-kozhej-lica.jpg"/>
          <p:cNvPicPr>
            <a:picLocks noChangeAspect="1" noChangeArrowheads="1"/>
          </p:cNvPicPr>
          <p:nvPr/>
        </p:nvPicPr>
        <p:blipFill>
          <a:blip r:embed="rId3" cstate="print"/>
          <a:srcRect l="8365" t="52005" r="9759"/>
          <a:stretch>
            <a:fillRect/>
          </a:stretch>
        </p:blipFill>
        <p:spPr bwMode="auto">
          <a:xfrm>
            <a:off x="6415411" y="3756231"/>
            <a:ext cx="5683046" cy="200448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6663" y="0"/>
            <a:ext cx="5747657" cy="6688183"/>
          </a:xfrm>
        </p:spPr>
        <p:txBody>
          <a:bodyPr>
            <a:normAutofit fontScale="92500"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Вибрация и шум</a:t>
            </a:r>
          </a:p>
          <a:p>
            <a:pPr>
              <a:buNone/>
            </a:pPr>
            <a:r>
              <a:rPr lang="ru-RU" u="sng" dirty="0" smtClean="0"/>
              <a:t>Производственный шум вызывает</a:t>
            </a:r>
            <a:r>
              <a:rPr lang="ru-RU" dirty="0" smtClean="0"/>
              <a:t> проф.тугоухость, глухоту. Происходит развитие атрофических процессов в нервных окончаниях </a:t>
            </a:r>
            <a:r>
              <a:rPr lang="ru-RU" dirty="0" err="1" smtClean="0"/>
              <a:t>кортиева</a:t>
            </a:r>
            <a:r>
              <a:rPr lang="ru-RU" dirty="0" smtClean="0"/>
              <a:t> органа.  (жалобы на головную боль, повышенную утомляемость, нарушение сна, снижение памяти, раздражительность, сердцебиение)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Производственная вибрация вызывает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вибрационную болезнь</a:t>
            </a:r>
          </a:p>
          <a:p>
            <a:pPr>
              <a:buNone/>
            </a:pPr>
            <a:r>
              <a:rPr lang="ru-RU" dirty="0" smtClean="0"/>
              <a:t>(Периодические  боли и парестезии в руках, снижается чувствительность кончиков пальцев, чувство онемения более выражены, </a:t>
            </a:r>
            <a:r>
              <a:rPr lang="ru-RU" dirty="0" err="1" smtClean="0"/>
              <a:t>нейрососудистые</a:t>
            </a:r>
            <a:r>
              <a:rPr lang="ru-RU" dirty="0" smtClean="0"/>
              <a:t> расстройства)</a:t>
            </a:r>
          </a:p>
          <a:p>
            <a:pPr>
              <a:buNone/>
            </a:pP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bilkulonline.com/wp-content/uploads/2017/04/aid307796-v4-728px-Prevent-Noise-Pollution-Step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87" y="1672047"/>
            <a:ext cx="4710430" cy="353282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245018"/>
            <a:ext cx="5342709" cy="661298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УЗ И ИЗ</a:t>
            </a:r>
          </a:p>
          <a:p>
            <a:pPr>
              <a:buNone/>
            </a:pPr>
            <a:r>
              <a:rPr lang="ru-RU" u="sng" dirty="0" smtClean="0"/>
              <a:t>Ультразвук</a:t>
            </a:r>
            <a:r>
              <a:rPr lang="ru-RU" dirty="0" smtClean="0"/>
              <a:t>: возникает, явление вегетативного полиневрита рук, пареза кистей рук, а может даже и предплечий, также длительном воздействии, ультразвук способен привести к некоторому разрушению тканей. При низкочастотном  УЗ страдает ССС и эндокринная система. (отмечается сонливость, головокружения, быстрая утомляемость)</a:t>
            </a:r>
          </a:p>
          <a:p>
            <a:pPr>
              <a:buNone/>
            </a:pPr>
            <a:r>
              <a:rPr lang="ru-RU" u="sng" dirty="0" smtClean="0"/>
              <a:t>Инфразвук</a:t>
            </a:r>
            <a:r>
              <a:rPr lang="ru-RU" dirty="0" smtClean="0"/>
              <a:t>(гром, взрывы выстрелы)</a:t>
            </a:r>
          </a:p>
          <a:p>
            <a:pPr>
              <a:buNone/>
            </a:pPr>
            <a:r>
              <a:rPr lang="ru-RU" dirty="0" smtClean="0"/>
              <a:t>Вызывает потерю слуха, шумовые эффекты внутреннего уха и двухстороннюю нейросенсорную тугоухость.</a:t>
            </a:r>
            <a:endParaRPr lang="ru-RU" dirty="0"/>
          </a:p>
        </p:txBody>
      </p:sp>
      <p:pic>
        <p:nvPicPr>
          <p:cNvPr id="18434" name="Picture 2" descr="https://s8.hostingkartinok.com/uploads/images/2018/07/bea1c1de67c4b8697ed9592649877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8454" y="3148149"/>
            <a:ext cx="5561996" cy="3709851"/>
          </a:xfrm>
          <a:prstGeom prst="rect">
            <a:avLst/>
          </a:prstGeom>
          <a:noFill/>
        </p:spPr>
      </p:pic>
      <p:pic>
        <p:nvPicPr>
          <p:cNvPr id="18436" name="Picture 4" descr="http://narodnimisredstvami.ru/wp-content/uploads/2014/12/Kak-lechit-luchevoy-nerv-ruki-350x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5015" y="313509"/>
            <a:ext cx="3333750" cy="248602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1532" y="454024"/>
            <a:ext cx="5175068" cy="5646329"/>
          </a:xfrm>
        </p:spPr>
        <p:txBody>
          <a:bodyPr>
            <a:normAutofit fontScale="92500"/>
          </a:bodyPr>
          <a:lstStyle/>
          <a:p>
            <a:r>
              <a:rPr lang="ru-RU" u="sng" dirty="0" smtClean="0"/>
              <a:t>Ионизирующее излучение </a:t>
            </a:r>
            <a:r>
              <a:rPr lang="ru-RU" dirty="0" smtClean="0"/>
              <a:t>(рентгенологи)-лучевая болезнь</a:t>
            </a:r>
          </a:p>
          <a:p>
            <a:pPr>
              <a:buNone/>
            </a:pPr>
            <a:r>
              <a:rPr lang="ru-RU" dirty="0" smtClean="0"/>
              <a:t>I - все тело, красный костный мозг, гонады;</a:t>
            </a:r>
          </a:p>
          <a:p>
            <a:pPr>
              <a:buNone/>
            </a:pPr>
            <a:r>
              <a:rPr lang="ru-RU" dirty="0" smtClean="0"/>
              <a:t>II - мышцы, щитовидная железа, жировая ткань, печень, почки, селезенка;</a:t>
            </a:r>
          </a:p>
          <a:p>
            <a:pPr>
              <a:buNone/>
            </a:pPr>
            <a:r>
              <a:rPr lang="ru-RU" dirty="0" smtClean="0"/>
              <a:t>III - кожный покров, костная ткань, кисти, предплечья, голени, стопы.</a:t>
            </a:r>
          </a:p>
          <a:p>
            <a:pPr>
              <a:buNone/>
            </a:pPr>
            <a:r>
              <a:rPr lang="ru-RU" dirty="0" smtClean="0"/>
              <a:t>Приводит к повреждению клеток и тканей, кровотечению, развитию опухолей</a:t>
            </a:r>
            <a:endParaRPr lang="ru-RU" dirty="0"/>
          </a:p>
        </p:txBody>
      </p:sp>
      <p:pic>
        <p:nvPicPr>
          <p:cNvPr id="17410" name="Picture 2" descr="http://dayonline.ru/public/article/images/c1a11669b702e061e4ba19e9fd61a3aebee4f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637" y="300447"/>
            <a:ext cx="4507865" cy="588272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896" y="0"/>
            <a:ext cx="3929744" cy="972231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Химические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1" y="914400"/>
            <a:ext cx="5003074" cy="561702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 класс – чрезвычайно опасные (3,4-бенз(а)</a:t>
            </a:r>
            <a:r>
              <a:rPr lang="ru-RU" dirty="0" err="1" smtClean="0"/>
              <a:t>пирен</a:t>
            </a:r>
            <a:r>
              <a:rPr lang="ru-RU" dirty="0" smtClean="0"/>
              <a:t>, тетраэтилсвинец, ртуть, озон, фосген и др.);</a:t>
            </a:r>
          </a:p>
          <a:p>
            <a:pPr>
              <a:buNone/>
            </a:pPr>
            <a:r>
              <a:rPr lang="ru-RU" dirty="0" smtClean="0"/>
              <a:t>2 класс – </a:t>
            </a:r>
            <a:r>
              <a:rPr lang="ru-RU" dirty="0" err="1" smtClean="0"/>
              <a:t>высокоопасные</a:t>
            </a:r>
            <a:r>
              <a:rPr lang="ru-RU" dirty="0" smtClean="0"/>
              <a:t> (бензол, сероводород, оксиды азота, марганец, медь, хлор и др.);</a:t>
            </a:r>
          </a:p>
          <a:p>
            <a:pPr>
              <a:buNone/>
            </a:pPr>
            <a:r>
              <a:rPr lang="ru-RU" dirty="0" smtClean="0"/>
              <a:t>3 класс – опасные (нефть, метанол, ацетон, сернистый ангидрид и др.);</a:t>
            </a:r>
          </a:p>
          <a:p>
            <a:pPr>
              <a:buNone/>
            </a:pPr>
            <a:r>
              <a:rPr lang="ru-RU" dirty="0" smtClean="0"/>
              <a:t>4 класс – умеренно опасные (бензин, керосин, метан, этанол и др.);</a:t>
            </a:r>
          </a:p>
          <a:p>
            <a:endParaRPr lang="ru-RU" dirty="0"/>
          </a:p>
        </p:txBody>
      </p:sp>
      <p:pic>
        <p:nvPicPr>
          <p:cNvPr id="19458" name="Picture 2" descr="https://s020.radikal.ru/i710/1503/2e/3e683a9cf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4118" y="796835"/>
            <a:ext cx="5570462" cy="2933519"/>
          </a:xfrm>
          <a:prstGeom prst="rect">
            <a:avLst/>
          </a:prstGeom>
          <a:noFill/>
        </p:spPr>
      </p:pic>
      <p:pic>
        <p:nvPicPr>
          <p:cNvPr id="19460" name="Picture 4" descr="https://www.meteovesti.ru/pictures/63513191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9503" y="3919629"/>
            <a:ext cx="4346767" cy="272936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48195"/>
            <a:ext cx="6409509" cy="93304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Психофизиологические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7978"/>
            <a:ext cx="5431971" cy="55810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Физические нагрузки (статические и динамические)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Физиологически недостаточная двигательная активность (гиподинамия).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Монотонность труда (так называемый конвейерный труд)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Перегрузка отдельных систем и органов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Перегрузка анализаторов (слухового, зрительного, тактильного)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Нервно-психические перенапряжения (эмоциональное, умственное)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Последствия: кифозы, сколиозы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варикоз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вен, плоскостопие,  ожирение.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482" name="Picture 2" descr="https://pyra-handheld.com/boards/attachments/28h0tu9-jpg.8360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725" y="1589314"/>
            <a:ext cx="5843451" cy="43825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4645" y="195941"/>
            <a:ext cx="4491446" cy="862149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Биологические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384" y="1123406"/>
            <a:ext cx="4480560" cy="555171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Подвержены работники птицеводства, животноводства лесники, работники сельскохозяйственных </a:t>
            </a:r>
            <a:r>
              <a:rPr lang="ru-RU" dirty="0" err="1" smtClean="0"/>
              <a:t>предприятий,медики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Инфекционные заболевания: эхинококкоз, клещевой энцефалит, </a:t>
            </a:r>
            <a:r>
              <a:rPr lang="ru-RU" dirty="0" err="1" smtClean="0"/>
              <a:t>эризипелоид</a:t>
            </a:r>
            <a:r>
              <a:rPr lang="ru-RU" dirty="0" smtClean="0"/>
              <a:t>, </a:t>
            </a:r>
            <a:r>
              <a:rPr lang="ru-RU" dirty="0" err="1" smtClean="0"/>
              <a:t>паравакцина</a:t>
            </a:r>
            <a:r>
              <a:rPr lang="ru-RU" dirty="0" smtClean="0"/>
              <a:t> (узелки доярок), сибирская язва, сап, ящур, бруцеллёз, </a:t>
            </a:r>
            <a:r>
              <a:rPr lang="ru-RU" dirty="0" err="1" smtClean="0"/>
              <a:t>ку-лихорадка</a:t>
            </a:r>
            <a:r>
              <a:rPr lang="ru-RU" dirty="0" smtClean="0"/>
              <a:t>, вирусные гепатиты, ВИЧ-инфекция, туберкулёз.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1506" name="Picture 2" descr="http://sadik-97.ru/%D1%82%D1%83%D0%B1%D0%B5%D1%80%D0%BA%D1%83%D0%BB%D0%B5%D0%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4730" y="378051"/>
            <a:ext cx="3857625" cy="3171826"/>
          </a:xfrm>
          <a:prstGeom prst="rect">
            <a:avLst/>
          </a:prstGeom>
          <a:noFill/>
        </p:spPr>
      </p:pic>
      <p:pic>
        <p:nvPicPr>
          <p:cNvPr id="21508" name="Picture 4" descr="http://900igr.net/up/datas/260458/001.jpg"/>
          <p:cNvPicPr>
            <a:picLocks noChangeAspect="1" noChangeArrowheads="1"/>
          </p:cNvPicPr>
          <p:nvPr/>
        </p:nvPicPr>
        <p:blipFill>
          <a:blip r:embed="rId3" cstate="print"/>
          <a:srcRect l="22835" t="8924" r="17717" b="15223"/>
          <a:stretch>
            <a:fillRect/>
          </a:stretch>
        </p:blipFill>
        <p:spPr bwMode="auto">
          <a:xfrm>
            <a:off x="4525546" y="3328818"/>
            <a:ext cx="3688012" cy="352918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775</Words>
  <Application>Microsoft Office PowerPoint</Application>
  <PresentationFormat>Произвольный</PresentationFormat>
  <Paragraphs>76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Влияние профессиональных вредных факторов на организм человека, матери и плода</vt:lpstr>
      <vt:lpstr>Слайд 2</vt:lpstr>
      <vt:lpstr>Физические</vt:lpstr>
      <vt:lpstr>Слайд 4</vt:lpstr>
      <vt:lpstr>Слайд 5</vt:lpstr>
      <vt:lpstr>Слайд 6</vt:lpstr>
      <vt:lpstr>Химические</vt:lpstr>
      <vt:lpstr>Психофизиологические </vt:lpstr>
      <vt:lpstr>Биологические</vt:lpstr>
      <vt:lpstr>Влияние производственных факторов на беременную и плод</vt:lpstr>
      <vt:lpstr>МЕХАНИЗМ ДЕЙСТВИЯ ПРОМЫШЛЕННЫХ ВРЕДНОСТЕЙ НА ОРГАНИЗМ МАТЕРИ, ПЛОДА, РЕБЕНКА: </vt:lpstr>
      <vt:lpstr>Биологические</vt:lpstr>
      <vt:lpstr>Физические</vt:lpstr>
      <vt:lpstr>Психофизиологические </vt:lpstr>
      <vt:lpstr>Слайд 15</vt:lpstr>
      <vt:lpstr>Воздействие профессиональных вредностей на ЖЕНСКИЙ ОРГАНИЗМ может приводить к: </vt:lpstr>
      <vt:lpstr>ДЕФЕКТЫ РАЗВИТИЯ У НОВОРОЖДЕННЫХ во внутриутробном периоде могут быть в виде: 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 Barborik</dc:creator>
  <cp:lastModifiedBy>HP</cp:lastModifiedBy>
  <cp:revision>16</cp:revision>
  <dcterms:created xsi:type="dcterms:W3CDTF">2013-07-31T16:26:46Z</dcterms:created>
  <dcterms:modified xsi:type="dcterms:W3CDTF">2018-09-21T13:53:21Z</dcterms:modified>
</cp:coreProperties>
</file>