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5143500" cx="9144000"/>
  <p:notesSz cx="6858000" cy="9144000"/>
  <p:embeddedFontLst>
    <p:embeddedFont>
      <p:font typeface="Raleway"/>
      <p:regular r:id="rId34"/>
      <p:bold r:id="rId35"/>
      <p:italic r:id="rId36"/>
      <p:boldItalic r:id="rId37"/>
    </p:embeddedFont>
    <p:embeddedFont>
      <p:font typeface="Lato"/>
      <p:regular r:id="rId38"/>
      <p:bold r:id="rId39"/>
      <p:italic r:id="rId40"/>
      <p:boldItalic r:id="rId41"/>
    </p:embeddedFont>
    <p:embeddedFont>
      <p:font typeface="Open Sans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924EF2A-68DD-4A7B-B891-5774C3386AB6}">
  <a:tblStyle styleId="{7924EF2A-68DD-4A7B-B891-5774C3386A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italic.fntdata"/><Relationship Id="rId20" Type="http://schemas.openxmlformats.org/officeDocument/2006/relationships/slide" Target="slides/slide14.xml"/><Relationship Id="rId42" Type="http://schemas.openxmlformats.org/officeDocument/2006/relationships/font" Target="fonts/OpenSans-regular.fntdata"/><Relationship Id="rId41" Type="http://schemas.openxmlformats.org/officeDocument/2006/relationships/font" Target="fonts/Lato-boldItalic.fntdata"/><Relationship Id="rId22" Type="http://schemas.openxmlformats.org/officeDocument/2006/relationships/slide" Target="slides/slide16.xml"/><Relationship Id="rId44" Type="http://schemas.openxmlformats.org/officeDocument/2006/relationships/font" Target="fonts/OpenSans-italic.fntdata"/><Relationship Id="rId21" Type="http://schemas.openxmlformats.org/officeDocument/2006/relationships/slide" Target="slides/slide15.xml"/><Relationship Id="rId43" Type="http://schemas.openxmlformats.org/officeDocument/2006/relationships/font" Target="fonts/OpenSans-bold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45" Type="http://schemas.openxmlformats.org/officeDocument/2006/relationships/font" Target="fonts/Open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Raleway-bold.fntdata"/><Relationship Id="rId12" Type="http://schemas.openxmlformats.org/officeDocument/2006/relationships/slide" Target="slides/slide6.xml"/><Relationship Id="rId34" Type="http://schemas.openxmlformats.org/officeDocument/2006/relationships/font" Target="fonts/Raleway-regular.fntdata"/><Relationship Id="rId15" Type="http://schemas.openxmlformats.org/officeDocument/2006/relationships/slide" Target="slides/slide9.xml"/><Relationship Id="rId37" Type="http://schemas.openxmlformats.org/officeDocument/2006/relationships/font" Target="fonts/Raleway-boldItalic.fntdata"/><Relationship Id="rId14" Type="http://schemas.openxmlformats.org/officeDocument/2006/relationships/slide" Target="slides/slide8.xml"/><Relationship Id="rId36" Type="http://schemas.openxmlformats.org/officeDocument/2006/relationships/font" Target="fonts/Raleway-italic.fntdata"/><Relationship Id="rId17" Type="http://schemas.openxmlformats.org/officeDocument/2006/relationships/slide" Target="slides/slide11.xml"/><Relationship Id="rId39" Type="http://schemas.openxmlformats.org/officeDocument/2006/relationships/font" Target="fonts/Lato-bold.fntdata"/><Relationship Id="rId16" Type="http://schemas.openxmlformats.org/officeDocument/2006/relationships/slide" Target="slides/slide10.xml"/><Relationship Id="rId38" Type="http://schemas.openxmlformats.org/officeDocument/2006/relationships/font" Target="fonts/Lato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cf5f1a5ede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cf5f1a5ede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cf5f1a5ede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cf5f1a5ede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cf5f1a5ede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cf5f1a5ede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cf5f1a5ede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cf5f1a5ede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d530de1247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d530de124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cf5f1a5ede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cf5f1a5ede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cf5f1a5ede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cf5f1a5ede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d530de124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d530de124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d530de1247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d530de1247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d530de1247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d530de1247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cf5f1a5ede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cf5f1a5ede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d530de1247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d530de1247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d530de1247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d530de1247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d530de1247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d530de1247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dcca21a26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dcca21a26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dcca21a2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dcca21a2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dcca21a26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dcca21a26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d530de1247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d530de124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dcca21a26d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dcca21a26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cf5f1a5ede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cf5f1a5ede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cf5f1a5ede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cf5f1a5ede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cf5f1a5ede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cf5f1a5ede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cf5f1a5ede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cf5f1a5ede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cf5f1a5ede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cf5f1a5ede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90500" marR="190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cf5f1a5ede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cf5f1a5ede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cf5f1a5ede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cf5f1a5ede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950825" y="630225"/>
            <a:ext cx="77523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Системные васкулиты. Гранулематоз с полиангиитом.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000"/>
              <a:t>Кафедра поликлинической терапии и семейной медицины с курсом ПО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000"/>
              <a:t>Ординатор кафедры Мох А.Ю.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Январь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title"/>
          </p:nvPr>
        </p:nvSpPr>
        <p:spPr>
          <a:xfrm>
            <a:off x="2375750" y="376975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Глазные и легочные симптомы</a:t>
            </a:r>
            <a:endParaRPr/>
          </a:p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3">
            <a:alphaModFix/>
          </a:blip>
          <a:srcRect b="34922" l="13569" r="43037" t="36823"/>
          <a:stretch/>
        </p:blipFill>
        <p:spPr>
          <a:xfrm>
            <a:off x="-1" y="1698175"/>
            <a:ext cx="5149354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 rotWithShape="1">
          <a:blip r:embed="rId4">
            <a:alphaModFix/>
          </a:blip>
          <a:srcRect b="23281" l="13248" r="42735" t="25606"/>
          <a:stretch/>
        </p:blipFill>
        <p:spPr>
          <a:xfrm>
            <a:off x="5119000" y="1379750"/>
            <a:ext cx="4025002" cy="262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2367600" y="298375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Этиология и патогенез</a:t>
            </a:r>
            <a:endParaRPr/>
          </a:p>
        </p:txBody>
      </p:sp>
      <p:sp>
        <p:nvSpPr>
          <p:cNvPr id="144" name="Google Shape;144;p23"/>
          <p:cNvSpPr txBox="1"/>
          <p:nvPr>
            <p:ph idx="1" type="body"/>
          </p:nvPr>
        </p:nvSpPr>
        <p:spPr>
          <a:xfrm>
            <a:off x="555175" y="832750"/>
            <a:ext cx="8176500" cy="37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Предполагается связь с:</a:t>
            </a:r>
            <a:endParaRPr sz="1400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AutoNum type="arabicPeriod"/>
            </a:pPr>
            <a:r>
              <a:rPr lang="ru" sz="1400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Воздействием инфекционного агента </a:t>
            </a:r>
            <a:endParaRPr sz="1400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AutoNum type="arabicPeriod"/>
            </a:pPr>
            <a:r>
              <a:rPr lang="ru" sz="1400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Предшествующей гнойной инфекцией </a:t>
            </a:r>
            <a:endParaRPr sz="1400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AutoNum type="arabicPeriod"/>
            </a:pPr>
            <a:r>
              <a:rPr lang="ru" sz="1400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Туберкулезом респираторного тракта </a:t>
            </a:r>
            <a:endParaRPr sz="1400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AutoNum type="arabicPeriod"/>
            </a:pPr>
            <a:r>
              <a:rPr lang="ru" sz="1400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Носительством золотистого стафилококка (Staphylococcus aureus) в полости носа,</a:t>
            </a:r>
            <a:endParaRPr sz="1400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AutoNum type="arabicPeriod"/>
            </a:pPr>
            <a:r>
              <a:rPr lang="ru" sz="1400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Обсуждается также потенциальная этиологическая роль коллоидных соединений кремния.</a:t>
            </a:r>
            <a:endParaRPr sz="1400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Патогенез: </a:t>
            </a:r>
            <a:endParaRPr sz="1400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• Гиперреактивность гуморального звена иммунитета: повышение сывороточного и секреторного IgA, IgG и IgE, а также РФ, ЦИК, IgG аутоантитела. </a:t>
            </a:r>
            <a:endParaRPr sz="1400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400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• В отличие от УП специфичным является образование гранулем с большим количеством гигантских многоядерных клеток.</a:t>
            </a:r>
            <a:endParaRPr sz="1400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Клиническая картина</a:t>
            </a:r>
            <a:endParaRPr/>
          </a:p>
        </p:txBody>
      </p:sp>
      <p:sp>
        <p:nvSpPr>
          <p:cNvPr id="150" name="Google Shape;150;p24"/>
          <p:cNvSpPr txBox="1"/>
          <p:nvPr>
            <p:ph idx="1" type="body"/>
          </p:nvPr>
        </p:nvSpPr>
        <p:spPr>
          <a:xfrm>
            <a:off x="299471" y="1033200"/>
            <a:ext cx="8432100" cy="35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1. Поражение ЛОР-органов(100% пациентов):</a:t>
            </a:r>
            <a:br>
              <a:rPr lang="ru" sz="14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" sz="14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-синусит</a:t>
            </a:r>
            <a:br>
              <a:rPr lang="ru" sz="14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" sz="14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-фарингит</a:t>
            </a:r>
            <a:br>
              <a:rPr lang="ru" sz="14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" sz="14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-отит</a:t>
            </a:r>
            <a:br>
              <a:rPr lang="ru" sz="14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" sz="14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-трахеит</a:t>
            </a:r>
            <a:br>
              <a:rPr lang="ru" sz="14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" sz="14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-острый или хронический ринит с язвенно-некротическими изменениями</a:t>
            </a:r>
            <a:br>
              <a:rPr lang="ru" sz="14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" sz="14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2. Поражение легких (56-100% пациентв)</a:t>
            </a:r>
            <a:br>
              <a:rPr lang="ru" sz="14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" sz="14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3. Поражение почек(75% пациентов):</a:t>
            </a:r>
            <a:br>
              <a:rPr lang="ru" sz="14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" sz="14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-Быстропрогрессирующий гломерулонефрит со значительной протеинурией, гематурией.</a:t>
            </a:r>
            <a:br>
              <a:rPr lang="ru" sz="14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" sz="14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-Быстрое прогрессирование почечной патологии с развитием олигурии и почечной недостаточности.</a:t>
            </a:r>
            <a:endParaRPr sz="14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type="title"/>
          </p:nvPr>
        </p:nvSpPr>
        <p:spPr>
          <a:xfrm>
            <a:off x="171600" y="351325"/>
            <a:ext cx="88869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Диагностические критерии постановки диагноза</a:t>
            </a:r>
            <a:endParaRPr/>
          </a:p>
        </p:txBody>
      </p:sp>
      <p:sp>
        <p:nvSpPr>
          <p:cNvPr id="156" name="Google Shape;156;p25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57" name="Google Shape;157;p25"/>
          <p:cNvGraphicFramePr/>
          <p:nvPr/>
        </p:nvGraphicFramePr>
        <p:xfrm>
          <a:off x="222500" y="95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{7924EF2A-68DD-4A7B-B891-5774C3386AB6}</a:tableStyleId>
              </a:tblPr>
              <a:tblGrid>
                <a:gridCol w="4392550"/>
                <a:gridCol w="4392550"/>
              </a:tblGrid>
              <a:tr h="428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Критерии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Определение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890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Патоморфология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Гранулематозное воспаление в стенке артерии, периваскулярной или экстраваскулярной зоне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814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Поражение верхних дыхательных путей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Хроническое гнойное или геморрагическое воспаление полости носа, носовые кровотечения, корки, гранулемы Перфорация носовой перегородки, седловидная деформация носа Хронический или рецидивирующий синуси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59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Поражение гортани, трахеи и бронхов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Заглоточный, трахеальный или бронхиальный стеноз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title"/>
          </p:nvPr>
        </p:nvSpPr>
        <p:spPr>
          <a:xfrm>
            <a:off x="187175" y="246525"/>
            <a:ext cx="88869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Диагностические критерии постановки диагноза</a:t>
            </a:r>
            <a:endParaRPr/>
          </a:p>
        </p:txBody>
      </p:sp>
      <p:graphicFrame>
        <p:nvGraphicFramePr>
          <p:cNvPr id="163" name="Google Shape;163;p26"/>
          <p:cNvGraphicFramePr/>
          <p:nvPr/>
        </p:nvGraphicFramePr>
        <p:xfrm>
          <a:off x="1170700" y="690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{7924EF2A-68DD-4A7B-B891-5774C3386AB6}</a:tableStyleId>
              </a:tblPr>
              <a:tblGrid>
                <a:gridCol w="3619500"/>
                <a:gridCol w="3619500"/>
              </a:tblGrid>
              <a:tr h="32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Критерии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Определение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84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Поражение легких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Узлы, полости или фиксированные инфильтраты по данным рентгенологического или КТ-обследования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70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ANCA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Наличие ANCA по данным иммунофлюоресцентного исследования или ИФА (МPО/р, PR3/c ANCA)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538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Поражение почек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Протеинурия &gt; 0,3 г/сут или альбумин/креатинин &gt; 30 ммоль/мг в утренней порции мочи Гематурия или число эритроцитов &gt; 5 клеток в поле зрения Снижение клубочковой фильтрации по формуле Шварца &lt; 50% от нормы Некротизирующий пауцииммунный гломерулонефрит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Лечение</a:t>
            </a:r>
            <a:endParaRPr/>
          </a:p>
        </p:txBody>
      </p:sp>
      <p:sp>
        <p:nvSpPr>
          <p:cNvPr id="169" name="Google Shape;169;p27"/>
          <p:cNvSpPr txBox="1"/>
          <p:nvPr>
            <p:ph idx="1" type="body"/>
          </p:nvPr>
        </p:nvSpPr>
        <p:spPr>
          <a:xfrm>
            <a:off x="509096" y="1160475"/>
            <a:ext cx="8222700" cy="3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1. Цитостатики</a:t>
            </a:r>
            <a:endParaRPr sz="1400"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2. Глюкокортикостероиды</a:t>
            </a:r>
            <a:endParaRPr sz="1400"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3. В тяжелых случаях спленэктомия, трансплантация почки.</a:t>
            </a:r>
            <a:endParaRPr sz="1400"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400"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Причина смерти:</a:t>
            </a:r>
            <a:endParaRPr sz="1400"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1. Легочно-сердечная недостаточность</a:t>
            </a:r>
            <a:endParaRPr sz="1400"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400"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2. Почечная недостаточность</a:t>
            </a:r>
            <a:endParaRPr sz="1400"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Клинический случай</a:t>
            </a:r>
            <a:endParaRPr/>
          </a:p>
        </p:txBody>
      </p:sp>
      <p:sp>
        <p:nvSpPr>
          <p:cNvPr id="175" name="Google Shape;175;p28"/>
          <p:cNvSpPr txBox="1"/>
          <p:nvPr>
            <p:ph idx="1" type="body"/>
          </p:nvPr>
        </p:nvSpPr>
        <p:spPr>
          <a:xfrm>
            <a:off x="571496" y="1211350"/>
            <a:ext cx="8160300" cy="3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Пациентка П. 1955 г.р. поступила в отделение нефрологии с жалобами на </a:t>
            </a:r>
            <a:r>
              <a:rPr lang="ru"/>
              <a:t>постоянную заложенность носа, ощущение неприятного запаха, воспаление слизистой глаз, слезотечение, снижение зрения на левый глаз, кровоизлияния в слизистые глаз, снижение слуха на левое ухо, синюшные пятна по телу по типу гематом диаметром от 0,5 до 10 см, вскрывающиеся язвенными дефектами, онемение стоп, периодические отеки, боли и скованность в голеностопных суставах, немотивированное снижение веса на 20 кг в течение 3 месяцев, потливость, субфебрилитет в вечернее время.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Из анамнеза</a:t>
            </a:r>
            <a:endParaRPr/>
          </a:p>
        </p:txBody>
      </p:sp>
      <p:sp>
        <p:nvSpPr>
          <p:cNvPr id="181" name="Google Shape;181;p29"/>
          <p:cNvSpPr txBox="1"/>
          <p:nvPr>
            <p:ph idx="1" type="body"/>
          </p:nvPr>
        </p:nvSpPr>
        <p:spPr>
          <a:xfrm>
            <a:off x="146950" y="1211350"/>
            <a:ext cx="8866500" cy="35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Считает себя больной с мая 2021 года, когда пациентку сбила машина, перенесла сильный стресс. С тех пор стали беспокоить частые гаймориты, вплоть до оперативного лечения; отиты, вплоть до перфорации барабанной перепонки слева.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Неоднократно обращалась за медицинской помощью, обследовалась. ФБС от 24.01.2022 - атрофический бронхит. МСКТ ОГК от 01.07.2022: в проекциях S1, S8, S10 правого легкого отмечаются образования с неровными контурами, однородной структуры, без очаговых структур в окружающей ткани. ФЭГДС от 04.08.2022 - атрофический гастрит, рубцовая деформация лДПК. Дуодено-гастральный рефлюкс. Обследовалась в туб диспансере, данных за туберкулез нет, рекомендован онкопоиск. Обследовалась в онкодиспансере, данных за онкопатологию легких нет, по УЗИ - образование в малом тазу (точну локализацию не помнит), со слов взята биопсия - в работе.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Обращалась к офтальмологу, диагноз: эписклерит OU неясной этиологии. Неполная осложненная катаракта левого глаза.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По МСКТ в динамике (сентябрь 2022) заподозрен гранулематоз Вегенера. Консультирована ревматологом амбулаторно, рекомендовано стационарное лечение.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/>
          <p:nvPr>
            <p:ph type="title"/>
          </p:nvPr>
        </p:nvSpPr>
        <p:spPr>
          <a:xfrm>
            <a:off x="2377800" y="405275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Проведенные обследования</a:t>
            </a:r>
            <a:endParaRPr/>
          </a:p>
        </p:txBody>
      </p:sp>
      <p:sp>
        <p:nvSpPr>
          <p:cNvPr id="187" name="Google Shape;187;p30"/>
          <p:cNvSpPr txBox="1"/>
          <p:nvPr>
            <p:ph idx="1" type="body"/>
          </p:nvPr>
        </p:nvSpPr>
        <p:spPr>
          <a:xfrm>
            <a:off x="269525" y="875975"/>
            <a:ext cx="8462100" cy="38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32835"/>
              <a:buFont typeface="Arial"/>
              <a:buNone/>
            </a:pPr>
            <a:r>
              <a:rPr lang="ru" sz="3350"/>
              <a:t>ЭХО-КГ: Склероз аорты с кальцинозом кольца и створок АоК Умеренно расширена полость ЛП. Диастолическая функция ЛЖ нарушена по 1 типу. Кальциноз кольца МК +. Митральная недостаточность 1 ст. ( Сократительная способность миокарда ЛЖ удовлетворительная. Участков гипокинезии не определяется. Недостаточность ТК 2 ст. Легочная гипертензия. СДЛА 37 мм рт ст.</a:t>
            </a:r>
            <a:endParaRPr sz="335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350"/>
              <a:t>УЗИ органов брюшной полости (печень, желчный пузырь, поджелудочная железа, селезенка) и почки + надпочечники: Диффузные изменения в печени и в поджелудочной железе. Атеросклероз брюшного отдела аорты. Эхо-признаки опущения правой почки.</a:t>
            </a:r>
            <a:endParaRPr sz="335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350"/>
              <a:t>КТ ОГК: КТ – картина очаговых образований правого легкого, с учетом анамнеза могут соответствовать проявлениям гранулематоза Вегенера.</a:t>
            </a:r>
            <a:endParaRPr sz="335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350"/>
              <a:t>Ультразвуковая допплерография артерий нижних конечностей: Признаки атеросклеротического поражения артерий нижних конечностей со стенозированием общей бедренной артерии справа,: 25 %, глубокой бедренной артерии справа,: 25-30 %, поверхностной бедренной артерии справа,: 30-35 %, подколенной артерии справа,: 30-35 %, общей бедренной артерии слева,,: 25-30 %, глубокой бедренной артерии слева,,: 30 %, поверхностной бедренной артерии слева,: 30-35 %, подколенной артерии слева,,: 25-30 %;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>
            <p:ph type="title"/>
          </p:nvPr>
        </p:nvSpPr>
        <p:spPr>
          <a:xfrm>
            <a:off x="2410100" y="3513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ОАК при поступлении</a:t>
            </a:r>
            <a:endParaRPr/>
          </a:p>
        </p:txBody>
      </p:sp>
      <p:sp>
        <p:nvSpPr>
          <p:cNvPr id="193" name="Google Shape;193;p3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31"/>
          <p:cNvPicPr preferRelativeResize="0"/>
          <p:nvPr/>
        </p:nvPicPr>
        <p:blipFill rotWithShape="1">
          <a:blip r:embed="rId3">
            <a:alphaModFix/>
          </a:blip>
          <a:srcRect b="21252" l="21374" r="21884" t="20377"/>
          <a:stretch/>
        </p:blipFill>
        <p:spPr>
          <a:xfrm>
            <a:off x="1065800" y="913400"/>
            <a:ext cx="7139400" cy="413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>
            <a:off x="26288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Васкулит</a:t>
            </a:r>
            <a:endParaRPr/>
          </a:p>
        </p:txBody>
      </p:sp>
      <p:sp>
        <p:nvSpPr>
          <p:cNvPr id="79" name="Google Shape;79;p14"/>
          <p:cNvSpPr txBox="1"/>
          <p:nvPr>
            <p:ph idx="1" type="body"/>
          </p:nvPr>
        </p:nvSpPr>
        <p:spPr>
          <a:xfrm>
            <a:off x="2671375" y="1632850"/>
            <a:ext cx="6321600" cy="28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Васкулит представляет собой воспаление кровеносных сосудов, часто с ишемией, некрозом и поражением внутренних органов. </a:t>
            </a:r>
            <a:endParaRPr sz="1600"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600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Васкулит может распространяться на кровеносные сосуды любого типа: артерии, артериолы, вены, венулы и капилляры. 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-706288" y="1294113"/>
            <a:ext cx="4009826" cy="240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>
            <p:ph type="title"/>
          </p:nvPr>
        </p:nvSpPr>
        <p:spPr>
          <a:xfrm>
            <a:off x="1542300" y="575950"/>
            <a:ext cx="7179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Коагулограмма и СПБ при поступлении</a:t>
            </a:r>
            <a:endParaRPr/>
          </a:p>
        </p:txBody>
      </p:sp>
      <p:sp>
        <p:nvSpPr>
          <p:cNvPr id="200" name="Google Shape;200;p32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1" name="Google Shape;201;p32"/>
          <p:cNvPicPr preferRelativeResize="0"/>
          <p:nvPr/>
        </p:nvPicPr>
        <p:blipFill rotWithShape="1">
          <a:blip r:embed="rId3">
            <a:alphaModFix/>
          </a:blip>
          <a:srcRect b="39010" l="21292" r="21804" t="42358"/>
          <a:stretch/>
        </p:blipFill>
        <p:spPr>
          <a:xfrm>
            <a:off x="0" y="1272750"/>
            <a:ext cx="9011251" cy="165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2"/>
          <p:cNvPicPr preferRelativeResize="0"/>
          <p:nvPr/>
        </p:nvPicPr>
        <p:blipFill rotWithShape="1">
          <a:blip r:embed="rId4">
            <a:alphaModFix/>
          </a:blip>
          <a:srcRect b="49354" l="21204" r="21564" t="39874"/>
          <a:stretch/>
        </p:blipFill>
        <p:spPr>
          <a:xfrm>
            <a:off x="0" y="3571275"/>
            <a:ext cx="9144000" cy="93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/>
          <p:nvPr>
            <p:ph type="title"/>
          </p:nvPr>
        </p:nvSpPr>
        <p:spPr>
          <a:xfrm>
            <a:off x="2362825" y="358825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ОАМ при поступлении</a:t>
            </a:r>
            <a:endParaRPr/>
          </a:p>
        </p:txBody>
      </p:sp>
      <p:sp>
        <p:nvSpPr>
          <p:cNvPr id="208" name="Google Shape;208;p33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9" name="Google Shape;209;p33"/>
          <p:cNvPicPr preferRelativeResize="0"/>
          <p:nvPr/>
        </p:nvPicPr>
        <p:blipFill rotWithShape="1">
          <a:blip r:embed="rId3">
            <a:alphaModFix/>
          </a:blip>
          <a:srcRect b="30420" l="21296" r="29825" t="32896"/>
          <a:stretch/>
        </p:blipFill>
        <p:spPr>
          <a:xfrm>
            <a:off x="151142" y="994225"/>
            <a:ext cx="8765582" cy="37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Б/Х при поступлении</a:t>
            </a:r>
            <a:endParaRPr/>
          </a:p>
        </p:txBody>
      </p:sp>
      <p:sp>
        <p:nvSpPr>
          <p:cNvPr id="215" name="Google Shape;215;p3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6" name="Google Shape;216;p34"/>
          <p:cNvPicPr preferRelativeResize="0"/>
          <p:nvPr/>
        </p:nvPicPr>
        <p:blipFill rotWithShape="1">
          <a:blip r:embed="rId3">
            <a:alphaModFix/>
          </a:blip>
          <a:srcRect b="30908" l="21425" r="26907" t="45073"/>
          <a:stretch/>
        </p:blipFill>
        <p:spPr>
          <a:xfrm>
            <a:off x="191413" y="1951487"/>
            <a:ext cx="8761176" cy="229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/>
          <p:nvPr>
            <p:ph type="title"/>
          </p:nvPr>
        </p:nvSpPr>
        <p:spPr>
          <a:xfrm>
            <a:off x="187175" y="246525"/>
            <a:ext cx="88869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Диагностические критерии постановки диагноза</a:t>
            </a:r>
            <a:endParaRPr/>
          </a:p>
        </p:txBody>
      </p:sp>
      <p:graphicFrame>
        <p:nvGraphicFramePr>
          <p:cNvPr id="222" name="Google Shape;222;p35"/>
          <p:cNvGraphicFramePr/>
          <p:nvPr/>
        </p:nvGraphicFramePr>
        <p:xfrm>
          <a:off x="952500" y="646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{7924EF2A-68DD-4A7B-B891-5774C3386AB6}</a:tableStyleId>
              </a:tblPr>
              <a:tblGrid>
                <a:gridCol w="3619500"/>
                <a:gridCol w="3619500"/>
              </a:tblGrid>
              <a:tr h="32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Критерии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Определение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84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Поражение легких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/>
                        <a:t>Узлы</a:t>
                      </a:r>
                      <a:r>
                        <a:rPr lang="ru"/>
                        <a:t>, полости или фиксированные инфильтраты </a:t>
                      </a:r>
                      <a:r>
                        <a:rPr b="1" lang="ru"/>
                        <a:t>по данным </a:t>
                      </a:r>
                      <a:r>
                        <a:rPr lang="ru"/>
                        <a:t>рентгенологического или </a:t>
                      </a:r>
                      <a:r>
                        <a:rPr b="1" lang="ru"/>
                        <a:t>КТ-обследования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670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ANCA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Наличие ANCA по данным иммунофлюоресцентного исследования или ИФА (МPО/р, PR3/c ANCA)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827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Поражение почек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/>
                        <a:t>Протеинурия</a:t>
                      </a:r>
                      <a:r>
                        <a:rPr lang="ru"/>
                        <a:t> &gt; 0,3 г/сут или альбумин/креатинин &gt; 30 ммоль/мг в утренней порции мочи </a:t>
                      </a:r>
                      <a:r>
                        <a:rPr b="1" lang="ru"/>
                        <a:t>Гематурия или число эритроцитов &gt; 5 клеток в поле зрения</a:t>
                      </a:r>
                      <a:r>
                        <a:rPr lang="ru"/>
                        <a:t> Снижение клубочковой фильтрации по формуле Шварца &lt; 50% от нормы Некротизирующий пауцииммунный гломерулонефрит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/>
          <p:nvPr>
            <p:ph type="title"/>
          </p:nvPr>
        </p:nvSpPr>
        <p:spPr>
          <a:xfrm>
            <a:off x="171600" y="351325"/>
            <a:ext cx="88869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Диагностические критерии постановки диагноза</a:t>
            </a:r>
            <a:endParaRPr/>
          </a:p>
        </p:txBody>
      </p:sp>
      <p:graphicFrame>
        <p:nvGraphicFramePr>
          <p:cNvPr id="228" name="Google Shape;228;p36"/>
          <p:cNvGraphicFramePr/>
          <p:nvPr/>
        </p:nvGraphicFramePr>
        <p:xfrm>
          <a:off x="179450" y="850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{7924EF2A-68DD-4A7B-B891-5774C3386AB6}</a:tableStyleId>
              </a:tblPr>
              <a:tblGrid>
                <a:gridCol w="4392550"/>
                <a:gridCol w="4392550"/>
              </a:tblGrid>
              <a:tr h="428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Критерии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Определение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890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Патоморфология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Гранулематозное воспаление в стенке артерии, периваскулярной или экстраваскулярной зоне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814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Поражение верхних дыхательных путей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/>
                        <a:t>Хроническое гнойное</a:t>
                      </a:r>
                      <a:r>
                        <a:rPr lang="ru"/>
                        <a:t> или геморрагическое воспаление </a:t>
                      </a:r>
                      <a:r>
                        <a:rPr b="1" lang="ru"/>
                        <a:t>полости носа, носовые кровотечения, корки</a:t>
                      </a:r>
                      <a:r>
                        <a:rPr lang="ru"/>
                        <a:t>, гранулемы Перфорация носовой перегородки, седловидная деформация носа, </a:t>
                      </a:r>
                      <a:r>
                        <a:rPr b="1" lang="ru"/>
                        <a:t>Хронический или рецидивирующий синусит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659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Поражение гортани, трахеи и бронхов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Заглоточный, трахеальный или бронхиальный стеноз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Выставлен диагноз</a:t>
            </a:r>
            <a:endParaRPr/>
          </a:p>
        </p:txBody>
      </p:sp>
      <p:sp>
        <p:nvSpPr>
          <p:cNvPr id="234" name="Google Shape;234;p37"/>
          <p:cNvSpPr txBox="1"/>
          <p:nvPr>
            <p:ph idx="1" type="body"/>
          </p:nvPr>
        </p:nvSpPr>
        <p:spPr>
          <a:xfrm>
            <a:off x="597996" y="1211350"/>
            <a:ext cx="8133600" cy="3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Осн. Гранулематоз Вегенера с поражением легких (пневмонит, фиксированные инфильтраты в легких), кожи (язвенно-некротический васкулит, обширные язвы голеней), ЛОР-органов (гайморит, носовые кровотечения), глаз (хронический увеит,склерит,подконьюнктивальные кровоизлияния обоих глаз), почек (микрогематурия), суставов (артралгии голеностопных суставов), периферической нервной системы (полинейропатия), крови (хроническая анемия легкой степени смешанного генеза - хронического воспаления,железодефицитная), активный, тяжелое течение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ru" sz="1200">
                <a:latin typeface="Arial"/>
                <a:ea typeface="Arial"/>
                <a:cs typeface="Arial"/>
                <a:sym typeface="Arial"/>
              </a:rPr>
              <a:t>Сопутствующий:</a:t>
            </a:r>
            <a:r>
              <a:rPr lang="ru" sz="1200">
                <a:latin typeface="Arial"/>
                <a:ea typeface="Arial"/>
                <a:cs typeface="Arial"/>
                <a:sym typeface="Arial"/>
              </a:rPr>
              <a:t> Гипертоническая болезнь 3, риск 4.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Хронический атрофический гастрит. Язвенная болезнь ДПК в ст ремиссии. Рубцовая деформация лДПК. Дуоденогастральный рефлюкс.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Неполная осложненная катаракта левого глаза.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Полученное лечение</a:t>
            </a:r>
            <a:endParaRPr/>
          </a:p>
        </p:txBody>
      </p:sp>
      <p:sp>
        <p:nvSpPr>
          <p:cNvPr id="240" name="Google Shape;240;p38"/>
          <p:cNvSpPr txBox="1"/>
          <p:nvPr>
            <p:ph idx="1" type="body"/>
          </p:nvPr>
        </p:nvSpPr>
        <p:spPr>
          <a:xfrm>
            <a:off x="299471" y="1167950"/>
            <a:ext cx="8432100" cy="343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Находилась на лечении в отделении нефрологии 20 дней.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Подтвержден диагноз гранулематоза с полиангиитом (3/4 критерия ACR 1990, 7 баллов по ACR-EULAR-2017).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Учитывая наличие эписклерита с прогрессирующей потерей зрения, течение заболевания расценено как тяжелое. СРБ 89 - активность высокая.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Проведена пульс терапия циклофосфаном 800 мг №1, метипредом 500 мг №3, назначена базисная терапия метотрексатом перорально в стартовой дозе 15 мг в сутки, преднизолоном перорально 50 мг в сутки (вес пациентки 50 кг).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На этом фоне отмечает клиническое улучшение: кожные язвы с явлениями эпителизациии, нормализовалась температура тела, остановилась потеря веса, гемоглобин увеличился 91=&gt;117, СРБ снизилось с 89 до 4,8. После проведения пульс-терапии отмечался фебрилитет течение 2 дней, на этом фоне повышение СРБ до 99. Мазок на ковид-19 отрицательный. К выписке температура стабилизировалась, рентгенологически пневмонии нет. Выписана с улучшением. Запланирована повторная госпитализация через 10 дней для проведения второго курса пульс-терапии.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Выводы</a:t>
            </a:r>
            <a:endParaRPr/>
          </a:p>
        </p:txBody>
      </p:sp>
      <p:sp>
        <p:nvSpPr>
          <p:cNvPr id="246" name="Google Shape;246;p39"/>
          <p:cNvSpPr txBox="1"/>
          <p:nvPr>
            <p:ph idx="1" type="body"/>
          </p:nvPr>
        </p:nvSpPr>
        <p:spPr>
          <a:xfrm>
            <a:off x="460825" y="1125425"/>
            <a:ext cx="8271000" cy="34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Системные васкулиты - разнородная группа заболеваний, которая скорее является диагнозом исключения.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Врачу первичного звена необходимо знать классификационные критерии установления различных васкулитов для того, чтобы вовремя предположить перенаправить пациента к ревматологу для подбора верной тактики лечения.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/>
              <a:t>Ранняя диагностика - ключ к увеличению продолжительности жизни пациента.</a:t>
            </a:r>
            <a:endParaRPr b="1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type="title"/>
          </p:nvPr>
        </p:nvSpPr>
        <p:spPr>
          <a:xfrm>
            <a:off x="2822400" y="547175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Этиология</a:t>
            </a:r>
            <a:endParaRPr/>
          </a:p>
        </p:txBody>
      </p:sp>
      <p:sp>
        <p:nvSpPr>
          <p:cNvPr id="86" name="Google Shape;86;p15"/>
          <p:cNvSpPr txBox="1"/>
          <p:nvPr>
            <p:ph idx="1" type="body"/>
          </p:nvPr>
        </p:nvSpPr>
        <p:spPr>
          <a:xfrm>
            <a:off x="2822412" y="147722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8750"/>
              <a:buFont typeface="Arial"/>
              <a:buNone/>
            </a:pPr>
            <a:r>
              <a:rPr lang="ru" sz="1600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Васкулит может быть</a:t>
            </a:r>
            <a:endParaRPr sz="1600"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07340" lvl="0" marL="812800" rtl="0" algn="l">
              <a:spcBef>
                <a:spcPts val="2700"/>
              </a:spcBef>
              <a:spcAft>
                <a:spcPts val="0"/>
              </a:spcAft>
              <a:buSzPct val="100000"/>
              <a:buFont typeface="Raleway"/>
              <a:buChar char="●"/>
            </a:pPr>
            <a:r>
              <a:rPr lang="ru" sz="1600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Первичный</a:t>
            </a:r>
            <a:endParaRPr sz="1600"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07340" lvl="0" marL="812800" rtl="0" algn="l">
              <a:spcBef>
                <a:spcPts val="0"/>
              </a:spcBef>
              <a:spcAft>
                <a:spcPts val="0"/>
              </a:spcAft>
              <a:buSzPct val="100000"/>
              <a:buFont typeface="Raleway"/>
              <a:buChar char="●"/>
            </a:pPr>
            <a:r>
              <a:rPr lang="ru" sz="1600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Вторичный</a:t>
            </a:r>
            <a:endParaRPr sz="1600"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ct val="68750"/>
              <a:buFont typeface="Arial"/>
              <a:buNone/>
            </a:pPr>
            <a:r>
              <a:rPr lang="ru" sz="1600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Причина </a:t>
            </a:r>
            <a:r>
              <a:rPr b="1" lang="ru" sz="1600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первичного васкулита</a:t>
            </a:r>
            <a:r>
              <a:rPr lang="ru" sz="1600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 неизвестна.</a:t>
            </a:r>
            <a:endParaRPr sz="1600"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2700"/>
              </a:spcBef>
              <a:spcAft>
                <a:spcPts val="0"/>
              </a:spcAft>
              <a:buClr>
                <a:schemeClr val="dk2"/>
              </a:buClr>
              <a:buSzPct val="68750"/>
              <a:buFont typeface="Arial"/>
              <a:buNone/>
            </a:pPr>
            <a:r>
              <a:rPr b="1" lang="ru" sz="1600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Вторичный васкулит</a:t>
            </a:r>
            <a:r>
              <a:rPr lang="ru" sz="1600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 может быть вызван инфекцией, использованием лекарственных средств или воздействием токсинов, или может проявляться как часть другого воспалительного или онкологического заболевания.</a:t>
            </a:r>
            <a:endParaRPr sz="1600"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27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b="10596" l="0" r="0" t="21302"/>
          <a:stretch/>
        </p:blipFill>
        <p:spPr>
          <a:xfrm rot="5400000">
            <a:off x="-606274" y="1208175"/>
            <a:ext cx="4135775" cy="281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3">
            <a:alphaModFix/>
          </a:blip>
          <a:srcRect b="26057" l="13262" r="16567" t="17172"/>
          <a:stretch/>
        </p:blipFill>
        <p:spPr>
          <a:xfrm>
            <a:off x="29050" y="384588"/>
            <a:ext cx="9085901" cy="4134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3">
            <a:alphaModFix/>
          </a:blip>
          <a:srcRect b="8585" l="13344" r="13373" t="16887"/>
          <a:stretch/>
        </p:blipFill>
        <p:spPr>
          <a:xfrm>
            <a:off x="340491" y="151037"/>
            <a:ext cx="8463024" cy="484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>
            <a:off x="2317900" y="328875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Локализация процесса</a:t>
            </a:r>
            <a:endParaRPr/>
          </a:p>
        </p:txBody>
      </p:sp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18"/>
          <p:cNvPicPr preferRelativeResize="0"/>
          <p:nvPr/>
        </p:nvPicPr>
        <p:blipFill rotWithShape="1">
          <a:blip r:embed="rId3">
            <a:alphaModFix/>
          </a:blip>
          <a:srcRect b="10794" l="32583" r="16977" t="27663"/>
          <a:stretch/>
        </p:blipFill>
        <p:spPr>
          <a:xfrm>
            <a:off x="1749900" y="928375"/>
            <a:ext cx="6053952" cy="415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5061850" y="1533000"/>
            <a:ext cx="3594600" cy="20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4111150" y="323025"/>
            <a:ext cx="4260600" cy="6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ru" sz="3000">
                <a:latin typeface="Raleway"/>
                <a:ea typeface="Raleway"/>
                <a:cs typeface="Raleway"/>
                <a:sym typeface="Raleway"/>
              </a:rPr>
              <a:t>Артериит Такаясу</a:t>
            </a:r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775" y="856501"/>
            <a:ext cx="4096175" cy="40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 rotWithShape="1">
          <a:blip r:embed="rId4">
            <a:alphaModFix/>
          </a:blip>
          <a:srcRect b="9168" l="14411" r="43996" t="16888"/>
          <a:stretch/>
        </p:blipFill>
        <p:spPr>
          <a:xfrm>
            <a:off x="4957475" y="1033175"/>
            <a:ext cx="3803352" cy="380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3665550" y="590925"/>
            <a:ext cx="52662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Болезнь Кавасаки</a:t>
            </a:r>
            <a:endParaRPr/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3">
            <a:alphaModFix/>
          </a:blip>
          <a:srcRect b="33334" l="38646" r="38591" t="38864"/>
          <a:stretch/>
        </p:blipFill>
        <p:spPr>
          <a:xfrm>
            <a:off x="3945600" y="1319950"/>
            <a:ext cx="4617125" cy="317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 rotWithShape="1">
          <a:blip r:embed="rId4">
            <a:alphaModFix/>
          </a:blip>
          <a:srcRect b="8839" l="32447" r="33081" t="13138"/>
          <a:stretch/>
        </p:blipFill>
        <p:spPr>
          <a:xfrm>
            <a:off x="52425" y="636950"/>
            <a:ext cx="3369101" cy="428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Гранулематоз с полиангиитом. Гранулематоз Вегенера.</a:t>
            </a:r>
            <a:endParaRPr/>
          </a:p>
        </p:txBody>
      </p:sp>
      <p:sp>
        <p:nvSpPr>
          <p:cNvPr id="130" name="Google Shape;130;p21"/>
          <p:cNvSpPr txBox="1"/>
          <p:nvPr>
            <p:ph idx="1" type="body"/>
          </p:nvPr>
        </p:nvSpPr>
        <p:spPr>
          <a:xfrm>
            <a:off x="623025" y="1796125"/>
            <a:ext cx="8058000" cy="27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Определение: 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Гигантоклеточный гранулематознонекротизирующий васкулит, ассоциированный с выработкой аутоантител (антител к цитоплазме нейтрофилов) и характеризующийся сочетанным воспалительным поражением нескольких органов (чаще всего верхних дыхательных путей, органов зрения и слуха, легких и почек).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ru" sz="1400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</a:br>
            <a:r>
              <a:rPr lang="ru" sz="1400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• </a:t>
            </a:r>
            <a:r>
              <a:rPr lang="ru" sz="1400">
                <a:latin typeface="Raleway"/>
                <a:ea typeface="Raleway"/>
                <a:cs typeface="Raleway"/>
                <a:sym typeface="Raleway"/>
              </a:rPr>
              <a:t>Часто развивается некротизирующий гломерулонефрит.</a:t>
            </a:r>
            <a:br>
              <a:rPr lang="ru" sz="1400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</a:br>
            <a:r>
              <a:rPr lang="ru" sz="1400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• В равной степени страдают как мужчины, так и женщины. Средний возраст заболевших составляет 40 лет. 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