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6483" y="141224"/>
            <a:ext cx="7911033" cy="81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9590" y="1756410"/>
            <a:ext cx="8279130" cy="4049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76250"/>
          </a:xfrm>
          <a:custGeom>
            <a:avLst/>
            <a:gdLst/>
            <a:ahLst/>
            <a:cxnLst/>
            <a:rect l="l" t="t" r="r" b="b"/>
            <a:pathLst>
              <a:path w="9144000" h="476250">
                <a:moveTo>
                  <a:pt x="0" y="476250"/>
                </a:moveTo>
                <a:lnTo>
                  <a:pt x="9144000" y="476250"/>
                </a:lnTo>
                <a:lnTo>
                  <a:pt x="9144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36726" y="510286"/>
            <a:ext cx="72085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0000"/>
                </a:solidFill>
              </a:rPr>
              <a:t>Организация физиотерапевтической</a:t>
            </a:r>
            <a:r>
              <a:rPr sz="2800" spc="55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помощи.</a:t>
            </a:r>
            <a:endParaRPr sz="2800"/>
          </a:p>
          <a:p>
            <a:pPr marL="5715" algn="ctr">
              <a:lnSpc>
                <a:spcPct val="100000"/>
              </a:lnSpc>
            </a:pPr>
            <a:r>
              <a:rPr sz="2800" spc="-25" dirty="0">
                <a:solidFill>
                  <a:srgbClr val="000000"/>
                </a:solidFill>
              </a:rPr>
              <a:t>Теоретические </a:t>
            </a:r>
            <a:r>
              <a:rPr sz="2800" spc="-5" dirty="0">
                <a:solidFill>
                  <a:srgbClr val="000000"/>
                </a:solidFill>
              </a:rPr>
              <a:t>основы</a:t>
            </a:r>
            <a:r>
              <a:rPr sz="2800" spc="60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физиотерапии.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616102" y="1364106"/>
            <a:ext cx="805688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  <a:tabLst>
                <a:tab pos="2593975" algn="l"/>
                <a:tab pos="4584700" algn="l"/>
                <a:tab pos="6066155" algn="l"/>
              </a:tabLst>
            </a:pPr>
            <a:r>
              <a:rPr sz="2800" b="1" spc="-5" dirty="0">
                <a:latin typeface="Calibri"/>
                <a:cs typeface="Calibri"/>
              </a:rPr>
              <a:t>Классифи</a:t>
            </a:r>
            <a:r>
              <a:rPr sz="2800" b="1" spc="-40" dirty="0">
                <a:latin typeface="Calibri"/>
                <a:cs typeface="Calibri"/>
              </a:rPr>
              <a:t>к</a:t>
            </a:r>
            <a:r>
              <a:rPr sz="2800" b="1" spc="-5" dirty="0">
                <a:latin typeface="Calibri"/>
                <a:cs typeface="Calibri"/>
              </a:rPr>
              <a:t>ация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физиче</a:t>
            </a:r>
            <a:r>
              <a:rPr sz="2800" b="1" spc="-5" dirty="0">
                <a:latin typeface="Calibri"/>
                <a:cs typeface="Calibri"/>
              </a:rPr>
              <a:t>ских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м</a:t>
            </a:r>
            <a:r>
              <a:rPr sz="2800" b="1" spc="-25" dirty="0">
                <a:latin typeface="Calibri"/>
                <a:cs typeface="Calibri"/>
              </a:rPr>
              <a:t>е</a:t>
            </a:r>
            <a:r>
              <a:rPr sz="2800" b="1" spc="-30" dirty="0">
                <a:latin typeface="Calibri"/>
                <a:cs typeface="Calibri"/>
              </a:rPr>
              <a:t>т</a:t>
            </a:r>
            <a:r>
              <a:rPr sz="2800" b="1" spc="-80" dirty="0">
                <a:latin typeface="Calibri"/>
                <a:cs typeface="Calibri"/>
              </a:rPr>
              <a:t>о</a:t>
            </a:r>
            <a:r>
              <a:rPr sz="2800" b="1" spc="-25" dirty="0">
                <a:latin typeface="Calibri"/>
                <a:cs typeface="Calibri"/>
              </a:rPr>
              <a:t>д</a:t>
            </a:r>
            <a:r>
              <a:rPr sz="2800" b="1" spc="-5" dirty="0">
                <a:latin typeface="Calibri"/>
                <a:cs typeface="Calibri"/>
              </a:rPr>
              <a:t>ов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за</a:t>
            </a:r>
            <a:r>
              <a:rPr sz="2800" b="1" spc="-20" dirty="0">
                <a:latin typeface="Calibri"/>
                <a:cs typeface="Calibri"/>
              </a:rPr>
              <a:t>в</a:t>
            </a:r>
            <a:r>
              <a:rPr sz="2800" b="1" spc="-5" dirty="0">
                <a:latin typeface="Calibri"/>
                <a:cs typeface="Calibri"/>
              </a:rPr>
              <a:t>и</a:t>
            </a:r>
            <a:r>
              <a:rPr sz="2800" b="1" dirty="0">
                <a:latin typeface="Calibri"/>
                <a:cs typeface="Calibri"/>
              </a:rPr>
              <a:t>с</a:t>
            </a:r>
            <a:r>
              <a:rPr sz="2800" b="1" spc="-5" dirty="0">
                <a:latin typeface="Calibri"/>
                <a:cs typeface="Calibri"/>
              </a:rPr>
              <a:t>имости  </a:t>
            </a:r>
            <a:r>
              <a:rPr sz="2800" b="1" spc="-15" dirty="0">
                <a:latin typeface="Calibri"/>
                <a:cs typeface="Calibri"/>
              </a:rPr>
              <a:t>от </a:t>
            </a:r>
            <a:r>
              <a:rPr sz="2800" b="1" spc="-5" dirty="0">
                <a:latin typeface="Calibri"/>
                <a:cs typeface="Calibri"/>
              </a:rPr>
              <a:t>лечебного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эффекта.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800" b="1" spc="-10" dirty="0">
                <a:latin typeface="Calibri"/>
                <a:cs typeface="Calibri"/>
              </a:rPr>
              <a:t>Синдромо </a:t>
            </a:r>
            <a:r>
              <a:rPr sz="2800" b="1" spc="-5" dirty="0">
                <a:latin typeface="Calibri"/>
                <a:cs typeface="Calibri"/>
              </a:rPr>
              <a:t>- </a:t>
            </a:r>
            <a:r>
              <a:rPr sz="2800" b="1" spc="-15" dirty="0">
                <a:latin typeface="Calibri"/>
                <a:cs typeface="Calibri"/>
              </a:rPr>
              <a:t>патогенетическая</a:t>
            </a:r>
            <a:r>
              <a:rPr sz="2800" b="1" spc="8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физиотерапия.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0062" y="3071748"/>
            <a:ext cx="2500249" cy="2089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86125" y="3071876"/>
            <a:ext cx="2352463" cy="20668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72251" y="3071748"/>
            <a:ext cx="2428875" cy="2076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714375"/>
          </a:xfrm>
          <a:custGeom>
            <a:avLst/>
            <a:gdLst/>
            <a:ahLst/>
            <a:cxnLst/>
            <a:rect l="l" t="t" r="r" b="b"/>
            <a:pathLst>
              <a:path w="9144000" h="714375">
                <a:moveTo>
                  <a:pt x="0" y="714375"/>
                </a:moveTo>
                <a:lnTo>
                  <a:pt x="9144000" y="714375"/>
                </a:lnTo>
                <a:lnTo>
                  <a:pt x="9144000" y="0"/>
                </a:lnTo>
                <a:lnTo>
                  <a:pt x="0" y="0"/>
                </a:lnTo>
                <a:lnTo>
                  <a:pt x="0" y="71437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8982" y="108330"/>
            <a:ext cx="7541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3.2.6. </a:t>
            </a:r>
            <a:r>
              <a:rPr sz="2800" spc="-45" dirty="0"/>
              <a:t>Трудовая </a:t>
            </a:r>
            <a:r>
              <a:rPr sz="2800" spc="-15" dirty="0"/>
              <a:t>функция </a:t>
            </a:r>
            <a:r>
              <a:rPr sz="2800" spc="-5" dirty="0"/>
              <a:t>врача по</a:t>
            </a:r>
            <a:r>
              <a:rPr sz="2800" spc="145" dirty="0"/>
              <a:t> </a:t>
            </a:r>
            <a:r>
              <a:rPr sz="2800" spc="-10" dirty="0"/>
              <a:t>физиотерапии</a:t>
            </a:r>
            <a:endParaRPr sz="28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98805" y="770001"/>
          <a:ext cx="8358505" cy="593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8760"/>
                <a:gridCol w="2919094"/>
                <a:gridCol w="731520"/>
                <a:gridCol w="897254"/>
                <a:gridCol w="1407795"/>
                <a:gridCol w="883920"/>
              </a:tblGrid>
              <a:tr h="581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R w="12700">
                      <a:solidFill>
                        <a:srgbClr val="80808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Оказание медицинской помощи в</a:t>
                      </a:r>
                      <a:r>
                        <a:rPr sz="1000" b="1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экстренной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форме.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808080"/>
                      </a:solidFill>
                      <a:prstDash val="solid"/>
                    </a:lnT>
                    <a:lnB w="127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4386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Код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80808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В/06.8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808080"/>
                      </a:solidFill>
                      <a:prstDash val="solid"/>
                    </a:lnT>
                    <a:lnB w="127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581660">
                        <a:lnSpc>
                          <a:spcPct val="114999"/>
                        </a:lnSpc>
                        <a:spcBef>
                          <a:spcPts val="7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Уровень 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ове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ь)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квалификации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80808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808080"/>
                      </a:solidFill>
                      <a:prstDash val="solid"/>
                    </a:lnT>
                    <a:lnB w="1270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22275" y="1422400"/>
          <a:ext cx="8305800" cy="5435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1280"/>
                <a:gridCol w="6935470"/>
              </a:tblGrid>
              <a:tr h="490727">
                <a:tc rowSpan="2"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25" dirty="0">
                          <a:latin typeface="Calibri"/>
                          <a:cs typeface="Calibri"/>
                        </a:rPr>
                        <a:t>Трудовые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4604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действия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Оценка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состояния пациентов,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требующего оказания медицинской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помощи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b="1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экстренной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52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форме.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25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81915" algn="just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Распознавание состояний,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представляющих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угрозу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жизни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пациентов, включая  состояние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клинической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смерти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(остановка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жизненно важных функций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организма  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человека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(кровообращения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и (или)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дыхания), требующих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оказания медицинской 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помощи в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экстренной</a:t>
                      </a:r>
                      <a:r>
                        <a:rPr sz="1400" b="1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форме.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 marR="81280" algn="just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Оказание медицинской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помощи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экстренной форме пациентам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при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состояниях, 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представляющих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угрозу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жизни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пациентов,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том числе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клинической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смерти 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(остановка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жизненно важных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функций организма 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человека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(кровообращения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(или)  дыхания)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Применение</a:t>
                      </a:r>
                      <a:r>
                        <a:rPr sz="14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лекарственных</a:t>
                      </a:r>
                      <a:r>
                        <a:rPr sz="1400" b="1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препаратов</a:t>
                      </a:r>
                      <a:r>
                        <a:rPr sz="140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медицинских</a:t>
                      </a:r>
                      <a:r>
                        <a:rPr sz="140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изделий</a:t>
                      </a:r>
                      <a:r>
                        <a:rPr sz="1400" b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140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оказании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 algn="just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медицинской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помощи в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экстренной</a:t>
                      </a:r>
                      <a:r>
                        <a:rPr sz="1400" b="1" spc="-1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форме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45007">
                <a:tc rowSpan="2"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Необходимые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4604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умения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808080"/>
                      </a:solidFill>
                      <a:prstDash val="solid"/>
                    </a:lnT>
                    <a:lnB w="127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81915" algn="just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Распознавать состояния,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представляющие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угрозу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жизни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пациентам, включая  состояние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клинической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смерти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(остановка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жизненно важных функций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организма  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человека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(кровообращения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(или) дыхания),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требующие оказания медицинской 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помощи в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экстренной</a:t>
                      </a:r>
                      <a:r>
                        <a:rPr sz="1400" b="1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форме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808080"/>
                      </a:solidFill>
                      <a:prstDash val="solid"/>
                    </a:lnT>
                    <a:lnB w="127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Выполнять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мероприятия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базовой сердечно-легочной</a:t>
                      </a:r>
                      <a:r>
                        <a:rPr sz="1400" b="1" spc="-1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реанимации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808080"/>
                      </a:solidFill>
                      <a:prstDash val="solid"/>
                    </a:lnT>
                    <a:lnB w="1270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304838">
                <a:tc rowSpan="4"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Необходимые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4604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знания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80808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Методика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сбора жалоб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и анамнеза у пациентов</a:t>
                      </a:r>
                      <a:r>
                        <a:rPr sz="1400" b="1" spc="-2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(их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законных представителей)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80808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9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80808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u="sng" spc="-35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Методика </a:t>
                      </a:r>
                      <a:r>
                        <a:rPr sz="14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физикального исследования </a:t>
                      </a:r>
                      <a:r>
                        <a:rPr sz="14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пациентов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(осмотр, пальпация,</a:t>
                      </a:r>
                      <a:r>
                        <a:rPr sz="1400" b="1" spc="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перкуссия,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Calibri"/>
                          <a:cs typeface="Calibri"/>
                        </a:rPr>
                        <a:t>аускультация)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680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80808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Клинические признаки</a:t>
                      </a:r>
                      <a:r>
                        <a:rPr sz="1400" b="1" spc="-2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внезапного прекращения кровообращения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и (или)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дыхания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38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80808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435"/>
                        </a:lnSpc>
                        <a:spcBef>
                          <a:spcPts val="30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Правила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проведения базовой сердечно-легочной</a:t>
                      </a:r>
                      <a:r>
                        <a:rPr sz="1400" b="1" spc="-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реанимации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8317" y="2665603"/>
            <a:ext cx="1111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у</a:t>
            </a:r>
            <a:r>
              <a:rPr sz="2400" b="1" spc="-5" dirty="0">
                <a:latin typeface="Calibri"/>
                <a:cs typeface="Calibri"/>
              </a:rPr>
              <a:t>сл</a:t>
            </a:r>
            <a:r>
              <a:rPr sz="2400" b="1" dirty="0">
                <a:latin typeface="Calibri"/>
                <a:cs typeface="Calibri"/>
              </a:rPr>
              <a:t>овий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90131" y="2665603"/>
            <a:ext cx="11550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924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т</a:t>
            </a:r>
            <a:r>
              <a:rPr sz="2400" b="1" spc="-30" dirty="0">
                <a:latin typeface="Calibri"/>
                <a:cs typeface="Calibri"/>
              </a:rPr>
              <a:t>р</a:t>
            </a:r>
            <a:r>
              <a:rPr sz="2400" b="1" spc="-95" dirty="0">
                <a:latin typeface="Calibri"/>
                <a:cs typeface="Calibri"/>
              </a:rPr>
              <a:t>у</a:t>
            </a:r>
            <a:r>
              <a:rPr sz="2400" b="1" spc="-5" dirty="0">
                <a:latin typeface="Calibri"/>
                <a:cs typeface="Calibri"/>
              </a:rPr>
              <a:t>д</a:t>
            </a:r>
            <a:r>
              <a:rPr sz="2400" b="1" spc="5" dirty="0">
                <a:latin typeface="Calibri"/>
                <a:cs typeface="Calibri"/>
              </a:rPr>
              <a:t>а</a:t>
            </a:r>
            <a:r>
              <a:rPr sz="2400" b="1" dirty="0">
                <a:latin typeface="Calibri"/>
                <a:cs typeface="Calibri"/>
              </a:rPr>
              <a:t>,  опа</a:t>
            </a:r>
            <a:r>
              <a:rPr sz="2400" b="1" spc="5" dirty="0">
                <a:latin typeface="Calibri"/>
                <a:cs typeface="Calibri"/>
              </a:rPr>
              <a:t>с</a:t>
            </a:r>
            <a:r>
              <a:rPr sz="2400" b="1" spc="-5" dirty="0">
                <a:latin typeface="Calibri"/>
                <a:cs typeface="Calibri"/>
              </a:rPr>
              <a:t>н</a:t>
            </a:r>
            <a:r>
              <a:rPr sz="2400" b="1" spc="-10" dirty="0">
                <a:latin typeface="Calibri"/>
                <a:cs typeface="Calibri"/>
              </a:rPr>
              <a:t>ы</a:t>
            </a:r>
            <a:r>
              <a:rPr sz="2400" b="1" dirty="0">
                <a:latin typeface="Calibri"/>
                <a:cs typeface="Calibri"/>
              </a:rPr>
              <a:t>х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7511" y="2665603"/>
            <a:ext cx="25361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специальной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Классификатора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производственных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91559" y="2665603"/>
            <a:ext cx="182181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оценки</a:t>
            </a:r>
            <a:endParaRPr sz="2400">
              <a:latin typeface="Calibri"/>
              <a:cs typeface="Calibri"/>
            </a:endParaRPr>
          </a:p>
          <a:p>
            <a:pPr marL="67310">
              <a:lnSpc>
                <a:spcPct val="100000"/>
              </a:lnSpc>
              <a:tabLst>
                <a:tab pos="1638935" algn="l"/>
              </a:tabLst>
            </a:pPr>
            <a:r>
              <a:rPr sz="2400" b="1" dirty="0">
                <a:latin typeface="Calibri"/>
                <a:cs typeface="Calibri"/>
              </a:rPr>
              <a:t>в</a:t>
            </a:r>
            <a:r>
              <a:rPr sz="2400" b="1" spc="-10" dirty="0">
                <a:latin typeface="Calibri"/>
                <a:cs typeface="Calibri"/>
              </a:rPr>
              <a:t>р</a:t>
            </a:r>
            <a:r>
              <a:rPr sz="2400" b="1" spc="-35" dirty="0">
                <a:latin typeface="Calibri"/>
                <a:cs typeface="Calibri"/>
              </a:rPr>
              <a:t>е</a:t>
            </a:r>
            <a:r>
              <a:rPr sz="2400" b="1" spc="-5" dirty="0">
                <a:latin typeface="Calibri"/>
                <a:cs typeface="Calibri"/>
              </a:rPr>
              <a:t>дны</a:t>
            </a:r>
            <a:r>
              <a:rPr sz="2400" b="1" dirty="0">
                <a:latin typeface="Calibri"/>
                <a:cs typeface="Calibri"/>
              </a:rPr>
              <a:t>х	и</a:t>
            </a:r>
            <a:endParaRPr sz="2400">
              <a:latin typeface="Calibri"/>
              <a:cs typeface="Calibri"/>
            </a:endParaRPr>
          </a:p>
          <a:p>
            <a:pPr marL="277495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факторов,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80050" y="3031312"/>
            <a:ext cx="25647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702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(или)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257935" algn="l"/>
                <a:tab pos="2387600" algn="l"/>
              </a:tabLst>
            </a:pPr>
            <a:r>
              <a:rPr sz="2400" b="1" spc="-5" dirty="0">
                <a:latin typeface="Calibri"/>
                <a:cs typeface="Calibri"/>
              </a:rPr>
              <a:t>форм</a:t>
            </a:r>
            <a:r>
              <a:rPr sz="2400" b="1" dirty="0">
                <a:latin typeface="Calibri"/>
                <a:cs typeface="Calibri"/>
              </a:rPr>
              <a:t>ы	о</a:t>
            </a:r>
            <a:r>
              <a:rPr sz="2400" b="1" spc="-20" dirty="0">
                <a:latin typeface="Calibri"/>
                <a:cs typeface="Calibri"/>
              </a:rPr>
              <a:t>т</a:t>
            </a:r>
            <a:r>
              <a:rPr sz="2400" b="1" spc="-5" dirty="0">
                <a:latin typeface="Calibri"/>
                <a:cs typeface="Calibri"/>
              </a:rPr>
              <a:t>ч</a:t>
            </a:r>
            <a:r>
              <a:rPr sz="2400" b="1" spc="5" dirty="0">
                <a:latin typeface="Calibri"/>
                <a:cs typeface="Calibri"/>
              </a:rPr>
              <a:t>е</a:t>
            </a:r>
            <a:r>
              <a:rPr sz="2400" b="1" dirty="0">
                <a:latin typeface="Calibri"/>
                <a:cs typeface="Calibri"/>
              </a:rPr>
              <a:t>та	о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3191" y="3763136"/>
            <a:ext cx="7251065" cy="1635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проведении </a:t>
            </a:r>
            <a:r>
              <a:rPr sz="2400" b="1" spc="-5" dirty="0">
                <a:latin typeface="Calibri"/>
                <a:cs typeface="Calibri"/>
              </a:rPr>
              <a:t>специальной </a:t>
            </a:r>
            <a:r>
              <a:rPr sz="2400" b="1" spc="-10" dirty="0">
                <a:latin typeface="Calibri"/>
                <a:cs typeface="Calibri"/>
              </a:rPr>
              <a:t>оценки </a:t>
            </a:r>
            <a:r>
              <a:rPr sz="2400" b="1" spc="-5" dirty="0">
                <a:latin typeface="Calibri"/>
                <a:cs typeface="Calibri"/>
              </a:rPr>
              <a:t>условий </a:t>
            </a:r>
            <a:r>
              <a:rPr sz="2400" b="1" spc="-30" dirty="0">
                <a:latin typeface="Calibri"/>
                <a:cs typeface="Calibri"/>
              </a:rPr>
              <a:t>труда </a:t>
            </a:r>
            <a:r>
              <a:rPr sz="2400" b="1" dirty="0">
                <a:latin typeface="Calibri"/>
                <a:cs typeface="Calibri"/>
              </a:rPr>
              <a:t>и  </a:t>
            </a:r>
            <a:r>
              <a:rPr sz="2400" b="1" spc="-5" dirty="0">
                <a:latin typeface="Calibri"/>
                <a:cs typeface="Calibri"/>
              </a:rPr>
              <a:t>инструкции </a:t>
            </a:r>
            <a:r>
              <a:rPr sz="2400" b="1" dirty="0">
                <a:latin typeface="Calibri"/>
                <a:cs typeface="Calibri"/>
              </a:rPr>
              <a:t>по ее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заполнению».</a:t>
            </a:r>
            <a:endParaRPr sz="24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286385" algn="l"/>
                <a:tab pos="287020" algn="l"/>
                <a:tab pos="6817995" algn="l"/>
              </a:tabLst>
            </a:pPr>
            <a:r>
              <a:rPr sz="2400" b="1" spc="-5" dirty="0">
                <a:latin typeface="Calibri"/>
                <a:cs typeface="Calibri"/>
              </a:rPr>
              <a:t>Зарегистрировано </a:t>
            </a: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5" dirty="0">
                <a:latin typeface="Calibri"/>
                <a:cs typeface="Calibri"/>
              </a:rPr>
              <a:t>Минюсте</a:t>
            </a:r>
            <a:r>
              <a:rPr sz="2400" b="1" spc="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России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21.03.2014	</a:t>
            </a:r>
            <a:r>
              <a:rPr sz="2400" b="1" spc="-55" dirty="0">
                <a:latin typeface="Calibri"/>
                <a:cs typeface="Calibri"/>
              </a:rPr>
              <a:t>г.</a:t>
            </a:r>
            <a:endParaRPr sz="2400">
              <a:latin typeface="Calibri"/>
              <a:cs typeface="Calibri"/>
            </a:endParaRPr>
          </a:p>
          <a:p>
            <a:pPr marL="283845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latin typeface="Calibri"/>
                <a:cs typeface="Calibri"/>
              </a:rPr>
              <a:t>N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31689.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3191" y="1117219"/>
            <a:ext cx="7342505" cy="15741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7180" algn="ctr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latin typeface="Calibri"/>
                <a:cs typeface="Calibri"/>
              </a:rPr>
              <a:t>Приказ </a:t>
            </a:r>
            <a:r>
              <a:rPr sz="3200" b="1" spc="-25" dirty="0">
                <a:latin typeface="Calibri"/>
                <a:cs typeface="Calibri"/>
              </a:rPr>
              <a:t>Минтруда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России</a:t>
            </a:r>
            <a:endParaRPr sz="3200">
              <a:latin typeface="Calibri"/>
              <a:cs typeface="Calibri"/>
            </a:endParaRPr>
          </a:p>
          <a:p>
            <a:pPr marL="299720" algn="ctr">
              <a:lnSpc>
                <a:spcPct val="100000"/>
              </a:lnSpc>
            </a:pPr>
            <a:r>
              <a:rPr sz="3200" b="1" dirty="0">
                <a:latin typeface="Calibri"/>
                <a:cs typeface="Calibri"/>
              </a:rPr>
              <a:t>от </a:t>
            </a:r>
            <a:r>
              <a:rPr sz="3200" b="1" spc="-5" dirty="0">
                <a:latin typeface="Calibri"/>
                <a:cs typeface="Calibri"/>
              </a:rPr>
              <a:t>24.01.2014 </a:t>
            </a:r>
            <a:r>
              <a:rPr sz="3200" b="1" spc="-65" dirty="0">
                <a:latin typeface="Calibri"/>
                <a:cs typeface="Calibri"/>
              </a:rPr>
              <a:t>г. </a:t>
            </a:r>
            <a:r>
              <a:rPr sz="3200" b="1" spc="-5" dirty="0">
                <a:latin typeface="Calibri"/>
                <a:cs typeface="Calibri"/>
              </a:rPr>
              <a:t>№33н</a:t>
            </a:r>
            <a:r>
              <a:rPr sz="3200" b="1" spc="4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(ред.14.11.2016г.)</a:t>
            </a:r>
            <a:endParaRPr sz="32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1625"/>
              </a:spcBef>
              <a:buFont typeface="Arial"/>
              <a:buChar char="•"/>
              <a:tabLst>
                <a:tab pos="286385" algn="l"/>
                <a:tab pos="287020" algn="l"/>
                <a:tab pos="1372235" algn="l"/>
                <a:tab pos="3714750" algn="l"/>
                <a:tab pos="5627370" algn="l"/>
              </a:tabLst>
            </a:pPr>
            <a:r>
              <a:rPr sz="2400" b="1" dirty="0">
                <a:latin typeface="Calibri"/>
                <a:cs typeface="Calibri"/>
              </a:rPr>
              <a:t>«Об	</a:t>
            </a:r>
            <a:r>
              <a:rPr sz="2400" b="1" spc="-5" dirty="0">
                <a:latin typeface="Calibri"/>
                <a:cs typeface="Calibri"/>
              </a:rPr>
              <a:t>утверждении	</a:t>
            </a:r>
            <a:r>
              <a:rPr sz="2400" b="1" spc="-15" dirty="0">
                <a:latin typeface="Calibri"/>
                <a:cs typeface="Calibri"/>
              </a:rPr>
              <a:t>Методики	</a:t>
            </a:r>
            <a:r>
              <a:rPr sz="2400" b="1" spc="-10" dirty="0">
                <a:latin typeface="Calibri"/>
                <a:cs typeface="Calibri"/>
              </a:rPr>
              <a:t>проведения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57187" y="214312"/>
            <a:ext cx="8229600" cy="78613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562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30"/>
              </a:spcBef>
            </a:pPr>
            <a:r>
              <a:rPr sz="2800" spc="-20" dirty="0"/>
              <a:t>Законодательная</a:t>
            </a:r>
            <a:r>
              <a:rPr sz="2800" spc="30" dirty="0"/>
              <a:t> </a:t>
            </a:r>
            <a:r>
              <a:rPr sz="2800" spc="-10" dirty="0"/>
              <a:t>база</a:t>
            </a:r>
            <a:endParaRPr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014" y="1090929"/>
            <a:ext cx="8557260" cy="17075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196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СанПиН 2.1.3.2630-10 №58</a:t>
            </a:r>
            <a:endParaRPr sz="2400">
              <a:latin typeface="Calibri"/>
              <a:cs typeface="Calibri"/>
            </a:endParaRPr>
          </a:p>
          <a:p>
            <a:pPr marL="1314450" marR="45085" indent="-1196975">
              <a:lnSpc>
                <a:spcPts val="2310"/>
              </a:lnSpc>
              <a:spcBef>
                <a:spcPts val="550"/>
              </a:spcBef>
            </a:pPr>
            <a:r>
              <a:rPr sz="2400" b="1" spc="-5" dirty="0">
                <a:latin typeface="Calibri"/>
                <a:cs typeface="Calibri"/>
              </a:rPr>
              <a:t>Санитарно </a:t>
            </a:r>
            <a:r>
              <a:rPr sz="2400" b="1" dirty="0">
                <a:latin typeface="Calibri"/>
                <a:cs typeface="Calibri"/>
              </a:rPr>
              <a:t>- </a:t>
            </a:r>
            <a:r>
              <a:rPr sz="2400" b="1" spc="-10" dirty="0">
                <a:latin typeface="Calibri"/>
                <a:cs typeface="Calibri"/>
              </a:rPr>
              <a:t>эпидемиологические </a:t>
            </a:r>
            <a:r>
              <a:rPr sz="2400" b="1" dirty="0">
                <a:latin typeface="Calibri"/>
                <a:cs typeface="Calibri"/>
              </a:rPr>
              <a:t>требования к </a:t>
            </a:r>
            <a:r>
              <a:rPr sz="2400" b="1" spc="-5" dirty="0">
                <a:latin typeface="Calibri"/>
                <a:cs typeface="Calibri"/>
              </a:rPr>
              <a:t>организациям,  осуществляющим </a:t>
            </a:r>
            <a:r>
              <a:rPr sz="2400" b="1" spc="-10" dirty="0">
                <a:latin typeface="Calibri"/>
                <a:cs typeface="Calibri"/>
              </a:rPr>
              <a:t>медицинскую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деятельность.</a:t>
            </a:r>
            <a:endParaRPr sz="2400">
              <a:latin typeface="Calibri"/>
              <a:cs typeface="Calibri"/>
            </a:endParaRPr>
          </a:p>
          <a:p>
            <a:pPr marL="527685" marR="5080" indent="-515620">
              <a:lnSpc>
                <a:spcPct val="80000"/>
              </a:lnSpc>
              <a:spcBef>
                <a:spcPts val="1350"/>
              </a:spcBef>
              <a:tabLst>
                <a:tab pos="1172210" algn="l"/>
                <a:tab pos="2651125" algn="l"/>
                <a:tab pos="2961640" algn="l"/>
                <a:tab pos="4806315" algn="l"/>
                <a:tab pos="6984365" algn="l"/>
              </a:tabLst>
            </a:pPr>
            <a:r>
              <a:rPr sz="2000" b="1" dirty="0">
                <a:latin typeface="Calibri"/>
                <a:cs typeface="Calibri"/>
              </a:rPr>
              <a:t>1.</a:t>
            </a:r>
            <a:r>
              <a:rPr sz="2000" b="1" spc="-15" dirty="0">
                <a:latin typeface="Calibri"/>
                <a:cs typeface="Calibri"/>
              </a:rPr>
              <a:t>Об</a:t>
            </a:r>
            <a:r>
              <a:rPr sz="2000" b="1" spc="-5" dirty="0">
                <a:latin typeface="Calibri"/>
                <a:cs typeface="Calibri"/>
              </a:rPr>
              <a:t>щи</a:t>
            </a:r>
            <a:r>
              <a:rPr sz="2000" b="1" dirty="0">
                <a:latin typeface="Calibri"/>
                <a:cs typeface="Calibri"/>
              </a:rPr>
              <a:t>е	тр</a:t>
            </a:r>
            <a:r>
              <a:rPr sz="2000" b="1" spc="-10" dirty="0">
                <a:latin typeface="Calibri"/>
                <a:cs typeface="Calibri"/>
              </a:rPr>
              <a:t>е</a:t>
            </a:r>
            <a:r>
              <a:rPr sz="2000" b="1" spc="-5" dirty="0">
                <a:latin typeface="Calibri"/>
                <a:cs typeface="Calibri"/>
              </a:rPr>
              <a:t>б</a:t>
            </a:r>
            <a:r>
              <a:rPr sz="2000" b="1" spc="-10" dirty="0">
                <a:latin typeface="Calibri"/>
                <a:cs typeface="Calibri"/>
              </a:rPr>
              <a:t>о</a:t>
            </a:r>
            <a:r>
              <a:rPr sz="2000" b="1" dirty="0">
                <a:latin typeface="Calibri"/>
                <a:cs typeface="Calibri"/>
              </a:rPr>
              <a:t>вания	к	ор</a:t>
            </a:r>
            <a:r>
              <a:rPr sz="2000" b="1" spc="-10" dirty="0">
                <a:latin typeface="Calibri"/>
                <a:cs typeface="Calibri"/>
              </a:rPr>
              <a:t>г</a:t>
            </a:r>
            <a:r>
              <a:rPr sz="2000" b="1" dirty="0">
                <a:latin typeface="Calibri"/>
                <a:cs typeface="Calibri"/>
              </a:rPr>
              <a:t>а</a:t>
            </a:r>
            <a:r>
              <a:rPr sz="2000" b="1" spc="-10" dirty="0">
                <a:latin typeface="Calibri"/>
                <a:cs typeface="Calibri"/>
              </a:rPr>
              <a:t>н</a:t>
            </a:r>
            <a:r>
              <a:rPr sz="2000" b="1" dirty="0">
                <a:latin typeface="Calibri"/>
                <a:cs typeface="Calibri"/>
              </a:rPr>
              <a:t>из</a:t>
            </a:r>
            <a:r>
              <a:rPr sz="2000" b="1" spc="-10" dirty="0">
                <a:latin typeface="Calibri"/>
                <a:cs typeface="Calibri"/>
              </a:rPr>
              <a:t>а</a:t>
            </a:r>
            <a:r>
              <a:rPr sz="2000" b="1" dirty="0">
                <a:latin typeface="Calibri"/>
                <a:cs typeface="Calibri"/>
              </a:rPr>
              <a:t>ци</a:t>
            </a:r>
            <a:r>
              <a:rPr sz="2000" b="1" spc="-15" dirty="0">
                <a:latin typeface="Calibri"/>
                <a:cs typeface="Calibri"/>
              </a:rPr>
              <a:t>я</a:t>
            </a:r>
            <a:r>
              <a:rPr sz="2000" b="1" spc="-5" dirty="0">
                <a:latin typeface="Calibri"/>
                <a:cs typeface="Calibri"/>
              </a:rPr>
              <a:t>м</a:t>
            </a:r>
            <a:r>
              <a:rPr sz="2000" b="1" dirty="0">
                <a:latin typeface="Calibri"/>
                <a:cs typeface="Calibri"/>
              </a:rPr>
              <a:t>,	ос</a:t>
            </a:r>
            <a:r>
              <a:rPr sz="2000" b="1" spc="-10" dirty="0">
                <a:latin typeface="Calibri"/>
                <a:cs typeface="Calibri"/>
              </a:rPr>
              <a:t>у</a:t>
            </a:r>
            <a:r>
              <a:rPr sz="2000" b="1" spc="-15" dirty="0">
                <a:latin typeface="Calibri"/>
                <a:cs typeface="Calibri"/>
              </a:rPr>
              <a:t>щ</a:t>
            </a:r>
            <a:r>
              <a:rPr sz="2000" b="1" spc="-5" dirty="0">
                <a:latin typeface="Calibri"/>
                <a:cs typeface="Calibri"/>
              </a:rPr>
              <a:t>ес</a:t>
            </a:r>
            <a:r>
              <a:rPr sz="2000" b="1" spc="-15" dirty="0">
                <a:latin typeface="Calibri"/>
                <a:cs typeface="Calibri"/>
              </a:rPr>
              <a:t>т</a:t>
            </a:r>
            <a:r>
              <a:rPr sz="2000" b="1" spc="-20" dirty="0">
                <a:latin typeface="Calibri"/>
                <a:cs typeface="Calibri"/>
              </a:rPr>
              <a:t>в</a:t>
            </a:r>
            <a:r>
              <a:rPr sz="2000" b="1" dirty="0">
                <a:latin typeface="Calibri"/>
                <a:cs typeface="Calibri"/>
              </a:rPr>
              <a:t>ля</a:t>
            </a:r>
            <a:r>
              <a:rPr sz="2000" b="1" spc="-10" dirty="0">
                <a:latin typeface="Calibri"/>
                <a:cs typeface="Calibri"/>
              </a:rPr>
              <a:t>ю</a:t>
            </a:r>
            <a:r>
              <a:rPr sz="2000" b="1" spc="-5" dirty="0">
                <a:latin typeface="Calibri"/>
                <a:cs typeface="Calibri"/>
              </a:rPr>
              <a:t>щи</a:t>
            </a:r>
            <a:r>
              <a:rPr sz="2000" b="1" dirty="0">
                <a:latin typeface="Calibri"/>
                <a:cs typeface="Calibri"/>
              </a:rPr>
              <a:t>м	</a:t>
            </a:r>
            <a:r>
              <a:rPr sz="2000" b="1" spc="-5" dirty="0">
                <a:latin typeface="Calibri"/>
                <a:cs typeface="Calibri"/>
              </a:rPr>
              <a:t>м</a:t>
            </a:r>
            <a:r>
              <a:rPr sz="2000" b="1" spc="-40" dirty="0">
                <a:latin typeface="Calibri"/>
                <a:cs typeface="Calibri"/>
              </a:rPr>
              <a:t>е</a:t>
            </a:r>
            <a:r>
              <a:rPr sz="2000" b="1" spc="-5" dirty="0">
                <a:latin typeface="Calibri"/>
                <a:cs typeface="Calibri"/>
              </a:rPr>
              <a:t>дици</a:t>
            </a:r>
            <a:r>
              <a:rPr sz="2000" b="1" spc="-15" dirty="0">
                <a:latin typeface="Calibri"/>
                <a:cs typeface="Calibri"/>
              </a:rPr>
              <a:t>н</a:t>
            </a:r>
            <a:r>
              <a:rPr sz="2000" b="1" spc="-5" dirty="0">
                <a:latin typeface="Calibri"/>
                <a:cs typeface="Calibri"/>
              </a:rPr>
              <a:t>с</a:t>
            </a:r>
            <a:r>
              <a:rPr sz="2000" b="1" dirty="0">
                <a:latin typeface="Calibri"/>
                <a:cs typeface="Calibri"/>
              </a:rPr>
              <a:t>к</a:t>
            </a:r>
            <a:r>
              <a:rPr sz="2000" b="1" spc="-15" dirty="0">
                <a:latin typeface="Calibri"/>
                <a:cs typeface="Calibri"/>
              </a:rPr>
              <a:t>у</a:t>
            </a:r>
            <a:r>
              <a:rPr sz="2000" b="1" dirty="0">
                <a:latin typeface="Calibri"/>
                <a:cs typeface="Calibri"/>
              </a:rPr>
              <a:t>ю  </a:t>
            </a:r>
            <a:r>
              <a:rPr sz="2000" b="1" spc="-5" dirty="0">
                <a:latin typeface="Calibri"/>
                <a:cs typeface="Calibri"/>
              </a:rPr>
              <a:t>деятельность.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3014" y="2772282"/>
            <a:ext cx="34925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96720" algn="l"/>
                <a:tab pos="2002789" algn="l"/>
              </a:tabLst>
            </a:pPr>
            <a:r>
              <a:rPr sz="2000" b="1" dirty="0">
                <a:latin typeface="Calibri"/>
                <a:cs typeface="Calibri"/>
              </a:rPr>
              <a:t>2.</a:t>
            </a:r>
            <a:r>
              <a:rPr sz="2000" b="1" spc="-120" dirty="0">
                <a:latin typeface="Calibri"/>
                <a:cs typeface="Calibri"/>
              </a:rPr>
              <a:t>Т</a:t>
            </a:r>
            <a:r>
              <a:rPr sz="2000" b="1" dirty="0">
                <a:latin typeface="Calibri"/>
                <a:cs typeface="Calibri"/>
              </a:rPr>
              <a:t>ребов</a:t>
            </a:r>
            <a:r>
              <a:rPr sz="2000" b="1" spc="-10" dirty="0">
                <a:latin typeface="Calibri"/>
                <a:cs typeface="Calibri"/>
              </a:rPr>
              <a:t>а</a:t>
            </a:r>
            <a:r>
              <a:rPr sz="2000" b="1" spc="-5" dirty="0">
                <a:latin typeface="Calibri"/>
                <a:cs typeface="Calibri"/>
              </a:rPr>
              <a:t>ни</a:t>
            </a:r>
            <a:r>
              <a:rPr sz="2000" b="1" dirty="0">
                <a:latin typeface="Calibri"/>
                <a:cs typeface="Calibri"/>
              </a:rPr>
              <a:t>я	к	раз</a:t>
            </a:r>
            <a:r>
              <a:rPr sz="2000" b="1" spc="-10" dirty="0">
                <a:latin typeface="Calibri"/>
                <a:cs typeface="Calibri"/>
              </a:rPr>
              <a:t>м</a:t>
            </a:r>
            <a:r>
              <a:rPr sz="2000" b="1" spc="-5" dirty="0">
                <a:latin typeface="Calibri"/>
                <a:cs typeface="Calibri"/>
              </a:rPr>
              <a:t>е</a:t>
            </a:r>
            <a:r>
              <a:rPr sz="2000" b="1" spc="-15" dirty="0">
                <a:latin typeface="Calibri"/>
                <a:cs typeface="Calibri"/>
              </a:rPr>
              <a:t>ще</a:t>
            </a:r>
            <a:r>
              <a:rPr sz="2000" b="1" spc="-5" dirty="0">
                <a:latin typeface="Calibri"/>
                <a:cs typeface="Calibri"/>
              </a:rPr>
              <a:t>н</a:t>
            </a:r>
            <a:r>
              <a:rPr sz="2000" b="1" spc="-15" dirty="0">
                <a:latin typeface="Calibri"/>
                <a:cs typeface="Calibri"/>
              </a:rPr>
              <a:t>и</a:t>
            </a:r>
            <a:r>
              <a:rPr sz="2000" b="1" dirty="0">
                <a:latin typeface="Calibri"/>
                <a:cs typeface="Calibri"/>
              </a:rPr>
              <a:t>ю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42079" y="2772282"/>
            <a:ext cx="49091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34010" algn="l"/>
                <a:tab pos="1807845" algn="l"/>
              </a:tabLst>
            </a:pPr>
            <a:r>
              <a:rPr sz="2000" b="1" dirty="0">
                <a:latin typeface="Calibri"/>
                <a:cs typeface="Calibri"/>
              </a:rPr>
              <a:t>и	</a:t>
            </a:r>
            <a:r>
              <a:rPr sz="2000" b="1" spc="-10" dirty="0">
                <a:latin typeface="Calibri"/>
                <a:cs typeface="Calibri"/>
              </a:rPr>
              <a:t>территории	</a:t>
            </a:r>
            <a:r>
              <a:rPr sz="2000" b="1" spc="-5" dirty="0">
                <a:latin typeface="Calibri"/>
                <a:cs typeface="Calibri"/>
              </a:rPr>
              <a:t>лечебно-профилактических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3014" y="3016072"/>
            <a:ext cx="8560435" cy="2708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организаций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(ЛПО).</a:t>
            </a:r>
            <a:endParaRPr sz="2000">
              <a:latin typeface="Calibri"/>
              <a:cs typeface="Calibri"/>
            </a:endParaRPr>
          </a:p>
          <a:p>
            <a:pPr marL="265430" indent="-253365">
              <a:lnSpc>
                <a:spcPct val="100000"/>
              </a:lnSpc>
              <a:buAutoNum type="arabicPeriod" startAt="3"/>
              <a:tabLst>
                <a:tab pos="266065" algn="l"/>
              </a:tabLst>
            </a:pPr>
            <a:r>
              <a:rPr sz="2000" b="1" spc="-10" dirty="0">
                <a:latin typeface="Calibri"/>
                <a:cs typeface="Calibri"/>
              </a:rPr>
              <a:t>Требования </a:t>
            </a:r>
            <a:r>
              <a:rPr sz="2000" b="1" dirty="0">
                <a:latin typeface="Calibri"/>
                <a:cs typeface="Calibri"/>
              </a:rPr>
              <a:t>к </a:t>
            </a:r>
            <a:r>
              <a:rPr sz="2000" b="1" spc="-5" dirty="0">
                <a:latin typeface="Calibri"/>
                <a:cs typeface="Calibri"/>
              </a:rPr>
              <a:t>зданиям, </a:t>
            </a:r>
            <a:r>
              <a:rPr sz="2000" b="1" spc="-10" dirty="0">
                <a:latin typeface="Calibri"/>
                <a:cs typeface="Calibri"/>
              </a:rPr>
              <a:t>сооружениям </a:t>
            </a:r>
            <a:r>
              <a:rPr sz="2000" b="1" dirty="0">
                <a:latin typeface="Calibri"/>
                <a:cs typeface="Calibri"/>
              </a:rPr>
              <a:t>и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помещениям.</a:t>
            </a:r>
            <a:endParaRPr sz="2000">
              <a:latin typeface="Calibri"/>
              <a:cs typeface="Calibri"/>
            </a:endParaRPr>
          </a:p>
          <a:p>
            <a:pPr marL="265430" indent="-253365">
              <a:lnSpc>
                <a:spcPct val="100000"/>
              </a:lnSpc>
              <a:buAutoNum type="arabicPeriod" startAt="3"/>
              <a:tabLst>
                <a:tab pos="266065" algn="l"/>
              </a:tabLst>
            </a:pPr>
            <a:r>
              <a:rPr sz="2000" b="1" spc="-10" dirty="0">
                <a:latin typeface="Calibri"/>
                <a:cs typeface="Calibri"/>
              </a:rPr>
              <a:t>Требования </a:t>
            </a:r>
            <a:r>
              <a:rPr sz="2000" b="1" dirty="0">
                <a:latin typeface="Calibri"/>
                <a:cs typeface="Calibri"/>
              </a:rPr>
              <a:t>к внутренней </a:t>
            </a:r>
            <a:r>
              <a:rPr sz="2000" b="1" spc="-25" dirty="0">
                <a:latin typeface="Calibri"/>
                <a:cs typeface="Calibri"/>
              </a:rPr>
              <a:t>отделке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помещений.</a:t>
            </a:r>
            <a:endParaRPr sz="2000">
              <a:latin typeface="Calibri"/>
              <a:cs typeface="Calibri"/>
            </a:endParaRPr>
          </a:p>
          <a:p>
            <a:pPr marL="265430" indent="-253365">
              <a:lnSpc>
                <a:spcPct val="100000"/>
              </a:lnSpc>
              <a:buAutoNum type="arabicPeriod" startAt="3"/>
              <a:tabLst>
                <a:tab pos="266065" algn="l"/>
              </a:tabLst>
            </a:pPr>
            <a:r>
              <a:rPr sz="2000" b="1" spc="-10" dirty="0">
                <a:latin typeface="Calibri"/>
                <a:cs typeface="Calibri"/>
              </a:rPr>
              <a:t>Требования </a:t>
            </a:r>
            <a:r>
              <a:rPr sz="2000" b="1" dirty="0">
                <a:latin typeface="Calibri"/>
                <a:cs typeface="Calibri"/>
              </a:rPr>
              <a:t>к </a:t>
            </a:r>
            <a:r>
              <a:rPr sz="2000" b="1" spc="-10" dirty="0">
                <a:latin typeface="Calibri"/>
                <a:cs typeface="Calibri"/>
              </a:rPr>
              <a:t>водоснабжению </a:t>
            </a:r>
            <a:r>
              <a:rPr sz="2000" b="1" dirty="0">
                <a:latin typeface="Calibri"/>
                <a:cs typeface="Calibri"/>
              </a:rPr>
              <a:t>и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канализации.</a:t>
            </a:r>
            <a:endParaRPr sz="2000">
              <a:latin typeface="Calibri"/>
              <a:cs typeface="Calibri"/>
            </a:endParaRPr>
          </a:p>
          <a:p>
            <a:pPr marL="332740" marR="5080" indent="-332740">
              <a:lnSpc>
                <a:spcPts val="1920"/>
              </a:lnSpc>
              <a:spcBef>
                <a:spcPts val="465"/>
              </a:spcBef>
              <a:buAutoNum type="arabicPeriod" startAt="3"/>
              <a:tabLst>
                <a:tab pos="332740" algn="l"/>
              </a:tabLst>
            </a:pPr>
            <a:r>
              <a:rPr sz="2000" b="1" spc="-15" dirty="0">
                <a:latin typeface="Calibri"/>
                <a:cs typeface="Calibri"/>
              </a:rPr>
              <a:t>Требования </a:t>
            </a:r>
            <a:r>
              <a:rPr sz="2000" b="1" dirty="0">
                <a:latin typeface="Calibri"/>
                <a:cs typeface="Calibri"/>
              </a:rPr>
              <a:t>к </a:t>
            </a:r>
            <a:r>
              <a:rPr sz="2000" b="1" spc="-5" dirty="0">
                <a:latin typeface="Calibri"/>
                <a:cs typeface="Calibri"/>
              </a:rPr>
              <a:t>отоплению, </a:t>
            </a:r>
            <a:r>
              <a:rPr sz="2000" b="1" dirty="0">
                <a:latin typeface="Calibri"/>
                <a:cs typeface="Calibri"/>
              </a:rPr>
              <a:t>вентиляции, </a:t>
            </a:r>
            <a:r>
              <a:rPr sz="2000" b="1" spc="-5" dirty="0">
                <a:latin typeface="Calibri"/>
                <a:cs typeface="Calibri"/>
              </a:rPr>
              <a:t>микроклимату </a:t>
            </a:r>
            <a:r>
              <a:rPr sz="2000" b="1" dirty="0">
                <a:latin typeface="Calibri"/>
                <a:cs typeface="Calibri"/>
              </a:rPr>
              <a:t>и </a:t>
            </a:r>
            <a:r>
              <a:rPr sz="2000" b="1" spc="-10" dirty="0">
                <a:latin typeface="Calibri"/>
                <a:cs typeface="Calibri"/>
              </a:rPr>
              <a:t>воздушной среде  </a:t>
            </a:r>
            <a:r>
              <a:rPr sz="2000" b="1" spc="-5" dirty="0">
                <a:latin typeface="Calibri"/>
                <a:cs typeface="Calibri"/>
              </a:rPr>
              <a:t>помещений.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000" b="1" dirty="0">
                <a:latin typeface="Calibri"/>
                <a:cs typeface="Calibri"/>
              </a:rPr>
              <a:t>7 . </a:t>
            </a:r>
            <a:r>
              <a:rPr sz="2000" b="1" spc="-10" dirty="0">
                <a:latin typeface="Calibri"/>
                <a:cs typeface="Calibri"/>
              </a:rPr>
              <a:t>Требования </a:t>
            </a:r>
            <a:r>
              <a:rPr sz="2000" b="1" dirty="0">
                <a:latin typeface="Calibri"/>
                <a:cs typeface="Calibri"/>
              </a:rPr>
              <a:t>к </a:t>
            </a:r>
            <a:r>
              <a:rPr sz="2000" b="1" spc="-5" dirty="0">
                <a:latin typeface="Calibri"/>
                <a:cs typeface="Calibri"/>
              </a:rPr>
              <a:t>естественному </a:t>
            </a:r>
            <a:r>
              <a:rPr sz="2000" b="1" dirty="0">
                <a:latin typeface="Calibri"/>
                <a:cs typeface="Calibri"/>
              </a:rPr>
              <a:t>и </a:t>
            </a:r>
            <a:r>
              <a:rPr sz="2000" b="1" spc="-5" dirty="0">
                <a:latin typeface="Calibri"/>
                <a:cs typeface="Calibri"/>
              </a:rPr>
              <a:t>искусственному</a:t>
            </a:r>
            <a:r>
              <a:rPr sz="2000" b="1" spc="-1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освещению.</a:t>
            </a:r>
            <a:endParaRPr sz="2000">
              <a:latin typeface="Calibri"/>
              <a:cs typeface="Calibri"/>
            </a:endParaRPr>
          </a:p>
          <a:p>
            <a:pPr marL="265430" indent="-253365">
              <a:lnSpc>
                <a:spcPct val="100000"/>
              </a:lnSpc>
              <a:buAutoNum type="arabicPeriod" startAt="8"/>
              <a:tabLst>
                <a:tab pos="266065" algn="l"/>
              </a:tabLst>
            </a:pPr>
            <a:r>
              <a:rPr sz="2000" b="1" spc="-10" dirty="0">
                <a:latin typeface="Calibri"/>
                <a:cs typeface="Calibri"/>
              </a:rPr>
              <a:t>Требования </a:t>
            </a:r>
            <a:r>
              <a:rPr sz="2000" b="1" dirty="0">
                <a:latin typeface="Calibri"/>
                <a:cs typeface="Calibri"/>
              </a:rPr>
              <a:t>к инвентарю и </a:t>
            </a:r>
            <a:r>
              <a:rPr sz="2000" b="1" spc="-10" dirty="0">
                <a:latin typeface="Calibri"/>
                <a:cs typeface="Calibri"/>
              </a:rPr>
              <a:t>технологическому</a:t>
            </a:r>
            <a:r>
              <a:rPr sz="2000" b="1" spc="-114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оборудованию.</a:t>
            </a:r>
            <a:endParaRPr sz="2000">
              <a:latin typeface="Calibri"/>
              <a:cs typeface="Calibri"/>
            </a:endParaRPr>
          </a:p>
          <a:p>
            <a:pPr marL="623570" indent="-611505">
              <a:lnSpc>
                <a:spcPct val="100000"/>
              </a:lnSpc>
              <a:buAutoNum type="arabicPeriod" startAt="8"/>
              <a:tabLst>
                <a:tab pos="623570" algn="l"/>
                <a:tab pos="624205" algn="l"/>
                <a:tab pos="1814195" algn="l"/>
                <a:tab pos="3521075" algn="l"/>
                <a:tab pos="4062095" algn="l"/>
                <a:tab pos="5901690" algn="l"/>
                <a:tab pos="8404860" algn="l"/>
              </a:tabLst>
            </a:pPr>
            <a:r>
              <a:rPr sz="2000" b="1" spc="-5" dirty="0">
                <a:latin typeface="Calibri"/>
                <a:cs typeface="Calibri"/>
              </a:rPr>
              <a:t>О</a:t>
            </a:r>
            <a:r>
              <a:rPr sz="2000" b="1" spc="-10" dirty="0">
                <a:latin typeface="Calibri"/>
                <a:cs typeface="Calibri"/>
              </a:rPr>
              <a:t>б</a:t>
            </a:r>
            <a:r>
              <a:rPr sz="2000" b="1" spc="-5" dirty="0">
                <a:latin typeface="Calibri"/>
                <a:cs typeface="Calibri"/>
              </a:rPr>
              <a:t>щи</a:t>
            </a:r>
            <a:r>
              <a:rPr sz="2000" b="1" dirty="0">
                <a:latin typeface="Calibri"/>
                <a:cs typeface="Calibri"/>
              </a:rPr>
              <a:t>е	тре</a:t>
            </a:r>
            <a:r>
              <a:rPr sz="2000" b="1" spc="-10" dirty="0">
                <a:latin typeface="Calibri"/>
                <a:cs typeface="Calibri"/>
              </a:rPr>
              <a:t>б</a:t>
            </a:r>
            <a:r>
              <a:rPr sz="2000" b="1" dirty="0">
                <a:latin typeface="Calibri"/>
                <a:cs typeface="Calibri"/>
              </a:rPr>
              <a:t>ова</a:t>
            </a:r>
            <a:r>
              <a:rPr sz="2000" b="1" spc="-15" dirty="0">
                <a:latin typeface="Calibri"/>
                <a:cs typeface="Calibri"/>
              </a:rPr>
              <a:t>н</a:t>
            </a:r>
            <a:r>
              <a:rPr sz="2000" b="1" dirty="0">
                <a:latin typeface="Calibri"/>
                <a:cs typeface="Calibri"/>
              </a:rPr>
              <a:t>ия	к	</a:t>
            </a:r>
            <a:r>
              <a:rPr sz="2000" b="1" spc="-10" dirty="0">
                <a:latin typeface="Calibri"/>
                <a:cs typeface="Calibri"/>
              </a:rPr>
              <a:t>ор</a:t>
            </a:r>
            <a:r>
              <a:rPr sz="2000" b="1" spc="-15" dirty="0">
                <a:latin typeface="Calibri"/>
                <a:cs typeface="Calibri"/>
              </a:rPr>
              <a:t>г</a:t>
            </a:r>
            <a:r>
              <a:rPr sz="2000" b="1" dirty="0">
                <a:latin typeface="Calibri"/>
                <a:cs typeface="Calibri"/>
              </a:rPr>
              <a:t>а</a:t>
            </a:r>
            <a:r>
              <a:rPr sz="2000" b="1" spc="-10" dirty="0">
                <a:latin typeface="Calibri"/>
                <a:cs typeface="Calibri"/>
              </a:rPr>
              <a:t>н</a:t>
            </a:r>
            <a:r>
              <a:rPr sz="2000" b="1" dirty="0">
                <a:latin typeface="Calibri"/>
                <a:cs typeface="Calibri"/>
              </a:rPr>
              <a:t>из</a:t>
            </a:r>
            <a:r>
              <a:rPr sz="2000" b="1" spc="-10" dirty="0">
                <a:latin typeface="Calibri"/>
                <a:cs typeface="Calibri"/>
              </a:rPr>
              <a:t>а</a:t>
            </a:r>
            <a:r>
              <a:rPr sz="2000" b="1" dirty="0">
                <a:latin typeface="Calibri"/>
                <a:cs typeface="Calibri"/>
              </a:rPr>
              <a:t>ции	</a:t>
            </a:r>
            <a:r>
              <a:rPr sz="2000" b="1" spc="-5" dirty="0">
                <a:latin typeface="Calibri"/>
                <a:cs typeface="Calibri"/>
              </a:rPr>
              <a:t>пр</a:t>
            </a:r>
            <a:r>
              <a:rPr sz="2000" b="1" spc="-10" dirty="0">
                <a:latin typeface="Calibri"/>
                <a:cs typeface="Calibri"/>
              </a:rPr>
              <a:t>о</a:t>
            </a:r>
            <a:r>
              <a:rPr sz="2000" b="1" spc="-5" dirty="0">
                <a:latin typeface="Calibri"/>
                <a:cs typeface="Calibri"/>
              </a:rPr>
              <a:t>ф</a:t>
            </a:r>
            <a:r>
              <a:rPr sz="2000" b="1" spc="-10" dirty="0">
                <a:latin typeface="Calibri"/>
                <a:cs typeface="Calibri"/>
              </a:rPr>
              <a:t>и</a:t>
            </a:r>
            <a:r>
              <a:rPr sz="2000" b="1" dirty="0">
                <a:latin typeface="Calibri"/>
                <a:cs typeface="Calibri"/>
              </a:rPr>
              <a:t>ла</a:t>
            </a:r>
            <a:r>
              <a:rPr sz="2000" b="1" spc="-15" dirty="0">
                <a:latin typeface="Calibri"/>
                <a:cs typeface="Calibri"/>
              </a:rPr>
              <a:t>к</a:t>
            </a:r>
            <a:r>
              <a:rPr sz="2000" b="1" dirty="0">
                <a:latin typeface="Calibri"/>
                <a:cs typeface="Calibri"/>
              </a:rPr>
              <a:t>тических	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3014" y="5943091"/>
            <a:ext cx="3530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10.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11470" y="5943091"/>
            <a:ext cx="34410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0250" algn="l"/>
              </a:tabLst>
            </a:pPr>
            <a:r>
              <a:rPr sz="2000" b="1" dirty="0">
                <a:latin typeface="Calibri"/>
                <a:cs typeface="Calibri"/>
              </a:rPr>
              <a:t>особенности	</a:t>
            </a:r>
            <a:r>
              <a:rPr sz="2000" b="1" spc="-5" dirty="0">
                <a:latin typeface="Calibri"/>
                <a:cs typeface="Calibri"/>
              </a:rPr>
              <a:t>организации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5914" y="5637987"/>
            <a:ext cx="429006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2930" indent="-570865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противоэпидемических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мероприятий.</a:t>
            </a:r>
            <a:endParaRPr sz="2000">
              <a:latin typeface="Calibri"/>
              <a:cs typeface="Calibri"/>
            </a:endParaRPr>
          </a:p>
          <a:p>
            <a:pPr marL="12700" marR="78105" indent="570230">
              <a:lnSpc>
                <a:spcPts val="1920"/>
              </a:lnSpc>
              <a:spcBef>
                <a:spcPts val="465"/>
              </a:spcBef>
            </a:pPr>
            <a:r>
              <a:rPr sz="2000" b="1" spc="-5" dirty="0">
                <a:latin typeface="Calibri"/>
                <a:cs typeface="Calibri"/>
              </a:rPr>
              <a:t>С</a:t>
            </a:r>
            <a:r>
              <a:rPr sz="2000" b="1" spc="-15" dirty="0">
                <a:latin typeface="Calibri"/>
                <a:cs typeface="Calibri"/>
              </a:rPr>
              <a:t>а</a:t>
            </a:r>
            <a:r>
              <a:rPr sz="2000" b="1" spc="-5" dirty="0">
                <a:latin typeface="Calibri"/>
                <a:cs typeface="Calibri"/>
              </a:rPr>
              <a:t>н</a:t>
            </a:r>
            <a:r>
              <a:rPr sz="2000" b="1" spc="-15" dirty="0">
                <a:latin typeface="Calibri"/>
                <a:cs typeface="Calibri"/>
              </a:rPr>
              <a:t>ит</a:t>
            </a:r>
            <a:r>
              <a:rPr sz="2000" b="1" dirty="0">
                <a:latin typeface="Calibri"/>
                <a:cs typeface="Calibri"/>
              </a:rPr>
              <a:t>арно</a:t>
            </a:r>
            <a:r>
              <a:rPr sz="2000" b="1" spc="-5" dirty="0">
                <a:latin typeface="Calibri"/>
                <a:cs typeface="Calibri"/>
              </a:rPr>
              <a:t>-</a:t>
            </a:r>
            <a:r>
              <a:rPr sz="2000" b="1" dirty="0">
                <a:latin typeface="Calibri"/>
                <a:cs typeface="Calibri"/>
              </a:rPr>
              <a:t>э</a:t>
            </a:r>
            <a:r>
              <a:rPr sz="2000" b="1" spc="-15" dirty="0">
                <a:latin typeface="Calibri"/>
                <a:cs typeface="Calibri"/>
              </a:rPr>
              <a:t>п</a:t>
            </a:r>
            <a:r>
              <a:rPr sz="2000" b="1" dirty="0">
                <a:latin typeface="Calibri"/>
                <a:cs typeface="Calibri"/>
              </a:rPr>
              <a:t>и</a:t>
            </a:r>
            <a:r>
              <a:rPr sz="2000" b="1" spc="-15" dirty="0">
                <a:latin typeface="Calibri"/>
                <a:cs typeface="Calibri"/>
              </a:rPr>
              <a:t>дем</a:t>
            </a:r>
            <a:r>
              <a:rPr sz="2000" b="1" dirty="0">
                <a:latin typeface="Calibri"/>
                <a:cs typeface="Calibri"/>
              </a:rPr>
              <a:t>и</a:t>
            </a:r>
            <a:r>
              <a:rPr sz="2000" b="1" spc="-35" dirty="0">
                <a:latin typeface="Calibri"/>
                <a:cs typeface="Calibri"/>
              </a:rPr>
              <a:t>о</a:t>
            </a:r>
            <a:r>
              <a:rPr sz="2000" b="1" dirty="0">
                <a:latin typeface="Calibri"/>
                <a:cs typeface="Calibri"/>
              </a:rPr>
              <a:t>лог</a:t>
            </a:r>
            <a:r>
              <a:rPr sz="2000" b="1" spc="-15" dirty="0">
                <a:latin typeface="Calibri"/>
                <a:cs typeface="Calibri"/>
              </a:rPr>
              <a:t>и</a:t>
            </a:r>
            <a:r>
              <a:rPr sz="2000" b="1" dirty="0">
                <a:latin typeface="Calibri"/>
                <a:cs typeface="Calibri"/>
              </a:rPr>
              <a:t>ч</a:t>
            </a:r>
            <a:r>
              <a:rPr sz="2000" b="1" spc="-5" dirty="0">
                <a:latin typeface="Calibri"/>
                <a:cs typeface="Calibri"/>
              </a:rPr>
              <a:t>е</a:t>
            </a:r>
            <a:r>
              <a:rPr sz="2000" b="1" spc="-15" dirty="0">
                <a:latin typeface="Calibri"/>
                <a:cs typeface="Calibri"/>
              </a:rPr>
              <a:t>с</a:t>
            </a:r>
            <a:r>
              <a:rPr sz="2000" b="1" dirty="0">
                <a:latin typeface="Calibri"/>
                <a:cs typeface="Calibri"/>
              </a:rPr>
              <a:t>кие  </a:t>
            </a:r>
            <a:r>
              <a:rPr sz="2000" b="1" spc="-10" dirty="0">
                <a:latin typeface="Calibri"/>
                <a:cs typeface="Calibri"/>
              </a:rPr>
              <a:t>подразделений </a:t>
            </a:r>
            <a:r>
              <a:rPr sz="2000" b="1" spc="-5" dirty="0">
                <a:latin typeface="Calibri"/>
                <a:cs typeface="Calibri"/>
              </a:rPr>
              <a:t>различного</a:t>
            </a:r>
            <a:r>
              <a:rPr sz="2000" b="1" spc="-1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профиля.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28625" y="142938"/>
            <a:ext cx="8229600" cy="80518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65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5"/>
              </a:spcBef>
            </a:pPr>
            <a:r>
              <a:rPr sz="2800" spc="-10" dirty="0"/>
              <a:t>Основная нормативная</a:t>
            </a:r>
            <a:r>
              <a:rPr sz="2800" spc="40" dirty="0"/>
              <a:t> </a:t>
            </a:r>
            <a:r>
              <a:rPr sz="2800" spc="-10" dirty="0"/>
              <a:t>документация</a:t>
            </a:r>
            <a:endParaRPr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014" y="749045"/>
            <a:ext cx="8560435" cy="622681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Calibri"/>
                <a:cs typeface="Calibri"/>
              </a:rPr>
              <a:t>11. Санитарное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содержание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помещений,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оборудования,</a:t>
            </a:r>
            <a:r>
              <a:rPr sz="1800" b="1" u="heavy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инвентаря</a:t>
            </a:r>
            <a:endParaRPr sz="1800">
              <a:latin typeface="Calibri"/>
              <a:cs typeface="Calibri"/>
            </a:endParaRPr>
          </a:p>
          <a:p>
            <a:pPr marL="355600" marR="6350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  <a:tab pos="355600" algn="l"/>
                <a:tab pos="809625" algn="l"/>
                <a:tab pos="1823085" algn="l"/>
                <a:tab pos="3037840" algn="l"/>
                <a:tab pos="3539490" algn="l"/>
                <a:tab pos="5146040" algn="l"/>
                <a:tab pos="6354445" algn="l"/>
                <a:tab pos="6644640" algn="l"/>
                <a:tab pos="7595234" algn="l"/>
              </a:tabLst>
            </a:pPr>
            <a:r>
              <a:rPr sz="1800" b="1" spc="-5" dirty="0">
                <a:latin typeface="Calibri"/>
                <a:cs typeface="Calibri"/>
              </a:rPr>
              <a:t>1</a:t>
            </a:r>
            <a:r>
              <a:rPr sz="1800" b="1" dirty="0">
                <a:latin typeface="Calibri"/>
                <a:cs typeface="Calibri"/>
              </a:rPr>
              <a:t>2.	</a:t>
            </a:r>
            <a:r>
              <a:rPr sz="1800" b="1" spc="-10" dirty="0">
                <a:latin typeface="Calibri"/>
                <a:cs typeface="Calibri"/>
              </a:rPr>
              <a:t>П</a:t>
            </a:r>
            <a:r>
              <a:rPr sz="1800" b="1" dirty="0">
                <a:latin typeface="Calibri"/>
                <a:cs typeface="Calibri"/>
              </a:rPr>
              <a:t>равила	обра</a:t>
            </a:r>
            <a:r>
              <a:rPr sz="1800" b="1" spc="-15" dirty="0">
                <a:latin typeface="Calibri"/>
                <a:cs typeface="Calibri"/>
              </a:rPr>
              <a:t>б</a:t>
            </a:r>
            <a:r>
              <a:rPr sz="1800" b="1" spc="-10" dirty="0">
                <a:latin typeface="Calibri"/>
                <a:cs typeface="Calibri"/>
              </a:rPr>
              <a:t>о</a:t>
            </a:r>
            <a:r>
              <a:rPr sz="1800" b="1" spc="-5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ки	</a:t>
            </a:r>
            <a:r>
              <a:rPr sz="1800" u="heavy" spc="-4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ук	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</a:t>
            </a:r>
            <a:r>
              <a:rPr sz="18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дици</a:t>
            </a:r>
            <a:r>
              <a:rPr sz="18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</a:t>
            </a:r>
            <a:r>
              <a:rPr sz="1800" b="1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</a:t>
            </a:r>
            <a:r>
              <a:rPr sz="18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г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	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ерс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</a:t>
            </a:r>
            <a:r>
              <a:rPr sz="18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ала	и	</a:t>
            </a:r>
            <a:r>
              <a:rPr sz="1800" b="1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</a:t>
            </a:r>
            <a:r>
              <a:rPr sz="1800"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ж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ых	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ов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 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пациентов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Calibri"/>
                <a:cs typeface="Calibri"/>
              </a:rPr>
              <a:t>13. </a:t>
            </a:r>
            <a:r>
              <a:rPr sz="1800" b="1" spc="-15" dirty="0">
                <a:latin typeface="Calibri"/>
                <a:cs typeface="Calibri"/>
              </a:rPr>
              <a:t>Требования </a:t>
            </a:r>
            <a:r>
              <a:rPr sz="1800" b="1" dirty="0">
                <a:latin typeface="Calibri"/>
                <a:cs typeface="Calibri"/>
              </a:rPr>
              <a:t>к </a:t>
            </a:r>
            <a:r>
              <a:rPr sz="1800" b="1" spc="-5" dirty="0">
                <a:latin typeface="Calibri"/>
                <a:cs typeface="Calibri"/>
              </a:rPr>
              <a:t>правилам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личной гигиены</a:t>
            </a:r>
            <a:r>
              <a:rPr sz="1800" b="1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пациентов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Calibri"/>
                <a:cs typeface="Calibri"/>
              </a:rPr>
              <a:t>14. </a:t>
            </a:r>
            <a:r>
              <a:rPr sz="1800" b="1" spc="-15" dirty="0">
                <a:latin typeface="Calibri"/>
                <a:cs typeface="Calibri"/>
              </a:rPr>
              <a:t>Требования </a:t>
            </a:r>
            <a:r>
              <a:rPr sz="1800" b="1" dirty="0">
                <a:latin typeface="Calibri"/>
                <a:cs typeface="Calibri"/>
              </a:rPr>
              <a:t>к </a:t>
            </a:r>
            <a:r>
              <a:rPr sz="1800" b="1" spc="-5" dirty="0">
                <a:latin typeface="Calibri"/>
                <a:cs typeface="Calibri"/>
              </a:rPr>
              <a:t>организации питания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пациентов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Calibri"/>
                <a:cs typeface="Calibri"/>
              </a:rPr>
              <a:t>15. </a:t>
            </a:r>
            <a:r>
              <a:rPr sz="1800" b="1" spc="-15" dirty="0">
                <a:latin typeface="Calibri"/>
                <a:cs typeface="Calibri"/>
              </a:rPr>
              <a:t>Требования </a:t>
            </a:r>
            <a:r>
              <a:rPr sz="1800" b="1" dirty="0">
                <a:latin typeface="Calibri"/>
                <a:cs typeface="Calibri"/>
              </a:rPr>
              <a:t>к </a:t>
            </a:r>
            <a:r>
              <a:rPr sz="1800" b="1" spc="-5" dirty="0">
                <a:latin typeface="Calibri"/>
                <a:cs typeface="Calibri"/>
              </a:rPr>
              <a:t>условиям </a:t>
            </a:r>
            <a:r>
              <a:rPr sz="1800" b="1" spc="-25" dirty="0">
                <a:latin typeface="Calibri"/>
                <a:cs typeface="Calibri"/>
              </a:rPr>
              <a:t>труда </a:t>
            </a:r>
            <a:r>
              <a:rPr sz="1800" b="1" spc="-10" dirty="0">
                <a:latin typeface="Calibri"/>
                <a:cs typeface="Calibri"/>
              </a:rPr>
              <a:t>медицинского </a:t>
            </a:r>
            <a:r>
              <a:rPr sz="1800" b="1" spc="-5" dirty="0">
                <a:latin typeface="Calibri"/>
                <a:cs typeface="Calibri"/>
              </a:rPr>
              <a:t>персонала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  <a:tab pos="355600" algn="l"/>
                <a:tab pos="760730" algn="l"/>
                <a:tab pos="2284730" algn="l"/>
                <a:tab pos="4382135" algn="l"/>
                <a:tab pos="4734560" algn="l"/>
                <a:tab pos="6858000" algn="l"/>
                <a:tab pos="8433435" algn="l"/>
              </a:tabLst>
            </a:pPr>
            <a:r>
              <a:rPr sz="1800" b="1" dirty="0">
                <a:latin typeface="Calibri"/>
                <a:cs typeface="Calibri"/>
              </a:rPr>
              <a:t>II.	</a:t>
            </a:r>
            <a:r>
              <a:rPr sz="1800" u="heavy" spc="-4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Ор</a:t>
            </a: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г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ани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з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ация	</a:t>
            </a:r>
            <a:r>
              <a:rPr sz="18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</a:t>
            </a: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з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нф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</a:t>
            </a: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цио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ных	и	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</a:t>
            </a:r>
            <a:r>
              <a:rPr sz="18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ер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ил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за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ц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</a:t>
            </a:r>
            <a:r>
              <a:rPr sz="18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ых	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еро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яти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й	в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800" b="1" u="heavy" spc="-96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</a:t>
            </a:r>
            <a:r>
              <a:rPr sz="1800" b="1" spc="580" dirty="0">
                <a:latin typeface="Calibri"/>
                <a:cs typeface="Calibri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рганизациях, осуществляющих медицинскую</a:t>
            </a:r>
            <a:r>
              <a:rPr sz="1800" b="1" u="heavy" spc="-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деятельности</a:t>
            </a:r>
            <a:endParaRPr sz="1800">
              <a:latin typeface="Calibri"/>
              <a:cs typeface="Calibri"/>
            </a:endParaRPr>
          </a:p>
          <a:p>
            <a:pPr marL="355600" marR="5715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Calibri"/>
                <a:cs typeface="Calibri"/>
              </a:rPr>
              <a:t>2. </a:t>
            </a:r>
            <a:r>
              <a:rPr sz="1800" b="1" spc="-15" dirty="0">
                <a:latin typeface="Calibri"/>
                <a:cs typeface="Calibri"/>
              </a:rPr>
              <a:t>Требования </a:t>
            </a:r>
            <a:r>
              <a:rPr sz="1800" b="1" dirty="0">
                <a:latin typeface="Calibri"/>
                <a:cs typeface="Calibri"/>
              </a:rPr>
              <a:t>к </a:t>
            </a:r>
            <a:r>
              <a:rPr sz="1800" b="1" spc="-10" dirty="0">
                <a:latin typeface="Calibri"/>
                <a:cs typeface="Calibri"/>
              </a:rPr>
              <a:t>проведению </a:t>
            </a:r>
            <a:r>
              <a:rPr sz="1800" b="1" spc="-5" dirty="0">
                <a:latin typeface="Calibri"/>
                <a:cs typeface="Calibri"/>
              </a:rPr>
              <a:t>дезинфекции, </a:t>
            </a:r>
            <a:r>
              <a:rPr sz="1800" b="1" spc="-10" dirty="0">
                <a:latin typeface="Calibri"/>
                <a:cs typeface="Calibri"/>
              </a:rPr>
              <a:t>предстерилизационной очистки </a:t>
            </a:r>
            <a:r>
              <a:rPr sz="1800" b="1" dirty="0">
                <a:latin typeface="Calibri"/>
                <a:cs typeface="Calibri"/>
              </a:rPr>
              <a:t>и  </a:t>
            </a:r>
            <a:r>
              <a:rPr sz="1800" b="1" spc="-5" dirty="0">
                <a:latin typeface="Calibri"/>
                <a:cs typeface="Calibri"/>
              </a:rPr>
              <a:t>стерилизации </a:t>
            </a:r>
            <a:r>
              <a:rPr sz="1800" b="1" spc="-15" dirty="0">
                <a:latin typeface="Calibri"/>
                <a:cs typeface="Calibri"/>
              </a:rPr>
              <a:t>изделий </a:t>
            </a:r>
            <a:r>
              <a:rPr sz="1800" b="1" spc="-10" dirty="0">
                <a:latin typeface="Calibri"/>
                <a:cs typeface="Calibri"/>
              </a:rPr>
              <a:t>медицинского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назначения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  <a:tab pos="355600" algn="l"/>
                <a:tab pos="850900" algn="l"/>
                <a:tab pos="2486025" algn="l"/>
                <a:tab pos="4007485" algn="l"/>
                <a:tab pos="6198870" algn="l"/>
                <a:tab pos="6644640" algn="l"/>
              </a:tabLst>
            </a:pPr>
            <a:r>
              <a:rPr sz="1800" b="1" spc="-5" dirty="0">
                <a:latin typeface="Calibri"/>
                <a:cs typeface="Calibri"/>
              </a:rPr>
              <a:t>3.	Обеспечение	</a:t>
            </a:r>
            <a:r>
              <a:rPr sz="1800" b="1" spc="-10" dirty="0">
                <a:latin typeface="Calibri"/>
                <a:cs typeface="Calibri"/>
              </a:rPr>
              <a:t>проведения	</a:t>
            </a:r>
            <a:r>
              <a:rPr sz="1800" b="1" spc="-5" dirty="0">
                <a:latin typeface="Calibri"/>
                <a:cs typeface="Calibri"/>
              </a:rPr>
              <a:t>дезинфекционных	</a:t>
            </a:r>
            <a:r>
              <a:rPr sz="1800" b="1" dirty="0">
                <a:latin typeface="Calibri"/>
                <a:cs typeface="Calibri"/>
              </a:rPr>
              <a:t>и	</a:t>
            </a:r>
            <a:r>
              <a:rPr sz="1800" b="1" spc="-5" dirty="0">
                <a:latin typeface="Calibri"/>
                <a:cs typeface="Calibri"/>
              </a:rPr>
              <a:t>стерилизационных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мероприятий</a:t>
            </a:r>
            <a:endParaRPr sz="1800">
              <a:latin typeface="Calibri"/>
              <a:cs typeface="Calibri"/>
            </a:endParaRPr>
          </a:p>
          <a:p>
            <a:pPr marL="355600" marR="6350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  <a:tab pos="355600" algn="l"/>
                <a:tab pos="748665" algn="l"/>
                <a:tab pos="2353310" algn="l"/>
                <a:tab pos="4418965" algn="l"/>
                <a:tab pos="5588000" algn="l"/>
                <a:tab pos="5851525" algn="l"/>
                <a:tab pos="7255509" algn="l"/>
              </a:tabLst>
            </a:pPr>
            <a:r>
              <a:rPr sz="1800" b="1" dirty="0">
                <a:latin typeface="Calibri"/>
                <a:cs typeface="Calibri"/>
              </a:rPr>
              <a:t>II</a:t>
            </a:r>
            <a:r>
              <a:rPr sz="1800" b="1" spc="-10" dirty="0">
                <a:latin typeface="Calibri"/>
                <a:cs typeface="Calibri"/>
              </a:rPr>
              <a:t>I</a:t>
            </a:r>
            <a:r>
              <a:rPr sz="1800" b="1" dirty="0">
                <a:latin typeface="Calibri"/>
                <a:cs typeface="Calibri"/>
              </a:rPr>
              <a:t>.	</a:t>
            </a:r>
            <a:r>
              <a:rPr sz="1800" u="heavy" spc="-4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ро</a:t>
            </a: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илак</a:t>
            </a:r>
            <a:r>
              <a:rPr sz="18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</a:t>
            </a:r>
            <a:r>
              <a:rPr sz="18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	вну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тр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б</a:t>
            </a:r>
            <a:r>
              <a:rPr sz="1800"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</a:t>
            </a: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л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ьни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чны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х	и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нф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ц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ий	в	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ста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ци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</a:t>
            </a:r>
            <a:r>
              <a:rPr sz="18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ар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х	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(о</a:t>
            </a:r>
            <a:r>
              <a:rPr sz="1800" b="1" u="heavy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</a:t>
            </a:r>
            <a:r>
              <a:rPr sz="18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де</a:t>
            </a: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л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</a:t>
            </a:r>
            <a:r>
              <a:rPr sz="18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я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х) 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u="heavy" spc="-8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х</a:t>
            </a:r>
            <a:r>
              <a:rPr sz="1800" b="1" spc="440" dirty="0">
                <a:latin typeface="Calibri"/>
                <a:cs typeface="Calibri"/>
              </a:rPr>
              <a:t>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ирургического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профиля</a:t>
            </a:r>
            <a:endParaRPr sz="1800">
              <a:latin typeface="Calibri"/>
              <a:cs typeface="Calibri"/>
            </a:endParaRPr>
          </a:p>
          <a:p>
            <a:pPr marL="355600" marR="762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  <a:tab pos="716915" algn="l"/>
                <a:tab pos="2356485" algn="l"/>
                <a:tab pos="4455160" algn="l"/>
                <a:tab pos="5657850" algn="l"/>
                <a:tab pos="5955030" algn="l"/>
                <a:tab pos="7647305" algn="l"/>
                <a:tab pos="8416925" algn="l"/>
              </a:tabLst>
            </a:pPr>
            <a:r>
              <a:rPr sz="1800" b="1" spc="-5" dirty="0">
                <a:latin typeface="Calibri"/>
                <a:cs typeface="Calibri"/>
              </a:rPr>
              <a:t>4</a:t>
            </a:r>
            <a:r>
              <a:rPr sz="1800" b="1" dirty="0">
                <a:latin typeface="Calibri"/>
                <a:cs typeface="Calibri"/>
              </a:rPr>
              <a:t>.	</a:t>
            </a:r>
            <a:r>
              <a:rPr sz="1800" b="1" spc="-10" dirty="0">
                <a:latin typeface="Calibri"/>
                <a:cs typeface="Calibri"/>
              </a:rPr>
              <a:t>П</a:t>
            </a:r>
            <a:r>
              <a:rPr sz="1800" b="1" dirty="0">
                <a:latin typeface="Calibri"/>
                <a:cs typeface="Calibri"/>
              </a:rPr>
              <a:t>ро</a:t>
            </a:r>
            <a:r>
              <a:rPr sz="1800" b="1" spc="-15" dirty="0">
                <a:latin typeface="Calibri"/>
                <a:cs typeface="Calibri"/>
              </a:rPr>
              <a:t>ф</a:t>
            </a:r>
            <a:r>
              <a:rPr sz="1800" b="1" dirty="0">
                <a:latin typeface="Calibri"/>
                <a:cs typeface="Calibri"/>
              </a:rPr>
              <a:t>илак</a:t>
            </a:r>
            <a:r>
              <a:rPr sz="1800" b="1" spc="-10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3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а	вну</a:t>
            </a:r>
            <a:r>
              <a:rPr sz="1800" b="1" spc="-10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ри</a:t>
            </a:r>
            <a:r>
              <a:rPr sz="1800" b="1" spc="-10" dirty="0">
                <a:latin typeface="Calibri"/>
                <a:cs typeface="Calibri"/>
              </a:rPr>
              <a:t>б</a:t>
            </a:r>
            <a:r>
              <a:rPr sz="1800" b="1" spc="-4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льн</a:t>
            </a:r>
            <a:r>
              <a:rPr sz="1800" b="1" spc="5" dirty="0">
                <a:latin typeface="Calibri"/>
                <a:cs typeface="Calibri"/>
              </a:rPr>
              <a:t>и</a:t>
            </a:r>
            <a:r>
              <a:rPr sz="1800" b="1" spc="-5" dirty="0">
                <a:latin typeface="Calibri"/>
                <a:cs typeface="Calibri"/>
              </a:rPr>
              <a:t>чны</a:t>
            </a:r>
            <a:r>
              <a:rPr sz="1800" b="1" dirty="0">
                <a:latin typeface="Calibri"/>
                <a:cs typeface="Calibri"/>
              </a:rPr>
              <a:t>х	и</a:t>
            </a:r>
            <a:r>
              <a:rPr sz="1800" b="1" spc="-5" dirty="0">
                <a:latin typeface="Calibri"/>
                <a:cs typeface="Calibri"/>
              </a:rPr>
              <a:t>нф</a:t>
            </a:r>
            <a:r>
              <a:rPr sz="1800" b="1" dirty="0">
                <a:latin typeface="Calibri"/>
                <a:cs typeface="Calibri"/>
              </a:rPr>
              <a:t>ек</a:t>
            </a:r>
            <a:r>
              <a:rPr sz="1800" b="1" spc="-10" dirty="0">
                <a:latin typeface="Calibri"/>
                <a:cs typeface="Calibri"/>
              </a:rPr>
              <a:t>ци</a:t>
            </a:r>
            <a:r>
              <a:rPr sz="1800" b="1" dirty="0">
                <a:latin typeface="Calibri"/>
                <a:cs typeface="Calibri"/>
              </a:rPr>
              <a:t>й	в	о</a:t>
            </a:r>
            <a:r>
              <a:rPr sz="1800" b="1" spc="-10" dirty="0">
                <a:latin typeface="Calibri"/>
                <a:cs typeface="Calibri"/>
              </a:rPr>
              <a:t>пе</a:t>
            </a:r>
            <a:r>
              <a:rPr sz="1800" b="1" dirty="0">
                <a:latin typeface="Calibri"/>
                <a:cs typeface="Calibri"/>
              </a:rPr>
              <a:t>рац</a:t>
            </a:r>
            <a:r>
              <a:rPr sz="1800" b="1" spc="-15" dirty="0">
                <a:latin typeface="Calibri"/>
                <a:cs typeface="Calibri"/>
              </a:rPr>
              <a:t>и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5" dirty="0">
                <a:latin typeface="Calibri"/>
                <a:cs typeface="Calibri"/>
              </a:rPr>
              <a:t>н</a:t>
            </a:r>
            <a:r>
              <a:rPr sz="1800" b="1" spc="-5" dirty="0">
                <a:latin typeface="Calibri"/>
                <a:cs typeface="Calibri"/>
              </a:rPr>
              <a:t>н</a:t>
            </a:r>
            <a:r>
              <a:rPr sz="1800" b="1" dirty="0">
                <a:latin typeface="Calibri"/>
                <a:cs typeface="Calibri"/>
              </a:rPr>
              <a:t>ом	</a:t>
            </a:r>
            <a:r>
              <a:rPr sz="1800" b="1" spc="-35" dirty="0">
                <a:latin typeface="Calibri"/>
                <a:cs typeface="Calibri"/>
              </a:rPr>
              <a:t>б</a:t>
            </a:r>
            <a:r>
              <a:rPr sz="1800" b="1" dirty="0">
                <a:latin typeface="Calibri"/>
                <a:cs typeface="Calibri"/>
              </a:rPr>
              <a:t>ло</a:t>
            </a:r>
            <a:r>
              <a:rPr sz="1800" b="1" spc="-25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е	и  </a:t>
            </a:r>
            <a:r>
              <a:rPr sz="1800" b="1" spc="-5" dirty="0">
                <a:latin typeface="Calibri"/>
                <a:cs typeface="Calibri"/>
              </a:rPr>
              <a:t>перевязочных</a:t>
            </a:r>
            <a:endParaRPr sz="1800">
              <a:latin typeface="Calibri"/>
              <a:cs typeface="Calibri"/>
            </a:endParaRPr>
          </a:p>
          <a:p>
            <a:pPr marL="355600" marR="5715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  <a:tab pos="355600" algn="l"/>
                <a:tab pos="671195" algn="l"/>
                <a:tab pos="2265045" algn="l"/>
                <a:tab pos="4321175" algn="l"/>
                <a:tab pos="5478145" algn="l"/>
                <a:tab pos="5729605" algn="l"/>
                <a:tab pos="7018020" algn="l"/>
                <a:tab pos="8418195" algn="l"/>
              </a:tabLst>
            </a:pPr>
            <a:r>
              <a:rPr sz="1800" b="1" spc="-5" dirty="0">
                <a:latin typeface="Calibri"/>
                <a:cs typeface="Calibri"/>
              </a:rPr>
              <a:t>5</a:t>
            </a:r>
            <a:r>
              <a:rPr sz="1800" b="1" dirty="0">
                <a:latin typeface="Calibri"/>
                <a:cs typeface="Calibri"/>
              </a:rPr>
              <a:t>.	</a:t>
            </a:r>
            <a:r>
              <a:rPr sz="1800" b="1" spc="-10" dirty="0">
                <a:latin typeface="Calibri"/>
                <a:cs typeface="Calibri"/>
              </a:rPr>
              <a:t>П</a:t>
            </a:r>
            <a:r>
              <a:rPr sz="1800" b="1" dirty="0">
                <a:latin typeface="Calibri"/>
                <a:cs typeface="Calibri"/>
              </a:rPr>
              <a:t>рофилак</a:t>
            </a:r>
            <a:r>
              <a:rPr sz="1800" b="1" spc="-10" dirty="0">
                <a:latin typeface="Calibri"/>
                <a:cs typeface="Calibri"/>
              </a:rPr>
              <a:t>ти</a:t>
            </a:r>
            <a:r>
              <a:rPr sz="1800" b="1" spc="-3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а	вну</a:t>
            </a:r>
            <a:r>
              <a:rPr sz="1800" b="1" spc="-10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ри</a:t>
            </a:r>
            <a:r>
              <a:rPr sz="1800" b="1" spc="-5" dirty="0">
                <a:latin typeface="Calibri"/>
                <a:cs typeface="Calibri"/>
              </a:rPr>
              <a:t>б</a:t>
            </a:r>
            <a:r>
              <a:rPr sz="1800" b="1" spc="-3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льн</a:t>
            </a:r>
            <a:r>
              <a:rPr sz="1800" b="1" spc="5" dirty="0">
                <a:latin typeface="Calibri"/>
                <a:cs typeface="Calibri"/>
              </a:rPr>
              <a:t>и</a:t>
            </a:r>
            <a:r>
              <a:rPr sz="1800" b="1" spc="-5" dirty="0">
                <a:latin typeface="Calibri"/>
                <a:cs typeface="Calibri"/>
              </a:rPr>
              <a:t>чны</a:t>
            </a:r>
            <a:r>
              <a:rPr sz="1800" b="1" dirty="0">
                <a:latin typeface="Calibri"/>
                <a:cs typeface="Calibri"/>
              </a:rPr>
              <a:t>х	и</a:t>
            </a:r>
            <a:r>
              <a:rPr sz="1800" b="1" spc="-5" dirty="0">
                <a:latin typeface="Calibri"/>
                <a:cs typeface="Calibri"/>
              </a:rPr>
              <a:t>нф</a:t>
            </a:r>
            <a:r>
              <a:rPr sz="1800" b="1" dirty="0">
                <a:latin typeface="Calibri"/>
                <a:cs typeface="Calibri"/>
              </a:rPr>
              <a:t>е</a:t>
            </a:r>
            <a:r>
              <a:rPr sz="1800" b="1" spc="-15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ций	в	</a:t>
            </a:r>
            <a:r>
              <a:rPr sz="1800" b="1" spc="-10" dirty="0">
                <a:latin typeface="Calibri"/>
                <a:cs typeface="Calibri"/>
              </a:rPr>
              <a:t>о</a:t>
            </a:r>
            <a:r>
              <a:rPr sz="1800" b="1" spc="-90" dirty="0">
                <a:latin typeface="Calibri"/>
                <a:cs typeface="Calibri"/>
              </a:rPr>
              <a:t>т</a:t>
            </a:r>
            <a:r>
              <a:rPr sz="1800" b="1" spc="-20" dirty="0">
                <a:latin typeface="Calibri"/>
                <a:cs typeface="Calibri"/>
              </a:rPr>
              <a:t>де</a:t>
            </a:r>
            <a:r>
              <a:rPr sz="1800" b="1" spc="-15" dirty="0">
                <a:latin typeface="Calibri"/>
                <a:cs typeface="Calibri"/>
              </a:rPr>
              <a:t>л</a:t>
            </a:r>
            <a:r>
              <a:rPr sz="1800" b="1" spc="-10" dirty="0">
                <a:latin typeface="Calibri"/>
                <a:cs typeface="Calibri"/>
              </a:rPr>
              <a:t>е</a:t>
            </a:r>
            <a:r>
              <a:rPr sz="1800" b="1" spc="-5" dirty="0">
                <a:latin typeface="Calibri"/>
                <a:cs typeface="Calibri"/>
              </a:rPr>
              <a:t>н</a:t>
            </a:r>
            <a:r>
              <a:rPr sz="1800" b="1" spc="5" dirty="0">
                <a:latin typeface="Calibri"/>
                <a:cs typeface="Calibri"/>
              </a:rPr>
              <a:t>и</a:t>
            </a:r>
            <a:r>
              <a:rPr sz="1800" b="1" spc="-5" dirty="0">
                <a:latin typeface="Calibri"/>
                <a:cs typeface="Calibri"/>
              </a:rPr>
              <a:t>я</a:t>
            </a:r>
            <a:r>
              <a:rPr sz="1800" b="1" dirty="0">
                <a:latin typeface="Calibri"/>
                <a:cs typeface="Calibri"/>
              </a:rPr>
              <a:t>х	</a:t>
            </a:r>
            <a:r>
              <a:rPr sz="1800" b="1" spc="-10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еан</a:t>
            </a:r>
            <a:r>
              <a:rPr sz="1800" b="1" spc="5" dirty="0">
                <a:latin typeface="Calibri"/>
                <a:cs typeface="Calibri"/>
              </a:rPr>
              <a:t>и</a:t>
            </a:r>
            <a:r>
              <a:rPr sz="1800" b="1" spc="-5" dirty="0">
                <a:latin typeface="Calibri"/>
                <a:cs typeface="Calibri"/>
              </a:rPr>
              <a:t>м</a:t>
            </a:r>
            <a:r>
              <a:rPr sz="1800" b="1" spc="-15" dirty="0">
                <a:latin typeface="Calibri"/>
                <a:cs typeface="Calibri"/>
              </a:rPr>
              <a:t>а</a:t>
            </a:r>
            <a:r>
              <a:rPr sz="1800" b="1" dirty="0">
                <a:latin typeface="Calibri"/>
                <a:cs typeface="Calibri"/>
              </a:rPr>
              <a:t>ции	и  </a:t>
            </a:r>
            <a:r>
              <a:rPr sz="1800" b="1" spc="-5" dirty="0">
                <a:latin typeface="Calibri"/>
                <a:cs typeface="Calibri"/>
              </a:rPr>
              <a:t>интенсивной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терапии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Calibri"/>
                <a:cs typeface="Calibri"/>
              </a:rPr>
              <a:t>6. Дезинфекционные </a:t>
            </a:r>
            <a:r>
              <a:rPr sz="1800" b="1" dirty="0">
                <a:latin typeface="Calibri"/>
                <a:cs typeface="Calibri"/>
              </a:rPr>
              <a:t>и </a:t>
            </a:r>
            <a:r>
              <a:rPr sz="1800" b="1" spc="-5" dirty="0">
                <a:latin typeface="Calibri"/>
                <a:cs typeface="Calibri"/>
              </a:rPr>
              <a:t>стерилизационные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мероприятия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5177" y="382549"/>
            <a:ext cx="7671434" cy="457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20"/>
              </a:lnSpc>
            </a:pPr>
            <a:r>
              <a:rPr sz="3600" b="1" spc="-5" dirty="0">
                <a:solidFill>
                  <a:srgbClr val="663300"/>
                </a:solidFill>
                <a:latin typeface="Calibri"/>
                <a:cs typeface="Calibri"/>
              </a:rPr>
              <a:t>Основная нормативная</a:t>
            </a:r>
            <a:r>
              <a:rPr sz="3600" b="1" spc="-95" dirty="0">
                <a:solidFill>
                  <a:srgbClr val="66330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663300"/>
                </a:solidFill>
                <a:latin typeface="Calibri"/>
                <a:cs typeface="Calibri"/>
              </a:rPr>
              <a:t>документация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8625" y="142938"/>
            <a:ext cx="8229600" cy="64325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844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65"/>
              </a:spcBef>
            </a:pPr>
            <a:r>
              <a:rPr sz="2800" spc="-10" dirty="0"/>
              <a:t>Основная нормативная</a:t>
            </a:r>
            <a:r>
              <a:rPr sz="2800" spc="45" dirty="0"/>
              <a:t> </a:t>
            </a:r>
            <a:r>
              <a:rPr sz="2800" spc="-10" dirty="0"/>
              <a:t>документация</a:t>
            </a:r>
            <a:endParaRPr sz="2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642" y="736803"/>
            <a:ext cx="8346440" cy="560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" algn="ctr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Приказ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№1453 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от 04.11.86</a:t>
            </a:r>
            <a:endParaRPr sz="2400">
              <a:latin typeface="Times New Roman"/>
              <a:cs typeface="Times New Roman"/>
            </a:endParaRPr>
          </a:p>
          <a:p>
            <a:pPr marL="217170" algn="ctr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«</a:t>
            </a:r>
            <a:r>
              <a:rPr sz="2400" b="1" dirty="0">
                <a:latin typeface="Times New Roman"/>
                <a:cs typeface="Times New Roman"/>
              </a:rPr>
              <a:t>О </a:t>
            </a:r>
            <a:r>
              <a:rPr sz="2400" b="1" spc="-10" dirty="0">
                <a:latin typeface="Times New Roman"/>
                <a:cs typeface="Times New Roman"/>
              </a:rPr>
              <a:t>введении </a:t>
            </a:r>
            <a:r>
              <a:rPr sz="2400" b="1" dirty="0">
                <a:latin typeface="Times New Roman"/>
                <a:cs typeface="Times New Roman"/>
              </a:rPr>
              <a:t>в действие </a:t>
            </a:r>
            <a:r>
              <a:rPr sz="2400" b="1" spc="-15" dirty="0">
                <a:latin typeface="Times New Roman"/>
                <a:cs typeface="Times New Roman"/>
              </a:rPr>
              <a:t>отраслевого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стандарта</a:t>
            </a:r>
            <a:endParaRPr sz="2400">
              <a:latin typeface="Times New Roman"/>
              <a:cs typeface="Times New Roman"/>
            </a:endParaRPr>
          </a:p>
          <a:p>
            <a:pPr marL="67310" algn="ctr">
              <a:lnSpc>
                <a:spcPct val="100000"/>
              </a:lnSpc>
              <a:tabLst>
                <a:tab pos="294640" algn="l"/>
              </a:tabLst>
            </a:pP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ОСТ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42-21-16-86</a:t>
            </a:r>
            <a:endParaRPr sz="2400">
              <a:latin typeface="Times New Roman"/>
              <a:cs typeface="Times New Roman"/>
            </a:endParaRPr>
          </a:p>
          <a:p>
            <a:pPr marL="572770" marR="501650" algn="ctr">
              <a:lnSpc>
                <a:spcPct val="100000"/>
              </a:lnSpc>
            </a:pPr>
            <a:r>
              <a:rPr sz="2400" b="1" spc="-50" dirty="0">
                <a:latin typeface="Times New Roman"/>
                <a:cs typeface="Times New Roman"/>
              </a:rPr>
              <a:t>«ССБТ. </a:t>
            </a:r>
            <a:r>
              <a:rPr sz="2400" b="1" spc="-5" dirty="0">
                <a:latin typeface="Times New Roman"/>
                <a:cs typeface="Times New Roman"/>
              </a:rPr>
              <a:t>Отделения, </a:t>
            </a:r>
            <a:r>
              <a:rPr sz="2400" b="1" spc="-10" dirty="0">
                <a:latin typeface="Times New Roman"/>
                <a:cs typeface="Times New Roman"/>
              </a:rPr>
              <a:t>кабинеты </a:t>
            </a:r>
            <a:r>
              <a:rPr sz="2400" b="1" spc="-15" dirty="0">
                <a:latin typeface="Times New Roman"/>
                <a:cs typeface="Times New Roman"/>
              </a:rPr>
              <a:t>физиотерапии. </a:t>
            </a:r>
            <a:r>
              <a:rPr sz="2400" b="1" spc="-5" dirty="0">
                <a:latin typeface="Times New Roman"/>
                <a:cs typeface="Times New Roman"/>
              </a:rPr>
              <a:t>Общие  </a:t>
            </a:r>
            <a:r>
              <a:rPr sz="2400" b="1" spc="-15" dirty="0">
                <a:latin typeface="Times New Roman"/>
                <a:cs typeface="Times New Roman"/>
              </a:rPr>
              <a:t>требования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безопасности</a:t>
            </a:r>
            <a:r>
              <a:rPr sz="2400" spc="-5" dirty="0">
                <a:latin typeface="Times New Roman"/>
                <a:cs typeface="Times New Roman"/>
              </a:rPr>
              <a:t>»</a:t>
            </a:r>
            <a:endParaRPr sz="24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  <a:spcBef>
                <a:spcPts val="745"/>
              </a:spcBef>
              <a:buClr>
                <a:srgbClr val="1E1C11"/>
              </a:buClr>
              <a:buSzPct val="90000"/>
              <a:buFont typeface="Arial"/>
              <a:buChar char="•"/>
              <a:tabLst>
                <a:tab pos="144145" algn="l"/>
              </a:tabLst>
            </a:pPr>
            <a:r>
              <a:rPr sz="2000" b="1" spc="-5" dirty="0">
                <a:latin typeface="Calibri"/>
                <a:cs typeface="Calibri"/>
              </a:rPr>
              <a:t>Настоящий стандарт распространяется на </a:t>
            </a:r>
            <a:r>
              <a:rPr sz="2000" b="1" dirty="0">
                <a:latin typeface="Calibri"/>
                <a:cs typeface="Calibri"/>
              </a:rPr>
              <a:t>все </a:t>
            </a:r>
            <a:r>
              <a:rPr sz="2000" b="1" spc="-20" dirty="0">
                <a:latin typeface="Calibri"/>
                <a:cs typeface="Calibri"/>
              </a:rPr>
              <a:t>отделения </a:t>
            </a:r>
            <a:r>
              <a:rPr sz="2000" b="1" dirty="0">
                <a:latin typeface="Calibri"/>
                <a:cs typeface="Calibri"/>
              </a:rPr>
              <a:t>и </a:t>
            </a:r>
            <a:r>
              <a:rPr sz="2000" b="1" spc="-5" dirty="0">
                <a:latin typeface="Calibri"/>
                <a:cs typeface="Calibri"/>
              </a:rPr>
              <a:t>кабинеты  </a:t>
            </a:r>
            <a:r>
              <a:rPr sz="2000" b="1" spc="-10" dirty="0">
                <a:latin typeface="Calibri"/>
                <a:cs typeface="Calibri"/>
              </a:rPr>
              <a:t>физиотерапии </a:t>
            </a:r>
            <a:r>
              <a:rPr sz="2000" b="1" spc="-5" dirty="0">
                <a:latin typeface="Calibri"/>
                <a:cs typeface="Calibri"/>
              </a:rPr>
              <a:t>лечебно-профилактических </a:t>
            </a:r>
            <a:r>
              <a:rPr sz="2000" b="1" spc="-10" dirty="0">
                <a:latin typeface="Calibri"/>
                <a:cs typeface="Calibri"/>
              </a:rPr>
              <a:t>учреждений, </a:t>
            </a:r>
            <a:r>
              <a:rPr sz="2000" b="1" spc="-5" dirty="0">
                <a:latin typeface="Calibri"/>
                <a:cs typeface="Calibri"/>
              </a:rPr>
              <a:t>медицинских  </a:t>
            </a:r>
            <a:r>
              <a:rPr sz="2000" b="1" spc="-10" dirty="0">
                <a:latin typeface="Calibri"/>
                <a:cs typeface="Calibri"/>
              </a:rPr>
              <a:t>научно-исследовательских </a:t>
            </a:r>
            <a:r>
              <a:rPr sz="2000" b="1" dirty="0">
                <a:latin typeface="Calibri"/>
                <a:cs typeface="Calibri"/>
              </a:rPr>
              <a:t>и высших </a:t>
            </a:r>
            <a:r>
              <a:rPr sz="2000" b="1" spc="-5" dirty="0">
                <a:latin typeface="Calibri"/>
                <a:cs typeface="Calibri"/>
              </a:rPr>
              <a:t>медицинских </a:t>
            </a:r>
            <a:r>
              <a:rPr sz="2000" b="1" dirty="0">
                <a:latin typeface="Calibri"/>
                <a:cs typeface="Calibri"/>
              </a:rPr>
              <a:t>учебных</a:t>
            </a:r>
            <a:r>
              <a:rPr sz="2000" b="1" spc="-9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заведений.</a:t>
            </a:r>
            <a:endParaRPr sz="20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59385" algn="l"/>
              </a:tabLst>
            </a:pPr>
            <a:r>
              <a:rPr sz="2000" b="1" spc="-5" dirty="0">
                <a:latin typeface="Calibri"/>
                <a:cs typeface="Calibri"/>
              </a:rPr>
              <a:t>Стандарт устанавливает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общие требования безопасности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проведения  </a:t>
            </a:r>
            <a:r>
              <a:rPr sz="2000" b="1" spc="-5" dirty="0">
                <a:latin typeface="Calibri"/>
                <a:cs typeface="Calibri"/>
              </a:rPr>
              <a:t>физиотерапевтических </a:t>
            </a:r>
            <a:r>
              <a:rPr sz="2000" b="1" spc="-15" dirty="0">
                <a:latin typeface="Calibri"/>
                <a:cs typeface="Calibri"/>
              </a:rPr>
              <a:t>процедур </a:t>
            </a:r>
            <a:r>
              <a:rPr sz="2000" b="1" spc="-10" dirty="0">
                <a:latin typeface="Calibri"/>
                <a:cs typeface="Calibri"/>
              </a:rPr>
              <a:t>больных, </a:t>
            </a:r>
            <a:r>
              <a:rPr sz="2000" b="1" spc="-5" dirty="0">
                <a:latin typeface="Calibri"/>
                <a:cs typeface="Calibri"/>
              </a:rPr>
              <a:t>безопасности </a:t>
            </a:r>
            <a:r>
              <a:rPr sz="2000" b="1" spc="-20" dirty="0">
                <a:latin typeface="Calibri"/>
                <a:cs typeface="Calibri"/>
              </a:rPr>
              <a:t>труда  </a:t>
            </a:r>
            <a:r>
              <a:rPr sz="2000" b="1" spc="-10" dirty="0">
                <a:latin typeface="Calibri"/>
                <a:cs typeface="Calibri"/>
              </a:rPr>
              <a:t>медицинского </a:t>
            </a:r>
            <a:r>
              <a:rPr sz="2000" b="1" spc="-5" dirty="0">
                <a:latin typeface="Calibri"/>
                <a:cs typeface="Calibri"/>
              </a:rPr>
              <a:t>персонала </a:t>
            </a:r>
            <a:r>
              <a:rPr sz="2000" b="1" dirty="0">
                <a:latin typeface="Calibri"/>
                <a:cs typeface="Calibri"/>
              </a:rPr>
              <a:t>в </a:t>
            </a:r>
            <a:r>
              <a:rPr sz="2000" b="1" spc="-15" dirty="0">
                <a:latin typeface="Calibri"/>
                <a:cs typeface="Calibri"/>
              </a:rPr>
              <a:t>отделениях, </a:t>
            </a:r>
            <a:r>
              <a:rPr sz="2000" b="1" spc="-5" dirty="0">
                <a:latin typeface="Calibri"/>
                <a:cs typeface="Calibri"/>
              </a:rPr>
              <a:t>кабинетах</a:t>
            </a:r>
            <a:r>
              <a:rPr sz="2000" b="1" spc="-9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физиотерапии.</a:t>
            </a:r>
            <a:endParaRPr sz="2000">
              <a:latin typeface="Calibri"/>
              <a:cs typeface="Calibri"/>
            </a:endParaRPr>
          </a:p>
          <a:p>
            <a:pPr marL="158750" indent="-146685" algn="just">
              <a:lnSpc>
                <a:spcPct val="100000"/>
              </a:lnSpc>
              <a:buFont typeface="Arial"/>
              <a:buChar char="•"/>
              <a:tabLst>
                <a:tab pos="159385" algn="l"/>
              </a:tabLst>
            </a:pPr>
            <a:r>
              <a:rPr sz="2000" b="1" spc="-5" dirty="0">
                <a:latin typeface="Calibri"/>
                <a:cs typeface="Calibri"/>
              </a:rPr>
              <a:t>Стандарт </a:t>
            </a:r>
            <a:r>
              <a:rPr sz="2000" b="1" dirty="0">
                <a:latin typeface="Calibri"/>
                <a:cs typeface="Calibri"/>
              </a:rPr>
              <a:t>не </a:t>
            </a:r>
            <a:r>
              <a:rPr sz="2000" b="1" spc="-5" dirty="0">
                <a:latin typeface="Calibri"/>
                <a:cs typeface="Calibri"/>
              </a:rPr>
              <a:t>распространяется </a:t>
            </a:r>
            <a:r>
              <a:rPr sz="2000" b="1" dirty="0">
                <a:latin typeface="Calibri"/>
                <a:cs typeface="Calibri"/>
              </a:rPr>
              <a:t>на </a:t>
            </a:r>
            <a:r>
              <a:rPr sz="2000" b="1" spc="-10" dirty="0">
                <a:latin typeface="Calibri"/>
                <a:cs typeface="Calibri"/>
              </a:rPr>
              <a:t>кабинеты экспериментальных</a:t>
            </a:r>
            <a:r>
              <a:rPr sz="2000" b="1" spc="18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уникальных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установок.</a:t>
            </a:r>
            <a:endParaRPr sz="2000">
              <a:latin typeface="Calibri"/>
              <a:cs typeface="Calibri"/>
            </a:endParaRPr>
          </a:p>
          <a:p>
            <a:pPr marL="12700" marR="6350" algn="just">
              <a:lnSpc>
                <a:spcPct val="100000"/>
              </a:lnSpc>
              <a:buFont typeface="Arial"/>
              <a:buChar char="•"/>
              <a:tabLst>
                <a:tab pos="217170" algn="l"/>
              </a:tabLst>
            </a:pPr>
            <a:r>
              <a:rPr sz="2000" u="heavy" spc="-5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Выполнение требований стандарта 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обязательно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при проектировании,  </a:t>
            </a:r>
            <a:r>
              <a:rPr sz="2000" b="1" spc="-10" dirty="0">
                <a:latin typeface="Calibri"/>
                <a:cs typeface="Calibri"/>
              </a:rPr>
              <a:t>реконструкции, строительстве </a:t>
            </a:r>
            <a:r>
              <a:rPr sz="2000" b="1" spc="-5" dirty="0">
                <a:latin typeface="Calibri"/>
                <a:cs typeface="Calibri"/>
              </a:rPr>
              <a:t>новых </a:t>
            </a:r>
            <a:r>
              <a:rPr sz="2000" b="1" dirty="0">
                <a:latin typeface="Calibri"/>
                <a:cs typeface="Calibri"/>
              </a:rPr>
              <a:t>и </a:t>
            </a:r>
            <a:r>
              <a:rPr sz="2000" b="1" spc="-10" dirty="0">
                <a:latin typeface="Calibri"/>
                <a:cs typeface="Calibri"/>
              </a:rPr>
              <a:t>эксплуатации действующих  </a:t>
            </a:r>
            <a:r>
              <a:rPr sz="2000" b="1" spc="-15" dirty="0">
                <a:latin typeface="Calibri"/>
                <a:cs typeface="Calibri"/>
              </a:rPr>
              <a:t>отделений, </a:t>
            </a:r>
            <a:r>
              <a:rPr sz="2000" b="1" spc="-5" dirty="0">
                <a:latin typeface="Calibri"/>
                <a:cs typeface="Calibri"/>
              </a:rPr>
              <a:t>кабинетов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физиотерапии</a:t>
            </a:r>
            <a:endParaRPr sz="2000">
              <a:latin typeface="Calibri"/>
              <a:cs typeface="Calibri"/>
            </a:endParaRPr>
          </a:p>
          <a:p>
            <a:pPr marL="102235" indent="-90170" algn="just">
              <a:lnSpc>
                <a:spcPct val="100000"/>
              </a:lnSpc>
              <a:spcBef>
                <a:spcPts val="5"/>
              </a:spcBef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b="1" spc="-10" dirty="0">
                <a:latin typeface="Calibri"/>
                <a:cs typeface="Calibri"/>
              </a:rPr>
              <a:t>Несоблюдение </a:t>
            </a:r>
            <a:r>
              <a:rPr sz="2000" b="1" spc="-5" dirty="0">
                <a:latin typeface="Calibri"/>
                <a:cs typeface="Calibri"/>
              </a:rPr>
              <a:t>стандарта </a:t>
            </a:r>
            <a:r>
              <a:rPr sz="2000" b="1" spc="-10" dirty="0">
                <a:latin typeface="Calibri"/>
                <a:cs typeface="Calibri"/>
              </a:rPr>
              <a:t>преследуется </a:t>
            </a:r>
            <a:r>
              <a:rPr sz="2000" b="1" spc="-5" dirty="0">
                <a:latin typeface="Calibri"/>
                <a:cs typeface="Calibri"/>
              </a:rPr>
              <a:t>по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закону.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5581" y="6316789"/>
            <a:ext cx="5560060" cy="0"/>
          </a:xfrm>
          <a:custGeom>
            <a:avLst/>
            <a:gdLst/>
            <a:ahLst/>
            <a:cxnLst/>
            <a:rect l="l" t="t" r="r" b="b"/>
            <a:pathLst>
              <a:path w="5560060">
                <a:moveTo>
                  <a:pt x="0" y="0"/>
                </a:moveTo>
                <a:lnTo>
                  <a:pt x="5559552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7187" y="142875"/>
            <a:ext cx="8229600" cy="5715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22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5"/>
              </a:spcBef>
            </a:pPr>
            <a:r>
              <a:rPr sz="2800" spc="-10" dirty="0"/>
              <a:t>Основная нормативная</a:t>
            </a:r>
            <a:r>
              <a:rPr sz="2800" spc="45" dirty="0"/>
              <a:t> </a:t>
            </a:r>
            <a:r>
              <a:rPr sz="2800" spc="-10" dirty="0"/>
              <a:t>документация</a:t>
            </a:r>
            <a:endParaRPr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500" y="142875"/>
            <a:ext cx="8269605" cy="857250"/>
          </a:xfrm>
          <a:custGeom>
            <a:avLst/>
            <a:gdLst/>
            <a:ahLst/>
            <a:cxnLst/>
            <a:rect l="l" t="t" r="r" b="b"/>
            <a:pathLst>
              <a:path w="8269605" h="857250">
                <a:moveTo>
                  <a:pt x="0" y="857250"/>
                </a:moveTo>
                <a:lnTo>
                  <a:pt x="8269351" y="857250"/>
                </a:lnTo>
                <a:lnTo>
                  <a:pt x="8269351" y="0"/>
                </a:lnTo>
                <a:lnTo>
                  <a:pt x="0" y="0"/>
                </a:lnTo>
                <a:lnTo>
                  <a:pt x="0" y="85725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9790" marR="5080" indent="-2695575">
              <a:lnSpc>
                <a:spcPct val="100000"/>
              </a:lnSpc>
              <a:spcBef>
                <a:spcPts val="100"/>
              </a:spcBef>
            </a:pPr>
            <a:r>
              <a:rPr sz="2400" spc="-15" dirty="0"/>
              <a:t>Требования </a:t>
            </a:r>
            <a:r>
              <a:rPr sz="2400" dirty="0"/>
              <a:t>к </a:t>
            </a:r>
            <a:r>
              <a:rPr sz="2400" spc="-5" dirty="0"/>
              <a:t>размещению физиотерапевтических  </a:t>
            </a:r>
            <a:r>
              <a:rPr sz="2400" spc="-10" dirty="0"/>
              <a:t>кабинетов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527763" y="1191792"/>
            <a:ext cx="8296652" cy="5304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71625" y="4071937"/>
            <a:ext cx="3000375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1024" y="1350894"/>
            <a:ext cx="7858404" cy="4939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0875" y="142875"/>
            <a:ext cx="8190230" cy="857250"/>
          </a:xfrm>
          <a:custGeom>
            <a:avLst/>
            <a:gdLst/>
            <a:ahLst/>
            <a:cxnLst/>
            <a:rect l="l" t="t" r="r" b="b"/>
            <a:pathLst>
              <a:path w="8190230" h="857250">
                <a:moveTo>
                  <a:pt x="0" y="857250"/>
                </a:moveTo>
                <a:lnTo>
                  <a:pt x="8189976" y="857250"/>
                </a:lnTo>
                <a:lnTo>
                  <a:pt x="8189976" y="0"/>
                </a:lnTo>
                <a:lnTo>
                  <a:pt x="0" y="0"/>
                </a:lnTo>
                <a:lnTo>
                  <a:pt x="0" y="85725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31210" marR="5080" indent="-2586990">
              <a:lnSpc>
                <a:spcPct val="100000"/>
              </a:lnSpc>
              <a:spcBef>
                <a:spcPts val="100"/>
              </a:spcBef>
            </a:pPr>
            <a:r>
              <a:rPr sz="2400" spc="-15" dirty="0"/>
              <a:t>Требования </a:t>
            </a:r>
            <a:r>
              <a:rPr sz="2400" dirty="0"/>
              <a:t>к </a:t>
            </a:r>
            <a:r>
              <a:rPr sz="2400" spc="-5" dirty="0"/>
              <a:t>размещению физиотерапевтических  помещений</a:t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40" y="631063"/>
            <a:ext cx="7987665" cy="5325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89710" marR="1626235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ПРИКАЗ </a:t>
            </a:r>
            <a:r>
              <a:rPr sz="2400" b="1" spc="-10" dirty="0">
                <a:latin typeface="Calibri"/>
                <a:cs typeface="Calibri"/>
              </a:rPr>
              <a:t>Минздрава </a:t>
            </a:r>
            <a:r>
              <a:rPr sz="2400" b="1" spc="-15" dirty="0">
                <a:latin typeface="Calibri"/>
                <a:cs typeface="Calibri"/>
              </a:rPr>
              <a:t>СССР </a:t>
            </a:r>
            <a:r>
              <a:rPr sz="2400" b="1" dirty="0">
                <a:latin typeface="Calibri"/>
                <a:cs typeface="Calibri"/>
              </a:rPr>
              <a:t>от </a:t>
            </a:r>
            <a:r>
              <a:rPr sz="2400" b="1" spc="-5" dirty="0">
                <a:latin typeface="Calibri"/>
                <a:cs typeface="Calibri"/>
              </a:rPr>
              <a:t>04.10.80  </a:t>
            </a:r>
            <a:r>
              <a:rPr sz="2400" b="1" dirty="0">
                <a:latin typeface="Calibri"/>
                <a:cs typeface="Calibri"/>
              </a:rPr>
              <a:t>N </a:t>
            </a:r>
            <a:r>
              <a:rPr sz="2400" b="1" spc="-5" dirty="0">
                <a:latin typeface="Calibri"/>
                <a:cs typeface="Calibri"/>
              </a:rPr>
              <a:t>1030 </a:t>
            </a:r>
            <a:r>
              <a:rPr sz="2400" b="1" spc="-15" dirty="0">
                <a:latin typeface="Calibri"/>
                <a:cs typeface="Calibri"/>
              </a:rPr>
              <a:t>(ред. </a:t>
            </a:r>
            <a:r>
              <a:rPr sz="2400" b="1" dirty="0">
                <a:latin typeface="Calibri"/>
                <a:cs typeface="Calibri"/>
              </a:rPr>
              <a:t>от </a:t>
            </a:r>
            <a:r>
              <a:rPr sz="2400" b="1" spc="-5" dirty="0">
                <a:latin typeface="Calibri"/>
                <a:cs typeface="Calibri"/>
              </a:rPr>
              <a:t>31.12.2002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40" dirty="0">
                <a:latin typeface="Calibri"/>
                <a:cs typeface="Calibri"/>
              </a:rPr>
              <a:t>г.)</a:t>
            </a:r>
            <a:endParaRPr sz="2400">
              <a:latin typeface="Calibri"/>
              <a:cs typeface="Calibri"/>
            </a:endParaRPr>
          </a:p>
          <a:p>
            <a:pPr marR="135890" algn="ctr">
              <a:lnSpc>
                <a:spcPct val="100000"/>
              </a:lnSpc>
            </a:pPr>
            <a:r>
              <a:rPr sz="2400" u="heavy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«Об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утверждении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форм первичной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медицинской</a:t>
            </a:r>
            <a:endParaRPr sz="2400">
              <a:latin typeface="Calibri"/>
              <a:cs typeface="Calibri"/>
            </a:endParaRPr>
          </a:p>
          <a:p>
            <a:pPr marR="137795" algn="ctr">
              <a:lnSpc>
                <a:spcPct val="100000"/>
              </a:lnSpc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документации учреждений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здравоохранения»</a:t>
            </a:r>
            <a:endParaRPr sz="2400">
              <a:latin typeface="Calibri"/>
              <a:cs typeface="Calibri"/>
            </a:endParaRPr>
          </a:p>
          <a:p>
            <a:pPr marL="355600" marR="8255" indent="-342900">
              <a:lnSpc>
                <a:spcPct val="80000"/>
              </a:lnSpc>
              <a:spcBef>
                <a:spcPts val="1685"/>
              </a:spcBef>
              <a:buFont typeface="Arial"/>
              <a:buChar char="•"/>
              <a:tabLst>
                <a:tab pos="354965" algn="l"/>
                <a:tab pos="355600" algn="l"/>
                <a:tab pos="2252980" algn="l"/>
                <a:tab pos="2818765" algn="l"/>
                <a:tab pos="4817110" algn="l"/>
                <a:tab pos="5245100" algn="l"/>
                <a:tab pos="5807710" algn="l"/>
              </a:tabLst>
            </a:pPr>
            <a:r>
              <a:rPr sz="2200" b="1" spc="-5" dirty="0">
                <a:latin typeface="Calibri"/>
                <a:cs typeface="Calibri"/>
              </a:rPr>
              <a:t>Направление	</a:t>
            </a:r>
            <a:r>
              <a:rPr sz="2200" b="1" dirty="0">
                <a:latin typeface="Calibri"/>
                <a:cs typeface="Calibri"/>
              </a:rPr>
              <a:t>на	</a:t>
            </a:r>
            <a:r>
              <a:rPr sz="2200" b="1" spc="-20" dirty="0">
                <a:latin typeface="Calibri"/>
                <a:cs typeface="Calibri"/>
              </a:rPr>
              <a:t>консультацию	</a:t>
            </a:r>
            <a:r>
              <a:rPr sz="2200" b="1" spc="-5" dirty="0">
                <a:latin typeface="Calibri"/>
                <a:cs typeface="Calibri"/>
              </a:rPr>
              <a:t>и	</a:t>
            </a:r>
            <a:r>
              <a:rPr sz="2200" b="1" dirty="0">
                <a:latin typeface="Calibri"/>
                <a:cs typeface="Calibri"/>
              </a:rPr>
              <a:t>во	</a:t>
            </a:r>
            <a:r>
              <a:rPr sz="2200" b="1" spc="-10" dirty="0">
                <a:latin typeface="Calibri"/>
                <a:cs typeface="Calibri"/>
              </a:rPr>
              <a:t>вспомогательные  кабинеты форма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№028/у.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10" dirty="0">
                <a:latin typeface="Calibri"/>
                <a:cs typeface="Calibri"/>
              </a:rPr>
              <a:t>Медицинская карта </a:t>
            </a:r>
            <a:r>
              <a:rPr sz="2200" b="1" spc="-15" dirty="0">
                <a:latin typeface="Calibri"/>
                <a:cs typeface="Calibri"/>
              </a:rPr>
              <a:t>амбулаторного больного-</a:t>
            </a:r>
            <a:r>
              <a:rPr sz="2200" b="1" spc="14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025у.</a:t>
            </a:r>
            <a:endParaRPr sz="2200">
              <a:latin typeface="Calibri"/>
              <a:cs typeface="Calibri"/>
            </a:endParaRPr>
          </a:p>
          <a:p>
            <a:pPr marL="417830" indent="-4057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17830" algn="l"/>
                <a:tab pos="418465" algn="l"/>
                <a:tab pos="2972435" algn="l"/>
              </a:tabLst>
            </a:pPr>
            <a:r>
              <a:rPr sz="2200" b="1" spc="-10" dirty="0">
                <a:latin typeface="Calibri"/>
                <a:cs typeface="Calibri"/>
              </a:rPr>
              <a:t>Медицинская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карта	стационарного</a:t>
            </a:r>
            <a:r>
              <a:rPr sz="2200" b="1" spc="6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больного-003/у.</a:t>
            </a:r>
            <a:endParaRPr sz="2200">
              <a:latin typeface="Calibri"/>
              <a:cs typeface="Calibri"/>
            </a:endParaRPr>
          </a:p>
          <a:p>
            <a:pPr marL="355600" marR="6985" indent="-342900">
              <a:lnSpc>
                <a:spcPct val="80000"/>
              </a:lnSpc>
              <a:spcBef>
                <a:spcPts val="525"/>
              </a:spcBef>
              <a:buFont typeface="Arial"/>
              <a:buChar char="•"/>
              <a:tabLst>
                <a:tab pos="354965" algn="l"/>
                <a:tab pos="355600" algn="l"/>
                <a:tab pos="2239010" algn="l"/>
              </a:tabLst>
            </a:pPr>
            <a:r>
              <a:rPr sz="2200" b="1" spc="-5" dirty="0">
                <a:latin typeface="Calibri"/>
                <a:cs typeface="Calibri"/>
              </a:rPr>
              <a:t>Форма</a:t>
            </a:r>
            <a:r>
              <a:rPr sz="2200" b="1" spc="459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074/у	</a:t>
            </a:r>
            <a:r>
              <a:rPr sz="2200" b="1" spc="-5" dirty="0">
                <a:latin typeface="Calibri"/>
                <a:cs typeface="Calibri"/>
              </a:rPr>
              <a:t>журнал регистрации </a:t>
            </a:r>
            <a:r>
              <a:rPr sz="2200" b="1" spc="-15" dirty="0">
                <a:latin typeface="Calibri"/>
                <a:cs typeface="Calibri"/>
              </a:rPr>
              <a:t>амбулаторных </a:t>
            </a:r>
            <a:r>
              <a:rPr sz="2200" b="1" spc="-10" dirty="0">
                <a:latin typeface="Calibri"/>
                <a:cs typeface="Calibri"/>
              </a:rPr>
              <a:t>больных.  Форма </a:t>
            </a:r>
            <a:r>
              <a:rPr sz="2200" b="1" spc="-5" dirty="0">
                <a:latin typeface="Calibri"/>
                <a:cs typeface="Calibri"/>
              </a:rPr>
              <a:t>0 29/У - журнал учета</a:t>
            </a:r>
            <a:r>
              <a:rPr sz="2200" b="1" spc="6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процедур.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ts val="2375"/>
              </a:lnSpc>
              <a:buFont typeface="Arial"/>
              <a:buChar char="•"/>
              <a:tabLst>
                <a:tab pos="354965" algn="l"/>
                <a:tab pos="355600" algn="l"/>
                <a:tab pos="1635760" algn="l"/>
                <a:tab pos="2261870" algn="l"/>
                <a:tab pos="3380740" algn="l"/>
                <a:tab pos="4578985" algn="l"/>
                <a:tab pos="6150610" algn="l"/>
                <a:tab pos="7833359" algn="l"/>
              </a:tabLst>
            </a:pPr>
            <a:r>
              <a:rPr sz="2200" b="1" spc="-5" dirty="0">
                <a:latin typeface="Calibri"/>
                <a:cs typeface="Calibri"/>
              </a:rPr>
              <a:t>Ф</a:t>
            </a:r>
            <a:r>
              <a:rPr sz="2200" b="1" spc="-20" dirty="0">
                <a:latin typeface="Calibri"/>
                <a:cs typeface="Calibri"/>
              </a:rPr>
              <a:t>о</a:t>
            </a:r>
            <a:r>
              <a:rPr sz="2200" b="1" spc="-5" dirty="0">
                <a:latin typeface="Calibri"/>
                <a:cs typeface="Calibri"/>
              </a:rPr>
              <a:t>р</a:t>
            </a:r>
            <a:r>
              <a:rPr sz="2200" b="1" spc="5" dirty="0">
                <a:latin typeface="Calibri"/>
                <a:cs typeface="Calibri"/>
              </a:rPr>
              <a:t>м</a:t>
            </a:r>
            <a:r>
              <a:rPr sz="2200" b="1" spc="-5" dirty="0">
                <a:latin typeface="Calibri"/>
                <a:cs typeface="Calibri"/>
              </a:rPr>
              <a:t>а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N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04</a:t>
            </a:r>
            <a:r>
              <a:rPr sz="2200" b="1" dirty="0">
                <a:latin typeface="Calibri"/>
                <a:cs typeface="Calibri"/>
              </a:rPr>
              <a:t>4</a:t>
            </a:r>
            <a:r>
              <a:rPr sz="2200" b="1" spc="-5" dirty="0">
                <a:latin typeface="Calibri"/>
                <a:cs typeface="Calibri"/>
              </a:rPr>
              <a:t>/у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10" dirty="0">
                <a:latin typeface="Calibri"/>
                <a:cs typeface="Calibri"/>
              </a:rPr>
              <a:t>-</a:t>
            </a:r>
            <a:r>
              <a:rPr sz="2200" b="1" spc="-25" dirty="0">
                <a:latin typeface="Calibri"/>
                <a:cs typeface="Calibri"/>
              </a:rPr>
              <a:t>к</a:t>
            </a:r>
            <a:r>
              <a:rPr sz="2200" b="1" spc="-5" dirty="0">
                <a:latin typeface="Calibri"/>
                <a:cs typeface="Calibri"/>
              </a:rPr>
              <a:t>арта</a:t>
            </a:r>
            <a:r>
              <a:rPr sz="2200" b="1" dirty="0">
                <a:latin typeface="Calibri"/>
                <a:cs typeface="Calibri"/>
              </a:rPr>
              <a:t>	б</a:t>
            </a:r>
            <a:r>
              <a:rPr sz="2200" b="1" spc="-35" dirty="0">
                <a:latin typeface="Calibri"/>
                <a:cs typeface="Calibri"/>
              </a:rPr>
              <a:t>о</a:t>
            </a:r>
            <a:r>
              <a:rPr sz="2200" b="1" spc="-5" dirty="0">
                <a:latin typeface="Calibri"/>
                <a:cs typeface="Calibri"/>
              </a:rPr>
              <a:t>льно</a:t>
            </a:r>
            <a:r>
              <a:rPr sz="2200" b="1" spc="-20" dirty="0">
                <a:latin typeface="Calibri"/>
                <a:cs typeface="Calibri"/>
              </a:rPr>
              <a:t>г</a:t>
            </a:r>
            <a:r>
              <a:rPr sz="2200" b="1" spc="-5" dirty="0">
                <a:latin typeface="Calibri"/>
                <a:cs typeface="Calibri"/>
              </a:rPr>
              <a:t>о</a:t>
            </a:r>
            <a:r>
              <a:rPr sz="2200" b="1" dirty="0">
                <a:latin typeface="Calibri"/>
                <a:cs typeface="Calibri"/>
              </a:rPr>
              <a:t>	,</a:t>
            </a:r>
            <a:r>
              <a:rPr sz="2200" b="1" spc="-5" dirty="0">
                <a:latin typeface="Calibri"/>
                <a:cs typeface="Calibri"/>
              </a:rPr>
              <a:t>л</a:t>
            </a:r>
            <a:r>
              <a:rPr sz="2200" b="1" dirty="0">
                <a:latin typeface="Calibri"/>
                <a:cs typeface="Calibri"/>
              </a:rPr>
              <a:t>е</a:t>
            </a:r>
            <a:r>
              <a:rPr sz="2200" b="1" spc="-10" dirty="0">
                <a:latin typeface="Calibri"/>
                <a:cs typeface="Calibri"/>
              </a:rPr>
              <a:t>чаще</a:t>
            </a:r>
            <a:r>
              <a:rPr sz="2200" b="1" spc="-20" dirty="0">
                <a:latin typeface="Calibri"/>
                <a:cs typeface="Calibri"/>
              </a:rPr>
              <a:t>г</a:t>
            </a:r>
            <a:r>
              <a:rPr sz="2200" b="1" spc="-5" dirty="0">
                <a:latin typeface="Calibri"/>
                <a:cs typeface="Calibri"/>
              </a:rPr>
              <a:t>о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в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b="1" spc="-10" dirty="0">
                <a:latin typeface="Calibri"/>
                <a:cs typeface="Calibri"/>
              </a:rPr>
              <a:t>физиотерапевтическом </a:t>
            </a:r>
            <a:r>
              <a:rPr sz="2200" b="1" spc="-25" dirty="0">
                <a:latin typeface="Calibri"/>
                <a:cs typeface="Calibri"/>
              </a:rPr>
              <a:t>отделении</a:t>
            </a:r>
            <a:r>
              <a:rPr sz="2200" b="1" spc="13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(кабинете),массаж.</a:t>
            </a:r>
            <a:endParaRPr sz="2200">
              <a:latin typeface="Calibri"/>
              <a:cs typeface="Calibri"/>
            </a:endParaRPr>
          </a:p>
          <a:p>
            <a:pPr marL="355600" marR="5080" indent="-342900">
              <a:lnSpc>
                <a:spcPts val="2110"/>
              </a:lnSpc>
              <a:spcBef>
                <a:spcPts val="515"/>
              </a:spcBef>
              <a:buFont typeface="Arial"/>
              <a:buChar char="•"/>
              <a:tabLst>
                <a:tab pos="354965" algn="l"/>
                <a:tab pos="355600" algn="l"/>
                <a:tab pos="1387475" algn="l"/>
                <a:tab pos="1765300" algn="l"/>
                <a:tab pos="2637155" algn="l"/>
                <a:tab pos="3586479" algn="l"/>
                <a:tab pos="4911090" algn="l"/>
                <a:tab pos="6346825" algn="l"/>
                <a:tab pos="6679565" algn="l"/>
              </a:tabLst>
            </a:pPr>
            <a:r>
              <a:rPr sz="2200" b="1" spc="-5" dirty="0">
                <a:latin typeface="Calibri"/>
                <a:cs typeface="Calibri"/>
              </a:rPr>
              <a:t>Ф</a:t>
            </a:r>
            <a:r>
              <a:rPr sz="2200" b="1" spc="-20" dirty="0">
                <a:latin typeface="Calibri"/>
                <a:cs typeface="Calibri"/>
              </a:rPr>
              <a:t>о</a:t>
            </a:r>
            <a:r>
              <a:rPr sz="2200" b="1" spc="-5" dirty="0">
                <a:latin typeface="Calibri"/>
                <a:cs typeface="Calibri"/>
              </a:rPr>
              <a:t>р</a:t>
            </a:r>
            <a:r>
              <a:rPr sz="2200" b="1" spc="5" dirty="0">
                <a:latin typeface="Calibri"/>
                <a:cs typeface="Calibri"/>
              </a:rPr>
              <a:t>м</a:t>
            </a:r>
            <a:r>
              <a:rPr sz="2200" b="1" spc="-5" dirty="0">
                <a:latin typeface="Calibri"/>
                <a:cs typeface="Calibri"/>
              </a:rPr>
              <a:t>а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N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5" dirty="0">
                <a:latin typeface="Calibri"/>
                <a:cs typeface="Calibri"/>
              </a:rPr>
              <a:t>0</a:t>
            </a:r>
            <a:r>
              <a:rPr sz="2200" b="1" spc="-5" dirty="0">
                <a:latin typeface="Calibri"/>
                <a:cs typeface="Calibri"/>
              </a:rPr>
              <a:t>4</a:t>
            </a:r>
            <a:r>
              <a:rPr sz="2200" b="1" dirty="0">
                <a:latin typeface="Calibri"/>
                <a:cs typeface="Calibri"/>
              </a:rPr>
              <a:t>2</a:t>
            </a:r>
            <a:r>
              <a:rPr sz="2200" b="1" spc="-5" dirty="0">
                <a:latin typeface="Calibri"/>
                <a:cs typeface="Calibri"/>
              </a:rPr>
              <a:t>/у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10" dirty="0">
                <a:latin typeface="Calibri"/>
                <a:cs typeface="Calibri"/>
              </a:rPr>
              <a:t>-</a:t>
            </a:r>
            <a:r>
              <a:rPr sz="2200" b="1" spc="-25" dirty="0">
                <a:latin typeface="Calibri"/>
                <a:cs typeface="Calibri"/>
              </a:rPr>
              <a:t>к</a:t>
            </a:r>
            <a:r>
              <a:rPr sz="2200" b="1" spc="-5" dirty="0">
                <a:latin typeface="Calibri"/>
                <a:cs typeface="Calibri"/>
              </a:rPr>
              <a:t>а</a:t>
            </a:r>
            <a:r>
              <a:rPr sz="2200" b="1" spc="-15" dirty="0">
                <a:latin typeface="Calibri"/>
                <a:cs typeface="Calibri"/>
              </a:rPr>
              <a:t>р</a:t>
            </a:r>
            <a:r>
              <a:rPr sz="2200" b="1" dirty="0">
                <a:latin typeface="Calibri"/>
                <a:cs typeface="Calibri"/>
              </a:rPr>
              <a:t>т</a:t>
            </a:r>
            <a:r>
              <a:rPr sz="2200" b="1" spc="-5" dirty="0">
                <a:latin typeface="Calibri"/>
                <a:cs typeface="Calibri"/>
              </a:rPr>
              <a:t>а</a:t>
            </a:r>
            <a:r>
              <a:rPr sz="2200" b="1" dirty="0">
                <a:latin typeface="Calibri"/>
                <a:cs typeface="Calibri"/>
              </a:rPr>
              <a:t>	б</a:t>
            </a:r>
            <a:r>
              <a:rPr sz="2200" b="1" spc="-35" dirty="0">
                <a:latin typeface="Calibri"/>
                <a:cs typeface="Calibri"/>
              </a:rPr>
              <a:t>о</a:t>
            </a:r>
            <a:r>
              <a:rPr sz="2200" b="1" spc="-5" dirty="0">
                <a:latin typeface="Calibri"/>
                <a:cs typeface="Calibri"/>
              </a:rPr>
              <a:t>льно</a:t>
            </a:r>
            <a:r>
              <a:rPr sz="2200" b="1" spc="-20" dirty="0">
                <a:latin typeface="Calibri"/>
                <a:cs typeface="Calibri"/>
              </a:rPr>
              <a:t>г</a:t>
            </a:r>
            <a:r>
              <a:rPr sz="2200" b="1" spc="-5" dirty="0">
                <a:latin typeface="Calibri"/>
                <a:cs typeface="Calibri"/>
              </a:rPr>
              <a:t>о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,ле</a:t>
            </a:r>
            <a:r>
              <a:rPr sz="2200" b="1" spc="5" dirty="0">
                <a:latin typeface="Calibri"/>
                <a:cs typeface="Calibri"/>
              </a:rPr>
              <a:t>ч</a:t>
            </a:r>
            <a:r>
              <a:rPr sz="2200" b="1" dirty="0">
                <a:latin typeface="Calibri"/>
                <a:cs typeface="Calibri"/>
              </a:rPr>
              <a:t>а</a:t>
            </a:r>
            <a:r>
              <a:rPr sz="2200" b="1" spc="-25" dirty="0">
                <a:latin typeface="Calibri"/>
                <a:cs typeface="Calibri"/>
              </a:rPr>
              <a:t>щ</a:t>
            </a:r>
            <a:r>
              <a:rPr sz="2200" b="1" spc="-10" dirty="0">
                <a:latin typeface="Calibri"/>
                <a:cs typeface="Calibri"/>
              </a:rPr>
              <a:t>е</a:t>
            </a:r>
            <a:r>
              <a:rPr sz="2200" b="1" spc="-20" dirty="0">
                <a:latin typeface="Calibri"/>
                <a:cs typeface="Calibri"/>
              </a:rPr>
              <a:t>г</a:t>
            </a:r>
            <a:r>
              <a:rPr sz="2200" b="1" spc="-5" dirty="0">
                <a:latin typeface="Calibri"/>
                <a:cs typeface="Calibri"/>
              </a:rPr>
              <a:t>о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в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о</a:t>
            </a:r>
            <a:r>
              <a:rPr sz="2200" b="1" spc="-110" dirty="0">
                <a:latin typeface="Calibri"/>
                <a:cs typeface="Calibri"/>
              </a:rPr>
              <a:t>т</a:t>
            </a:r>
            <a:r>
              <a:rPr sz="2200" b="1" spc="-25" dirty="0">
                <a:latin typeface="Calibri"/>
                <a:cs typeface="Calibri"/>
              </a:rPr>
              <a:t>д</a:t>
            </a:r>
            <a:r>
              <a:rPr sz="2200" b="1" spc="-35" dirty="0">
                <a:latin typeface="Calibri"/>
                <a:cs typeface="Calibri"/>
              </a:rPr>
              <a:t>е</a:t>
            </a:r>
            <a:r>
              <a:rPr sz="2200" b="1" dirty="0">
                <a:latin typeface="Calibri"/>
                <a:cs typeface="Calibri"/>
              </a:rPr>
              <a:t>л</a:t>
            </a:r>
            <a:r>
              <a:rPr sz="2200" b="1" spc="-10" dirty="0">
                <a:latin typeface="Calibri"/>
                <a:cs typeface="Calibri"/>
              </a:rPr>
              <a:t>ен</a:t>
            </a:r>
            <a:r>
              <a:rPr sz="2200" b="1" spc="5" dirty="0">
                <a:latin typeface="Calibri"/>
                <a:cs typeface="Calibri"/>
              </a:rPr>
              <a:t>и</a:t>
            </a:r>
            <a:r>
              <a:rPr sz="2200" b="1" spc="-5" dirty="0">
                <a:latin typeface="Calibri"/>
                <a:cs typeface="Calibri"/>
              </a:rPr>
              <a:t>и  </a:t>
            </a:r>
            <a:r>
              <a:rPr sz="2200" b="1" spc="-10" dirty="0">
                <a:latin typeface="Calibri"/>
                <a:cs typeface="Calibri"/>
              </a:rPr>
              <a:t>(кабинете) </a:t>
            </a:r>
            <a:r>
              <a:rPr sz="2200" b="1" spc="-5" dirty="0">
                <a:latin typeface="Calibri"/>
                <a:cs typeface="Calibri"/>
              </a:rPr>
              <a:t>по лечебной</a:t>
            </a:r>
            <a:r>
              <a:rPr sz="2200" b="1" spc="8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физкультуре.</a:t>
            </a:r>
            <a:endParaRPr sz="2200">
              <a:latin typeface="Calibri"/>
              <a:cs typeface="Calibri"/>
            </a:endParaRPr>
          </a:p>
          <a:p>
            <a:pPr marL="417830" indent="-405765">
              <a:lnSpc>
                <a:spcPts val="2375"/>
              </a:lnSpc>
              <a:spcBef>
                <a:spcPts val="20"/>
              </a:spcBef>
              <a:buFont typeface="Arial"/>
              <a:buChar char="•"/>
              <a:tabLst>
                <a:tab pos="417830" algn="l"/>
                <a:tab pos="418465" algn="l"/>
                <a:tab pos="2356485" algn="l"/>
                <a:tab pos="3616960" algn="l"/>
                <a:tab pos="4522470" algn="l"/>
              </a:tabLst>
            </a:pPr>
            <a:r>
              <a:rPr sz="2200" b="1" spc="-10" dirty="0">
                <a:latin typeface="Calibri"/>
                <a:cs typeface="Calibri"/>
              </a:rPr>
              <a:t>Форма038-0у.	</a:t>
            </a:r>
            <a:r>
              <a:rPr sz="2200" b="1" spc="-5" dirty="0">
                <a:latin typeface="Calibri"/>
                <a:cs typeface="Calibri"/>
              </a:rPr>
              <a:t>-журнал	учета	санитарно-просветительной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b="1" spc="-15" dirty="0">
                <a:latin typeface="Calibri"/>
                <a:cs typeface="Calibri"/>
              </a:rPr>
              <a:t>работы-038-0у.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7187" y="142875"/>
            <a:ext cx="8229600" cy="5715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22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5"/>
              </a:spcBef>
            </a:pPr>
            <a:r>
              <a:rPr sz="2800" spc="-10" dirty="0"/>
              <a:t>Основная нормативная</a:t>
            </a:r>
            <a:r>
              <a:rPr sz="2800" spc="45" dirty="0"/>
              <a:t> </a:t>
            </a:r>
            <a:r>
              <a:rPr sz="2800" spc="-10" dirty="0"/>
              <a:t>документация</a:t>
            </a:r>
            <a:endParaRPr sz="2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0467" y="939165"/>
            <a:ext cx="72517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  <a:tab pos="1016635" algn="l"/>
                <a:tab pos="3612515" algn="l"/>
                <a:tab pos="4927600" algn="l"/>
              </a:tabLst>
            </a:pPr>
            <a:r>
              <a:rPr sz="2800" b="1" spc="-5" dirty="0">
                <a:latin typeface="Calibri"/>
                <a:cs typeface="Calibri"/>
              </a:rPr>
              <a:t>В	</a:t>
            </a:r>
            <a:r>
              <a:rPr sz="2800" b="1" spc="-10" dirty="0">
                <a:latin typeface="Calibri"/>
                <a:cs typeface="Calibri"/>
              </a:rPr>
              <a:t>м</a:t>
            </a:r>
            <a:r>
              <a:rPr sz="2800" b="1" spc="-50" dirty="0">
                <a:latin typeface="Calibri"/>
                <a:cs typeface="Calibri"/>
              </a:rPr>
              <a:t>е</a:t>
            </a:r>
            <a:r>
              <a:rPr sz="2800" b="1" spc="-10" dirty="0">
                <a:latin typeface="Calibri"/>
                <a:cs typeface="Calibri"/>
              </a:rPr>
              <a:t>д</a:t>
            </a:r>
            <a:r>
              <a:rPr sz="2800" b="1" spc="10" dirty="0">
                <a:latin typeface="Calibri"/>
                <a:cs typeface="Calibri"/>
              </a:rPr>
              <a:t>и</a:t>
            </a:r>
            <a:r>
              <a:rPr sz="2800" b="1" spc="-5" dirty="0">
                <a:latin typeface="Calibri"/>
                <a:cs typeface="Calibri"/>
              </a:rPr>
              <a:t>цин</a:t>
            </a:r>
            <a:r>
              <a:rPr sz="2800" b="1" dirty="0">
                <a:latin typeface="Calibri"/>
                <a:cs typeface="Calibri"/>
              </a:rPr>
              <a:t>с</a:t>
            </a:r>
            <a:r>
              <a:rPr sz="2800" b="1" spc="-60" dirty="0">
                <a:latin typeface="Calibri"/>
                <a:cs typeface="Calibri"/>
              </a:rPr>
              <a:t>к</a:t>
            </a:r>
            <a:r>
              <a:rPr sz="2800" b="1" spc="-5" dirty="0">
                <a:latin typeface="Calibri"/>
                <a:cs typeface="Calibri"/>
              </a:rPr>
              <a:t>ой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45" dirty="0">
                <a:latin typeface="Calibri"/>
                <a:cs typeface="Calibri"/>
              </a:rPr>
              <a:t>к</a:t>
            </a:r>
            <a:r>
              <a:rPr sz="2800" b="1" spc="-5" dirty="0">
                <a:latin typeface="Calibri"/>
                <a:cs typeface="Calibri"/>
              </a:rPr>
              <a:t>ар</a:t>
            </a:r>
            <a:r>
              <a:rPr sz="2800" b="1" spc="-20" dirty="0">
                <a:latin typeface="Calibri"/>
                <a:cs typeface="Calibri"/>
              </a:rPr>
              <a:t>т</a:t>
            </a:r>
            <a:r>
              <a:rPr sz="2800" b="1" spc="-5" dirty="0">
                <a:latin typeface="Calibri"/>
                <a:cs typeface="Calibri"/>
              </a:rPr>
              <a:t>е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с</a:t>
            </a:r>
            <a:r>
              <a:rPr sz="2800" b="1" spc="-5" dirty="0">
                <a:latin typeface="Calibri"/>
                <a:cs typeface="Calibri"/>
              </a:rPr>
              <a:t>таци</a:t>
            </a:r>
            <a:r>
              <a:rPr sz="2800" b="1" dirty="0">
                <a:latin typeface="Calibri"/>
                <a:cs typeface="Calibri"/>
              </a:rPr>
              <a:t>о</a:t>
            </a:r>
            <a:r>
              <a:rPr sz="2800" b="1" spc="-10" dirty="0">
                <a:latin typeface="Calibri"/>
                <a:cs typeface="Calibri"/>
              </a:rPr>
              <a:t>нарно</a:t>
            </a:r>
            <a:r>
              <a:rPr sz="2800" b="1" spc="-35" dirty="0">
                <a:latin typeface="Calibri"/>
                <a:cs typeface="Calibri"/>
              </a:rPr>
              <a:t>г</a:t>
            </a:r>
            <a:r>
              <a:rPr sz="2800" b="1" spc="-5" dirty="0">
                <a:latin typeface="Calibri"/>
                <a:cs typeface="Calibri"/>
              </a:rPr>
              <a:t>о  </a:t>
            </a:r>
            <a:r>
              <a:rPr sz="2800" b="1" spc="-15" dirty="0">
                <a:latin typeface="Calibri"/>
                <a:cs typeface="Calibri"/>
              </a:rPr>
              <a:t>больного </a:t>
            </a:r>
            <a:r>
              <a:rPr sz="2800" b="1" dirty="0">
                <a:latin typeface="Calibri"/>
                <a:cs typeface="Calibri"/>
              </a:rPr>
              <a:t>(003/у) </a:t>
            </a:r>
            <a:r>
              <a:rPr sz="2800" b="1" spc="-5" dirty="0">
                <a:latin typeface="Calibri"/>
                <a:cs typeface="Calibri"/>
              </a:rPr>
              <a:t>и </a:t>
            </a:r>
            <a:r>
              <a:rPr sz="2800" b="1" spc="-20" dirty="0">
                <a:latin typeface="Calibri"/>
                <a:cs typeface="Calibri"/>
              </a:rPr>
              <a:t>амбулаторного</a:t>
            </a:r>
            <a:r>
              <a:rPr sz="2800" b="1" spc="5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больного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82410" y="1792681"/>
            <a:ext cx="17957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указывает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36332" y="4353814"/>
            <a:ext cx="9645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(</a:t>
            </a:r>
            <a:r>
              <a:rPr sz="2800" b="1" spc="-20" dirty="0">
                <a:latin typeface="Calibri"/>
                <a:cs typeface="Calibri"/>
              </a:rPr>
              <a:t>о</a:t>
            </a:r>
            <a:r>
              <a:rPr sz="2800" b="1" spc="-5" dirty="0">
                <a:latin typeface="Calibri"/>
                <a:cs typeface="Calibri"/>
              </a:rPr>
              <a:t>т</a:t>
            </a:r>
            <a:r>
              <a:rPr sz="2800" b="1" spc="-45" dirty="0">
                <a:latin typeface="Calibri"/>
                <a:cs typeface="Calibri"/>
              </a:rPr>
              <a:t>к</a:t>
            </a:r>
            <a:r>
              <a:rPr sz="2800" b="1" spc="15" dirty="0">
                <a:latin typeface="Calibri"/>
                <a:cs typeface="Calibri"/>
              </a:rPr>
              <a:t>а</a:t>
            </a:r>
            <a:r>
              <a:rPr sz="2800" b="1" spc="-5" dirty="0">
                <a:latin typeface="Calibri"/>
                <a:cs typeface="Calibri"/>
              </a:rPr>
              <a:t>з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0467" y="1706715"/>
            <a:ext cx="6304280" cy="352552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775"/>
              </a:spcBef>
              <a:tabLst>
                <a:tab pos="1420495" algn="l"/>
              </a:tabLst>
            </a:pPr>
            <a:r>
              <a:rPr sz="2800" b="1" spc="-5" dirty="0">
                <a:latin typeface="Calibri"/>
                <a:cs typeface="Calibri"/>
              </a:rPr>
              <a:t>(25/у)	врач –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физиотерапевт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  <a:tab pos="2504440" algn="l"/>
              </a:tabLst>
            </a:pPr>
            <a:r>
              <a:rPr sz="2800" b="1" spc="-10" dirty="0">
                <a:latin typeface="Calibri"/>
                <a:cs typeface="Calibri"/>
              </a:rPr>
              <a:t>Дату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приема	</a:t>
            </a:r>
            <a:r>
              <a:rPr sz="2800" b="1" spc="-10" dirty="0">
                <a:latin typeface="Calibri"/>
                <a:cs typeface="Calibri"/>
              </a:rPr>
              <a:t>пациента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Calibri"/>
                <a:cs typeface="Calibri"/>
              </a:rPr>
              <a:t>Диагноз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253365" marR="5080" indent="-241300">
              <a:lnSpc>
                <a:spcPct val="120000"/>
              </a:lnSpc>
              <a:buFont typeface="Arial"/>
              <a:buChar char="•"/>
              <a:tabLst>
                <a:tab pos="354965" algn="l"/>
                <a:tab pos="355600" algn="l"/>
                <a:tab pos="2197735" algn="l"/>
              </a:tabLst>
            </a:pPr>
            <a:r>
              <a:rPr dirty="0"/>
              <a:t>	</a:t>
            </a:r>
            <a:r>
              <a:rPr sz="2800" b="1" spc="-5" dirty="0">
                <a:latin typeface="Calibri"/>
                <a:cs typeface="Calibri"/>
              </a:rPr>
              <a:t>Данные </a:t>
            </a:r>
            <a:r>
              <a:rPr sz="2800" b="1" spc="-10" dirty="0">
                <a:latin typeface="Calibri"/>
                <a:cs typeface="Calibri"/>
              </a:rPr>
              <a:t>объективного  обследования </a:t>
            </a:r>
            <a:r>
              <a:rPr sz="2800" b="1" spc="-5" dirty="0">
                <a:latin typeface="Calibri"/>
                <a:cs typeface="Calibri"/>
              </a:rPr>
              <a:t>- </a:t>
            </a:r>
            <a:r>
              <a:rPr sz="2800" b="1" spc="-20" dirty="0">
                <a:latin typeface="Calibri"/>
                <a:cs typeface="Calibri"/>
              </a:rPr>
              <a:t>(пульс</a:t>
            </a:r>
            <a:r>
              <a:rPr sz="2800" b="1" spc="1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,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20" dirty="0">
                <a:latin typeface="Calibri"/>
                <a:cs typeface="Calibri"/>
              </a:rPr>
              <a:t>АД,	</a:t>
            </a:r>
            <a:r>
              <a:rPr sz="2800" b="1" spc="-10" dirty="0">
                <a:latin typeface="Calibri"/>
                <a:cs typeface="Calibri"/>
              </a:rPr>
              <a:t>физикальные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данные)</a:t>
            </a:r>
            <a:endParaRPr sz="2800">
              <a:latin typeface="Calibri"/>
              <a:cs typeface="Calibri"/>
            </a:endParaRPr>
          </a:p>
          <a:p>
            <a:pPr marL="355600" marR="34226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  <a:tab pos="4141470" algn="l"/>
              </a:tabLst>
            </a:pPr>
            <a:r>
              <a:rPr sz="2800" b="1" spc="-5" dirty="0">
                <a:latin typeface="Calibri"/>
                <a:cs typeface="Calibri"/>
              </a:rPr>
              <a:t>Физи</a:t>
            </a:r>
            <a:r>
              <a:rPr sz="2800" b="1" spc="-20" dirty="0">
                <a:latin typeface="Calibri"/>
                <a:cs typeface="Calibri"/>
              </a:rPr>
              <a:t>от</a:t>
            </a:r>
            <a:r>
              <a:rPr sz="2800" b="1" spc="-10" dirty="0">
                <a:latin typeface="Calibri"/>
                <a:cs typeface="Calibri"/>
              </a:rPr>
              <a:t>ер</a:t>
            </a:r>
            <a:r>
              <a:rPr sz="2800" b="1" spc="10" dirty="0">
                <a:latin typeface="Calibri"/>
                <a:cs typeface="Calibri"/>
              </a:rPr>
              <a:t>а</a:t>
            </a:r>
            <a:r>
              <a:rPr sz="2800" b="1" spc="-10" dirty="0">
                <a:latin typeface="Calibri"/>
                <a:cs typeface="Calibri"/>
              </a:rPr>
              <a:t>певтич</a:t>
            </a:r>
            <a:r>
              <a:rPr sz="2800" b="1" spc="5" dirty="0">
                <a:latin typeface="Calibri"/>
                <a:cs typeface="Calibri"/>
              </a:rPr>
              <a:t>е</a:t>
            </a:r>
            <a:r>
              <a:rPr sz="2800" b="1" spc="-10" dirty="0">
                <a:latin typeface="Calibri"/>
                <a:cs typeface="Calibri"/>
              </a:rPr>
              <a:t>ски</a:t>
            </a:r>
            <a:r>
              <a:rPr sz="2800" b="1" spc="-5" dirty="0">
                <a:latin typeface="Calibri"/>
                <a:cs typeface="Calibri"/>
              </a:rPr>
              <a:t>е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н</a:t>
            </a:r>
            <a:r>
              <a:rPr sz="2800" b="1" dirty="0">
                <a:latin typeface="Calibri"/>
                <a:cs typeface="Calibri"/>
              </a:rPr>
              <a:t>а</a:t>
            </a:r>
            <a:r>
              <a:rPr sz="2800" b="1" spc="-5" dirty="0">
                <a:latin typeface="Calibri"/>
                <a:cs typeface="Calibri"/>
              </a:rPr>
              <a:t>зна</a:t>
            </a:r>
            <a:r>
              <a:rPr sz="2800" b="1" dirty="0">
                <a:latin typeface="Calibri"/>
                <a:cs typeface="Calibri"/>
              </a:rPr>
              <a:t>ч</a:t>
            </a:r>
            <a:r>
              <a:rPr sz="2800" b="1" spc="-10" dirty="0">
                <a:latin typeface="Calibri"/>
                <a:cs typeface="Calibri"/>
              </a:rPr>
              <a:t>ен</a:t>
            </a:r>
            <a:r>
              <a:rPr sz="2800" b="1" dirty="0">
                <a:latin typeface="Calibri"/>
                <a:cs typeface="Calibri"/>
              </a:rPr>
              <a:t>и</a:t>
            </a:r>
            <a:r>
              <a:rPr sz="2800" b="1" spc="-5" dirty="0">
                <a:latin typeface="Calibri"/>
                <a:cs typeface="Calibri"/>
              </a:rPr>
              <a:t>я  </a:t>
            </a:r>
            <a:r>
              <a:rPr sz="2800" b="1" spc="-15" dirty="0">
                <a:latin typeface="Calibri"/>
                <a:cs typeface="Calibri"/>
              </a:rPr>
              <a:t>от </a:t>
            </a:r>
            <a:r>
              <a:rPr sz="2800" b="1" spc="-5" dirty="0">
                <a:latin typeface="Calibri"/>
                <a:cs typeface="Calibri"/>
              </a:rPr>
              <a:t>лечения)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0467" y="5292648"/>
            <a:ext cx="724979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  <a:tab pos="3784600" algn="l"/>
                <a:tab pos="4674870" algn="l"/>
              </a:tabLst>
            </a:pPr>
            <a:r>
              <a:rPr sz="2800" b="1" spc="-5" dirty="0">
                <a:latin typeface="Calibri"/>
                <a:cs typeface="Calibri"/>
              </a:rPr>
              <a:t>После</a:t>
            </a:r>
            <a:r>
              <a:rPr sz="2800" b="1" spc="6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курса</a:t>
            </a:r>
            <a:r>
              <a:rPr sz="2800" b="1" spc="7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лечения	врач	</a:t>
            </a:r>
            <a:r>
              <a:rPr sz="2800" b="1" spc="-10" dirty="0">
                <a:latin typeface="Calibri"/>
                <a:cs typeface="Calibri"/>
              </a:rPr>
              <a:t>пишет </a:t>
            </a:r>
            <a:r>
              <a:rPr sz="2800" b="1" dirty="0">
                <a:latin typeface="Calibri"/>
                <a:cs typeface="Calibri"/>
              </a:rPr>
              <a:t>эпикриз </a:t>
            </a:r>
            <a:r>
              <a:rPr sz="2800" b="1" spc="-5" dirty="0">
                <a:latin typeface="Calibri"/>
                <a:cs typeface="Calibri"/>
              </a:rPr>
              <a:t>с  </a:t>
            </a:r>
            <a:r>
              <a:rPr sz="2800" b="1" spc="-15" dirty="0">
                <a:latin typeface="Calibri"/>
                <a:cs typeface="Calibri"/>
              </a:rPr>
              <a:t>указанием </a:t>
            </a:r>
            <a:r>
              <a:rPr sz="2800" b="1" spc="-25" dirty="0">
                <a:latin typeface="Calibri"/>
                <a:cs typeface="Calibri"/>
              </a:rPr>
              <a:t>результатов</a:t>
            </a:r>
            <a:r>
              <a:rPr sz="2800" b="1" spc="7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лечения.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7187" y="142875"/>
            <a:ext cx="8229600" cy="5715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22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5"/>
              </a:spcBef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Основная нормативная</a:t>
            </a:r>
            <a:r>
              <a:rPr sz="280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документация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5714" y="2144835"/>
            <a:ext cx="1414780" cy="0"/>
          </a:xfrm>
          <a:custGeom>
            <a:avLst/>
            <a:gdLst/>
            <a:ahLst/>
            <a:cxnLst/>
            <a:rect l="l" t="t" r="r" b="b"/>
            <a:pathLst>
              <a:path w="1414780">
                <a:moveTo>
                  <a:pt x="0" y="0"/>
                </a:moveTo>
                <a:lnTo>
                  <a:pt x="1414276" y="0"/>
                </a:lnTo>
              </a:path>
            </a:pathLst>
          </a:custGeom>
          <a:ln w="16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21417" y="2144835"/>
            <a:ext cx="265430" cy="0"/>
          </a:xfrm>
          <a:custGeom>
            <a:avLst/>
            <a:gdLst/>
            <a:ahLst/>
            <a:cxnLst/>
            <a:rect l="l" t="t" r="r" b="b"/>
            <a:pathLst>
              <a:path w="265430">
                <a:moveTo>
                  <a:pt x="0" y="0"/>
                </a:moveTo>
                <a:lnTo>
                  <a:pt x="265176" y="0"/>
                </a:lnTo>
              </a:path>
            </a:pathLst>
          </a:custGeom>
          <a:ln w="16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88020" y="2144835"/>
            <a:ext cx="265430" cy="0"/>
          </a:xfrm>
          <a:custGeom>
            <a:avLst/>
            <a:gdLst/>
            <a:ahLst/>
            <a:cxnLst/>
            <a:rect l="l" t="t" r="r" b="b"/>
            <a:pathLst>
              <a:path w="265430">
                <a:moveTo>
                  <a:pt x="0" y="0"/>
                </a:moveTo>
                <a:lnTo>
                  <a:pt x="265176" y="0"/>
                </a:lnTo>
              </a:path>
            </a:pathLst>
          </a:custGeom>
          <a:ln w="16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54623" y="2144835"/>
            <a:ext cx="265430" cy="0"/>
          </a:xfrm>
          <a:custGeom>
            <a:avLst/>
            <a:gdLst/>
            <a:ahLst/>
            <a:cxnLst/>
            <a:rect l="l" t="t" r="r" b="b"/>
            <a:pathLst>
              <a:path w="265430">
                <a:moveTo>
                  <a:pt x="0" y="0"/>
                </a:moveTo>
                <a:lnTo>
                  <a:pt x="265176" y="0"/>
                </a:lnTo>
              </a:path>
            </a:pathLst>
          </a:custGeom>
          <a:ln w="16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21226" y="2144835"/>
            <a:ext cx="265430" cy="0"/>
          </a:xfrm>
          <a:custGeom>
            <a:avLst/>
            <a:gdLst/>
            <a:ahLst/>
            <a:cxnLst/>
            <a:rect l="l" t="t" r="r" b="b"/>
            <a:pathLst>
              <a:path w="265430">
                <a:moveTo>
                  <a:pt x="0" y="0"/>
                </a:moveTo>
                <a:lnTo>
                  <a:pt x="265176" y="0"/>
                </a:lnTo>
              </a:path>
            </a:pathLst>
          </a:custGeom>
          <a:ln w="16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87830" y="2144835"/>
            <a:ext cx="265430" cy="0"/>
          </a:xfrm>
          <a:custGeom>
            <a:avLst/>
            <a:gdLst/>
            <a:ahLst/>
            <a:cxnLst/>
            <a:rect l="l" t="t" r="r" b="b"/>
            <a:pathLst>
              <a:path w="265430">
                <a:moveTo>
                  <a:pt x="0" y="0"/>
                </a:moveTo>
                <a:lnTo>
                  <a:pt x="265176" y="0"/>
                </a:lnTo>
              </a:path>
            </a:pathLst>
          </a:custGeom>
          <a:ln w="16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54433" y="2144835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76" y="0"/>
                </a:lnTo>
              </a:path>
            </a:pathLst>
          </a:custGeom>
          <a:ln w="16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21036" y="2144835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76" y="0"/>
                </a:lnTo>
              </a:path>
            </a:pathLst>
          </a:custGeom>
          <a:ln w="16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87639" y="2144835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76" y="0"/>
                </a:lnTo>
              </a:path>
            </a:pathLst>
          </a:custGeom>
          <a:ln w="16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54243" y="2144835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76" y="0"/>
                </a:lnTo>
              </a:path>
            </a:pathLst>
          </a:custGeom>
          <a:ln w="16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20846" y="2144835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76" y="0"/>
                </a:lnTo>
              </a:path>
            </a:pathLst>
          </a:custGeom>
          <a:ln w="16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87449" y="2144835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76" y="0"/>
                </a:lnTo>
              </a:path>
            </a:pathLst>
          </a:custGeom>
          <a:ln w="16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54052" y="2144835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76" y="0"/>
                </a:lnTo>
              </a:path>
            </a:pathLst>
          </a:custGeom>
          <a:ln w="16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20655" y="2144835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76" y="0"/>
                </a:lnTo>
              </a:path>
            </a:pathLst>
          </a:custGeom>
          <a:ln w="16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87258" y="2144835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76" y="0"/>
                </a:lnTo>
              </a:path>
            </a:pathLst>
          </a:custGeom>
          <a:ln w="16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53862" y="2144835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76" y="0"/>
                </a:lnTo>
              </a:path>
            </a:pathLst>
          </a:custGeom>
          <a:ln w="16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20465" y="2144835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76" y="0"/>
                </a:lnTo>
              </a:path>
            </a:pathLst>
          </a:custGeom>
          <a:ln w="16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87068" y="2144835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76" y="0"/>
                </a:lnTo>
              </a:path>
            </a:pathLst>
          </a:custGeom>
          <a:ln w="16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53672" y="2144835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76" y="0"/>
                </a:lnTo>
              </a:path>
            </a:pathLst>
          </a:custGeom>
          <a:ln w="16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20275" y="2144835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76" y="0"/>
                </a:lnTo>
              </a:path>
            </a:pathLst>
          </a:custGeom>
          <a:ln w="16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86878" y="2144835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76" y="0"/>
                </a:lnTo>
              </a:path>
            </a:pathLst>
          </a:custGeom>
          <a:ln w="16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53481" y="2144835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76" y="0"/>
                </a:lnTo>
              </a:path>
            </a:pathLst>
          </a:custGeom>
          <a:ln w="16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20084" y="2144835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76" y="0"/>
                </a:lnTo>
              </a:path>
            </a:pathLst>
          </a:custGeom>
          <a:ln w="16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86688" y="2144835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76" y="0"/>
                </a:lnTo>
              </a:path>
            </a:pathLst>
          </a:custGeom>
          <a:ln w="16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53291" y="2144835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76" y="0"/>
                </a:lnTo>
              </a:path>
            </a:pathLst>
          </a:custGeom>
          <a:ln w="16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119895" y="2144835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76" y="0"/>
                </a:lnTo>
              </a:path>
            </a:pathLst>
          </a:custGeom>
          <a:ln w="16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86498" y="2144835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76" y="0"/>
                </a:lnTo>
              </a:path>
            </a:pathLst>
          </a:custGeom>
          <a:ln w="16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653101" y="2144835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767" y="0"/>
                </a:lnTo>
              </a:path>
            </a:pathLst>
          </a:custGeom>
          <a:ln w="16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5714" y="5987703"/>
            <a:ext cx="441959" cy="0"/>
          </a:xfrm>
          <a:custGeom>
            <a:avLst/>
            <a:gdLst/>
            <a:ahLst/>
            <a:cxnLst/>
            <a:rect l="l" t="t" r="r" b="b"/>
            <a:pathLst>
              <a:path w="441959">
                <a:moveTo>
                  <a:pt x="0" y="0"/>
                </a:moveTo>
                <a:lnTo>
                  <a:pt x="441961" y="0"/>
                </a:lnTo>
              </a:path>
            </a:pathLst>
          </a:custGeom>
          <a:ln w="16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93014" y="1015365"/>
            <a:ext cx="8615680" cy="5637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1069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Calibri"/>
                <a:cs typeface="Calibri"/>
              </a:rPr>
              <a:t>Консультация </a:t>
            </a:r>
            <a:r>
              <a:rPr sz="1800" b="1" dirty="0">
                <a:latin typeface="Calibri"/>
                <a:cs typeface="Calibri"/>
              </a:rPr>
              <a:t>врача </a:t>
            </a:r>
            <a:r>
              <a:rPr sz="1800" b="1" spc="-20" dirty="0">
                <a:latin typeface="Calibri"/>
                <a:cs typeface="Calibri"/>
              </a:rPr>
              <a:t>ФТК. </a:t>
            </a:r>
            <a:r>
              <a:rPr sz="1800" b="1" spc="-5" dirty="0">
                <a:latin typeface="Calibri"/>
                <a:cs typeface="Calibri"/>
              </a:rPr>
              <a:t>Первичная</a:t>
            </a:r>
            <a:r>
              <a:rPr sz="1800" b="1" spc="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документация.</a:t>
            </a:r>
            <a:endParaRPr sz="1800">
              <a:latin typeface="Calibri"/>
              <a:cs typeface="Calibri"/>
            </a:endParaRPr>
          </a:p>
          <a:p>
            <a:pPr marL="142240">
              <a:lnSpc>
                <a:spcPct val="100000"/>
              </a:lnSpc>
              <a:spcBef>
                <a:spcPts val="15"/>
              </a:spcBef>
              <a:tabLst>
                <a:tab pos="3038475" algn="l"/>
                <a:tab pos="8341995" algn="l"/>
              </a:tabLst>
            </a:pPr>
            <a:r>
              <a:rPr sz="1400" b="1" dirty="0">
                <a:latin typeface="Calibri"/>
                <a:cs typeface="Calibri"/>
              </a:rPr>
              <a:t>Дата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приема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1400" b="1" spc="-15" dirty="0">
                <a:latin typeface="Calibri"/>
                <a:cs typeface="Calibri"/>
              </a:rPr>
              <a:t>Кем</a:t>
            </a:r>
            <a:r>
              <a:rPr sz="1400" b="1" spc="-8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направлен</a:t>
            </a:r>
            <a:r>
              <a:rPr sz="1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  <a:p>
            <a:pPr marL="104139" marR="16510">
              <a:lnSpc>
                <a:spcPts val="1670"/>
              </a:lnSpc>
              <a:spcBef>
                <a:spcPts val="65"/>
              </a:spcBef>
              <a:tabLst>
                <a:tab pos="8352155" algn="l"/>
                <a:tab pos="8590280" algn="l"/>
              </a:tabLst>
            </a:pPr>
            <a:r>
              <a:rPr sz="1400" b="1" dirty="0">
                <a:latin typeface="Calibri"/>
                <a:cs typeface="Calibri"/>
              </a:rPr>
              <a:t>Диагноз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	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Результаты </a:t>
            </a:r>
            <a:r>
              <a:rPr sz="1400" b="1" dirty="0">
                <a:latin typeface="Calibri"/>
                <a:cs typeface="Calibri"/>
              </a:rPr>
              <a:t>лабораторных данных </a:t>
            </a:r>
            <a:r>
              <a:rPr sz="1400" b="1" spc="-25" dirty="0">
                <a:latin typeface="Calibri"/>
                <a:cs typeface="Calibri"/>
              </a:rPr>
              <a:t>(ЭКГ, </a:t>
            </a:r>
            <a:r>
              <a:rPr sz="1400" b="1" spc="-15" dirty="0">
                <a:latin typeface="Calibri"/>
                <a:cs typeface="Calibri"/>
              </a:rPr>
              <a:t>ОАК </a:t>
            </a:r>
            <a:r>
              <a:rPr sz="1400" b="1" dirty="0">
                <a:latin typeface="Calibri"/>
                <a:cs typeface="Calibri"/>
              </a:rPr>
              <a:t>с </a:t>
            </a:r>
            <a:r>
              <a:rPr sz="1400" b="1" spc="-5" dirty="0">
                <a:latin typeface="Calibri"/>
                <a:cs typeface="Calibri"/>
              </a:rPr>
              <a:t>лейкоформулой, </a:t>
            </a:r>
            <a:r>
              <a:rPr sz="1400" b="1" spc="-10" dirty="0">
                <a:latin typeface="Calibri"/>
                <a:cs typeface="Calibri"/>
              </a:rPr>
              <a:t>ОАМ,и</a:t>
            </a:r>
            <a:r>
              <a:rPr sz="1400" b="1" spc="-18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пр)</a:t>
            </a:r>
            <a:r>
              <a:rPr sz="1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28575">
              <a:lnSpc>
                <a:spcPct val="100400"/>
              </a:lnSpc>
              <a:tabLst>
                <a:tab pos="8382634" algn="l"/>
                <a:tab pos="8578215" algn="l"/>
              </a:tabLst>
            </a:pPr>
            <a:r>
              <a:rPr sz="1400" b="1" spc="-15" dirty="0">
                <a:latin typeface="Calibri"/>
                <a:cs typeface="Calibri"/>
              </a:rPr>
              <a:t>Результаты </a:t>
            </a:r>
            <a:r>
              <a:rPr sz="1400" b="1" spc="-5" dirty="0">
                <a:latin typeface="Calibri"/>
                <a:cs typeface="Calibri"/>
              </a:rPr>
              <a:t>инструментальных   исследований (ренгенография, </a:t>
            </a:r>
            <a:r>
              <a:rPr sz="1400" b="1" spc="-30" dirty="0">
                <a:latin typeface="Calibri"/>
                <a:cs typeface="Calibri"/>
              </a:rPr>
              <a:t>МРТ,</a:t>
            </a:r>
            <a:r>
              <a:rPr sz="1400" b="1" spc="254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УЗТ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и 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пр.): </a:t>
            </a:r>
            <a:r>
              <a:rPr sz="1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	</a:t>
            </a:r>
            <a:r>
              <a:rPr sz="1400" dirty="0">
                <a:latin typeface="Times New Roman"/>
                <a:cs typeface="Times New Roman"/>
              </a:rPr>
              <a:t>                                      </a:t>
            </a:r>
            <a:r>
              <a:rPr sz="1400" b="1" dirty="0">
                <a:latin typeface="Calibri"/>
                <a:cs typeface="Calibri"/>
              </a:rPr>
              <a:t>Заключения специалистов ( </a:t>
            </a:r>
            <a:r>
              <a:rPr sz="1400" b="1" spc="-10" dirty="0">
                <a:latin typeface="Calibri"/>
                <a:cs typeface="Calibri"/>
              </a:rPr>
              <a:t>консультативных </a:t>
            </a:r>
            <a:r>
              <a:rPr sz="1400" b="1" spc="-5" dirty="0">
                <a:latin typeface="Calibri"/>
                <a:cs typeface="Calibri"/>
              </a:rPr>
              <a:t>поликлиник </a:t>
            </a:r>
            <a:r>
              <a:rPr sz="1400" b="1" dirty="0">
                <a:latin typeface="Calibri"/>
                <a:cs typeface="Calibri"/>
              </a:rPr>
              <a:t>, диагностических центров, </a:t>
            </a:r>
            <a:r>
              <a:rPr sz="1400" b="1" spc="-5" dirty="0">
                <a:latin typeface="Calibri"/>
                <a:cs typeface="Calibri"/>
              </a:rPr>
              <a:t>гинеколога, андролога  </a:t>
            </a:r>
            <a:r>
              <a:rPr sz="1400" b="1" dirty="0">
                <a:latin typeface="Calibri"/>
                <a:cs typeface="Calibri"/>
              </a:rPr>
              <a:t>и</a:t>
            </a:r>
            <a:r>
              <a:rPr sz="1400" b="1" spc="-10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пр.)</a:t>
            </a:r>
            <a:r>
              <a:rPr sz="1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  <a:p>
            <a:pPr marL="104139">
              <a:lnSpc>
                <a:spcPct val="100000"/>
              </a:lnSpc>
              <a:tabLst>
                <a:tab pos="8175625" algn="l"/>
              </a:tabLst>
            </a:pPr>
            <a:r>
              <a:rPr sz="1400" b="1" spc="-5" dirty="0">
                <a:latin typeface="Calibri"/>
                <a:cs typeface="Calibri"/>
              </a:rPr>
              <a:t>Перенесенные</a:t>
            </a:r>
            <a:r>
              <a:rPr sz="1400" b="1" spc="-7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заболевания</a:t>
            </a:r>
            <a:r>
              <a:rPr sz="1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  <a:p>
            <a:pPr marL="12700" marR="6985" indent="91440" algn="just">
              <a:lnSpc>
                <a:spcPct val="100000"/>
              </a:lnSpc>
              <a:tabLst>
                <a:tab pos="7579995" algn="l"/>
                <a:tab pos="8479790" algn="l"/>
                <a:tab pos="8508365" algn="l"/>
                <a:tab pos="8575675" algn="l"/>
              </a:tabLst>
            </a:pPr>
            <a:r>
              <a:rPr sz="1400" b="1" spc="-5" dirty="0">
                <a:latin typeface="Calibri"/>
                <a:cs typeface="Calibri"/>
              </a:rPr>
              <a:t>Аллергологический</a:t>
            </a:r>
            <a:r>
              <a:rPr sz="1400" b="1" spc="-1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анамнез </a:t>
            </a:r>
            <a:r>
              <a:rPr sz="1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			</a:t>
            </a:r>
            <a:r>
              <a:rPr sz="1400" dirty="0">
                <a:latin typeface="Times New Roman"/>
                <a:cs typeface="Times New Roman"/>
              </a:rPr>
              <a:t>                                                                                                                                              </a:t>
            </a:r>
            <a:r>
              <a:rPr sz="1400" b="1" dirty="0">
                <a:latin typeface="Calibri"/>
                <a:cs typeface="Calibri"/>
              </a:rPr>
              <a:t>Наличие металлических </a:t>
            </a:r>
            <a:r>
              <a:rPr sz="1400" b="1" spc="-5" dirty="0">
                <a:latin typeface="Calibri"/>
                <a:cs typeface="Calibri"/>
              </a:rPr>
              <a:t>имплантов</a:t>
            </a:r>
            <a:r>
              <a:rPr sz="1400" b="1" spc="-16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в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области </a:t>
            </a:r>
            <a:r>
              <a:rPr sz="1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	</a:t>
            </a:r>
            <a:r>
              <a:rPr sz="1400" dirty="0">
                <a:latin typeface="Times New Roman"/>
                <a:cs typeface="Times New Roman"/>
              </a:rPr>
              <a:t>                                                                                                             </a:t>
            </a:r>
            <a:r>
              <a:rPr sz="1400" b="1" dirty="0">
                <a:latin typeface="Calibri"/>
                <a:cs typeface="Calibri"/>
              </a:rPr>
              <a:t>Жалобы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		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Объективно: Общее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состояние</a:t>
            </a:r>
            <a:r>
              <a:rPr sz="1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  <a:p>
            <a:pPr marL="12700" marR="212725" indent="91440">
              <a:lnSpc>
                <a:spcPct val="100000"/>
              </a:lnSpc>
              <a:tabLst>
                <a:tab pos="2174875" algn="l"/>
                <a:tab pos="2433955" algn="l"/>
                <a:tab pos="3405504" algn="l"/>
                <a:tab pos="4888230" algn="l"/>
                <a:tab pos="6085205" algn="l"/>
                <a:tab pos="6694805" algn="l"/>
                <a:tab pos="7327265" algn="l"/>
                <a:tab pos="8270875" algn="l"/>
                <a:tab pos="8302625" algn="l"/>
                <a:tab pos="8333740" algn="l"/>
              </a:tabLst>
            </a:pPr>
            <a:r>
              <a:rPr sz="1400" b="1" spc="-15" dirty="0">
                <a:latin typeface="Calibri"/>
                <a:cs typeface="Calibri"/>
              </a:rPr>
              <a:t>Температура</a:t>
            </a:r>
            <a:r>
              <a:rPr sz="1400" b="1" spc="27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тела,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1400" b="1" dirty="0">
                <a:latin typeface="Calibri"/>
                <a:cs typeface="Calibri"/>
              </a:rPr>
              <a:t>А/Д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1400" b="1" spc="-5" dirty="0">
                <a:latin typeface="Calibri"/>
                <a:cs typeface="Calibri"/>
              </a:rPr>
              <a:t>ЧСС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1400" b="1" dirty="0">
                <a:latin typeface="Calibri"/>
                <a:cs typeface="Calibri"/>
              </a:rPr>
              <a:t>ЧД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1400" b="1" spc="5" dirty="0">
                <a:latin typeface="Calibri"/>
                <a:cs typeface="Calibri"/>
              </a:rPr>
              <a:t>Рs</a:t>
            </a:r>
            <a:r>
              <a:rPr sz="14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1400" b="1" dirty="0">
                <a:latin typeface="Calibri"/>
                <a:cs typeface="Calibri"/>
              </a:rPr>
              <a:t>ВАШ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1400" b="1" dirty="0">
                <a:latin typeface="Calibri"/>
                <a:cs typeface="Calibri"/>
              </a:rPr>
              <a:t>Шкалы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Кожные </a:t>
            </a:r>
            <a:r>
              <a:rPr sz="1400" b="1" dirty="0">
                <a:latin typeface="Calibri"/>
                <a:cs typeface="Calibri"/>
              </a:rPr>
              <a:t>покровы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	</a:t>
            </a:r>
            <a:r>
              <a:rPr sz="1400" b="1" dirty="0">
                <a:latin typeface="Calibri"/>
                <a:cs typeface="Calibri"/>
              </a:rPr>
              <a:t>,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видимые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слизистые </a:t>
            </a:r>
            <a:r>
              <a:rPr sz="1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					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                                                                                               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Костно </a:t>
            </a:r>
            <a:r>
              <a:rPr sz="1400" b="1" dirty="0">
                <a:latin typeface="Calibri"/>
                <a:cs typeface="Calibri"/>
              </a:rPr>
              <a:t>-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мышечная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система </a:t>
            </a:r>
            <a:r>
              <a:rPr sz="1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								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                                                                                                                                        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Внутренние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органы:</a:t>
            </a:r>
            <a:endParaRPr sz="1400">
              <a:latin typeface="Calibri"/>
              <a:cs typeface="Calibri"/>
            </a:endParaRPr>
          </a:p>
          <a:p>
            <a:pPr marL="104139" marR="1119505">
              <a:lnSpc>
                <a:spcPts val="1670"/>
              </a:lnSpc>
              <a:spcBef>
                <a:spcPts val="65"/>
              </a:spcBef>
              <a:tabLst>
                <a:tab pos="2766695" algn="l"/>
                <a:tab pos="7395845" algn="l"/>
                <a:tab pos="7487284" algn="l"/>
              </a:tabLst>
            </a:pPr>
            <a:r>
              <a:rPr sz="1400" b="1" dirty="0">
                <a:latin typeface="Calibri"/>
                <a:cs typeface="Calibri"/>
              </a:rPr>
              <a:t>Легкие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1400" b="1" dirty="0">
                <a:latin typeface="Calibri"/>
                <a:cs typeface="Calibri"/>
              </a:rPr>
              <a:t>,</a:t>
            </a:r>
            <a:r>
              <a:rPr sz="1400" b="1" spc="4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сердце</a:t>
            </a:r>
            <a:r>
              <a:rPr sz="1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1400" b="1" dirty="0">
                <a:latin typeface="Calibri"/>
                <a:cs typeface="Calibri"/>
              </a:rPr>
              <a:t>,  </a:t>
            </a:r>
            <a:r>
              <a:rPr sz="1400" b="1" spc="-5" dirty="0">
                <a:latin typeface="Calibri"/>
                <a:cs typeface="Calibri"/>
              </a:rPr>
              <a:t>ЖКТ</a:t>
            </a:r>
            <a:r>
              <a:rPr sz="1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		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35"/>
              </a:lnSpc>
              <a:tabLst>
                <a:tab pos="7458075" algn="l"/>
              </a:tabLst>
            </a:pPr>
            <a:r>
              <a:rPr sz="1400" b="1" spc="-5" dirty="0">
                <a:latin typeface="Calibri"/>
                <a:cs typeface="Calibri"/>
              </a:rPr>
              <a:t>Мочеполовая</a:t>
            </a:r>
            <a:r>
              <a:rPr sz="1400" b="1" spc="-114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система</a:t>
            </a:r>
            <a:r>
              <a:rPr sz="1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  <a:p>
            <a:pPr marL="104139">
              <a:lnSpc>
                <a:spcPts val="1675"/>
              </a:lnSpc>
            </a:pPr>
            <a:r>
              <a:rPr sz="1400" b="1" dirty="0">
                <a:latin typeface="Calibri"/>
                <a:cs typeface="Calibri"/>
              </a:rPr>
              <a:t>Назначено </a:t>
            </a:r>
            <a:r>
              <a:rPr sz="1400" b="1" spc="-5" dirty="0">
                <a:latin typeface="Calibri"/>
                <a:cs typeface="Calibri"/>
              </a:rPr>
              <a:t>физиотерапевтическое лечение </a:t>
            </a:r>
            <a:r>
              <a:rPr sz="1400" b="1" dirty="0">
                <a:latin typeface="Calibri"/>
                <a:cs typeface="Calibri"/>
              </a:rPr>
              <a:t>(обоснование </a:t>
            </a:r>
            <a:r>
              <a:rPr sz="1400" b="1" spc="-5" dirty="0">
                <a:latin typeface="Calibri"/>
                <a:cs typeface="Calibri"/>
              </a:rPr>
              <a:t>отказа</a:t>
            </a:r>
            <a:r>
              <a:rPr sz="1400" b="1" spc="6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от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8602345" algn="l"/>
              </a:tabLst>
            </a:pPr>
            <a:r>
              <a:rPr sz="1400" b="1" spc="-10" dirty="0">
                <a:latin typeface="Calibri"/>
                <a:cs typeface="Calibri"/>
              </a:rPr>
              <a:t>физиолечения)</a:t>
            </a:r>
            <a:r>
              <a:rPr sz="1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04139">
              <a:lnSpc>
                <a:spcPct val="100000"/>
              </a:lnSpc>
              <a:tabLst>
                <a:tab pos="8451215" algn="l"/>
              </a:tabLst>
            </a:pPr>
            <a:r>
              <a:rPr sz="1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1400" b="1" dirty="0">
                <a:latin typeface="Calibri"/>
                <a:cs typeface="Calibri"/>
              </a:rPr>
              <a:t>_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  <a:tabLst>
                <a:tab pos="494665" algn="l"/>
                <a:tab pos="4812030" algn="l"/>
              </a:tabLst>
            </a:pPr>
            <a:r>
              <a:rPr sz="1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400" b="1" dirty="0">
                <a:latin typeface="Calibri"/>
                <a:cs typeface="Calibri"/>
              </a:rPr>
              <a:t>Дата </a:t>
            </a:r>
            <a:r>
              <a:rPr sz="1400" b="1" spc="-5" dirty="0">
                <a:latin typeface="Calibri"/>
                <a:cs typeface="Calibri"/>
              </a:rPr>
              <a:t>контрольного</a:t>
            </a:r>
            <a:r>
              <a:rPr sz="1400" b="1" spc="-1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осмотра</a:t>
            </a:r>
            <a:r>
              <a:rPr sz="1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  <a:p>
            <a:pPr marL="104139">
              <a:lnSpc>
                <a:spcPct val="100000"/>
              </a:lnSpc>
              <a:tabLst>
                <a:tab pos="4488180" algn="l"/>
              </a:tabLst>
            </a:pPr>
            <a:r>
              <a:rPr sz="1400" b="1" spc="-5" dirty="0">
                <a:latin typeface="Calibri"/>
                <a:cs typeface="Calibri"/>
              </a:rPr>
              <a:t>Врач-физиотерапевт</a:t>
            </a:r>
            <a:r>
              <a:rPr sz="1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357187" y="142875"/>
            <a:ext cx="8229600" cy="5715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22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5"/>
              </a:spcBef>
              <a:tabLst>
                <a:tab pos="1396365" algn="l"/>
                <a:tab pos="3392170" algn="l"/>
              </a:tabLst>
            </a:pPr>
            <a:r>
              <a:rPr sz="2800" spc="-5" dirty="0"/>
              <a:t>Пример	</a:t>
            </a:r>
            <a:r>
              <a:rPr sz="2800" spc="-10" dirty="0"/>
              <a:t>заполнения	документации</a:t>
            </a:r>
            <a:endParaRPr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z="2800" spc="-20" dirty="0"/>
              <a:t>Содержание</a:t>
            </a:r>
            <a:r>
              <a:rPr sz="2800" spc="15" dirty="0"/>
              <a:t> </a:t>
            </a:r>
            <a:r>
              <a:rPr sz="2800" spc="-5" dirty="0"/>
              <a:t>лекции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78916" y="1814918"/>
            <a:ext cx="7461884" cy="403796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Организация физиотерапевтической</a:t>
            </a:r>
            <a:r>
              <a:rPr sz="2800" b="1" spc="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помощи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5" dirty="0">
                <a:latin typeface="Calibri"/>
                <a:cs typeface="Calibri"/>
              </a:rPr>
              <a:t>Теоретические </a:t>
            </a:r>
            <a:r>
              <a:rPr sz="2800" spc="-5" dirty="0">
                <a:latin typeface="Calibri"/>
                <a:cs typeface="Calibri"/>
              </a:rPr>
              <a:t>основы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физиотерапии.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Классификация физических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факторов.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Принципы назначения </a:t>
            </a:r>
            <a:r>
              <a:rPr sz="2800" spc="-10" dirty="0">
                <a:latin typeface="Calibri"/>
                <a:cs typeface="Calibri"/>
              </a:rPr>
              <a:t>физических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факторов.</a:t>
            </a:r>
            <a:endParaRPr sz="2800">
              <a:latin typeface="Calibri"/>
              <a:cs typeface="Calibri"/>
            </a:endParaRPr>
          </a:p>
          <a:p>
            <a:pPr marL="355600" marR="107188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434340" algn="l"/>
                <a:tab pos="434975" algn="l"/>
                <a:tab pos="2927985" algn="l"/>
                <a:tab pos="6210935" algn="l"/>
              </a:tabLst>
            </a:pPr>
            <a:r>
              <a:rPr dirty="0"/>
              <a:t>	</a:t>
            </a:r>
            <a:r>
              <a:rPr sz="2800" spc="-5" dirty="0">
                <a:latin typeface="Calibri"/>
                <a:cs typeface="Calibri"/>
              </a:rPr>
              <a:t>Кл</a:t>
            </a:r>
            <a:r>
              <a:rPr sz="2800" dirty="0">
                <a:latin typeface="Calibri"/>
                <a:cs typeface="Calibri"/>
              </a:rPr>
              <a:t>а</a:t>
            </a:r>
            <a:r>
              <a:rPr sz="2800" spc="-5" dirty="0">
                <a:latin typeface="Calibri"/>
                <a:cs typeface="Calibri"/>
              </a:rPr>
              <a:t>ссифи</a:t>
            </a:r>
            <a:r>
              <a:rPr sz="2800" spc="-50" dirty="0">
                <a:latin typeface="Calibri"/>
                <a:cs typeface="Calibri"/>
              </a:rPr>
              <a:t>к</a:t>
            </a:r>
            <a:r>
              <a:rPr sz="2800" spc="-5" dirty="0">
                <a:latin typeface="Calibri"/>
                <a:cs typeface="Calibri"/>
              </a:rPr>
              <a:t>ация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физически</a:t>
            </a:r>
            <a:r>
              <a:rPr sz="2800" spc="-5" dirty="0">
                <a:latin typeface="Calibri"/>
                <a:cs typeface="Calibri"/>
              </a:rPr>
              <a:t>х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ме</a:t>
            </a:r>
            <a:r>
              <a:rPr sz="2800" spc="-55" dirty="0">
                <a:latin typeface="Calibri"/>
                <a:cs typeface="Calibri"/>
              </a:rPr>
              <a:t>т</a:t>
            </a:r>
            <a:r>
              <a:rPr sz="2800" spc="-80" dirty="0">
                <a:latin typeface="Calibri"/>
                <a:cs typeface="Calibri"/>
              </a:rPr>
              <a:t>о</a:t>
            </a:r>
            <a:r>
              <a:rPr sz="2800" spc="-35" dirty="0">
                <a:latin typeface="Calibri"/>
                <a:cs typeface="Calibri"/>
              </a:rPr>
              <a:t>д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в  зависимости </a:t>
            </a:r>
            <a:r>
              <a:rPr sz="2800" spc="-15" dirty="0">
                <a:latin typeface="Calibri"/>
                <a:cs typeface="Calibri"/>
              </a:rPr>
              <a:t>от </a:t>
            </a:r>
            <a:r>
              <a:rPr sz="2800" spc="-10" dirty="0">
                <a:latin typeface="Calibri"/>
                <a:cs typeface="Calibri"/>
              </a:rPr>
              <a:t>лечебного эффекта.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Синдромо </a:t>
            </a:r>
            <a:r>
              <a:rPr sz="2800" spc="-5" dirty="0">
                <a:latin typeface="Calibri"/>
                <a:cs typeface="Calibri"/>
              </a:rPr>
              <a:t>- </a:t>
            </a:r>
            <a:r>
              <a:rPr sz="2800" spc="-15" dirty="0">
                <a:latin typeface="Calibri"/>
                <a:cs typeface="Calibri"/>
              </a:rPr>
              <a:t>патогенетическая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физиотерапия.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Противопоказания для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физиотерапии.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868" y="1183639"/>
            <a:ext cx="7818755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9395">
              <a:lnSpc>
                <a:spcPct val="100000"/>
              </a:lnSpc>
              <a:spcBef>
                <a:spcPts val="105"/>
              </a:spcBef>
            </a:pPr>
            <a:r>
              <a:rPr sz="2000" u="heavy" spc="-5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Консультация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врача-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физиотерапевта.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Повторная</a:t>
            </a:r>
            <a:r>
              <a:rPr sz="2000" b="1" u="heavy" spc="-10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консультация.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553970" algn="l"/>
              </a:tabLst>
            </a:pPr>
            <a:r>
              <a:rPr sz="2000" b="1" spc="-10" dirty="0">
                <a:latin typeface="Calibri"/>
                <a:cs typeface="Calibri"/>
              </a:rPr>
              <a:t>Дата: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395"/>
              </a:lnSpc>
              <a:tabLst>
                <a:tab pos="5207635" algn="l"/>
              </a:tabLst>
            </a:pPr>
            <a:r>
              <a:rPr sz="2000" b="1" spc="-5" dirty="0">
                <a:latin typeface="Calibri"/>
                <a:cs typeface="Calibri"/>
              </a:rPr>
              <a:t>Общее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самочувствие: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2000" b="1" dirty="0">
                <a:latin typeface="Calibri"/>
                <a:cs typeface="Calibri"/>
              </a:rPr>
              <a:t>_</a:t>
            </a:r>
            <a:endParaRPr sz="2000">
              <a:latin typeface="Calibri"/>
              <a:cs typeface="Calibri"/>
            </a:endParaRPr>
          </a:p>
          <a:p>
            <a:pPr marL="12700" marR="53340">
              <a:lnSpc>
                <a:spcPts val="2410"/>
              </a:lnSpc>
              <a:spcBef>
                <a:spcPts val="65"/>
              </a:spcBef>
              <a:tabLst>
                <a:tab pos="4696460" algn="l"/>
                <a:tab pos="5201920" algn="l"/>
              </a:tabLst>
            </a:pPr>
            <a:r>
              <a:rPr sz="2000" b="1" dirty="0">
                <a:latin typeface="Calibri"/>
                <a:cs typeface="Calibri"/>
              </a:rPr>
              <a:t>Переносимо</a:t>
            </a:r>
            <a:r>
              <a:rPr sz="2000" b="1" spc="-20" dirty="0">
                <a:latin typeface="Calibri"/>
                <a:cs typeface="Calibri"/>
              </a:rPr>
              <a:t>с</a:t>
            </a:r>
            <a:r>
              <a:rPr sz="2000" b="1" dirty="0">
                <a:latin typeface="Calibri"/>
                <a:cs typeface="Calibri"/>
              </a:rPr>
              <a:t>ть		</a:t>
            </a:r>
            <a:r>
              <a:rPr sz="2000" b="1" spc="-5" dirty="0">
                <a:latin typeface="Calibri"/>
                <a:cs typeface="Calibri"/>
              </a:rPr>
              <a:t>физи</a:t>
            </a:r>
            <a:r>
              <a:rPr sz="2000" b="1" spc="-25" dirty="0">
                <a:latin typeface="Calibri"/>
                <a:cs typeface="Calibri"/>
              </a:rPr>
              <a:t>о</a:t>
            </a:r>
            <a:r>
              <a:rPr sz="2000" b="1" spc="-15" dirty="0">
                <a:latin typeface="Calibri"/>
                <a:cs typeface="Calibri"/>
              </a:rPr>
              <a:t>т</a:t>
            </a:r>
            <a:r>
              <a:rPr sz="2000" b="1" spc="-5" dirty="0">
                <a:latin typeface="Calibri"/>
                <a:cs typeface="Calibri"/>
              </a:rPr>
              <a:t>ерап</a:t>
            </a:r>
            <a:r>
              <a:rPr sz="2000" b="1" spc="-20" dirty="0">
                <a:latin typeface="Calibri"/>
                <a:cs typeface="Calibri"/>
              </a:rPr>
              <a:t>е</a:t>
            </a:r>
            <a:r>
              <a:rPr sz="2000" b="1" dirty="0">
                <a:latin typeface="Calibri"/>
                <a:cs typeface="Calibri"/>
              </a:rPr>
              <a:t>вт</a:t>
            </a:r>
            <a:r>
              <a:rPr sz="2000" b="1" spc="-10" dirty="0">
                <a:latin typeface="Calibri"/>
                <a:cs typeface="Calibri"/>
              </a:rPr>
              <a:t>и</a:t>
            </a:r>
            <a:r>
              <a:rPr sz="2000" b="1" dirty="0">
                <a:latin typeface="Calibri"/>
                <a:cs typeface="Calibri"/>
              </a:rPr>
              <a:t>ч</a:t>
            </a:r>
            <a:r>
              <a:rPr sz="2000" b="1" spc="-5" dirty="0">
                <a:latin typeface="Calibri"/>
                <a:cs typeface="Calibri"/>
              </a:rPr>
              <a:t>е</a:t>
            </a:r>
            <a:r>
              <a:rPr sz="2000" b="1" spc="-15" dirty="0">
                <a:latin typeface="Calibri"/>
                <a:cs typeface="Calibri"/>
              </a:rPr>
              <a:t>с</a:t>
            </a:r>
            <a:r>
              <a:rPr sz="2000" b="1" dirty="0">
                <a:latin typeface="Calibri"/>
                <a:cs typeface="Calibri"/>
              </a:rPr>
              <a:t>ких  </a:t>
            </a:r>
            <a:r>
              <a:rPr sz="2000" b="1" spc="-10" dirty="0">
                <a:latin typeface="Calibri"/>
                <a:cs typeface="Calibri"/>
              </a:rPr>
              <a:t>процедур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310"/>
              </a:lnSpc>
              <a:tabLst>
                <a:tab pos="5139690" algn="l"/>
                <a:tab pos="7277734" algn="l"/>
              </a:tabLst>
            </a:pPr>
            <a:r>
              <a:rPr sz="2000" b="1" spc="-5" dirty="0">
                <a:latin typeface="Calibri"/>
                <a:cs typeface="Calibri"/>
              </a:rPr>
              <a:t>Симптоматическая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динамика: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t-тела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2000" b="1" dirty="0">
                <a:latin typeface="Calibri"/>
                <a:cs typeface="Calibri"/>
              </a:rPr>
              <a:t>А/Д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2000" b="1" dirty="0">
                <a:latin typeface="Calibri"/>
                <a:cs typeface="Calibri"/>
              </a:rPr>
              <a:t>_</a:t>
            </a:r>
            <a:endParaRPr sz="2000">
              <a:latin typeface="Calibri"/>
              <a:cs typeface="Calibri"/>
            </a:endParaRPr>
          </a:p>
          <a:p>
            <a:pPr marL="67310">
              <a:lnSpc>
                <a:spcPts val="2395"/>
              </a:lnSpc>
              <a:spcBef>
                <a:spcPts val="15"/>
              </a:spcBef>
              <a:tabLst>
                <a:tab pos="1642745" algn="l"/>
              </a:tabLst>
            </a:pPr>
            <a:r>
              <a:rPr sz="2000" b="1" dirty="0">
                <a:latin typeface="Calibri"/>
                <a:cs typeface="Calibri"/>
              </a:rPr>
              <a:t>PS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395"/>
              </a:lnSpc>
              <a:tabLst>
                <a:tab pos="1990089" algn="l"/>
              </a:tabLst>
            </a:pPr>
            <a:r>
              <a:rPr sz="2000" b="1" spc="-5" dirty="0">
                <a:latin typeface="Calibri"/>
                <a:cs typeface="Calibri"/>
              </a:rPr>
              <a:t>ВАШ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  <a:tabLst>
                <a:tab pos="3331210" algn="l"/>
                <a:tab pos="7708265" algn="l"/>
                <a:tab pos="7805420" algn="l"/>
              </a:tabLst>
            </a:pPr>
            <a:r>
              <a:rPr sz="2000" b="1" spc="-15" dirty="0">
                <a:latin typeface="Calibri"/>
                <a:cs typeface="Calibri"/>
              </a:rPr>
              <a:t>Углометрия</a:t>
            </a:r>
            <a:r>
              <a:rPr sz="20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2000" b="1" spc="-5" dirty="0">
                <a:latin typeface="Calibri"/>
                <a:cs typeface="Calibri"/>
              </a:rPr>
              <a:t>Ашфорт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Физиотерапевтическое</a:t>
            </a:r>
            <a:r>
              <a:rPr sz="2000" b="1" spc="-8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лечение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	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4568" y="4531760"/>
            <a:ext cx="7615555" cy="0"/>
          </a:xfrm>
          <a:custGeom>
            <a:avLst/>
            <a:gdLst/>
            <a:ahLst/>
            <a:cxnLst/>
            <a:rect l="l" t="t" r="r" b="b"/>
            <a:pathLst>
              <a:path w="7615555">
                <a:moveTo>
                  <a:pt x="0" y="0"/>
                </a:moveTo>
                <a:lnTo>
                  <a:pt x="7615388" y="0"/>
                </a:lnTo>
              </a:path>
            </a:pathLst>
          </a:custGeom>
          <a:ln w="231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4568" y="4838379"/>
            <a:ext cx="1012190" cy="0"/>
          </a:xfrm>
          <a:custGeom>
            <a:avLst/>
            <a:gdLst/>
            <a:ahLst/>
            <a:cxnLst/>
            <a:rect l="l" t="t" r="r" b="b"/>
            <a:pathLst>
              <a:path w="1012189">
                <a:moveTo>
                  <a:pt x="0" y="0"/>
                </a:moveTo>
                <a:lnTo>
                  <a:pt x="1011933" y="0"/>
                </a:lnTo>
              </a:path>
            </a:pathLst>
          </a:custGeom>
          <a:ln w="23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4568" y="5141614"/>
            <a:ext cx="7615555" cy="0"/>
          </a:xfrm>
          <a:custGeom>
            <a:avLst/>
            <a:gdLst/>
            <a:ahLst/>
            <a:cxnLst/>
            <a:rect l="l" t="t" r="r" b="b"/>
            <a:pathLst>
              <a:path w="7615555">
                <a:moveTo>
                  <a:pt x="0" y="0"/>
                </a:moveTo>
                <a:lnTo>
                  <a:pt x="7615388" y="0"/>
                </a:lnTo>
              </a:path>
            </a:pathLst>
          </a:custGeom>
          <a:ln w="231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4568" y="5447938"/>
            <a:ext cx="1012190" cy="0"/>
          </a:xfrm>
          <a:custGeom>
            <a:avLst/>
            <a:gdLst/>
            <a:ahLst/>
            <a:cxnLst/>
            <a:rect l="l" t="t" r="r" b="b"/>
            <a:pathLst>
              <a:path w="1012189">
                <a:moveTo>
                  <a:pt x="0" y="0"/>
                </a:moveTo>
                <a:lnTo>
                  <a:pt x="1011938" y="0"/>
                </a:lnTo>
              </a:path>
            </a:pathLst>
          </a:custGeom>
          <a:ln w="231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21868" y="5451754"/>
            <a:ext cx="57169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03570" algn="l"/>
              </a:tabLst>
            </a:pPr>
            <a:r>
              <a:rPr sz="2000" b="1" dirty="0">
                <a:latin typeface="Calibri"/>
                <a:cs typeface="Calibri"/>
              </a:rPr>
              <a:t>Врач</a:t>
            </a:r>
            <a:r>
              <a:rPr sz="2000" b="1" spc="-114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-физиотерапевт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57187" y="142875"/>
            <a:ext cx="8229600" cy="5715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22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5"/>
              </a:spcBef>
            </a:pPr>
            <a:r>
              <a:rPr sz="2800" spc="-5" dirty="0"/>
              <a:t>Пример </a:t>
            </a:r>
            <a:r>
              <a:rPr sz="2800" spc="-10" dirty="0"/>
              <a:t>заполнения</a:t>
            </a:r>
            <a:r>
              <a:rPr sz="2800" spc="60" dirty="0"/>
              <a:t> </a:t>
            </a:r>
            <a:r>
              <a:rPr sz="2800" spc="-10" dirty="0"/>
              <a:t>документации</a:t>
            </a:r>
            <a:endParaRPr sz="2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7187" y="142875"/>
            <a:ext cx="8215630" cy="857250"/>
          </a:xfrm>
          <a:custGeom>
            <a:avLst/>
            <a:gdLst/>
            <a:ahLst/>
            <a:cxnLst/>
            <a:rect l="l" t="t" r="r" b="b"/>
            <a:pathLst>
              <a:path w="8215630" h="857250">
                <a:moveTo>
                  <a:pt x="0" y="857250"/>
                </a:moveTo>
                <a:lnTo>
                  <a:pt x="8215249" y="857250"/>
                </a:lnTo>
                <a:lnTo>
                  <a:pt x="8215249" y="0"/>
                </a:lnTo>
                <a:lnTo>
                  <a:pt x="0" y="0"/>
                </a:lnTo>
                <a:lnTo>
                  <a:pt x="0" y="85725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80185" y="261950"/>
            <a:ext cx="59645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Форма n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044/у карта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больного,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лечащегося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физиотерапевтическом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отделении</a:t>
            </a:r>
            <a:r>
              <a:rPr sz="18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(кабинете)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5402" y="1143000"/>
            <a:ext cx="3670202" cy="50827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86376" y="1112900"/>
            <a:ext cx="3695330" cy="51327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71500"/>
          </a:xfrm>
          <a:custGeom>
            <a:avLst/>
            <a:gdLst/>
            <a:ahLst/>
            <a:cxnLst/>
            <a:rect l="l" t="t" r="r" b="b"/>
            <a:pathLst>
              <a:path w="9144000" h="571500">
                <a:moveTo>
                  <a:pt x="0" y="571500"/>
                </a:moveTo>
                <a:lnTo>
                  <a:pt x="9144000" y="571500"/>
                </a:lnTo>
                <a:lnTo>
                  <a:pt x="9144000" y="0"/>
                </a:lnTo>
                <a:lnTo>
                  <a:pt x="0" y="0"/>
                </a:lnTo>
                <a:lnTo>
                  <a:pt x="0" y="5715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4192" y="36956"/>
            <a:ext cx="60521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Штатные </a:t>
            </a:r>
            <a:r>
              <a:rPr sz="2800" spc="-10" dirty="0"/>
              <a:t>нормативы </a:t>
            </a:r>
            <a:r>
              <a:rPr sz="2800" spc="-5" dirty="0"/>
              <a:t>по</a:t>
            </a:r>
            <a:r>
              <a:rPr sz="2800" spc="-15" dirty="0"/>
              <a:t> </a:t>
            </a:r>
            <a:r>
              <a:rPr sz="2800" spc="-10" dirty="0"/>
              <a:t>физиотерапии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364642" y="588009"/>
            <a:ext cx="5073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В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1694" y="588009"/>
            <a:ext cx="76917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43710" algn="l"/>
                <a:tab pos="3136900" algn="l"/>
                <a:tab pos="4670425" algn="l"/>
                <a:tab pos="6072505" algn="l"/>
                <a:tab pos="7540625" algn="l"/>
              </a:tabLst>
            </a:pPr>
            <a:r>
              <a:rPr sz="2000" spc="-30" dirty="0">
                <a:latin typeface="Calibri"/>
                <a:cs typeface="Calibri"/>
              </a:rPr>
              <a:t>ц</a:t>
            </a:r>
            <a:r>
              <a:rPr sz="2000" dirty="0">
                <a:latin typeface="Calibri"/>
                <a:cs typeface="Calibri"/>
              </a:rPr>
              <a:t>е</a:t>
            </a:r>
            <a:r>
              <a:rPr sz="2000" spc="-10" dirty="0">
                <a:latin typeface="Calibri"/>
                <a:cs typeface="Calibri"/>
              </a:rPr>
              <a:t>н</a:t>
            </a:r>
            <a:r>
              <a:rPr sz="2000" spc="-5" dirty="0">
                <a:latin typeface="Calibri"/>
                <a:cs typeface="Calibri"/>
              </a:rPr>
              <a:t>т</a:t>
            </a:r>
            <a:r>
              <a:rPr sz="2000" spc="5" dirty="0">
                <a:latin typeface="Calibri"/>
                <a:cs typeface="Calibri"/>
              </a:rPr>
              <a:t>р</a:t>
            </a:r>
            <a:r>
              <a:rPr sz="2000" dirty="0">
                <a:latin typeface="Calibri"/>
                <a:cs typeface="Calibri"/>
              </a:rPr>
              <a:t>альных	</a:t>
            </a:r>
            <a:r>
              <a:rPr sz="2000" spc="-5" dirty="0">
                <a:latin typeface="Calibri"/>
                <a:cs typeface="Calibri"/>
              </a:rPr>
              <a:t>район</a:t>
            </a:r>
            <a:r>
              <a:rPr sz="2000" spc="-10" dirty="0">
                <a:latin typeface="Calibri"/>
                <a:cs typeface="Calibri"/>
              </a:rPr>
              <a:t>н</a:t>
            </a:r>
            <a:r>
              <a:rPr sz="2000" dirty="0">
                <a:latin typeface="Calibri"/>
                <a:cs typeface="Calibri"/>
              </a:rPr>
              <a:t>ых	</a:t>
            </a:r>
            <a:r>
              <a:rPr sz="2000" spc="-15" dirty="0">
                <a:latin typeface="Calibri"/>
                <a:cs typeface="Calibri"/>
              </a:rPr>
              <a:t>б</a:t>
            </a:r>
            <a:r>
              <a:rPr sz="2000" spc="-40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л</a:t>
            </a:r>
            <a:r>
              <a:rPr sz="2000" spc="-10" dirty="0">
                <a:latin typeface="Calibri"/>
                <a:cs typeface="Calibri"/>
              </a:rPr>
              <a:t>ь</a:t>
            </a:r>
            <a:r>
              <a:rPr sz="2000" dirty="0">
                <a:latin typeface="Calibri"/>
                <a:cs typeface="Calibri"/>
              </a:rPr>
              <a:t>н</a:t>
            </a:r>
            <a:r>
              <a:rPr sz="2000" spc="-10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ц</a:t>
            </a:r>
            <a:r>
              <a:rPr sz="2000" spc="-5" dirty="0">
                <a:latin typeface="Calibri"/>
                <a:cs typeface="Calibri"/>
              </a:rPr>
              <a:t>ах</a:t>
            </a:r>
            <a:r>
              <a:rPr sz="2000" dirty="0">
                <a:latin typeface="Calibri"/>
                <a:cs typeface="Calibri"/>
              </a:rPr>
              <a:t>,	</a:t>
            </a:r>
            <a:r>
              <a:rPr sz="2000" spc="-35" dirty="0">
                <a:latin typeface="Calibri"/>
                <a:cs typeface="Calibri"/>
              </a:rPr>
              <a:t>г</a:t>
            </a:r>
            <a:r>
              <a:rPr sz="2000" spc="-5" dirty="0">
                <a:latin typeface="Calibri"/>
                <a:cs typeface="Calibri"/>
              </a:rPr>
              <a:t>ор</a:t>
            </a:r>
            <a:r>
              <a:rPr sz="2000" spc="-60" dirty="0">
                <a:latin typeface="Calibri"/>
                <a:cs typeface="Calibri"/>
              </a:rPr>
              <a:t>о</a:t>
            </a:r>
            <a:r>
              <a:rPr sz="2000" spc="-30" dirty="0">
                <a:latin typeface="Calibri"/>
                <a:cs typeface="Calibri"/>
              </a:rPr>
              <a:t>д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-15" dirty="0">
                <a:latin typeface="Calibri"/>
                <a:cs typeface="Calibri"/>
              </a:rPr>
              <a:t>к</a:t>
            </a:r>
            <a:r>
              <a:rPr sz="2000" dirty="0">
                <a:latin typeface="Calibri"/>
                <a:cs typeface="Calibri"/>
              </a:rPr>
              <a:t>их	б</a:t>
            </a:r>
            <a:r>
              <a:rPr sz="2000" spc="-40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л</a:t>
            </a:r>
            <a:r>
              <a:rPr sz="2000" spc="-10" dirty="0">
                <a:latin typeface="Calibri"/>
                <a:cs typeface="Calibri"/>
              </a:rPr>
              <a:t>ь</a:t>
            </a:r>
            <a:r>
              <a:rPr sz="2000" dirty="0">
                <a:latin typeface="Calibri"/>
                <a:cs typeface="Calibri"/>
              </a:rPr>
              <a:t>н</a:t>
            </a:r>
            <a:r>
              <a:rPr sz="2000" spc="-10" dirty="0">
                <a:latin typeface="Calibri"/>
                <a:cs typeface="Calibri"/>
              </a:rPr>
              <a:t>и</a:t>
            </a:r>
            <a:r>
              <a:rPr sz="2000" spc="-5" dirty="0">
                <a:latin typeface="Calibri"/>
                <a:cs typeface="Calibri"/>
              </a:rPr>
              <a:t>ц</a:t>
            </a:r>
            <a:r>
              <a:rPr sz="2000" spc="-15" dirty="0">
                <a:latin typeface="Calibri"/>
                <a:cs typeface="Calibri"/>
              </a:rPr>
              <a:t>а</a:t>
            </a:r>
            <a:r>
              <a:rPr sz="2000" dirty="0">
                <a:latin typeface="Calibri"/>
                <a:cs typeface="Calibri"/>
              </a:rPr>
              <a:t>х	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4642" y="892809"/>
            <a:ext cx="8488045" cy="5940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поликлиниках </a:t>
            </a:r>
            <a:r>
              <a:rPr sz="2000" spc="-15" dirty="0">
                <a:latin typeface="Calibri"/>
                <a:cs typeface="Calibri"/>
              </a:rPr>
              <a:t>(амбулаториях) </a:t>
            </a:r>
            <a:r>
              <a:rPr sz="2000" spc="-20" dirty="0">
                <a:latin typeface="Calibri"/>
                <a:cs typeface="Calibri"/>
              </a:rPr>
              <a:t>городов </a:t>
            </a:r>
            <a:r>
              <a:rPr sz="2000" b="1" spc="-5" dirty="0">
                <a:latin typeface="Calibri"/>
                <a:cs typeface="Calibri"/>
              </a:rPr>
              <a:t>на 25 тысяч </a:t>
            </a:r>
            <a:r>
              <a:rPr sz="2000" b="1" spc="-10" dirty="0">
                <a:latin typeface="Calibri"/>
                <a:cs typeface="Calibri"/>
              </a:rPr>
              <a:t>человек  </a:t>
            </a:r>
            <a:r>
              <a:rPr sz="2000" b="1" spc="-5" dirty="0">
                <a:latin typeface="Calibri"/>
                <a:cs typeface="Calibri"/>
              </a:rPr>
              <a:t>прикрепленного </a:t>
            </a:r>
            <a:r>
              <a:rPr sz="2000" b="1" spc="-10" dirty="0">
                <a:latin typeface="Calibri"/>
                <a:cs typeface="Calibri"/>
              </a:rPr>
              <a:t>населения </a:t>
            </a:r>
            <a:r>
              <a:rPr sz="2000" spc="-5" dirty="0">
                <a:latin typeface="Calibri"/>
                <a:cs typeface="Calibri"/>
              </a:rPr>
              <a:t>или на 25 (в </a:t>
            </a:r>
            <a:r>
              <a:rPr sz="2000" spc="-15" dirty="0">
                <a:latin typeface="Calibri"/>
                <a:cs typeface="Calibri"/>
              </a:rPr>
              <a:t>детской </a:t>
            </a:r>
            <a:r>
              <a:rPr sz="2000" spc="-10" dirty="0">
                <a:latin typeface="Calibri"/>
                <a:cs typeface="Calibri"/>
              </a:rPr>
              <a:t>поликлинике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5" dirty="0">
                <a:latin typeface="Calibri"/>
                <a:cs typeface="Calibri"/>
              </a:rPr>
              <a:t>на </a:t>
            </a:r>
            <a:r>
              <a:rPr sz="2000" dirty="0">
                <a:latin typeface="Calibri"/>
                <a:cs typeface="Calibri"/>
              </a:rPr>
              <a:t>20)  </a:t>
            </a:r>
            <a:r>
              <a:rPr sz="2000" spc="-10" dirty="0">
                <a:latin typeface="Calibri"/>
                <a:cs typeface="Calibri"/>
              </a:rPr>
              <a:t>должностей, ведущих </a:t>
            </a:r>
            <a:r>
              <a:rPr sz="2000" spc="-15" dirty="0">
                <a:latin typeface="Calibri"/>
                <a:cs typeface="Calibri"/>
              </a:rPr>
              <a:t>амбулаторный </a:t>
            </a:r>
            <a:r>
              <a:rPr sz="2000" spc="-10" dirty="0">
                <a:latin typeface="Calibri"/>
                <a:cs typeface="Calibri"/>
              </a:rPr>
              <a:t>прием </a:t>
            </a:r>
            <a:r>
              <a:rPr sz="2000" spc="-5" dirty="0">
                <a:latin typeface="Calibri"/>
                <a:cs typeface="Calibri"/>
              </a:rPr>
              <a:t>приказом </a:t>
            </a:r>
            <a:r>
              <a:rPr sz="2000" dirty="0">
                <a:latin typeface="Calibri"/>
                <a:cs typeface="Calibri"/>
              </a:rPr>
              <a:t>МЗ </a:t>
            </a:r>
            <a:r>
              <a:rPr sz="2000" spc="-10" dirty="0">
                <a:latin typeface="Calibri"/>
                <a:cs typeface="Calibri"/>
              </a:rPr>
              <a:t>России </a:t>
            </a:r>
            <a:r>
              <a:rPr sz="2000" spc="-15" dirty="0">
                <a:latin typeface="Calibri"/>
                <a:cs typeface="Calibri"/>
              </a:rPr>
              <a:t>от </a:t>
            </a:r>
            <a:r>
              <a:rPr sz="2000" spc="-10" dirty="0">
                <a:latin typeface="Calibri"/>
                <a:cs typeface="Calibri"/>
              </a:rPr>
              <a:t>14  декабря </a:t>
            </a:r>
            <a:r>
              <a:rPr sz="2000" dirty="0">
                <a:latin typeface="Calibri"/>
                <a:cs typeface="Calibri"/>
              </a:rPr>
              <a:t>2011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года.</a:t>
            </a:r>
            <a:endParaRPr sz="2000">
              <a:latin typeface="Calibri"/>
              <a:cs typeface="Calibri"/>
            </a:endParaRPr>
          </a:p>
          <a:p>
            <a:pPr marL="355600" marR="5715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Calibri"/>
                <a:cs typeface="Calibri"/>
              </a:rPr>
              <a:t>Должности врачей-физиотерапевтов </a:t>
            </a:r>
            <a:r>
              <a:rPr sz="2000" b="1" spc="-10" dirty="0">
                <a:latin typeface="Calibri"/>
                <a:cs typeface="Calibri"/>
              </a:rPr>
              <a:t>устанавливают по </a:t>
            </a:r>
            <a:r>
              <a:rPr sz="2000" b="1" spc="-5" dirty="0">
                <a:latin typeface="Calibri"/>
                <a:cs typeface="Calibri"/>
              </a:rPr>
              <a:t>стационару </a:t>
            </a:r>
            <a:r>
              <a:rPr sz="2000" b="1" dirty="0">
                <a:latin typeface="Calibri"/>
                <a:cs typeface="Calibri"/>
              </a:rPr>
              <a:t>– </a:t>
            </a:r>
            <a:r>
              <a:rPr sz="2000" b="1" spc="-5" dirty="0">
                <a:latin typeface="Calibri"/>
                <a:cs typeface="Calibri"/>
              </a:rPr>
              <a:t>на  </a:t>
            </a:r>
            <a:r>
              <a:rPr sz="2000" b="1" dirty="0">
                <a:latin typeface="Calibri"/>
                <a:cs typeface="Calibri"/>
              </a:rPr>
              <a:t>300 </a:t>
            </a:r>
            <a:r>
              <a:rPr sz="2000" b="1" spc="-10" dirty="0">
                <a:latin typeface="Calibri"/>
                <a:cs typeface="Calibri"/>
              </a:rPr>
              <a:t>коек </a:t>
            </a:r>
            <a:r>
              <a:rPr sz="2000" b="1" dirty="0">
                <a:latin typeface="Calibri"/>
                <a:cs typeface="Calibri"/>
              </a:rPr>
              <a:t>- 1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должность;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Calibri"/>
                <a:cs typeface="Calibri"/>
              </a:rPr>
              <a:t>свыше 300 </a:t>
            </a:r>
            <a:r>
              <a:rPr sz="2000" b="1" spc="-10" dirty="0">
                <a:latin typeface="Calibri"/>
                <a:cs typeface="Calibri"/>
              </a:rPr>
              <a:t>коек </a:t>
            </a:r>
            <a:r>
              <a:rPr sz="2000" b="1" dirty="0">
                <a:latin typeface="Calibri"/>
                <a:cs typeface="Calibri"/>
              </a:rPr>
              <a:t>- 1 </a:t>
            </a:r>
            <a:r>
              <a:rPr sz="2000" b="1" spc="-10" dirty="0">
                <a:latin typeface="Calibri"/>
                <a:cs typeface="Calibri"/>
              </a:rPr>
              <a:t>должность дополнительно </a:t>
            </a:r>
            <a:r>
              <a:rPr sz="2000" b="1" spc="-5" dirty="0">
                <a:latin typeface="Calibri"/>
                <a:cs typeface="Calibri"/>
              </a:rPr>
              <a:t>на каждые </a:t>
            </a:r>
            <a:r>
              <a:rPr sz="2000" b="1" dirty="0">
                <a:latin typeface="Calibri"/>
                <a:cs typeface="Calibri"/>
              </a:rPr>
              <a:t>300</a:t>
            </a:r>
            <a:r>
              <a:rPr sz="2000" b="1" spc="-1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коек,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Calibri"/>
                <a:cs typeface="Calibri"/>
              </a:rPr>
              <a:t>на</a:t>
            </a:r>
            <a:r>
              <a:rPr sz="2000" b="1" spc="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30</a:t>
            </a:r>
            <a:r>
              <a:rPr sz="2000" b="1" spc="7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коек</a:t>
            </a:r>
            <a:r>
              <a:rPr sz="2000" b="1" spc="7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неврологического</a:t>
            </a:r>
            <a:r>
              <a:rPr sz="2000" b="1" spc="8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отделения</a:t>
            </a:r>
            <a:r>
              <a:rPr sz="2000" b="1" spc="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(по</a:t>
            </a:r>
            <a:r>
              <a:rPr sz="2000" b="1" spc="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0,5</a:t>
            </a:r>
            <a:r>
              <a:rPr sz="2000" b="1" spc="6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должности</a:t>
            </a:r>
            <a:r>
              <a:rPr sz="2000" b="1" spc="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на</a:t>
            </a:r>
            <a:r>
              <a:rPr sz="2000" b="1" spc="6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отделение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травматологии </a:t>
            </a:r>
            <a:r>
              <a:rPr sz="2000" b="1" dirty="0">
                <a:latin typeface="Calibri"/>
                <a:cs typeface="Calibri"/>
              </a:rPr>
              <a:t>и </a:t>
            </a:r>
            <a:r>
              <a:rPr sz="2000" b="1" spc="-5" dirty="0">
                <a:latin typeface="Calibri"/>
                <a:cs typeface="Calibri"/>
              </a:rPr>
              <a:t>ортопедии,</a:t>
            </a:r>
            <a:r>
              <a:rPr sz="2000" b="1" spc="-10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нейрохирургии).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  <a:tab pos="4632325" algn="l"/>
                <a:tab pos="5702300" algn="l"/>
                <a:tab pos="7501890" algn="l"/>
              </a:tabLst>
            </a:pPr>
            <a:r>
              <a:rPr sz="2000" dirty="0">
                <a:latin typeface="Calibri"/>
                <a:cs typeface="Calibri"/>
              </a:rPr>
              <a:t>В  </a:t>
            </a:r>
            <a:r>
              <a:rPr sz="2000" spc="-10" dirty="0">
                <a:latin typeface="Calibri"/>
                <a:cs typeface="Calibri"/>
              </a:rPr>
              <a:t>соответствии 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-1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Порядком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оказания	помощи	</a:t>
            </a:r>
            <a:r>
              <a:rPr sz="2000" b="1" spc="-10" dirty="0">
                <a:latin typeface="Calibri"/>
                <a:cs typeface="Calibri"/>
              </a:rPr>
              <a:t>Приказ</a:t>
            </a:r>
            <a:r>
              <a:rPr sz="2000" b="1" spc="2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МЗ</a:t>
            </a:r>
            <a:r>
              <a:rPr sz="2000" b="1" spc="2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РФ	1705н</a:t>
            </a:r>
            <a:r>
              <a:rPr sz="2000" b="1" spc="13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от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29.12.12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45" dirty="0">
                <a:latin typeface="Calibri"/>
                <a:cs typeface="Calibri"/>
              </a:rPr>
              <a:t>г.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b="1" spc="-5" dirty="0">
                <a:latin typeface="Calibri"/>
                <a:cs typeface="Calibri"/>
              </a:rPr>
              <a:t>Должности </a:t>
            </a:r>
            <a:r>
              <a:rPr sz="2000" b="1" spc="-10" dirty="0">
                <a:latin typeface="Calibri"/>
                <a:cs typeface="Calibri"/>
              </a:rPr>
              <a:t>медицинских </a:t>
            </a:r>
            <a:r>
              <a:rPr sz="2000" b="1" spc="-5" dirty="0">
                <a:latin typeface="Calibri"/>
                <a:cs typeface="Calibri"/>
              </a:rPr>
              <a:t>сестер </a:t>
            </a:r>
            <a:r>
              <a:rPr sz="2000" spc="-5" dirty="0">
                <a:latin typeface="Calibri"/>
                <a:cs typeface="Calibri"/>
              </a:rPr>
              <a:t>устанавливают так </a:t>
            </a:r>
            <a:r>
              <a:rPr sz="2000" spc="-10" dirty="0">
                <a:latin typeface="Calibri"/>
                <a:cs typeface="Calibri"/>
              </a:rPr>
              <a:t>же, как </a:t>
            </a:r>
            <a:r>
              <a:rPr sz="2000" dirty="0">
                <a:latin typeface="Calibri"/>
                <a:cs typeface="Calibri"/>
              </a:rPr>
              <a:t>и в  </a:t>
            </a:r>
            <a:r>
              <a:rPr sz="2000" spc="-10" dirty="0">
                <a:latin typeface="Calibri"/>
                <a:cs typeface="Calibri"/>
              </a:rPr>
              <a:t>предыдущих </a:t>
            </a:r>
            <a:r>
              <a:rPr sz="2000" spc="-5" dirty="0">
                <a:latin typeface="Calibri"/>
                <a:cs typeface="Calibri"/>
              </a:rPr>
              <a:t>приказах (№999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№600) </a:t>
            </a:r>
            <a:r>
              <a:rPr sz="2000" dirty="0">
                <a:latin typeface="Calibri"/>
                <a:cs typeface="Calibri"/>
              </a:rPr>
              <a:t>из </a:t>
            </a:r>
            <a:r>
              <a:rPr sz="2000" spc="-5" dirty="0">
                <a:latin typeface="Calibri"/>
                <a:cs typeface="Calibri"/>
              </a:rPr>
              <a:t>расчета </a:t>
            </a:r>
            <a:r>
              <a:rPr sz="2000" b="1" dirty="0">
                <a:latin typeface="Calibri"/>
                <a:cs typeface="Calibri"/>
              </a:rPr>
              <a:t>1 </a:t>
            </a:r>
            <a:r>
              <a:rPr sz="2000" b="1" spc="-10" dirty="0">
                <a:latin typeface="Calibri"/>
                <a:cs typeface="Calibri"/>
              </a:rPr>
              <a:t>должность </a:t>
            </a:r>
            <a:r>
              <a:rPr sz="2000" b="1" dirty="0">
                <a:latin typeface="Calibri"/>
                <a:cs typeface="Calibri"/>
              </a:rPr>
              <a:t>на </a:t>
            </a:r>
            <a:r>
              <a:rPr sz="2000" b="1" spc="-10" dirty="0">
                <a:latin typeface="Calibri"/>
                <a:cs typeface="Calibri"/>
              </a:rPr>
              <a:t>15  </a:t>
            </a:r>
            <a:r>
              <a:rPr sz="2000" b="1" dirty="0">
                <a:latin typeface="Calibri"/>
                <a:cs typeface="Calibri"/>
              </a:rPr>
              <a:t>тыс. </a:t>
            </a:r>
            <a:r>
              <a:rPr sz="2000" dirty="0">
                <a:latin typeface="Calibri"/>
                <a:cs typeface="Calibri"/>
              </a:rPr>
              <a:t>условных </a:t>
            </a:r>
            <a:r>
              <a:rPr sz="2000" spc="-5" dirty="0">
                <a:latin typeface="Calibri"/>
                <a:cs typeface="Calibri"/>
              </a:rPr>
              <a:t>физиотерапевтических </a:t>
            </a:r>
            <a:r>
              <a:rPr sz="2000" spc="-10" dirty="0">
                <a:latin typeface="Calibri"/>
                <a:cs typeface="Calibri"/>
              </a:rPr>
              <a:t>единиц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25" dirty="0">
                <a:latin typeface="Calibri"/>
                <a:cs typeface="Calibri"/>
              </a:rPr>
              <a:t>год.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30" dirty="0">
                <a:latin typeface="Calibri"/>
                <a:cs typeface="Calibri"/>
              </a:rPr>
              <a:t>ФАП </a:t>
            </a:r>
            <a:r>
              <a:rPr sz="2000" dirty="0">
                <a:latin typeface="Calibri"/>
                <a:cs typeface="Calibri"/>
              </a:rPr>
              <a:t>– 1 </a:t>
            </a:r>
            <a:r>
              <a:rPr sz="2000" spc="-5" dirty="0">
                <a:latin typeface="Calibri"/>
                <a:cs typeface="Calibri"/>
              </a:rPr>
              <a:t>на </a:t>
            </a:r>
            <a:r>
              <a:rPr sz="2000" spc="-10" dirty="0">
                <a:latin typeface="Calibri"/>
                <a:cs typeface="Calibri"/>
              </a:rPr>
              <a:t>600  жителей. Должности </a:t>
            </a:r>
            <a:r>
              <a:rPr sz="2000" dirty="0">
                <a:latin typeface="Calibri"/>
                <a:cs typeface="Calibri"/>
              </a:rPr>
              <a:t>санитарок </a:t>
            </a:r>
            <a:r>
              <a:rPr sz="2000" spc="-5" dirty="0">
                <a:latin typeface="Calibri"/>
                <a:cs typeface="Calibri"/>
              </a:rPr>
              <a:t>устанавливаются из расчета </a:t>
            </a:r>
            <a:r>
              <a:rPr sz="2000" dirty="0">
                <a:latin typeface="Calibri"/>
                <a:cs typeface="Calibri"/>
              </a:rPr>
              <a:t>1 </a:t>
            </a:r>
            <a:r>
              <a:rPr sz="2000" spc="-10" dirty="0">
                <a:latin typeface="Calibri"/>
                <a:cs typeface="Calibri"/>
              </a:rPr>
              <a:t>должность  </a:t>
            </a:r>
            <a:r>
              <a:rPr sz="2000" spc="-5" dirty="0">
                <a:latin typeface="Calibri"/>
                <a:cs typeface="Calibri"/>
              </a:rPr>
              <a:t>на </a:t>
            </a:r>
            <a:r>
              <a:rPr sz="2000" dirty="0">
                <a:latin typeface="Calibri"/>
                <a:cs typeface="Calibri"/>
              </a:rPr>
              <a:t>2 </a:t>
            </a:r>
            <a:r>
              <a:rPr sz="2000" spc="-10" dirty="0">
                <a:latin typeface="Calibri"/>
                <a:cs typeface="Calibri"/>
              </a:rPr>
              <a:t>должности </a:t>
            </a:r>
            <a:r>
              <a:rPr sz="2000" spc="-5" dirty="0">
                <a:latin typeface="Calibri"/>
                <a:cs typeface="Calibri"/>
              </a:rPr>
              <a:t>медицинских </a:t>
            </a:r>
            <a:r>
              <a:rPr sz="2000" dirty="0">
                <a:latin typeface="Calibri"/>
                <a:cs typeface="Calibri"/>
              </a:rPr>
              <a:t>сестер по </a:t>
            </a:r>
            <a:r>
              <a:rPr sz="2000" spc="-5" dirty="0">
                <a:latin typeface="Calibri"/>
                <a:cs typeface="Calibri"/>
              </a:rPr>
              <a:t>физиотерапии </a:t>
            </a:r>
            <a:r>
              <a:rPr sz="2000" dirty="0">
                <a:latin typeface="Calibri"/>
                <a:cs typeface="Calibri"/>
              </a:rPr>
              <a:t>(п.</a:t>
            </a:r>
            <a:r>
              <a:rPr sz="2000" spc="-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87).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06009" y="873633"/>
            <a:ext cx="31991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13460" algn="l"/>
                <a:tab pos="1641475" algn="l"/>
                <a:tab pos="2507615" algn="l"/>
              </a:tabLst>
            </a:pPr>
            <a:r>
              <a:rPr sz="2200" b="1" spc="-5" dirty="0">
                <a:latin typeface="Calibri"/>
                <a:cs typeface="Calibri"/>
              </a:rPr>
              <a:t>(</a:t>
            </a:r>
            <a:r>
              <a:rPr sz="2200" b="1" spc="-85" dirty="0">
                <a:latin typeface="Calibri"/>
                <a:cs typeface="Calibri"/>
              </a:rPr>
              <a:t>Ф</a:t>
            </a:r>
            <a:r>
              <a:rPr sz="2200" b="1" spc="-10" dirty="0">
                <a:latin typeface="Calibri"/>
                <a:cs typeface="Calibri"/>
              </a:rPr>
              <a:t>ТК</a:t>
            </a:r>
            <a:r>
              <a:rPr sz="2200" b="1" spc="-5" dirty="0">
                <a:latin typeface="Calibri"/>
                <a:cs typeface="Calibri"/>
              </a:rPr>
              <a:t>)</a:t>
            </a:r>
            <a:r>
              <a:rPr sz="2200" b="1" dirty="0">
                <a:latin typeface="Calibri"/>
                <a:cs typeface="Calibri"/>
              </a:rPr>
              <a:t>	в</a:t>
            </a:r>
            <a:r>
              <a:rPr sz="2200" b="1" spc="-5" dirty="0">
                <a:latin typeface="Calibri"/>
                <a:cs typeface="Calibri"/>
              </a:rPr>
              <a:t>о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в</a:t>
            </a:r>
            <a:r>
              <a:rPr sz="2200" b="1" dirty="0">
                <a:latin typeface="Calibri"/>
                <a:cs typeface="Calibri"/>
              </a:rPr>
              <a:t>с</a:t>
            </a:r>
            <a:r>
              <a:rPr sz="2200" b="1" spc="-10" dirty="0">
                <a:latin typeface="Calibri"/>
                <a:cs typeface="Calibri"/>
              </a:rPr>
              <a:t>е</a:t>
            </a:r>
            <a:r>
              <a:rPr sz="2200" b="1" spc="-5" dirty="0">
                <a:latin typeface="Calibri"/>
                <a:cs typeface="Calibri"/>
              </a:rPr>
              <a:t>х</a:t>
            </a:r>
            <a:r>
              <a:rPr sz="2200" b="1" dirty="0">
                <a:latin typeface="Calibri"/>
                <a:cs typeface="Calibri"/>
              </a:rPr>
              <a:t>	т</a:t>
            </a:r>
            <a:r>
              <a:rPr sz="2200" b="1" spc="-5" dirty="0">
                <a:latin typeface="Calibri"/>
                <a:cs typeface="Calibri"/>
              </a:rPr>
              <a:t>ип</a:t>
            </a:r>
            <a:r>
              <a:rPr sz="2200" b="1" spc="-20" dirty="0">
                <a:latin typeface="Calibri"/>
                <a:cs typeface="Calibri"/>
              </a:rPr>
              <a:t>а</a:t>
            </a:r>
            <a:r>
              <a:rPr sz="2200" b="1" spc="-5" dirty="0">
                <a:latin typeface="Calibri"/>
                <a:cs typeface="Calibri"/>
              </a:rPr>
              <a:t>х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873633"/>
            <a:ext cx="2028189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latin typeface="Calibri"/>
                <a:cs typeface="Calibri"/>
              </a:rPr>
              <a:t>Должность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200" b="1" spc="-10" dirty="0">
                <a:latin typeface="Calibri"/>
                <a:cs typeface="Calibri"/>
              </a:rPr>
              <a:t>медицинских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72257" y="873633"/>
            <a:ext cx="251777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90725" algn="l"/>
              </a:tabLst>
            </a:pPr>
            <a:r>
              <a:rPr sz="2200" b="1" spc="-5" dirty="0">
                <a:latin typeface="Calibri"/>
                <a:cs typeface="Calibri"/>
              </a:rPr>
              <a:t>за</a:t>
            </a:r>
            <a:r>
              <a:rPr sz="2200" b="1" dirty="0">
                <a:latin typeface="Calibri"/>
                <a:cs typeface="Calibri"/>
              </a:rPr>
              <a:t>в</a:t>
            </a:r>
            <a:r>
              <a:rPr sz="2200" b="1" spc="-45" dirty="0">
                <a:latin typeface="Calibri"/>
                <a:cs typeface="Calibri"/>
              </a:rPr>
              <a:t>е</a:t>
            </a:r>
            <a:r>
              <a:rPr sz="2200" b="1" spc="-40" dirty="0">
                <a:latin typeface="Calibri"/>
                <a:cs typeface="Calibri"/>
              </a:rPr>
              <a:t>д</a:t>
            </a:r>
            <a:r>
              <a:rPr sz="2200" b="1" spc="-5" dirty="0">
                <a:latin typeface="Calibri"/>
                <a:cs typeface="Calibri"/>
              </a:rPr>
              <a:t>ую</a:t>
            </a:r>
            <a:r>
              <a:rPr sz="2200" b="1" spc="-20" dirty="0">
                <a:latin typeface="Calibri"/>
                <a:cs typeface="Calibri"/>
              </a:rPr>
              <a:t>щ</a:t>
            </a:r>
            <a:r>
              <a:rPr sz="2200" b="1" spc="-10" dirty="0">
                <a:latin typeface="Calibri"/>
                <a:cs typeface="Calibri"/>
              </a:rPr>
              <a:t>е</a:t>
            </a:r>
            <a:r>
              <a:rPr sz="2200" b="1" spc="-20" dirty="0">
                <a:latin typeface="Calibri"/>
                <a:cs typeface="Calibri"/>
              </a:rPr>
              <a:t>г</a:t>
            </a:r>
            <a:r>
              <a:rPr sz="2200" b="1" spc="-5" dirty="0">
                <a:latin typeface="Calibri"/>
                <a:cs typeface="Calibri"/>
              </a:rPr>
              <a:t>о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85" dirty="0">
                <a:latin typeface="Calibri"/>
                <a:cs typeface="Calibri"/>
              </a:rPr>
              <a:t>Ф</a:t>
            </a:r>
            <a:r>
              <a:rPr sz="2200" b="1" spc="-50" dirty="0">
                <a:latin typeface="Calibri"/>
                <a:cs typeface="Calibri"/>
              </a:rPr>
              <a:t>Т</a:t>
            </a:r>
            <a:r>
              <a:rPr sz="2200" b="1" spc="-5" dirty="0">
                <a:latin typeface="Calibri"/>
                <a:cs typeface="Calibri"/>
              </a:rPr>
              <a:t>О</a:t>
            </a:r>
            <a:endParaRPr sz="2200">
              <a:latin typeface="Calibri"/>
              <a:cs typeface="Calibri"/>
            </a:endParaRPr>
          </a:p>
          <a:p>
            <a:pPr marL="376555">
              <a:lnSpc>
                <a:spcPct val="100000"/>
              </a:lnSpc>
            </a:pPr>
            <a:r>
              <a:rPr sz="2200" b="1" spc="-10" dirty="0">
                <a:latin typeface="Calibri"/>
                <a:cs typeface="Calibri"/>
              </a:rPr>
              <a:t>учреждений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61686" y="1208989"/>
            <a:ext cx="37477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62835" algn="l"/>
                <a:tab pos="3592829" algn="l"/>
              </a:tabLst>
            </a:pPr>
            <a:r>
              <a:rPr sz="2200" spc="-20" dirty="0">
                <a:latin typeface="Calibri"/>
                <a:cs typeface="Calibri"/>
              </a:rPr>
              <a:t>у</a:t>
            </a:r>
            <a:r>
              <a:rPr sz="2200" spc="-5" dirty="0">
                <a:latin typeface="Calibri"/>
                <a:cs typeface="Calibri"/>
              </a:rPr>
              <a:t>стана</a:t>
            </a:r>
            <a:r>
              <a:rPr sz="2200" spc="-25" dirty="0">
                <a:latin typeface="Calibri"/>
                <a:cs typeface="Calibri"/>
              </a:rPr>
              <a:t>в</a:t>
            </a:r>
            <a:r>
              <a:rPr sz="2200" spc="-10" dirty="0">
                <a:latin typeface="Calibri"/>
                <a:cs typeface="Calibri"/>
              </a:rPr>
              <a:t>лива</a:t>
            </a:r>
            <a:r>
              <a:rPr sz="2200" spc="-25" dirty="0">
                <a:latin typeface="Calibri"/>
                <a:cs typeface="Calibri"/>
              </a:rPr>
              <a:t>е</a:t>
            </a:r>
            <a:r>
              <a:rPr sz="2200" spc="-30" dirty="0">
                <a:latin typeface="Calibri"/>
                <a:cs typeface="Calibri"/>
              </a:rPr>
              <a:t>т</a:t>
            </a:r>
            <a:r>
              <a:rPr sz="2200" spc="-5" dirty="0">
                <a:latin typeface="Calibri"/>
                <a:cs typeface="Calibri"/>
              </a:rPr>
              <a:t>ся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вмес</a:t>
            </a:r>
            <a:r>
              <a:rPr sz="2200" spc="-35" dirty="0">
                <a:latin typeface="Calibri"/>
                <a:cs typeface="Calibri"/>
              </a:rPr>
              <a:t>т</a:t>
            </a:r>
            <a:r>
              <a:rPr sz="2200" spc="-5" dirty="0">
                <a:latin typeface="Calibri"/>
                <a:cs typeface="Calibri"/>
              </a:rPr>
              <a:t>о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544573"/>
            <a:ext cx="8073390" cy="1769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algn="just">
              <a:lnSpc>
                <a:spcPct val="100000"/>
              </a:lnSpc>
              <a:spcBef>
                <a:spcPts val="95"/>
              </a:spcBef>
            </a:pPr>
            <a:r>
              <a:rPr sz="2200" spc="-15" dirty="0">
                <a:latin typeface="Calibri"/>
                <a:cs typeface="Calibri"/>
              </a:rPr>
              <a:t>должности </a:t>
            </a:r>
            <a:r>
              <a:rPr sz="2200" spc="-5" dirty="0">
                <a:latin typeface="Calibri"/>
                <a:cs typeface="Calibri"/>
              </a:rPr>
              <a:t>врача-физиотерапевта. </a:t>
            </a:r>
            <a:r>
              <a:rPr sz="2200" spc="-20" dirty="0">
                <a:latin typeface="Calibri"/>
                <a:cs typeface="Calibri"/>
              </a:rPr>
              <a:t>Если </a:t>
            </a:r>
            <a:r>
              <a:rPr sz="2200" spc="-5" dirty="0">
                <a:latin typeface="Calibri"/>
                <a:cs typeface="Calibri"/>
              </a:rPr>
              <a:t>врач-физиотерапевт  </a:t>
            </a:r>
            <a:r>
              <a:rPr sz="2200" spc="-20" dirty="0">
                <a:latin typeface="Calibri"/>
                <a:cs typeface="Calibri"/>
              </a:rPr>
              <a:t>один, </a:t>
            </a:r>
            <a:r>
              <a:rPr sz="2200" spc="-15" dirty="0">
                <a:latin typeface="Calibri"/>
                <a:cs typeface="Calibri"/>
              </a:rPr>
              <a:t>то </a:t>
            </a:r>
            <a:r>
              <a:rPr sz="2200" dirty="0">
                <a:latin typeface="Calibri"/>
                <a:cs typeface="Calibri"/>
              </a:rPr>
              <a:t>он </a:t>
            </a:r>
            <a:r>
              <a:rPr sz="2200" spc="-10" dirty="0">
                <a:latin typeface="Calibri"/>
                <a:cs typeface="Calibri"/>
              </a:rPr>
              <a:t>выполняет </a:t>
            </a:r>
            <a:r>
              <a:rPr sz="2200" spc="-5" dirty="0">
                <a:latin typeface="Calibri"/>
                <a:cs typeface="Calibri"/>
              </a:rPr>
              <a:t>функции</a:t>
            </a:r>
            <a:r>
              <a:rPr sz="2200" spc="7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заведующего.</a:t>
            </a:r>
            <a:endParaRPr sz="22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</a:tabLst>
            </a:pPr>
            <a:r>
              <a:rPr sz="2200" b="1" spc="-5" dirty="0">
                <a:latin typeface="Calibri"/>
                <a:cs typeface="Calibri"/>
              </a:rPr>
              <a:t>Должность старшей </a:t>
            </a:r>
            <a:r>
              <a:rPr sz="2200" b="1" spc="-10" dirty="0">
                <a:latin typeface="Calibri"/>
                <a:cs typeface="Calibri"/>
              </a:rPr>
              <a:t>медицинской </a:t>
            </a:r>
            <a:r>
              <a:rPr sz="2200" b="1" spc="-5" dirty="0">
                <a:latin typeface="Calibri"/>
                <a:cs typeface="Calibri"/>
              </a:rPr>
              <a:t>сестры </a:t>
            </a:r>
            <a:r>
              <a:rPr sz="2200" spc="-10" dirty="0">
                <a:latin typeface="Calibri"/>
                <a:cs typeface="Calibri"/>
              </a:rPr>
              <a:t>для всех </a:t>
            </a:r>
            <a:r>
              <a:rPr sz="2200" spc="-45" dirty="0">
                <a:latin typeface="Calibri"/>
                <a:cs typeface="Calibri"/>
              </a:rPr>
              <a:t>ФТО </a:t>
            </a:r>
            <a:r>
              <a:rPr sz="2200" spc="-20" dirty="0">
                <a:latin typeface="Calibri"/>
                <a:cs typeface="Calibri"/>
              </a:rPr>
              <a:t>(ФТК)  </a:t>
            </a:r>
            <a:r>
              <a:rPr sz="2200" spc="-10" dirty="0">
                <a:latin typeface="Calibri"/>
                <a:cs typeface="Calibri"/>
              </a:rPr>
              <a:t>устанавливается </a:t>
            </a:r>
            <a:r>
              <a:rPr sz="2200" spc="-5" dirty="0">
                <a:latin typeface="Calibri"/>
                <a:cs typeface="Calibri"/>
              </a:rPr>
              <a:t>при наличии 4 </a:t>
            </a:r>
            <a:r>
              <a:rPr sz="2200" spc="-15" dirty="0">
                <a:latin typeface="Calibri"/>
                <a:cs typeface="Calibri"/>
              </a:rPr>
              <a:t>медсестер </a:t>
            </a:r>
            <a:r>
              <a:rPr sz="2200" spc="-5" dirty="0">
                <a:latin typeface="Calibri"/>
                <a:cs typeface="Calibri"/>
              </a:rPr>
              <a:t>по </a:t>
            </a:r>
            <a:r>
              <a:rPr sz="2200" spc="-10" dirty="0">
                <a:latin typeface="Calibri"/>
                <a:cs typeface="Calibri"/>
              </a:rPr>
              <a:t>физиотерапии </a:t>
            </a:r>
            <a:r>
              <a:rPr sz="2200" spc="-5" dirty="0">
                <a:latin typeface="Calibri"/>
                <a:cs typeface="Calibri"/>
              </a:rPr>
              <a:t>и  </a:t>
            </a:r>
            <a:r>
              <a:rPr sz="2200" spc="-10" dirty="0">
                <a:latin typeface="Calibri"/>
                <a:cs typeface="Calibri"/>
              </a:rPr>
              <a:t>массажу </a:t>
            </a:r>
            <a:r>
              <a:rPr sz="2200" spc="-20" dirty="0">
                <a:latin typeface="Calibri"/>
                <a:cs typeface="Calibri"/>
              </a:rPr>
              <a:t>(одна </a:t>
            </a:r>
            <a:r>
              <a:rPr sz="2200" spc="-5" dirty="0">
                <a:latin typeface="Calibri"/>
                <a:cs typeface="Calibri"/>
              </a:rPr>
              <a:t>из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4-ёх).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3355340"/>
            <a:ext cx="33889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  <a:tab pos="2103755" algn="l"/>
              </a:tabLst>
            </a:pPr>
            <a:r>
              <a:rPr sz="2200" b="1" spc="-5" dirty="0">
                <a:latin typeface="Calibri"/>
                <a:cs typeface="Calibri"/>
              </a:rPr>
              <a:t>Должности	</a:t>
            </a:r>
            <a:r>
              <a:rPr sz="2200" b="1" spc="-10" dirty="0">
                <a:latin typeface="Calibri"/>
                <a:cs typeface="Calibri"/>
              </a:rPr>
              <a:t>медсестер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76471" y="3355340"/>
            <a:ext cx="43300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88975" algn="l"/>
                <a:tab pos="2113915" algn="l"/>
                <a:tab pos="2629535" algn="l"/>
              </a:tabLst>
            </a:pPr>
            <a:r>
              <a:rPr sz="2200" b="1" spc="5" dirty="0">
                <a:latin typeface="Calibri"/>
                <a:cs typeface="Calibri"/>
              </a:rPr>
              <a:t>п</a:t>
            </a:r>
            <a:r>
              <a:rPr sz="2200" b="1" spc="-5" dirty="0">
                <a:latin typeface="Calibri"/>
                <a:cs typeface="Calibri"/>
              </a:rPr>
              <a:t>о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5" dirty="0">
                <a:latin typeface="Calibri"/>
                <a:cs typeface="Calibri"/>
              </a:rPr>
              <a:t>м</a:t>
            </a:r>
            <a:r>
              <a:rPr sz="2200" b="1" dirty="0">
                <a:latin typeface="Calibri"/>
                <a:cs typeface="Calibri"/>
              </a:rPr>
              <a:t>а</a:t>
            </a:r>
            <a:r>
              <a:rPr sz="2200" b="1" spc="-10" dirty="0">
                <a:latin typeface="Calibri"/>
                <a:cs typeface="Calibri"/>
              </a:rPr>
              <a:t>сс</a:t>
            </a:r>
            <a:r>
              <a:rPr sz="2200" b="1" spc="-25" dirty="0">
                <a:latin typeface="Calibri"/>
                <a:cs typeface="Calibri"/>
              </a:rPr>
              <a:t>а</a:t>
            </a:r>
            <a:r>
              <a:rPr sz="2200" b="1" spc="-5" dirty="0">
                <a:latin typeface="Calibri"/>
                <a:cs typeface="Calibri"/>
              </a:rPr>
              <a:t>жу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в</a:t>
            </a:r>
            <a:r>
              <a:rPr sz="2200" b="1" dirty="0">
                <a:latin typeface="Calibri"/>
                <a:cs typeface="Calibri"/>
              </a:rPr>
              <a:t>	а</a:t>
            </a:r>
            <a:r>
              <a:rPr sz="2200" b="1" spc="5" dirty="0">
                <a:latin typeface="Calibri"/>
                <a:cs typeface="Calibri"/>
              </a:rPr>
              <a:t>м</a:t>
            </a:r>
            <a:r>
              <a:rPr sz="2200" b="1" spc="-35" dirty="0">
                <a:latin typeface="Calibri"/>
                <a:cs typeface="Calibri"/>
              </a:rPr>
              <a:t>б</a:t>
            </a:r>
            <a:r>
              <a:rPr sz="2200" b="1" spc="-75" dirty="0">
                <a:latin typeface="Calibri"/>
                <a:cs typeface="Calibri"/>
              </a:rPr>
              <a:t>у</a:t>
            </a:r>
            <a:r>
              <a:rPr sz="2200" b="1" spc="-5" dirty="0">
                <a:latin typeface="Calibri"/>
                <a:cs typeface="Calibri"/>
              </a:rPr>
              <a:t>л</a:t>
            </a:r>
            <a:r>
              <a:rPr sz="2200" b="1" spc="-15" dirty="0">
                <a:latin typeface="Calibri"/>
                <a:cs typeface="Calibri"/>
              </a:rPr>
              <a:t>а</a:t>
            </a:r>
            <a:r>
              <a:rPr sz="2200" b="1" spc="-20" dirty="0">
                <a:latin typeface="Calibri"/>
                <a:cs typeface="Calibri"/>
              </a:rPr>
              <a:t>т</a:t>
            </a:r>
            <a:r>
              <a:rPr sz="2200" b="1" spc="10" dirty="0">
                <a:latin typeface="Calibri"/>
                <a:cs typeface="Calibri"/>
              </a:rPr>
              <a:t>о</a:t>
            </a:r>
            <a:r>
              <a:rPr sz="2200" b="1" spc="-5" dirty="0">
                <a:latin typeface="Calibri"/>
                <a:cs typeface="Calibri"/>
              </a:rPr>
              <a:t>рн</a:t>
            </a:r>
            <a:r>
              <a:rPr sz="2200" b="1" dirty="0">
                <a:latin typeface="Calibri"/>
                <a:cs typeface="Calibri"/>
              </a:rPr>
              <a:t>о</a:t>
            </a:r>
            <a:r>
              <a:rPr sz="2200" b="1" spc="-5" dirty="0">
                <a:latin typeface="Calibri"/>
                <a:cs typeface="Calibri"/>
              </a:rPr>
              <a:t>-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8839" y="3690569"/>
            <a:ext cx="772985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Calibri"/>
                <a:cs typeface="Calibri"/>
              </a:rPr>
              <a:t>поликлинических </a:t>
            </a:r>
            <a:r>
              <a:rPr sz="2200" b="1" spc="-10" dirty="0">
                <a:latin typeface="Calibri"/>
                <a:cs typeface="Calibri"/>
              </a:rPr>
              <a:t>учреждениях </a:t>
            </a:r>
            <a:r>
              <a:rPr sz="2200" spc="-10" dirty="0">
                <a:latin typeface="Calibri"/>
                <a:cs typeface="Calibri"/>
              </a:rPr>
              <a:t>устанавливают </a:t>
            </a:r>
            <a:r>
              <a:rPr sz="2200" spc="-5" dirty="0">
                <a:latin typeface="Calibri"/>
                <a:cs typeface="Calibri"/>
              </a:rPr>
              <a:t>из расчета 1  </a:t>
            </a:r>
            <a:r>
              <a:rPr sz="2200" spc="-15" dirty="0">
                <a:latin typeface="Calibri"/>
                <a:cs typeface="Calibri"/>
              </a:rPr>
              <a:t>должность </a:t>
            </a:r>
            <a:r>
              <a:rPr sz="2200" spc="-10" dirty="0">
                <a:latin typeface="Calibri"/>
                <a:cs typeface="Calibri"/>
              </a:rPr>
              <a:t>медсестры </a:t>
            </a:r>
            <a:r>
              <a:rPr sz="2200" spc="-5" dirty="0">
                <a:latin typeface="Calibri"/>
                <a:cs typeface="Calibri"/>
              </a:rPr>
              <a:t>на  </a:t>
            </a:r>
            <a:r>
              <a:rPr sz="2200" spc="5" dirty="0">
                <a:latin typeface="Calibri"/>
                <a:cs typeface="Calibri"/>
              </a:rPr>
              <a:t>10 </a:t>
            </a:r>
            <a:r>
              <a:rPr sz="2200" spc="-15" dirty="0">
                <a:latin typeface="Calibri"/>
                <a:cs typeface="Calibri"/>
              </a:rPr>
              <a:t>должностей </a:t>
            </a:r>
            <a:r>
              <a:rPr sz="2200" spc="-5" dirty="0">
                <a:latin typeface="Calibri"/>
                <a:cs typeface="Calibri"/>
              </a:rPr>
              <a:t>врачей,  обслуживающих</a:t>
            </a:r>
            <a:r>
              <a:rPr sz="2200" spc="1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взрослое</a:t>
            </a:r>
            <a:r>
              <a:rPr sz="2200" spc="1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население</a:t>
            </a:r>
            <a:r>
              <a:rPr sz="2200" spc="17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</a:t>
            </a:r>
            <a:r>
              <a:rPr sz="2200" spc="1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1</a:t>
            </a:r>
            <a:r>
              <a:rPr sz="2200" spc="1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должность</a:t>
            </a:r>
            <a:r>
              <a:rPr sz="2200" spc="1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медсестры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8839" y="4696714"/>
            <a:ext cx="57194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55955" algn="l"/>
                <a:tab pos="1298575" algn="l"/>
                <a:tab pos="3100705" algn="l"/>
                <a:tab pos="4297045" algn="l"/>
                <a:tab pos="4791075" algn="l"/>
              </a:tabLst>
            </a:pPr>
            <a:r>
              <a:rPr sz="2200" spc="-5" dirty="0">
                <a:latin typeface="Calibri"/>
                <a:cs typeface="Calibri"/>
              </a:rPr>
              <a:t>на	20	</a:t>
            </a:r>
            <a:r>
              <a:rPr sz="2200" spc="-20" dirty="0">
                <a:latin typeface="Calibri"/>
                <a:cs typeface="Calibri"/>
              </a:rPr>
              <a:t>д</a:t>
            </a:r>
            <a:r>
              <a:rPr sz="2200" spc="-35" dirty="0">
                <a:latin typeface="Calibri"/>
                <a:cs typeface="Calibri"/>
              </a:rPr>
              <a:t>о</a:t>
            </a:r>
            <a:r>
              <a:rPr sz="2200" spc="-10" dirty="0">
                <a:latin typeface="Calibri"/>
                <a:cs typeface="Calibri"/>
              </a:rPr>
              <a:t>лжнос</a:t>
            </a:r>
            <a:r>
              <a:rPr sz="2200" spc="-30" dirty="0">
                <a:latin typeface="Calibri"/>
                <a:cs typeface="Calibri"/>
              </a:rPr>
              <a:t>т</a:t>
            </a:r>
            <a:r>
              <a:rPr sz="2200" spc="-5" dirty="0">
                <a:latin typeface="Calibri"/>
                <a:cs typeface="Calibri"/>
              </a:rPr>
              <a:t>ей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врачей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в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20" dirty="0">
                <a:latin typeface="Calibri"/>
                <a:cs typeface="Calibri"/>
              </a:rPr>
              <a:t>де</a:t>
            </a:r>
            <a:r>
              <a:rPr sz="2200" spc="-30" dirty="0">
                <a:latin typeface="Calibri"/>
                <a:cs typeface="Calibri"/>
              </a:rPr>
              <a:t>т</a:t>
            </a:r>
            <a:r>
              <a:rPr sz="2200" spc="-5" dirty="0">
                <a:latin typeface="Calibri"/>
                <a:cs typeface="Calibri"/>
              </a:rPr>
              <a:t>ских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33056" y="4696714"/>
            <a:ext cx="16751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Calibri"/>
                <a:cs typeface="Calibri"/>
              </a:rPr>
              <a:t>учреждениях.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8839" y="5032070"/>
            <a:ext cx="57943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97100" algn="l"/>
                <a:tab pos="2868930" algn="l"/>
                <a:tab pos="4487545" algn="l"/>
              </a:tabLst>
            </a:pPr>
            <a:r>
              <a:rPr sz="2200" spc="-15" dirty="0">
                <a:latin typeface="Calibri"/>
                <a:cs typeface="Calibri"/>
              </a:rPr>
              <a:t>Дополнительно	</a:t>
            </a:r>
            <a:r>
              <a:rPr sz="2200" spc="-5" dirty="0">
                <a:latin typeface="Calibri"/>
                <a:cs typeface="Calibri"/>
              </a:rPr>
              <a:t>0,5	</a:t>
            </a:r>
            <a:r>
              <a:rPr sz="2200" spc="-10" dirty="0">
                <a:latin typeface="Calibri"/>
                <a:cs typeface="Calibri"/>
              </a:rPr>
              <a:t>должности	медсестры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65060" y="5032070"/>
            <a:ext cx="16433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22300" algn="l"/>
              </a:tabLst>
            </a:pPr>
            <a:r>
              <a:rPr sz="2200" spc="-5" dirty="0">
                <a:latin typeface="Calibri"/>
                <a:cs typeface="Calibri"/>
              </a:rPr>
              <a:t>по	</a:t>
            </a:r>
            <a:r>
              <a:rPr sz="2200" spc="-10" dirty="0">
                <a:latin typeface="Calibri"/>
                <a:cs typeface="Calibri"/>
              </a:rPr>
              <a:t>массажу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31433" y="5367629"/>
            <a:ext cx="24733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Calibri"/>
                <a:cs typeface="Calibri"/>
              </a:rPr>
              <a:t>травматологический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8839" y="5367629"/>
            <a:ext cx="523748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667510" algn="l"/>
                <a:tab pos="2430145" algn="l"/>
                <a:tab pos="2774315" algn="l"/>
                <a:tab pos="4558030" algn="l"/>
              </a:tabLst>
            </a:pPr>
            <a:r>
              <a:rPr sz="2200" spc="-15" dirty="0">
                <a:latin typeface="Calibri"/>
                <a:cs typeface="Calibri"/>
              </a:rPr>
              <a:t>выделяется,	</a:t>
            </a:r>
            <a:r>
              <a:rPr sz="2200" spc="-5" dirty="0">
                <a:latin typeface="Calibri"/>
                <a:cs typeface="Calibri"/>
              </a:rPr>
              <a:t>если	в	</a:t>
            </a:r>
            <a:r>
              <a:rPr sz="2200" spc="-10" dirty="0">
                <a:latin typeface="Calibri"/>
                <a:cs typeface="Calibri"/>
              </a:rPr>
              <a:t>поликлинике	</a:t>
            </a:r>
            <a:r>
              <a:rPr sz="2200" spc="-5" dirty="0">
                <a:latin typeface="Calibri"/>
                <a:cs typeface="Calibri"/>
              </a:rPr>
              <a:t>есть  </a:t>
            </a:r>
            <a:r>
              <a:rPr sz="2200" spc="-10" dirty="0">
                <a:latin typeface="Calibri"/>
                <a:cs typeface="Calibri"/>
              </a:rPr>
              <a:t>кабинет (при </a:t>
            </a:r>
            <a:r>
              <a:rPr sz="2200" spc="-5" dirty="0">
                <a:latin typeface="Calibri"/>
                <a:cs typeface="Calibri"/>
              </a:rPr>
              <a:t>наличии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врача-травматолога).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9144000" cy="571500"/>
          </a:xfrm>
          <a:custGeom>
            <a:avLst/>
            <a:gdLst/>
            <a:ahLst/>
            <a:cxnLst/>
            <a:rect l="l" t="t" r="r" b="b"/>
            <a:pathLst>
              <a:path w="9144000" h="571500">
                <a:moveTo>
                  <a:pt x="0" y="571500"/>
                </a:moveTo>
                <a:lnTo>
                  <a:pt x="9144000" y="571500"/>
                </a:lnTo>
                <a:lnTo>
                  <a:pt x="9144000" y="0"/>
                </a:lnTo>
                <a:lnTo>
                  <a:pt x="0" y="0"/>
                </a:lnTo>
                <a:lnTo>
                  <a:pt x="0" y="5715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544192" y="36956"/>
            <a:ext cx="60521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Штатные </a:t>
            </a:r>
            <a:r>
              <a:rPr sz="2800" spc="-10" dirty="0"/>
              <a:t>нормативы </a:t>
            </a:r>
            <a:r>
              <a:rPr sz="2800" spc="-5" dirty="0"/>
              <a:t>по</a:t>
            </a:r>
            <a:r>
              <a:rPr sz="2800" spc="-15" dirty="0"/>
              <a:t> </a:t>
            </a:r>
            <a:r>
              <a:rPr sz="2800" spc="-10" dirty="0"/>
              <a:t>физиотерапии</a:t>
            </a:r>
            <a:endParaRPr sz="2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4000" y="11430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2405" marR="5080" indent="-2719705">
              <a:lnSpc>
                <a:spcPct val="100000"/>
              </a:lnSpc>
              <a:spcBef>
                <a:spcPts val="100"/>
              </a:spcBef>
            </a:pPr>
            <a:r>
              <a:rPr dirty="0"/>
              <a:t>Штатные </a:t>
            </a:r>
            <a:r>
              <a:rPr spc="-5" dirty="0"/>
              <a:t>нормативы </a:t>
            </a:r>
            <a:r>
              <a:rPr spc="-10" dirty="0"/>
              <a:t>неврологического </a:t>
            </a:r>
            <a:r>
              <a:rPr spc="-25" dirty="0"/>
              <a:t>отделения </a:t>
            </a:r>
            <a:r>
              <a:rPr spc="-5" dirty="0"/>
              <a:t>для  </a:t>
            </a:r>
            <a:r>
              <a:rPr spc="-10" dirty="0"/>
              <a:t>больных </a:t>
            </a:r>
            <a:r>
              <a:rPr dirty="0"/>
              <a:t>с</a:t>
            </a:r>
            <a:r>
              <a:rPr spc="-25" dirty="0"/>
              <a:t> </a:t>
            </a:r>
            <a:r>
              <a:rPr spc="-5" dirty="0"/>
              <a:t>ОНМК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1302512"/>
            <a:ext cx="8989060" cy="4111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6350" indent="-45720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1. </a:t>
            </a:r>
            <a:r>
              <a:rPr sz="2000" spc="-10" dirty="0">
                <a:latin typeface="Calibri"/>
                <a:cs typeface="Calibri"/>
              </a:rPr>
              <a:t>Неврологическое </a:t>
            </a:r>
            <a:r>
              <a:rPr sz="2000" spc="-25" dirty="0">
                <a:latin typeface="Calibri"/>
                <a:cs typeface="Calibri"/>
              </a:rPr>
              <a:t>отделение </a:t>
            </a:r>
            <a:r>
              <a:rPr sz="2000" spc="-5" dirty="0">
                <a:latin typeface="Calibri"/>
                <a:cs typeface="Calibri"/>
              </a:rPr>
              <a:t>для </a:t>
            </a:r>
            <a:r>
              <a:rPr sz="2000" spc="-10" dirty="0">
                <a:latin typeface="Calibri"/>
                <a:cs typeface="Calibri"/>
              </a:rPr>
              <a:t>больных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5" dirty="0">
                <a:latin typeface="Calibri"/>
                <a:cs typeface="Calibri"/>
              </a:rPr>
              <a:t>острыми нарушениями </a:t>
            </a:r>
            <a:r>
              <a:rPr sz="2000" spc="-15" dirty="0">
                <a:latin typeface="Calibri"/>
                <a:cs typeface="Calibri"/>
              </a:rPr>
              <a:t>мозгового  </a:t>
            </a:r>
            <a:r>
              <a:rPr sz="2000" spc="-5" dirty="0">
                <a:latin typeface="Calibri"/>
                <a:cs typeface="Calibri"/>
              </a:rPr>
              <a:t>кровообращения </a:t>
            </a:r>
            <a:r>
              <a:rPr sz="2000" spc="-10" dirty="0">
                <a:latin typeface="Calibri"/>
                <a:cs typeface="Calibri"/>
              </a:rPr>
              <a:t>рекомендуется </a:t>
            </a:r>
            <a:r>
              <a:rPr sz="2000" spc="-5" dirty="0">
                <a:latin typeface="Calibri"/>
                <a:cs typeface="Calibri"/>
              </a:rPr>
              <a:t>организовывать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10" dirty="0">
                <a:latin typeface="Calibri"/>
                <a:cs typeface="Calibri"/>
              </a:rPr>
              <a:t>учетом </a:t>
            </a:r>
            <a:r>
              <a:rPr sz="2000" spc="-5" dirty="0">
                <a:latin typeface="Calibri"/>
                <a:cs typeface="Calibri"/>
              </a:rPr>
              <a:t>численности  населения из примерного расчета </a:t>
            </a:r>
            <a:r>
              <a:rPr sz="2000" dirty="0">
                <a:latin typeface="Calibri"/>
                <a:cs typeface="Calibri"/>
              </a:rPr>
              <a:t>30 </a:t>
            </a:r>
            <a:r>
              <a:rPr sz="2000" spc="-10" dirty="0">
                <a:latin typeface="Calibri"/>
                <a:cs typeface="Calibri"/>
              </a:rPr>
              <a:t>коек </a:t>
            </a:r>
            <a:r>
              <a:rPr sz="2000" spc="-5" dirty="0">
                <a:latin typeface="Calibri"/>
                <a:cs typeface="Calibri"/>
              </a:rPr>
              <a:t>на </a:t>
            </a:r>
            <a:r>
              <a:rPr sz="2000" dirty="0">
                <a:latin typeface="Calibri"/>
                <a:cs typeface="Calibri"/>
              </a:rPr>
              <a:t>150 тыс. </a:t>
            </a:r>
            <a:r>
              <a:rPr sz="2000" spc="-5" dirty="0">
                <a:latin typeface="Calibri"/>
                <a:cs typeface="Calibri"/>
              </a:rPr>
              <a:t>взрослого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населения.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4. В </a:t>
            </a:r>
            <a:r>
              <a:rPr sz="2000" spc="-5" dirty="0">
                <a:latin typeface="Calibri"/>
                <a:cs typeface="Calibri"/>
              </a:rPr>
              <a:t>медицинских организациях, имеющих </a:t>
            </a:r>
            <a:r>
              <a:rPr sz="2000" dirty="0">
                <a:latin typeface="Calibri"/>
                <a:cs typeface="Calibri"/>
              </a:rPr>
              <a:t>в своей </a:t>
            </a:r>
            <a:r>
              <a:rPr sz="2000" spc="-5" dirty="0">
                <a:latin typeface="Calibri"/>
                <a:cs typeface="Calibri"/>
              </a:rPr>
              <a:t>структуре </a:t>
            </a:r>
            <a:r>
              <a:rPr sz="2000" spc="-10" dirty="0">
                <a:latin typeface="Calibri"/>
                <a:cs typeface="Calibri"/>
              </a:rPr>
              <a:t>неврологическое  </a:t>
            </a:r>
            <a:r>
              <a:rPr sz="2000" spc="-25" dirty="0">
                <a:latin typeface="Calibri"/>
                <a:cs typeface="Calibri"/>
              </a:rPr>
              <a:t>отделение </a:t>
            </a:r>
            <a:r>
              <a:rPr sz="2000" dirty="0">
                <a:latin typeface="Calibri"/>
                <a:cs typeface="Calibri"/>
              </a:rPr>
              <a:t>для </a:t>
            </a:r>
            <a:r>
              <a:rPr sz="2000" spc="-10" dirty="0">
                <a:latin typeface="Calibri"/>
                <a:cs typeface="Calibri"/>
              </a:rPr>
              <a:t>больных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5" dirty="0">
                <a:latin typeface="Calibri"/>
                <a:cs typeface="Calibri"/>
              </a:rPr>
              <a:t>острыми нарушениями </a:t>
            </a:r>
            <a:r>
              <a:rPr sz="2000" spc="-10" dirty="0">
                <a:latin typeface="Calibri"/>
                <a:cs typeface="Calibri"/>
              </a:rPr>
              <a:t>мозгового </a:t>
            </a:r>
            <a:r>
              <a:rPr sz="2000" spc="-5" dirty="0">
                <a:latin typeface="Calibri"/>
                <a:cs typeface="Calibri"/>
              </a:rPr>
              <a:t>кровообращения, 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5" dirty="0">
                <a:latin typeface="Calibri"/>
                <a:cs typeface="Calibri"/>
              </a:rPr>
              <a:t>структуре </a:t>
            </a:r>
            <a:r>
              <a:rPr sz="2000" spc="-15" dirty="0">
                <a:latin typeface="Calibri"/>
                <a:cs typeface="Calibri"/>
              </a:rPr>
              <a:t>которого </a:t>
            </a:r>
            <a:r>
              <a:rPr sz="2000" spc="-10" dirty="0">
                <a:latin typeface="Calibri"/>
                <a:cs typeface="Calibri"/>
              </a:rPr>
              <a:t>создана </a:t>
            </a:r>
            <a:r>
              <a:rPr sz="2000" b="1" spc="-5" dirty="0">
                <a:latin typeface="Calibri"/>
                <a:cs typeface="Calibri"/>
              </a:rPr>
              <a:t>палата </a:t>
            </a:r>
            <a:r>
              <a:rPr sz="2000" b="1" spc="-10" dirty="0">
                <a:latin typeface="Calibri"/>
                <a:cs typeface="Calibri"/>
              </a:rPr>
              <a:t>(блок) </a:t>
            </a:r>
            <a:r>
              <a:rPr sz="2000" b="1" dirty="0">
                <a:latin typeface="Calibri"/>
                <a:cs typeface="Calibri"/>
              </a:rPr>
              <a:t>реанимации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интенсивной  терапии, </a:t>
            </a:r>
            <a:r>
              <a:rPr sz="2000" spc="-15" dirty="0">
                <a:latin typeface="Calibri"/>
                <a:cs typeface="Calibri"/>
              </a:rPr>
              <a:t>рекомендуется </a:t>
            </a:r>
            <a:r>
              <a:rPr sz="2000" spc="-5" dirty="0">
                <a:latin typeface="Calibri"/>
                <a:cs typeface="Calibri"/>
              </a:rPr>
              <a:t>предусматривать </a:t>
            </a:r>
            <a:r>
              <a:rPr sz="2000" spc="-15" dirty="0">
                <a:latin typeface="Calibri"/>
                <a:cs typeface="Calibri"/>
              </a:rPr>
              <a:t>должности </a:t>
            </a:r>
            <a:r>
              <a:rPr sz="2000" dirty="0">
                <a:latin typeface="Calibri"/>
                <a:cs typeface="Calibri"/>
              </a:rPr>
              <a:t>врача по </a:t>
            </a:r>
            <a:r>
              <a:rPr sz="2000" spc="-5" dirty="0">
                <a:latin typeface="Calibri"/>
                <a:cs typeface="Calibri"/>
              </a:rPr>
              <a:t>лечебной  </a:t>
            </a:r>
            <a:r>
              <a:rPr sz="2000" spc="-20" dirty="0">
                <a:latin typeface="Calibri"/>
                <a:cs typeface="Calibri"/>
              </a:rPr>
              <a:t>физкультуре, </a:t>
            </a:r>
            <a:r>
              <a:rPr sz="2000" dirty="0">
                <a:latin typeface="Calibri"/>
                <a:cs typeface="Calibri"/>
              </a:rPr>
              <a:t>врача по </a:t>
            </a:r>
            <a:r>
              <a:rPr sz="2000" spc="-10" dirty="0">
                <a:latin typeface="Calibri"/>
                <a:cs typeface="Calibri"/>
              </a:rPr>
              <a:t>медицинской </a:t>
            </a:r>
            <a:r>
              <a:rPr sz="2000" spc="-5" dirty="0">
                <a:latin typeface="Calibri"/>
                <a:cs typeface="Calibri"/>
              </a:rPr>
              <a:t>реабилитации, </a:t>
            </a:r>
            <a:r>
              <a:rPr sz="2000" b="1" spc="-5" dirty="0">
                <a:latin typeface="Calibri"/>
                <a:cs typeface="Calibri"/>
              </a:rPr>
              <a:t>врача-физиотерапевта,  </a:t>
            </a:r>
            <a:r>
              <a:rPr sz="2000" spc="-10" dirty="0">
                <a:latin typeface="Calibri"/>
                <a:cs typeface="Calibri"/>
              </a:rPr>
              <a:t>медицинской </a:t>
            </a:r>
            <a:r>
              <a:rPr sz="2000" spc="-5" dirty="0">
                <a:latin typeface="Calibri"/>
                <a:cs typeface="Calibri"/>
              </a:rPr>
              <a:t>сестры </a:t>
            </a:r>
            <a:r>
              <a:rPr sz="2000" dirty="0">
                <a:latin typeface="Calibri"/>
                <a:cs typeface="Calibri"/>
              </a:rPr>
              <a:t>по </a:t>
            </a:r>
            <a:r>
              <a:rPr sz="2000" spc="-10" dirty="0">
                <a:latin typeface="Calibri"/>
                <a:cs typeface="Calibri"/>
              </a:rPr>
              <a:t>массажу, </a:t>
            </a:r>
            <a:r>
              <a:rPr sz="2000" b="1" spc="-10" dirty="0">
                <a:latin typeface="Calibri"/>
                <a:cs typeface="Calibri"/>
              </a:rPr>
              <a:t>медицинской </a:t>
            </a:r>
            <a:r>
              <a:rPr sz="2000" b="1" spc="-5" dirty="0">
                <a:latin typeface="Calibri"/>
                <a:cs typeface="Calibri"/>
              </a:rPr>
              <a:t>сестры </a:t>
            </a:r>
            <a:r>
              <a:rPr sz="2000" b="1" spc="-10" dirty="0">
                <a:latin typeface="Calibri"/>
                <a:cs typeface="Calibri"/>
              </a:rPr>
              <a:t>по </a:t>
            </a:r>
            <a:r>
              <a:rPr sz="2000" b="1" spc="-5" dirty="0">
                <a:latin typeface="Calibri"/>
                <a:cs typeface="Calibri"/>
              </a:rPr>
              <a:t>физиотерапии</a:t>
            </a:r>
            <a:r>
              <a:rPr sz="2000" spc="-5" dirty="0">
                <a:latin typeface="Calibri"/>
                <a:cs typeface="Calibri"/>
              </a:rPr>
              <a:t>,  </a:t>
            </a:r>
            <a:r>
              <a:rPr sz="2000" spc="-10" dirty="0">
                <a:latin typeface="Calibri"/>
                <a:cs typeface="Calibri"/>
              </a:rPr>
              <a:t>инструктора-методиста </a:t>
            </a:r>
            <a:r>
              <a:rPr sz="2000" dirty="0">
                <a:latin typeface="Calibri"/>
                <a:cs typeface="Calibri"/>
              </a:rPr>
              <a:t>по </a:t>
            </a:r>
            <a:r>
              <a:rPr sz="2000" spc="-5" dirty="0">
                <a:latin typeface="Calibri"/>
                <a:cs typeface="Calibri"/>
              </a:rPr>
              <a:t>лечебной </a:t>
            </a:r>
            <a:r>
              <a:rPr sz="2000" spc="-15" dirty="0">
                <a:latin typeface="Calibri"/>
                <a:cs typeface="Calibri"/>
              </a:rPr>
              <a:t>физкультуре </a:t>
            </a:r>
            <a:r>
              <a:rPr sz="2000" spc="-10" dirty="0">
                <a:latin typeface="Calibri"/>
                <a:cs typeface="Calibri"/>
              </a:rPr>
              <a:t>из </a:t>
            </a:r>
            <a:r>
              <a:rPr sz="2000" spc="-5" dirty="0">
                <a:latin typeface="Calibri"/>
                <a:cs typeface="Calibri"/>
              </a:rPr>
              <a:t>расчета </a:t>
            </a:r>
            <a:r>
              <a:rPr sz="2000" b="1" dirty="0">
                <a:latin typeface="Calibri"/>
                <a:cs typeface="Calibri"/>
              </a:rPr>
              <a:t>1 </a:t>
            </a:r>
            <a:r>
              <a:rPr sz="2000" b="1" spc="-15" dirty="0">
                <a:latin typeface="Calibri"/>
                <a:cs typeface="Calibri"/>
              </a:rPr>
              <a:t>должность </a:t>
            </a:r>
            <a:r>
              <a:rPr sz="2000" b="1" spc="-5" dirty="0">
                <a:latin typeface="Calibri"/>
                <a:cs typeface="Calibri"/>
              </a:rPr>
              <a:t>на  </a:t>
            </a:r>
            <a:r>
              <a:rPr sz="2000" b="1" dirty="0">
                <a:latin typeface="Calibri"/>
                <a:cs typeface="Calibri"/>
              </a:rPr>
              <a:t>12 </a:t>
            </a:r>
            <a:r>
              <a:rPr sz="2000" b="1" spc="-10" dirty="0">
                <a:latin typeface="Calibri"/>
                <a:cs typeface="Calibri"/>
              </a:rPr>
              <a:t>коек </a:t>
            </a:r>
            <a:r>
              <a:rPr sz="2000" b="1" spc="-5" dirty="0">
                <a:latin typeface="Calibri"/>
                <a:cs typeface="Calibri"/>
              </a:rPr>
              <a:t>(для палаты </a:t>
            </a:r>
            <a:r>
              <a:rPr sz="2000" b="1" spc="-15" dirty="0">
                <a:latin typeface="Calibri"/>
                <a:cs typeface="Calibri"/>
              </a:rPr>
              <a:t>(блока) </a:t>
            </a:r>
            <a:r>
              <a:rPr sz="2000" b="1" spc="-5" dirty="0">
                <a:latin typeface="Calibri"/>
                <a:cs typeface="Calibri"/>
              </a:rPr>
              <a:t>реанимации </a:t>
            </a:r>
            <a:r>
              <a:rPr sz="2000" b="1" dirty="0">
                <a:latin typeface="Calibri"/>
                <a:cs typeface="Calibri"/>
              </a:rPr>
              <a:t>и </a:t>
            </a:r>
            <a:r>
              <a:rPr sz="2000" b="1" spc="-5" dirty="0">
                <a:latin typeface="Calibri"/>
                <a:cs typeface="Calibri"/>
              </a:rPr>
              <a:t>интенсивной терапии </a:t>
            </a:r>
            <a:r>
              <a:rPr sz="2000" b="1" dirty="0">
                <a:latin typeface="Calibri"/>
                <a:cs typeface="Calibri"/>
              </a:rPr>
              <a:t>- </a:t>
            </a:r>
            <a:r>
              <a:rPr sz="2000" b="1" spc="-5" dirty="0">
                <a:latin typeface="Calibri"/>
                <a:cs typeface="Calibri"/>
              </a:rPr>
              <a:t>0,25 </a:t>
            </a:r>
            <a:r>
              <a:rPr sz="2000" b="1" dirty="0">
                <a:latin typeface="Calibri"/>
                <a:cs typeface="Calibri"/>
              </a:rPr>
              <a:t>на 6  </a:t>
            </a:r>
            <a:r>
              <a:rPr sz="2000" b="1" spc="-5" dirty="0">
                <a:latin typeface="Calibri"/>
                <a:cs typeface="Calibri"/>
              </a:rPr>
              <a:t>коек),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7593" y="6421323"/>
            <a:ext cx="83439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Порядок </a:t>
            </a:r>
            <a:r>
              <a:rPr sz="1200" spc="-5" dirty="0">
                <a:latin typeface="Calibri"/>
                <a:cs typeface="Calibri"/>
              </a:rPr>
              <a:t>оказания медицинской </a:t>
            </a:r>
            <a:r>
              <a:rPr sz="1200" dirty="0">
                <a:latin typeface="Calibri"/>
                <a:cs typeface="Calibri"/>
              </a:rPr>
              <a:t>помощи </a:t>
            </a:r>
            <a:r>
              <a:rPr sz="1200" spc="-10" dirty="0">
                <a:latin typeface="Calibri"/>
                <a:cs typeface="Calibri"/>
              </a:rPr>
              <a:t>больным </a:t>
            </a:r>
            <a:r>
              <a:rPr sz="1200" dirty="0">
                <a:latin typeface="Calibri"/>
                <a:cs typeface="Calibri"/>
              </a:rPr>
              <a:t>с </a:t>
            </a:r>
            <a:r>
              <a:rPr sz="1200" spc="-5" dirty="0">
                <a:latin typeface="Calibri"/>
                <a:cs typeface="Calibri"/>
              </a:rPr>
              <a:t>острыми нарушениями мозгового кровообращения (утв.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приказом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Министерства здравоохранения </a:t>
            </a:r>
            <a:r>
              <a:rPr sz="1200" spc="-10" dirty="0">
                <a:latin typeface="Calibri"/>
                <a:cs typeface="Calibri"/>
              </a:rPr>
              <a:t>Российской </a:t>
            </a:r>
            <a:r>
              <a:rPr sz="1200" spc="-5" dirty="0">
                <a:latin typeface="Calibri"/>
                <a:cs typeface="Calibri"/>
              </a:rPr>
              <a:t>Федерации </a:t>
            </a:r>
            <a:r>
              <a:rPr sz="1200" spc="-10" dirty="0">
                <a:latin typeface="Calibri"/>
                <a:cs typeface="Calibri"/>
              </a:rPr>
              <a:t>от </a:t>
            </a:r>
            <a:r>
              <a:rPr sz="1200" dirty="0">
                <a:latin typeface="Calibri"/>
                <a:cs typeface="Calibri"/>
              </a:rPr>
              <a:t>15 </a:t>
            </a:r>
            <a:r>
              <a:rPr sz="1200" spc="-5" dirty="0">
                <a:latin typeface="Calibri"/>
                <a:cs typeface="Calibri"/>
              </a:rPr>
              <a:t>ноября </a:t>
            </a:r>
            <a:r>
              <a:rPr sz="1200" dirty="0">
                <a:latin typeface="Calibri"/>
                <a:cs typeface="Calibri"/>
              </a:rPr>
              <a:t>2012 </a:t>
            </a:r>
            <a:r>
              <a:rPr sz="1200" spc="-30" dirty="0">
                <a:latin typeface="Calibri"/>
                <a:cs typeface="Calibri"/>
              </a:rPr>
              <a:t>г. </a:t>
            </a:r>
            <a:r>
              <a:rPr sz="1200" dirty="0">
                <a:latin typeface="Calibri"/>
                <a:cs typeface="Calibri"/>
              </a:rPr>
              <a:t>№</a:t>
            </a:r>
            <a:r>
              <a:rPr sz="1200" spc="1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928н)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4000" y="11430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2405" marR="5080" indent="-2719705">
              <a:lnSpc>
                <a:spcPct val="100000"/>
              </a:lnSpc>
              <a:spcBef>
                <a:spcPts val="100"/>
              </a:spcBef>
            </a:pPr>
            <a:r>
              <a:rPr dirty="0"/>
              <a:t>Штатные </a:t>
            </a:r>
            <a:r>
              <a:rPr spc="-5" dirty="0"/>
              <a:t>нормативы </a:t>
            </a:r>
            <a:r>
              <a:rPr spc="-10" dirty="0"/>
              <a:t>неврологического </a:t>
            </a:r>
            <a:r>
              <a:rPr spc="-25" dirty="0"/>
              <a:t>отделения </a:t>
            </a:r>
            <a:r>
              <a:rPr spc="-5" dirty="0"/>
              <a:t>для  </a:t>
            </a:r>
            <a:r>
              <a:rPr spc="-10" dirty="0"/>
              <a:t>больных </a:t>
            </a:r>
            <a:r>
              <a:rPr dirty="0"/>
              <a:t>с</a:t>
            </a:r>
            <a:r>
              <a:rPr spc="-25" dirty="0"/>
              <a:t> </a:t>
            </a:r>
            <a:r>
              <a:rPr spc="-5" dirty="0"/>
              <a:t>ОНМК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1302512"/>
            <a:ext cx="8989060" cy="5510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8279" marR="5080" indent="-208279" algn="just">
              <a:lnSpc>
                <a:spcPct val="100000"/>
              </a:lnSpc>
              <a:spcBef>
                <a:spcPts val="105"/>
              </a:spcBef>
              <a:buSzPct val="60000"/>
              <a:buAutoNum type="arabicPeriod" startAt="5"/>
              <a:tabLst>
                <a:tab pos="208279" algn="l"/>
              </a:tabLst>
            </a:pPr>
            <a:r>
              <a:rPr sz="2000" dirty="0">
                <a:latin typeface="Calibri"/>
                <a:cs typeface="Calibri"/>
              </a:rPr>
              <a:t>В </a:t>
            </a:r>
            <a:r>
              <a:rPr sz="2000" spc="-10" dirty="0">
                <a:latin typeface="Calibri"/>
                <a:cs typeface="Calibri"/>
              </a:rPr>
              <a:t>медицинских </a:t>
            </a:r>
            <a:r>
              <a:rPr sz="2000" spc="-5" dirty="0">
                <a:latin typeface="Calibri"/>
                <a:cs typeface="Calibri"/>
              </a:rPr>
              <a:t>организациях, имеющих </a:t>
            </a:r>
            <a:r>
              <a:rPr sz="2000" dirty="0">
                <a:latin typeface="Calibri"/>
                <a:cs typeface="Calibri"/>
              </a:rPr>
              <a:t>в своей </a:t>
            </a:r>
            <a:r>
              <a:rPr sz="2000" spc="-5" dirty="0">
                <a:latin typeface="Calibri"/>
                <a:cs typeface="Calibri"/>
              </a:rPr>
              <a:t>структуре </a:t>
            </a:r>
            <a:r>
              <a:rPr sz="2000" spc="-10" dirty="0">
                <a:latin typeface="Calibri"/>
                <a:cs typeface="Calibri"/>
              </a:rPr>
              <a:t>неврологическое  </a:t>
            </a:r>
            <a:r>
              <a:rPr sz="2000" spc="-25" dirty="0">
                <a:latin typeface="Calibri"/>
                <a:cs typeface="Calibri"/>
              </a:rPr>
              <a:t>отделение </a:t>
            </a:r>
            <a:r>
              <a:rPr sz="2000" dirty="0">
                <a:latin typeface="Calibri"/>
                <a:cs typeface="Calibri"/>
              </a:rPr>
              <a:t>для </a:t>
            </a:r>
            <a:r>
              <a:rPr sz="2000" spc="-10" dirty="0">
                <a:latin typeface="Calibri"/>
                <a:cs typeface="Calibri"/>
              </a:rPr>
              <a:t>больных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5" dirty="0">
                <a:latin typeface="Calibri"/>
                <a:cs typeface="Calibri"/>
              </a:rPr>
              <a:t>острыми нарушениями </a:t>
            </a:r>
            <a:r>
              <a:rPr sz="2000" spc="-10" dirty="0">
                <a:latin typeface="Calibri"/>
                <a:cs typeface="Calibri"/>
              </a:rPr>
              <a:t>мозгового </a:t>
            </a:r>
            <a:r>
              <a:rPr sz="2000" spc="-5" dirty="0">
                <a:latin typeface="Calibri"/>
                <a:cs typeface="Calibri"/>
              </a:rPr>
              <a:t>кровообращения, 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5" dirty="0">
                <a:latin typeface="Calibri"/>
                <a:cs typeface="Calibri"/>
              </a:rPr>
              <a:t>структуре </a:t>
            </a:r>
            <a:r>
              <a:rPr sz="2000" spc="-20" dirty="0">
                <a:latin typeface="Calibri"/>
                <a:cs typeface="Calibri"/>
              </a:rPr>
              <a:t>которого</a:t>
            </a:r>
            <a:r>
              <a:rPr sz="20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отсутствует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палата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(блок)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реанимации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интенсивной  терапии, </a:t>
            </a:r>
            <a:r>
              <a:rPr sz="2000" spc="-15" dirty="0">
                <a:latin typeface="Calibri"/>
                <a:cs typeface="Calibri"/>
              </a:rPr>
              <a:t>рекомендуется </a:t>
            </a:r>
            <a:r>
              <a:rPr sz="2000" spc="-5" dirty="0">
                <a:latin typeface="Calibri"/>
                <a:cs typeface="Calibri"/>
              </a:rPr>
              <a:t>предусматривать </a:t>
            </a:r>
            <a:r>
              <a:rPr sz="2000" spc="-15" dirty="0">
                <a:latin typeface="Calibri"/>
                <a:cs typeface="Calibri"/>
              </a:rPr>
              <a:t>должности </a:t>
            </a:r>
            <a:r>
              <a:rPr sz="2000" dirty="0">
                <a:latin typeface="Calibri"/>
                <a:cs typeface="Calibri"/>
              </a:rPr>
              <a:t>врача по </a:t>
            </a:r>
            <a:r>
              <a:rPr sz="2000" spc="-5" dirty="0">
                <a:latin typeface="Calibri"/>
                <a:cs typeface="Calibri"/>
              </a:rPr>
              <a:t>лечебной  </a:t>
            </a:r>
            <a:r>
              <a:rPr sz="2000" spc="-20" dirty="0">
                <a:latin typeface="Calibri"/>
                <a:cs typeface="Calibri"/>
              </a:rPr>
              <a:t>физкультуре, </a:t>
            </a:r>
            <a:r>
              <a:rPr sz="2000" dirty="0">
                <a:latin typeface="Calibri"/>
                <a:cs typeface="Calibri"/>
              </a:rPr>
              <a:t>врача по </a:t>
            </a:r>
            <a:r>
              <a:rPr sz="2000" spc="-10" dirty="0">
                <a:latin typeface="Calibri"/>
                <a:cs typeface="Calibri"/>
              </a:rPr>
              <a:t>медицинской </a:t>
            </a:r>
            <a:r>
              <a:rPr sz="2000" spc="-5" dirty="0">
                <a:latin typeface="Calibri"/>
                <a:cs typeface="Calibri"/>
              </a:rPr>
              <a:t>реабилитации,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врача-физиотерапевта,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медицинской </a:t>
            </a:r>
            <a:r>
              <a:rPr sz="2000" dirty="0">
                <a:latin typeface="Calibri"/>
                <a:cs typeface="Calibri"/>
              </a:rPr>
              <a:t>сестры по </a:t>
            </a:r>
            <a:r>
              <a:rPr sz="2000" spc="-10" dirty="0">
                <a:latin typeface="Calibri"/>
                <a:cs typeface="Calibri"/>
              </a:rPr>
              <a:t>массажу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, медицинской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сестры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физиотерапии,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инструктора-методиста </a:t>
            </a:r>
            <a:r>
              <a:rPr sz="2000" dirty="0">
                <a:latin typeface="Calibri"/>
                <a:cs typeface="Calibri"/>
              </a:rPr>
              <a:t>по </a:t>
            </a:r>
            <a:r>
              <a:rPr sz="2000" spc="-5" dirty="0">
                <a:latin typeface="Calibri"/>
                <a:cs typeface="Calibri"/>
              </a:rPr>
              <a:t>лечебной </a:t>
            </a:r>
            <a:r>
              <a:rPr sz="2000" spc="-20" dirty="0">
                <a:latin typeface="Calibri"/>
                <a:cs typeface="Calibri"/>
              </a:rPr>
              <a:t>физкультуре</a:t>
            </a:r>
            <a:r>
              <a:rPr sz="20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из расчета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должность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на</a:t>
            </a:r>
            <a:r>
              <a:rPr sz="2000" u="heavy" spc="3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12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u="heavy" spc="-5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коек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339090" marR="5080" indent="-339090" algn="just">
              <a:lnSpc>
                <a:spcPct val="100000"/>
              </a:lnSpc>
              <a:spcBef>
                <a:spcPts val="480"/>
              </a:spcBef>
              <a:buAutoNum type="arabicPeriod" startAt="6"/>
              <a:tabLst>
                <a:tab pos="339090" algn="l"/>
              </a:tabLst>
            </a:pPr>
            <a:r>
              <a:rPr sz="2000" spc="-5" dirty="0">
                <a:latin typeface="Calibri"/>
                <a:cs typeface="Calibri"/>
              </a:rPr>
              <a:t>Для организаций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10" dirty="0">
                <a:latin typeface="Calibri"/>
                <a:cs typeface="Calibri"/>
              </a:rPr>
              <a:t>территорий, </a:t>
            </a:r>
            <a:r>
              <a:rPr sz="2000" spc="-15" dirty="0">
                <a:latin typeface="Calibri"/>
                <a:cs typeface="Calibri"/>
              </a:rPr>
              <a:t>подлежащих </a:t>
            </a:r>
            <a:r>
              <a:rPr sz="2000" spc="-5" dirty="0">
                <a:latin typeface="Calibri"/>
                <a:cs typeface="Calibri"/>
              </a:rPr>
              <a:t>обслуживанию </a:t>
            </a:r>
            <a:r>
              <a:rPr sz="2000" spc="-10" dirty="0">
                <a:latin typeface="Calibri"/>
                <a:cs typeface="Calibri"/>
              </a:rPr>
              <a:t>Федеральным  медико-биологическим </a:t>
            </a:r>
            <a:r>
              <a:rPr sz="2000" spc="-5" dirty="0">
                <a:latin typeface="Calibri"/>
                <a:cs typeface="Calibri"/>
              </a:rPr>
              <a:t>агентством </a:t>
            </a:r>
            <a:r>
              <a:rPr sz="2000" spc="-15" dirty="0">
                <a:latin typeface="Calibri"/>
                <a:cs typeface="Calibri"/>
              </a:rPr>
              <a:t>согласно </a:t>
            </a:r>
            <a:r>
              <a:rPr sz="2000" spc="-5" dirty="0">
                <a:latin typeface="Calibri"/>
                <a:cs typeface="Calibri"/>
              </a:rPr>
              <a:t>распоряжению Правительства  </a:t>
            </a:r>
            <a:r>
              <a:rPr sz="2000" spc="-10" dirty="0">
                <a:latin typeface="Calibri"/>
                <a:cs typeface="Calibri"/>
              </a:rPr>
              <a:t>Российской Федерации от </a:t>
            </a:r>
            <a:r>
              <a:rPr sz="2000" spc="-5" dirty="0">
                <a:latin typeface="Calibri"/>
                <a:cs typeface="Calibri"/>
              </a:rPr>
              <a:t>21 </a:t>
            </a:r>
            <a:r>
              <a:rPr sz="2000" spc="-10" dirty="0">
                <a:latin typeface="Calibri"/>
                <a:cs typeface="Calibri"/>
              </a:rPr>
              <a:t>августа </a:t>
            </a:r>
            <a:r>
              <a:rPr sz="2000" spc="-5" dirty="0">
                <a:latin typeface="Calibri"/>
                <a:cs typeface="Calibri"/>
              </a:rPr>
              <a:t>2006 </a:t>
            </a:r>
            <a:r>
              <a:rPr sz="2000" spc="-50" dirty="0">
                <a:latin typeface="Calibri"/>
                <a:cs typeface="Calibri"/>
              </a:rPr>
              <a:t>г. </a:t>
            </a:r>
            <a:r>
              <a:rPr sz="2000" dirty="0">
                <a:latin typeface="Calibri"/>
                <a:cs typeface="Calibri"/>
              </a:rPr>
              <a:t>№ </a:t>
            </a:r>
            <a:r>
              <a:rPr sz="2000" spc="-5" dirty="0">
                <a:latin typeface="Calibri"/>
                <a:cs typeface="Calibri"/>
              </a:rPr>
              <a:t>1156-р (Собрание  </a:t>
            </a:r>
            <a:r>
              <a:rPr sz="2000" spc="-10" dirty="0">
                <a:latin typeface="Calibri"/>
                <a:cs typeface="Calibri"/>
              </a:rPr>
              <a:t>законодательства Российской Федерации, </a:t>
            </a:r>
            <a:r>
              <a:rPr sz="2000" spc="-5" dirty="0">
                <a:latin typeface="Calibri"/>
                <a:cs typeface="Calibri"/>
              </a:rPr>
              <a:t>2006, </a:t>
            </a:r>
            <a:r>
              <a:rPr sz="2000" spc="5" dirty="0">
                <a:latin typeface="Calibri"/>
                <a:cs typeface="Calibri"/>
              </a:rPr>
              <a:t>№ </a:t>
            </a:r>
            <a:r>
              <a:rPr sz="2000" spc="-5" dirty="0">
                <a:latin typeface="Calibri"/>
                <a:cs typeface="Calibri"/>
              </a:rPr>
              <a:t>35, </a:t>
            </a:r>
            <a:r>
              <a:rPr sz="2000" spc="-30" dirty="0">
                <a:latin typeface="Calibri"/>
                <a:cs typeface="Calibri"/>
              </a:rPr>
              <a:t>ст. </a:t>
            </a:r>
            <a:r>
              <a:rPr sz="2000" spc="-5" dirty="0">
                <a:latin typeface="Calibri"/>
                <a:cs typeface="Calibri"/>
              </a:rPr>
              <a:t>3774; №51, </a:t>
            </a:r>
            <a:r>
              <a:rPr sz="2000" spc="-30" dirty="0">
                <a:latin typeface="Calibri"/>
                <a:cs typeface="Calibri"/>
              </a:rPr>
              <a:t>ст. </a:t>
            </a:r>
            <a:r>
              <a:rPr sz="2000" spc="-5" dirty="0">
                <a:latin typeface="Calibri"/>
                <a:cs typeface="Calibri"/>
              </a:rPr>
              <a:t>7526;  2012, </a:t>
            </a:r>
            <a:r>
              <a:rPr sz="2000" dirty="0">
                <a:latin typeface="Calibri"/>
                <a:cs typeface="Calibri"/>
              </a:rPr>
              <a:t>№ </a:t>
            </a:r>
            <a:r>
              <a:rPr sz="2000" spc="-5" dirty="0">
                <a:latin typeface="Calibri"/>
                <a:cs typeface="Calibri"/>
              </a:rPr>
              <a:t>19, </a:t>
            </a:r>
            <a:r>
              <a:rPr sz="2000" spc="-30" dirty="0">
                <a:latin typeface="Calibri"/>
                <a:cs typeface="Calibri"/>
              </a:rPr>
              <a:t>ст. </a:t>
            </a:r>
            <a:r>
              <a:rPr sz="2000" dirty="0">
                <a:latin typeface="Calibri"/>
                <a:cs typeface="Calibri"/>
              </a:rPr>
              <a:t>2410), </a:t>
            </a:r>
            <a:r>
              <a:rPr sz="2000" spc="-10" dirty="0">
                <a:latin typeface="Calibri"/>
                <a:cs typeface="Calibri"/>
              </a:rPr>
              <a:t>количество </a:t>
            </a:r>
            <a:r>
              <a:rPr sz="2000" spc="-15" dirty="0">
                <a:latin typeface="Calibri"/>
                <a:cs typeface="Calibri"/>
              </a:rPr>
              <a:t>должностей </a:t>
            </a:r>
            <a:r>
              <a:rPr sz="2000" spc="-5" dirty="0">
                <a:latin typeface="Calibri"/>
                <a:cs typeface="Calibri"/>
              </a:rPr>
              <a:t>врача-невролога  </a:t>
            </a:r>
            <a:r>
              <a:rPr sz="2000" spc="-10" dirty="0">
                <a:latin typeface="Calibri"/>
                <a:cs typeface="Calibri"/>
              </a:rPr>
              <a:t>неврологического </a:t>
            </a:r>
            <a:r>
              <a:rPr sz="2000" spc="-25" dirty="0">
                <a:latin typeface="Calibri"/>
                <a:cs typeface="Calibri"/>
              </a:rPr>
              <a:t>отделения </a:t>
            </a:r>
            <a:r>
              <a:rPr sz="2000" spc="-5" dirty="0">
                <a:latin typeface="Calibri"/>
                <a:cs typeface="Calibri"/>
              </a:rPr>
              <a:t>для </a:t>
            </a:r>
            <a:r>
              <a:rPr sz="2000" spc="-10" dirty="0">
                <a:latin typeface="Calibri"/>
                <a:cs typeface="Calibri"/>
              </a:rPr>
              <a:t>больных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5" dirty="0">
                <a:latin typeface="Calibri"/>
                <a:cs typeface="Calibri"/>
              </a:rPr>
              <a:t>острыми нарушениями </a:t>
            </a:r>
            <a:r>
              <a:rPr sz="2000" spc="-10" dirty="0">
                <a:latin typeface="Calibri"/>
                <a:cs typeface="Calibri"/>
              </a:rPr>
              <a:t>мозгового  </a:t>
            </a:r>
            <a:r>
              <a:rPr sz="2000" spc="-5" dirty="0">
                <a:latin typeface="Calibri"/>
                <a:cs typeface="Calibri"/>
              </a:rPr>
              <a:t>кровообращения </a:t>
            </a:r>
            <a:r>
              <a:rPr sz="2000" spc="-10" dirty="0">
                <a:latin typeface="Calibri"/>
                <a:cs typeface="Calibri"/>
              </a:rPr>
              <a:t>устанавливается </a:t>
            </a:r>
            <a:r>
              <a:rPr sz="2000" dirty="0">
                <a:latin typeface="Calibri"/>
                <a:cs typeface="Calibri"/>
              </a:rPr>
              <a:t>вне </a:t>
            </a:r>
            <a:r>
              <a:rPr sz="2000" spc="-5" dirty="0">
                <a:latin typeface="Calibri"/>
                <a:cs typeface="Calibri"/>
              </a:rPr>
              <a:t>зависимости </a:t>
            </a:r>
            <a:r>
              <a:rPr sz="2000" spc="-15" dirty="0">
                <a:latin typeface="Calibri"/>
                <a:cs typeface="Calibri"/>
              </a:rPr>
              <a:t>от </a:t>
            </a:r>
            <a:r>
              <a:rPr sz="2000" spc="-5" dirty="0">
                <a:latin typeface="Calibri"/>
                <a:cs typeface="Calibri"/>
              </a:rPr>
              <a:t>численности  прикрепленного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населения.</a:t>
            </a:r>
            <a:endParaRPr sz="2000">
              <a:latin typeface="Calibri"/>
              <a:cs typeface="Calibri"/>
            </a:endParaRPr>
          </a:p>
          <a:p>
            <a:pPr marL="441325">
              <a:lnSpc>
                <a:spcPct val="100000"/>
              </a:lnSpc>
              <a:spcBef>
                <a:spcPts val="1420"/>
              </a:spcBef>
            </a:pPr>
            <a:r>
              <a:rPr sz="1200" dirty="0">
                <a:latin typeface="Calibri"/>
                <a:cs typeface="Calibri"/>
              </a:rPr>
              <a:t>Порядок </a:t>
            </a:r>
            <a:r>
              <a:rPr sz="1200" spc="-5" dirty="0">
                <a:latin typeface="Calibri"/>
                <a:cs typeface="Calibri"/>
              </a:rPr>
              <a:t>оказания медицинской </a:t>
            </a:r>
            <a:r>
              <a:rPr sz="1200" dirty="0">
                <a:latin typeface="Calibri"/>
                <a:cs typeface="Calibri"/>
              </a:rPr>
              <a:t>помощи </a:t>
            </a:r>
            <a:r>
              <a:rPr sz="1200" spc="-10" dirty="0">
                <a:latin typeface="Calibri"/>
                <a:cs typeface="Calibri"/>
              </a:rPr>
              <a:t>больным </a:t>
            </a:r>
            <a:r>
              <a:rPr sz="1200" dirty="0">
                <a:latin typeface="Calibri"/>
                <a:cs typeface="Calibri"/>
              </a:rPr>
              <a:t>с </a:t>
            </a:r>
            <a:r>
              <a:rPr sz="1200" spc="-5" dirty="0">
                <a:latin typeface="Calibri"/>
                <a:cs typeface="Calibri"/>
              </a:rPr>
              <a:t>острыми нарушениями мозгового кровообращения (утв.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приказом</a:t>
            </a:r>
            <a:endParaRPr sz="1200">
              <a:latin typeface="Calibri"/>
              <a:cs typeface="Calibri"/>
            </a:endParaRPr>
          </a:p>
          <a:p>
            <a:pPr marL="441325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Министерства здравоохранения </a:t>
            </a:r>
            <a:r>
              <a:rPr sz="1200" spc="-10" dirty="0">
                <a:latin typeface="Calibri"/>
                <a:cs typeface="Calibri"/>
              </a:rPr>
              <a:t>Российской </a:t>
            </a:r>
            <a:r>
              <a:rPr sz="1200" spc="-5" dirty="0">
                <a:latin typeface="Calibri"/>
                <a:cs typeface="Calibri"/>
              </a:rPr>
              <a:t>Федерации </a:t>
            </a:r>
            <a:r>
              <a:rPr sz="1200" spc="-10" dirty="0">
                <a:latin typeface="Calibri"/>
                <a:cs typeface="Calibri"/>
              </a:rPr>
              <a:t>от </a:t>
            </a:r>
            <a:r>
              <a:rPr sz="1200" dirty="0">
                <a:latin typeface="Calibri"/>
                <a:cs typeface="Calibri"/>
              </a:rPr>
              <a:t>15 </a:t>
            </a:r>
            <a:r>
              <a:rPr sz="1200" spc="-5" dirty="0">
                <a:latin typeface="Calibri"/>
                <a:cs typeface="Calibri"/>
              </a:rPr>
              <a:t>ноября </a:t>
            </a:r>
            <a:r>
              <a:rPr sz="1200" dirty="0">
                <a:latin typeface="Calibri"/>
                <a:cs typeface="Calibri"/>
              </a:rPr>
              <a:t>2012 </a:t>
            </a:r>
            <a:r>
              <a:rPr sz="1200" spc="-30" dirty="0">
                <a:latin typeface="Calibri"/>
                <a:cs typeface="Calibri"/>
              </a:rPr>
              <a:t>г. </a:t>
            </a:r>
            <a:r>
              <a:rPr sz="1200" dirty="0">
                <a:latin typeface="Calibri"/>
                <a:cs typeface="Calibri"/>
              </a:rPr>
              <a:t>№</a:t>
            </a:r>
            <a:r>
              <a:rPr sz="1200" spc="1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928н)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z="2800" spc="-20" dirty="0"/>
              <a:t>Содержание</a:t>
            </a:r>
            <a:r>
              <a:rPr sz="2800" spc="15" dirty="0"/>
              <a:t> </a:t>
            </a:r>
            <a:r>
              <a:rPr sz="2800" spc="-5" dirty="0"/>
              <a:t>лекции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78916" y="1814918"/>
            <a:ext cx="7263130" cy="403796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Организация </a:t>
            </a:r>
            <a:r>
              <a:rPr sz="2800" spc="-10" dirty="0">
                <a:latin typeface="Calibri"/>
                <a:cs typeface="Calibri"/>
              </a:rPr>
              <a:t>физиотерапевтической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помощи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25" dirty="0">
                <a:latin typeface="Calibri"/>
                <a:cs typeface="Calibri"/>
              </a:rPr>
              <a:t>Теоретические </a:t>
            </a:r>
            <a:r>
              <a:rPr sz="2800" b="1" spc="-5" dirty="0">
                <a:latin typeface="Calibri"/>
                <a:cs typeface="Calibri"/>
              </a:rPr>
              <a:t>основы</a:t>
            </a:r>
            <a:r>
              <a:rPr sz="2800" b="1" spc="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физиотерапии</a:t>
            </a:r>
            <a:r>
              <a:rPr sz="2800" spc="-1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Классификация физических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факторов.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Принципы назначения </a:t>
            </a:r>
            <a:r>
              <a:rPr sz="2800" spc="-10" dirty="0">
                <a:latin typeface="Calibri"/>
                <a:cs typeface="Calibri"/>
              </a:rPr>
              <a:t>физических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факторов.</a:t>
            </a:r>
            <a:endParaRPr sz="2800">
              <a:latin typeface="Calibri"/>
              <a:cs typeface="Calibri"/>
            </a:endParaRPr>
          </a:p>
          <a:p>
            <a:pPr marL="355600" marR="87376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434340" algn="l"/>
                <a:tab pos="434975" algn="l"/>
                <a:tab pos="2927985" algn="l"/>
                <a:tab pos="6210935" algn="l"/>
              </a:tabLst>
            </a:pPr>
            <a:r>
              <a:rPr dirty="0"/>
              <a:t>	</a:t>
            </a:r>
            <a:r>
              <a:rPr sz="2800" spc="-5" dirty="0">
                <a:latin typeface="Calibri"/>
                <a:cs typeface="Calibri"/>
              </a:rPr>
              <a:t>Кл</a:t>
            </a:r>
            <a:r>
              <a:rPr sz="2800" dirty="0">
                <a:latin typeface="Calibri"/>
                <a:cs typeface="Calibri"/>
              </a:rPr>
              <a:t>а</a:t>
            </a:r>
            <a:r>
              <a:rPr sz="2800" spc="-5" dirty="0">
                <a:latin typeface="Calibri"/>
                <a:cs typeface="Calibri"/>
              </a:rPr>
              <a:t>ссифи</a:t>
            </a:r>
            <a:r>
              <a:rPr sz="2800" spc="-50" dirty="0">
                <a:latin typeface="Calibri"/>
                <a:cs typeface="Calibri"/>
              </a:rPr>
              <a:t>к</a:t>
            </a:r>
            <a:r>
              <a:rPr sz="2800" spc="-5" dirty="0">
                <a:latin typeface="Calibri"/>
                <a:cs typeface="Calibri"/>
              </a:rPr>
              <a:t>ация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физически</a:t>
            </a:r>
            <a:r>
              <a:rPr sz="2800" spc="-5" dirty="0">
                <a:latin typeface="Calibri"/>
                <a:cs typeface="Calibri"/>
              </a:rPr>
              <a:t>х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ме</a:t>
            </a:r>
            <a:r>
              <a:rPr sz="2800" spc="-55" dirty="0">
                <a:latin typeface="Calibri"/>
                <a:cs typeface="Calibri"/>
              </a:rPr>
              <a:t>т</a:t>
            </a:r>
            <a:r>
              <a:rPr sz="2800" spc="-80" dirty="0">
                <a:latin typeface="Calibri"/>
                <a:cs typeface="Calibri"/>
              </a:rPr>
              <a:t>о</a:t>
            </a:r>
            <a:r>
              <a:rPr sz="2800" spc="-35" dirty="0">
                <a:latin typeface="Calibri"/>
                <a:cs typeface="Calibri"/>
              </a:rPr>
              <a:t>д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в  зависимости </a:t>
            </a:r>
            <a:r>
              <a:rPr sz="2800" spc="-15" dirty="0">
                <a:latin typeface="Calibri"/>
                <a:cs typeface="Calibri"/>
              </a:rPr>
              <a:t>от </a:t>
            </a:r>
            <a:r>
              <a:rPr sz="2800" spc="-10" dirty="0">
                <a:latin typeface="Calibri"/>
                <a:cs typeface="Calibri"/>
              </a:rPr>
              <a:t>лечебного эффекта.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Синдромо </a:t>
            </a:r>
            <a:r>
              <a:rPr sz="2800" spc="-5" dirty="0">
                <a:latin typeface="Calibri"/>
                <a:cs typeface="Calibri"/>
              </a:rPr>
              <a:t>- </a:t>
            </a:r>
            <a:r>
              <a:rPr sz="2800" spc="-15" dirty="0">
                <a:latin typeface="Calibri"/>
                <a:cs typeface="Calibri"/>
              </a:rPr>
              <a:t>патогенетическая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физиотерапия.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Противопоказания для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физиотерапии.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spc="-10" dirty="0"/>
              <a:t>Физиотерапия </a:t>
            </a:r>
            <a:r>
              <a:rPr sz="2800" spc="-20" dirty="0"/>
              <a:t>как</a:t>
            </a:r>
            <a:r>
              <a:rPr sz="2800" spc="65" dirty="0"/>
              <a:t> </a:t>
            </a:r>
            <a:r>
              <a:rPr sz="2800" spc="-20" dirty="0"/>
              <a:t>наука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78916" y="1513713"/>
            <a:ext cx="8041005" cy="3394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Физиотерапия </a:t>
            </a:r>
            <a:r>
              <a:rPr sz="2400" spc="-15" dirty="0">
                <a:latin typeface="Calibri"/>
                <a:cs typeface="Calibri"/>
              </a:rPr>
              <a:t>происходит </a:t>
            </a:r>
            <a:r>
              <a:rPr sz="2400" spc="-10" dirty="0">
                <a:latin typeface="Calibri"/>
                <a:cs typeface="Calibri"/>
              </a:rPr>
              <a:t>от </a:t>
            </a:r>
            <a:r>
              <a:rPr sz="2400" spc="-5" dirty="0">
                <a:latin typeface="Calibri"/>
                <a:cs typeface="Calibri"/>
              </a:rPr>
              <a:t>двух греческих </a:t>
            </a:r>
            <a:r>
              <a:rPr sz="2400" dirty="0">
                <a:latin typeface="Calibri"/>
                <a:cs typeface="Calibri"/>
              </a:rPr>
              <a:t>слов </a:t>
            </a:r>
            <a:r>
              <a:rPr sz="2400" spc="55" dirty="0">
                <a:latin typeface="Calibri"/>
                <a:cs typeface="Calibri"/>
              </a:rPr>
              <a:t>φυςιζ </a:t>
            </a:r>
            <a:r>
              <a:rPr sz="2400" dirty="0">
                <a:latin typeface="Calibri"/>
                <a:cs typeface="Calibri"/>
              </a:rPr>
              <a:t>-  </a:t>
            </a:r>
            <a:r>
              <a:rPr sz="2400" spc="-15" dirty="0">
                <a:latin typeface="Calibri"/>
                <a:cs typeface="Calibri"/>
              </a:rPr>
              <a:t>природа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θεραπεία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5" dirty="0">
                <a:latin typeface="Calibri"/>
                <a:cs typeface="Calibri"/>
              </a:rPr>
              <a:t>терапия, </a:t>
            </a:r>
            <a:r>
              <a:rPr sz="2400" dirty="0">
                <a:latin typeface="Calibri"/>
                <a:cs typeface="Calibri"/>
              </a:rPr>
              <a:t>и в </a:t>
            </a:r>
            <a:r>
              <a:rPr sz="2400" spc="-5" dirty="0">
                <a:latin typeface="Calibri"/>
                <a:cs typeface="Calibri"/>
              </a:rPr>
              <a:t>буквальном </a:t>
            </a:r>
            <a:r>
              <a:rPr sz="2400" spc="-15" dirty="0">
                <a:latin typeface="Calibri"/>
                <a:cs typeface="Calibri"/>
              </a:rPr>
              <a:t>переводе  определяет </a:t>
            </a:r>
            <a:r>
              <a:rPr sz="2400" spc="-5" dirty="0">
                <a:latin typeface="Calibri"/>
                <a:cs typeface="Calibri"/>
              </a:rPr>
              <a:t>лечение </a:t>
            </a:r>
            <a:r>
              <a:rPr sz="2400" spc="-10" dirty="0">
                <a:latin typeface="Calibri"/>
                <a:cs typeface="Calibri"/>
              </a:rPr>
              <a:t>больных природными </a:t>
            </a:r>
            <a:r>
              <a:rPr sz="2400" spc="-5" dirty="0">
                <a:latin typeface="Calibri"/>
                <a:cs typeface="Calibri"/>
              </a:rPr>
              <a:t>(физическими)  </a:t>
            </a:r>
            <a:r>
              <a:rPr sz="2400" spc="-10" dirty="0">
                <a:latin typeface="Calibri"/>
                <a:cs typeface="Calibri"/>
              </a:rPr>
              <a:t>факторами.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ct val="100200"/>
              </a:lnSpc>
              <a:spcBef>
                <a:spcPts val="570"/>
              </a:spcBef>
            </a:pPr>
            <a:r>
              <a:rPr sz="2400" dirty="0">
                <a:latin typeface="Calibri"/>
                <a:cs typeface="Calibri"/>
              </a:rPr>
              <a:t>В </a:t>
            </a:r>
            <a:r>
              <a:rPr sz="2400" spc="-10" dirty="0">
                <a:latin typeface="Calibri"/>
                <a:cs typeface="Calibri"/>
              </a:rPr>
              <a:t>настоящее </a:t>
            </a:r>
            <a:r>
              <a:rPr sz="2400" spc="-5" dirty="0">
                <a:latin typeface="Calibri"/>
                <a:cs typeface="Calibri"/>
              </a:rPr>
              <a:t>время физиотерапию </a:t>
            </a:r>
            <a:r>
              <a:rPr sz="2400" spc="-10" dirty="0">
                <a:latin typeface="Calibri"/>
                <a:cs typeface="Calibri"/>
              </a:rPr>
              <a:t>рассматривают </a:t>
            </a:r>
            <a:r>
              <a:rPr sz="2400" spc="-15" dirty="0">
                <a:latin typeface="Calibri"/>
                <a:cs typeface="Calibri"/>
              </a:rPr>
              <a:t>как  </a:t>
            </a:r>
            <a:r>
              <a:rPr sz="2400" spc="-10" dirty="0">
                <a:latin typeface="Calibri"/>
                <a:cs typeface="Calibri"/>
              </a:rPr>
              <a:t>область </a:t>
            </a:r>
            <a:r>
              <a:rPr sz="2400" spc="-5" dirty="0">
                <a:latin typeface="Calibri"/>
                <a:cs typeface="Calibri"/>
              </a:rPr>
              <a:t>практической </a:t>
            </a:r>
            <a:r>
              <a:rPr sz="2400" spc="-10" dirty="0">
                <a:latin typeface="Calibri"/>
                <a:cs typeface="Calibri"/>
              </a:rPr>
              <a:t>медицины, </a:t>
            </a:r>
            <a:r>
              <a:rPr sz="2400" spc="-5" dirty="0">
                <a:latin typeface="Calibri"/>
                <a:cs typeface="Calibri"/>
              </a:rPr>
              <a:t>изучающую действие </a:t>
            </a:r>
            <a:r>
              <a:rPr sz="2400" dirty="0">
                <a:latin typeface="Calibri"/>
                <a:cs typeface="Calibri"/>
              </a:rPr>
              <a:t>на  </a:t>
            </a:r>
            <a:r>
              <a:rPr sz="2400" spc="-5" dirty="0">
                <a:latin typeface="Calibri"/>
                <a:cs typeface="Calibri"/>
              </a:rPr>
              <a:t>организм </a:t>
            </a:r>
            <a:r>
              <a:rPr sz="2400" spc="-10" dirty="0">
                <a:latin typeface="Calibri"/>
                <a:cs typeface="Calibri"/>
              </a:rPr>
              <a:t>природных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искусственно </a:t>
            </a:r>
            <a:r>
              <a:rPr sz="2400" spc="-10" dirty="0">
                <a:latin typeface="Calibri"/>
                <a:cs typeface="Calibri"/>
              </a:rPr>
              <a:t>создаваемых  </a:t>
            </a:r>
            <a:r>
              <a:rPr sz="2400" spc="-5" dirty="0">
                <a:latin typeface="Calibri"/>
                <a:cs typeface="Calibri"/>
              </a:rPr>
              <a:t>физических </a:t>
            </a:r>
            <a:r>
              <a:rPr sz="2400" spc="-10" dirty="0">
                <a:latin typeface="Calibri"/>
                <a:cs typeface="Calibri"/>
              </a:rPr>
              <a:t>факторов, </a:t>
            </a:r>
            <a:r>
              <a:rPr sz="2400" spc="-5" dirty="0">
                <a:latin typeface="Calibri"/>
                <a:cs typeface="Calibri"/>
              </a:rPr>
              <a:t>применяемых для лечения </a:t>
            </a:r>
            <a:r>
              <a:rPr sz="2400" spc="-10" dirty="0">
                <a:latin typeface="Calibri"/>
                <a:cs typeface="Calibri"/>
              </a:rPr>
              <a:t>больных,  </a:t>
            </a:r>
            <a:r>
              <a:rPr sz="2400" spc="-5" dirty="0">
                <a:latin typeface="Calibri"/>
                <a:cs typeface="Calibri"/>
              </a:rPr>
              <a:t>профилактики </a:t>
            </a:r>
            <a:r>
              <a:rPr sz="2400" spc="-10" dirty="0">
                <a:latin typeface="Calibri"/>
                <a:cs typeface="Calibri"/>
              </a:rPr>
              <a:t>заболеваний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медицинской</a:t>
            </a:r>
            <a:r>
              <a:rPr sz="2400" spc="-5" dirty="0">
                <a:latin typeface="Calibri"/>
                <a:cs typeface="Calibri"/>
              </a:rPr>
              <a:t> реабилитации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93285" y="5084826"/>
            <a:ext cx="4104473" cy="1487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spc="-10" dirty="0"/>
              <a:t>Физиотерапия </a:t>
            </a:r>
            <a:r>
              <a:rPr sz="2800" spc="-20" dirty="0"/>
              <a:t>как</a:t>
            </a:r>
            <a:r>
              <a:rPr sz="2800" spc="65" dirty="0"/>
              <a:t> </a:t>
            </a:r>
            <a:r>
              <a:rPr sz="2800" spc="-20" dirty="0"/>
              <a:t>наука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47217" y="1737105"/>
            <a:ext cx="8039734" cy="3903979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6350" algn="just">
              <a:lnSpc>
                <a:spcPts val="2310"/>
              </a:lnSpc>
              <a:spcBef>
                <a:spcPts val="650"/>
              </a:spcBef>
            </a:pPr>
            <a:r>
              <a:rPr sz="2400" b="1" spc="-10" dirty="0">
                <a:latin typeface="Calibri"/>
                <a:cs typeface="Calibri"/>
              </a:rPr>
              <a:t>Предметом </a:t>
            </a:r>
            <a:r>
              <a:rPr sz="2400" dirty="0">
                <a:latin typeface="Calibri"/>
                <a:cs typeface="Calibri"/>
              </a:rPr>
              <a:t>изучения </a:t>
            </a:r>
            <a:r>
              <a:rPr sz="2400" spc="-10" dirty="0">
                <a:latin typeface="Calibri"/>
                <a:cs typeface="Calibri"/>
              </a:rPr>
              <a:t>физической </a:t>
            </a:r>
            <a:r>
              <a:rPr sz="2400" spc="-5" dirty="0">
                <a:latin typeface="Calibri"/>
                <a:cs typeface="Calibri"/>
              </a:rPr>
              <a:t>терапии </a:t>
            </a:r>
            <a:r>
              <a:rPr sz="2400" spc="-10" dirty="0">
                <a:latin typeface="Calibri"/>
                <a:cs typeface="Calibri"/>
              </a:rPr>
              <a:t>являются  </a:t>
            </a:r>
            <a:r>
              <a:rPr sz="2400" spc="-5" dirty="0">
                <a:latin typeface="Calibri"/>
                <a:cs typeface="Calibri"/>
              </a:rPr>
              <a:t>лечебные физические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факторы.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80000"/>
              </a:lnSpc>
            </a:pPr>
            <a:r>
              <a:rPr sz="2400" b="1" spc="-10" dirty="0">
                <a:latin typeface="Calibri"/>
                <a:cs typeface="Calibri"/>
              </a:rPr>
              <a:t>Объектом </a:t>
            </a:r>
            <a:r>
              <a:rPr sz="2400" dirty="0">
                <a:latin typeface="Calibri"/>
                <a:cs typeface="Calibri"/>
              </a:rPr>
              <a:t>изучения </a:t>
            </a:r>
            <a:r>
              <a:rPr sz="2400" spc="-5" dirty="0">
                <a:latin typeface="Calibri"/>
                <a:cs typeface="Calibri"/>
              </a:rPr>
              <a:t>физиотерапии </a:t>
            </a:r>
            <a:r>
              <a:rPr sz="2400" spc="-10" dirty="0">
                <a:latin typeface="Calibri"/>
                <a:cs typeface="Calibri"/>
              </a:rPr>
              <a:t>является </a:t>
            </a:r>
            <a:r>
              <a:rPr sz="2400" i="1" spc="-10" dirty="0">
                <a:latin typeface="Calibri"/>
                <a:cs typeface="Calibri"/>
              </a:rPr>
              <a:t>человек</a:t>
            </a:r>
            <a:r>
              <a:rPr sz="2400" spc="-10" dirty="0">
                <a:latin typeface="Calibri"/>
                <a:cs typeface="Calibri"/>
              </a:rPr>
              <a:t>,  подвергаемый </a:t>
            </a:r>
            <a:r>
              <a:rPr sz="2400" spc="-5" dirty="0">
                <a:latin typeface="Calibri"/>
                <a:cs typeface="Calibri"/>
              </a:rPr>
              <a:t>воздействию физических </a:t>
            </a:r>
            <a:r>
              <a:rPr sz="2400" spc="-10" dirty="0">
                <a:latin typeface="Calibri"/>
                <a:cs typeface="Calibri"/>
              </a:rPr>
              <a:t>факторов </a:t>
            </a:r>
            <a:r>
              <a:rPr sz="2400" dirty="0">
                <a:latin typeface="Calibri"/>
                <a:cs typeface="Calibri"/>
              </a:rPr>
              <a:t>с  </a:t>
            </a:r>
            <a:r>
              <a:rPr sz="2400" spc="-5" dirty="0">
                <a:latin typeface="Calibri"/>
                <a:cs typeface="Calibri"/>
              </a:rPr>
              <a:t>лечебной, профилактической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реабилитационной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целями.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80000"/>
              </a:lnSpc>
              <a:spcBef>
                <a:spcPts val="5"/>
              </a:spcBef>
              <a:tabLst>
                <a:tab pos="2103755" algn="l"/>
                <a:tab pos="2801620" algn="l"/>
                <a:tab pos="5379085" algn="l"/>
                <a:tab pos="5935345" algn="l"/>
              </a:tabLst>
            </a:pPr>
            <a:r>
              <a:rPr sz="2400" spc="-5" dirty="0">
                <a:latin typeface="Calibri"/>
                <a:cs typeface="Calibri"/>
              </a:rPr>
              <a:t>Механизмы действия лечебных физических </a:t>
            </a:r>
            <a:r>
              <a:rPr sz="2400" spc="-10" dirty="0">
                <a:latin typeface="Calibri"/>
                <a:cs typeface="Calibri"/>
              </a:rPr>
              <a:t>факторов </a:t>
            </a:r>
            <a:r>
              <a:rPr sz="2400" dirty="0">
                <a:latin typeface="Calibri"/>
                <a:cs typeface="Calibri"/>
              </a:rPr>
              <a:t>при  </a:t>
            </a:r>
            <a:r>
              <a:rPr sz="2400" spc="-10" dirty="0">
                <a:latin typeface="Calibri"/>
                <a:cs typeface="Calibri"/>
              </a:rPr>
              <a:t>различных </a:t>
            </a:r>
            <a:r>
              <a:rPr sz="2400" dirty="0">
                <a:latin typeface="Calibri"/>
                <a:cs typeface="Calibri"/>
              </a:rPr>
              <a:t>видах </a:t>
            </a:r>
            <a:r>
              <a:rPr sz="2400" spc="-15" dirty="0">
                <a:latin typeface="Calibri"/>
                <a:cs typeface="Calibri"/>
              </a:rPr>
              <a:t>патологии </a:t>
            </a:r>
            <a:r>
              <a:rPr sz="2400" spc="-10" dirty="0">
                <a:latin typeface="Calibri"/>
                <a:cs typeface="Calibri"/>
              </a:rPr>
              <a:t>исследуют путем </a:t>
            </a:r>
            <a:r>
              <a:rPr sz="2400" b="1" spc="-5" dirty="0">
                <a:latin typeface="Calibri"/>
                <a:cs typeface="Calibri"/>
              </a:rPr>
              <a:t>специальных  ме</a:t>
            </a:r>
            <a:r>
              <a:rPr sz="2400" b="1" spc="-25" dirty="0">
                <a:latin typeface="Calibri"/>
                <a:cs typeface="Calibri"/>
              </a:rPr>
              <a:t>т</a:t>
            </a:r>
            <a:r>
              <a:rPr sz="2400" b="1" spc="-60" dirty="0">
                <a:latin typeface="Calibri"/>
                <a:cs typeface="Calibri"/>
              </a:rPr>
              <a:t>о</a:t>
            </a:r>
            <a:r>
              <a:rPr sz="2400" b="1" spc="-35" dirty="0">
                <a:latin typeface="Calibri"/>
                <a:cs typeface="Calibri"/>
              </a:rPr>
              <a:t>д</a:t>
            </a:r>
            <a:r>
              <a:rPr sz="2400" b="1" dirty="0">
                <a:latin typeface="Calibri"/>
                <a:cs typeface="Calibri"/>
              </a:rPr>
              <a:t>о</a:t>
            </a:r>
            <a:r>
              <a:rPr sz="2400" b="1" spc="-5" dirty="0">
                <a:latin typeface="Calibri"/>
                <a:cs typeface="Calibri"/>
              </a:rPr>
              <a:t>в</a:t>
            </a:r>
            <a:r>
              <a:rPr sz="2400" dirty="0">
                <a:latin typeface="Calibri"/>
                <a:cs typeface="Calibri"/>
              </a:rPr>
              <a:t>:	</a:t>
            </a:r>
            <a:r>
              <a:rPr sz="2400" spc="-5" dirty="0">
                <a:latin typeface="Calibri"/>
                <a:cs typeface="Calibri"/>
              </a:rPr>
              <a:t>м</a:t>
            </a:r>
            <a:r>
              <a:rPr sz="2400" spc="-15" dirty="0">
                <a:latin typeface="Calibri"/>
                <a:cs typeface="Calibri"/>
              </a:rPr>
              <a:t>о</a:t>
            </a:r>
            <a:r>
              <a:rPr sz="2400" spc="5" dirty="0">
                <a:latin typeface="Calibri"/>
                <a:cs typeface="Calibri"/>
              </a:rPr>
              <a:t>р</a:t>
            </a:r>
            <a:r>
              <a:rPr sz="2400" spc="-5" dirty="0">
                <a:latin typeface="Calibri"/>
                <a:cs typeface="Calibri"/>
              </a:rPr>
              <a:t>ф</a:t>
            </a:r>
            <a:r>
              <a:rPr sz="2400" spc="-55" dirty="0">
                <a:latin typeface="Calibri"/>
                <a:cs typeface="Calibri"/>
              </a:rPr>
              <a:t>о</a:t>
            </a:r>
            <a:r>
              <a:rPr sz="2400" spc="-5" dirty="0">
                <a:latin typeface="Calibri"/>
                <a:cs typeface="Calibri"/>
              </a:rPr>
              <a:t>л</a:t>
            </a:r>
            <a:r>
              <a:rPr sz="2400" spc="-10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гических,	</a:t>
            </a:r>
            <a:r>
              <a:rPr sz="2400" spc="-5" dirty="0">
                <a:latin typeface="Calibri"/>
                <a:cs typeface="Calibri"/>
              </a:rPr>
              <a:t>физи</a:t>
            </a:r>
            <a:r>
              <a:rPr sz="2400" spc="-40" dirty="0">
                <a:latin typeface="Calibri"/>
                <a:cs typeface="Calibri"/>
              </a:rPr>
              <a:t>к</a:t>
            </a:r>
            <a:r>
              <a:rPr sz="2400" spc="-5" dirty="0">
                <a:latin typeface="Calibri"/>
                <a:cs typeface="Calibri"/>
              </a:rPr>
              <a:t>о-химич</a:t>
            </a:r>
            <a:r>
              <a:rPr sz="2400" spc="5" dirty="0">
                <a:latin typeface="Calibri"/>
                <a:cs typeface="Calibri"/>
              </a:rPr>
              <a:t>е</a:t>
            </a:r>
            <a:r>
              <a:rPr sz="2400" dirty="0">
                <a:latin typeface="Calibri"/>
                <a:cs typeface="Calibri"/>
              </a:rPr>
              <a:t>ских,  клиниче</a:t>
            </a:r>
            <a:r>
              <a:rPr sz="2400" spc="5" dirty="0">
                <a:latin typeface="Calibri"/>
                <a:cs typeface="Calibri"/>
              </a:rPr>
              <a:t>с</a:t>
            </a:r>
            <a:r>
              <a:rPr sz="2400" dirty="0">
                <a:latin typeface="Calibri"/>
                <a:cs typeface="Calibri"/>
              </a:rPr>
              <a:t>ких,		б</a:t>
            </a:r>
            <a:r>
              <a:rPr sz="2400" spc="-10" dirty="0">
                <a:latin typeface="Calibri"/>
                <a:cs typeface="Calibri"/>
              </a:rPr>
              <a:t>и</a:t>
            </a:r>
            <a:r>
              <a:rPr sz="2400" spc="-5" dirty="0">
                <a:latin typeface="Calibri"/>
                <a:cs typeface="Calibri"/>
              </a:rPr>
              <a:t>офизиче</a:t>
            </a:r>
            <a:r>
              <a:rPr sz="2400" spc="5" dirty="0">
                <a:latin typeface="Calibri"/>
                <a:cs typeface="Calibri"/>
              </a:rPr>
              <a:t>с</a:t>
            </a:r>
            <a:r>
              <a:rPr sz="2400" spc="-10" dirty="0">
                <a:latin typeface="Calibri"/>
                <a:cs typeface="Calibri"/>
              </a:rPr>
              <a:t>к</a:t>
            </a:r>
            <a:r>
              <a:rPr sz="2400" dirty="0">
                <a:latin typeface="Calibri"/>
                <a:cs typeface="Calibri"/>
              </a:rPr>
              <a:t>их,		би</a:t>
            </a:r>
            <a:r>
              <a:rPr sz="2400" spc="-30" dirty="0">
                <a:latin typeface="Calibri"/>
                <a:cs typeface="Calibri"/>
              </a:rPr>
              <a:t>о</a:t>
            </a:r>
            <a:r>
              <a:rPr sz="2400" spc="-5" dirty="0">
                <a:latin typeface="Calibri"/>
                <a:cs typeface="Calibri"/>
              </a:rPr>
              <a:t>химиче</a:t>
            </a:r>
            <a:r>
              <a:rPr sz="2400" spc="5" dirty="0">
                <a:latin typeface="Calibri"/>
                <a:cs typeface="Calibri"/>
              </a:rPr>
              <a:t>с</a:t>
            </a:r>
            <a:r>
              <a:rPr sz="2400" dirty="0">
                <a:latin typeface="Calibri"/>
                <a:cs typeface="Calibri"/>
              </a:rPr>
              <a:t>ких,  </a:t>
            </a:r>
            <a:r>
              <a:rPr sz="2400" spc="-10" dirty="0">
                <a:latin typeface="Calibri"/>
                <a:cs typeface="Calibri"/>
              </a:rPr>
              <a:t>физиологических, иммунологических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многих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других.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28663"/>
            <a:ext cx="8229600" cy="92265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247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70"/>
              </a:spcBef>
            </a:pPr>
            <a:r>
              <a:rPr sz="2800" spc="-5" dirty="0"/>
              <a:t>История</a:t>
            </a:r>
            <a:r>
              <a:rPr sz="2800" spc="-15" dirty="0"/>
              <a:t> </a:t>
            </a:r>
            <a:r>
              <a:rPr sz="2800" spc="-10" dirty="0"/>
              <a:t>физиотерапии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29590" y="1152524"/>
            <a:ext cx="42259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Calibri"/>
                <a:cs typeface="Calibri"/>
              </a:rPr>
              <a:t>I </a:t>
            </a:r>
            <a:r>
              <a:rPr sz="2200" b="1" spc="-10" dirty="0">
                <a:latin typeface="Calibri"/>
                <a:cs typeface="Calibri"/>
              </a:rPr>
              <a:t>этап </a:t>
            </a:r>
            <a:r>
              <a:rPr sz="2200" b="1" spc="-5" dirty="0">
                <a:latin typeface="Calibri"/>
                <a:cs typeface="Calibri"/>
              </a:rPr>
              <a:t>- </a:t>
            </a:r>
            <a:r>
              <a:rPr sz="2200" b="1" spc="-10" dirty="0">
                <a:latin typeface="Calibri"/>
                <a:cs typeface="Calibri"/>
              </a:rPr>
              <a:t>зарождение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физиотерапии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590" y="1487804"/>
            <a:ext cx="44367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  <a:tab pos="927100" algn="l"/>
                <a:tab pos="1608455" algn="l"/>
                <a:tab pos="2198370" algn="l"/>
                <a:tab pos="2699385" algn="l"/>
                <a:tab pos="3314065" algn="l"/>
                <a:tab pos="3647440" algn="l"/>
              </a:tabLst>
            </a:pPr>
            <a:r>
              <a:rPr sz="2200" spc="-10" dirty="0">
                <a:latin typeface="Calibri"/>
                <a:cs typeface="Calibri"/>
              </a:rPr>
              <a:t>I</a:t>
            </a:r>
            <a:r>
              <a:rPr sz="2200" spc="-5" dirty="0">
                <a:latin typeface="Calibri"/>
                <a:cs typeface="Calibri"/>
              </a:rPr>
              <a:t>V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ты</a:t>
            </a:r>
            <a:r>
              <a:rPr sz="2200" spc="-10" dirty="0">
                <a:latin typeface="Calibri"/>
                <a:cs typeface="Calibri"/>
              </a:rPr>
              <a:t>с</a:t>
            </a:r>
            <a:r>
              <a:rPr sz="2200" spc="-5" dirty="0">
                <a:latin typeface="Calibri"/>
                <a:cs typeface="Calibri"/>
              </a:rPr>
              <a:t>.</a:t>
            </a:r>
            <a:r>
              <a:rPr sz="2200" dirty="0">
                <a:latin typeface="Calibri"/>
                <a:cs typeface="Calibri"/>
              </a:rPr>
              <a:t>	л</a:t>
            </a:r>
            <a:r>
              <a:rPr sz="2200" spc="-20" dirty="0">
                <a:latin typeface="Calibri"/>
                <a:cs typeface="Calibri"/>
              </a:rPr>
              <a:t>е</a:t>
            </a:r>
            <a:r>
              <a:rPr sz="2200" spc="-5" dirty="0">
                <a:latin typeface="Calibri"/>
                <a:cs typeface="Calibri"/>
              </a:rPr>
              <a:t>т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20" dirty="0">
                <a:latin typeface="Calibri"/>
                <a:cs typeface="Calibri"/>
              </a:rPr>
              <a:t>д</a:t>
            </a:r>
            <a:r>
              <a:rPr sz="2200" spc="-5" dirty="0">
                <a:latin typeface="Calibri"/>
                <a:cs typeface="Calibri"/>
              </a:rPr>
              <a:t>о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н</a:t>
            </a:r>
            <a:r>
              <a:rPr sz="2200" spc="-10" dirty="0">
                <a:latin typeface="Calibri"/>
                <a:cs typeface="Calibri"/>
              </a:rPr>
              <a:t>.э</a:t>
            </a:r>
            <a:r>
              <a:rPr sz="2200" spc="-5" dirty="0">
                <a:latin typeface="Calibri"/>
                <a:cs typeface="Calibri"/>
              </a:rPr>
              <a:t>.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в</a:t>
            </a:r>
            <a:r>
              <a:rPr sz="2200" dirty="0">
                <a:latin typeface="Calibri"/>
                <a:cs typeface="Calibri"/>
              </a:rPr>
              <a:t>	Ег</a:t>
            </a:r>
            <a:r>
              <a:rPr sz="2200" spc="-5" dirty="0">
                <a:latin typeface="Calibri"/>
                <a:cs typeface="Calibri"/>
              </a:rPr>
              <a:t>ип</a:t>
            </a:r>
            <a:r>
              <a:rPr sz="2200" spc="-20" dirty="0">
                <a:latin typeface="Calibri"/>
                <a:cs typeface="Calibri"/>
              </a:rPr>
              <a:t>т</a:t>
            </a:r>
            <a:r>
              <a:rPr sz="2200" spc="-5" dirty="0">
                <a:latin typeface="Calibri"/>
                <a:cs typeface="Calibri"/>
              </a:rPr>
              <a:t>е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41823" y="1487804"/>
            <a:ext cx="366585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60830" algn="l"/>
                <a:tab pos="2938780" algn="l"/>
              </a:tabLst>
            </a:pPr>
            <a:r>
              <a:rPr sz="2200" spc="-5" dirty="0">
                <a:latin typeface="Calibri"/>
                <a:cs typeface="Calibri"/>
              </a:rPr>
              <a:t>при</a:t>
            </a:r>
            <a:r>
              <a:rPr sz="2200" dirty="0">
                <a:latin typeface="Calibri"/>
                <a:cs typeface="Calibri"/>
              </a:rPr>
              <a:t>ме</a:t>
            </a:r>
            <a:r>
              <a:rPr sz="2200" spc="-5" dirty="0">
                <a:latin typeface="Calibri"/>
                <a:cs typeface="Calibri"/>
              </a:rPr>
              <a:t>няли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ле</a:t>
            </a:r>
            <a:r>
              <a:rPr sz="2200" dirty="0">
                <a:latin typeface="Calibri"/>
                <a:cs typeface="Calibri"/>
              </a:rPr>
              <a:t>че</a:t>
            </a:r>
            <a:r>
              <a:rPr sz="2200" spc="-5" dirty="0">
                <a:latin typeface="Calibri"/>
                <a:cs typeface="Calibri"/>
              </a:rPr>
              <a:t>б</a:t>
            </a:r>
            <a:r>
              <a:rPr sz="2200" dirty="0">
                <a:latin typeface="Calibri"/>
                <a:cs typeface="Calibri"/>
              </a:rPr>
              <a:t>н</a:t>
            </a:r>
            <a:r>
              <a:rPr sz="2200" spc="-5" dirty="0">
                <a:latin typeface="Calibri"/>
                <a:cs typeface="Calibri"/>
              </a:rPr>
              <a:t>ые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гряз</a:t>
            </a:r>
            <a:r>
              <a:rPr sz="2200" spc="-15" dirty="0">
                <a:latin typeface="Calibri"/>
                <a:cs typeface="Calibri"/>
              </a:rPr>
              <a:t>и</a:t>
            </a:r>
            <a:r>
              <a:rPr sz="2200" spc="-5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III </a:t>
            </a:r>
            <a:r>
              <a:rPr spc="-10" dirty="0"/>
              <a:t>веке </a:t>
            </a:r>
            <a:r>
              <a:rPr spc="-20" dirty="0"/>
              <a:t>до </a:t>
            </a:r>
            <a:r>
              <a:rPr spc="-5" dirty="0"/>
              <a:t>н.э. -</a:t>
            </a:r>
            <a:r>
              <a:rPr spc="40" dirty="0"/>
              <a:t> </a:t>
            </a:r>
            <a:r>
              <a:rPr spc="-10" dirty="0"/>
              <a:t>термы.</a:t>
            </a:r>
          </a:p>
          <a:p>
            <a:pPr marL="355600" marR="6350" indent="-342900">
              <a:lnSpc>
                <a:spcPct val="80000"/>
              </a:lnSpc>
              <a:spcBef>
                <a:spcPts val="525"/>
              </a:spcBef>
              <a:buFont typeface="Arial"/>
              <a:buChar char="•"/>
              <a:tabLst>
                <a:tab pos="354965" algn="l"/>
                <a:tab pos="355600" algn="l"/>
                <a:tab pos="1423670" algn="l"/>
                <a:tab pos="1809750" algn="l"/>
                <a:tab pos="2244090" algn="l"/>
                <a:tab pos="2792730" algn="l"/>
                <a:tab pos="4135120" algn="l"/>
                <a:tab pos="5920105" algn="l"/>
                <a:tab pos="7185659" algn="l"/>
                <a:tab pos="7453630" algn="l"/>
              </a:tabLst>
            </a:pPr>
            <a:r>
              <a:rPr spc="-5" dirty="0"/>
              <a:t>460</a:t>
            </a:r>
            <a:r>
              <a:rPr spc="-10" dirty="0"/>
              <a:t>-</a:t>
            </a:r>
            <a:r>
              <a:rPr spc="-5" dirty="0"/>
              <a:t>3</a:t>
            </a:r>
            <a:r>
              <a:rPr spc="-15" dirty="0"/>
              <a:t>7</a:t>
            </a:r>
            <a:r>
              <a:rPr spc="-5" dirty="0"/>
              <a:t>7</a:t>
            </a:r>
            <a:r>
              <a:rPr dirty="0"/>
              <a:t>	</a:t>
            </a:r>
            <a:r>
              <a:rPr spc="-10" dirty="0"/>
              <a:t>г</a:t>
            </a:r>
            <a:r>
              <a:rPr spc="-105" dirty="0"/>
              <a:t>г</a:t>
            </a:r>
            <a:r>
              <a:rPr spc="-5" dirty="0"/>
              <a:t>.</a:t>
            </a:r>
            <a:r>
              <a:rPr dirty="0"/>
              <a:t>	</a:t>
            </a:r>
            <a:r>
              <a:rPr spc="-35" dirty="0"/>
              <a:t>д</a:t>
            </a:r>
            <a:r>
              <a:rPr spc="-5" dirty="0"/>
              <a:t>о</a:t>
            </a:r>
            <a:r>
              <a:rPr dirty="0"/>
              <a:t>	</a:t>
            </a:r>
            <a:r>
              <a:rPr spc="-5" dirty="0"/>
              <a:t>н</a:t>
            </a:r>
            <a:r>
              <a:rPr spc="-10" dirty="0"/>
              <a:t>.э</a:t>
            </a:r>
            <a:r>
              <a:rPr spc="-5" dirty="0"/>
              <a:t>.</a:t>
            </a:r>
            <a:r>
              <a:rPr dirty="0"/>
              <a:t>	</a:t>
            </a:r>
            <a:r>
              <a:rPr spc="-160" dirty="0"/>
              <a:t>Г</a:t>
            </a:r>
            <a:r>
              <a:rPr dirty="0"/>
              <a:t>и</a:t>
            </a:r>
            <a:r>
              <a:rPr spc="-5" dirty="0"/>
              <a:t>пп</a:t>
            </a:r>
            <a:r>
              <a:rPr dirty="0"/>
              <a:t>о</a:t>
            </a:r>
            <a:r>
              <a:rPr spc="-5" dirty="0"/>
              <a:t>кр</a:t>
            </a:r>
            <a:r>
              <a:rPr spc="-15" dirty="0"/>
              <a:t>а</a:t>
            </a:r>
            <a:r>
              <a:rPr spc="-5" dirty="0"/>
              <a:t>т</a:t>
            </a:r>
            <a:r>
              <a:rPr dirty="0"/>
              <a:t>	</a:t>
            </a:r>
            <a:r>
              <a:rPr spc="-10" dirty="0"/>
              <a:t>ра</a:t>
            </a:r>
            <a:r>
              <a:rPr spc="-20" dirty="0"/>
              <a:t>с</a:t>
            </a:r>
            <a:r>
              <a:rPr spc="-5" dirty="0"/>
              <a:t>см</a:t>
            </a:r>
            <a:r>
              <a:rPr spc="-15" dirty="0"/>
              <a:t>а</a:t>
            </a:r>
            <a:r>
              <a:rPr spc="-10" dirty="0"/>
              <a:t>трив</a:t>
            </a:r>
            <a:r>
              <a:rPr dirty="0"/>
              <a:t>а</a:t>
            </a:r>
            <a:r>
              <a:rPr spc="-5" dirty="0"/>
              <a:t>л</a:t>
            </a:r>
            <a:r>
              <a:rPr dirty="0"/>
              <a:t>	</a:t>
            </a:r>
            <a:r>
              <a:rPr spc="-5" dirty="0"/>
              <a:t>о</a:t>
            </a:r>
            <a:r>
              <a:rPr spc="-10" dirty="0"/>
              <a:t>рганиз</a:t>
            </a:r>
            <a:r>
              <a:rPr spc="-5" dirty="0"/>
              <a:t>м</a:t>
            </a:r>
            <a:r>
              <a:rPr dirty="0"/>
              <a:t>	</a:t>
            </a:r>
            <a:r>
              <a:rPr spc="-5" dirty="0"/>
              <a:t>в</a:t>
            </a:r>
            <a:r>
              <a:rPr dirty="0"/>
              <a:t>	</a:t>
            </a:r>
            <a:r>
              <a:rPr spc="-30" dirty="0"/>
              <a:t>т</a:t>
            </a:r>
            <a:r>
              <a:rPr spc="-5" dirty="0"/>
              <a:t>ес</a:t>
            </a:r>
            <a:r>
              <a:rPr dirty="0"/>
              <a:t>н</a:t>
            </a:r>
            <a:r>
              <a:rPr spc="-5" dirty="0"/>
              <a:t>ой  </a:t>
            </a:r>
            <a:r>
              <a:rPr spc="-10" dirty="0"/>
              <a:t>связи </a:t>
            </a:r>
            <a:r>
              <a:rPr spc="-5" dirty="0"/>
              <a:t>с </a:t>
            </a:r>
            <a:r>
              <a:rPr spc="-10" dirty="0"/>
              <a:t>окружающей</a:t>
            </a:r>
            <a:r>
              <a:rPr spc="-5" dirty="0"/>
              <a:t> </a:t>
            </a:r>
            <a:r>
              <a:rPr spc="-15" dirty="0"/>
              <a:t>средой.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2396490" algn="l"/>
              </a:tabLst>
            </a:pPr>
            <a:r>
              <a:rPr spc="-5" dirty="0"/>
              <a:t>131 - 201</a:t>
            </a:r>
            <a:r>
              <a:rPr dirty="0"/>
              <a:t> </a:t>
            </a:r>
            <a:r>
              <a:rPr spc="-40" dirty="0"/>
              <a:t>гг.</a:t>
            </a:r>
            <a:r>
              <a:rPr spc="20" dirty="0"/>
              <a:t> </a:t>
            </a:r>
            <a:r>
              <a:rPr spc="-5" dirty="0"/>
              <a:t>н.э.	</a:t>
            </a:r>
            <a:r>
              <a:rPr spc="-35" dirty="0"/>
              <a:t>Гален </a:t>
            </a:r>
            <a:r>
              <a:rPr spc="-5" dirty="0"/>
              <a:t>описал </a:t>
            </a:r>
            <a:r>
              <a:rPr spc="-10" dirty="0"/>
              <a:t>приемы</a:t>
            </a:r>
            <a:r>
              <a:rPr spc="75" dirty="0"/>
              <a:t> </a:t>
            </a:r>
            <a:r>
              <a:rPr spc="-15" dirty="0"/>
              <a:t>массажа.</a:t>
            </a:r>
          </a:p>
          <a:p>
            <a:pPr marL="355600" indent="-342900">
              <a:lnSpc>
                <a:spcPts val="2375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  <a:tab pos="2016760" algn="l"/>
                <a:tab pos="6436995" algn="l"/>
              </a:tabLst>
            </a:pPr>
            <a:r>
              <a:rPr spc="-10" dirty="0"/>
              <a:t>I</a:t>
            </a:r>
            <a:r>
              <a:rPr spc="-5" dirty="0"/>
              <a:t>-</a:t>
            </a:r>
            <a:r>
              <a:rPr dirty="0"/>
              <a:t> </a:t>
            </a:r>
            <a:r>
              <a:rPr spc="-25" dirty="0"/>
              <a:t> </a:t>
            </a:r>
            <a:r>
              <a:rPr spc="-10" dirty="0"/>
              <a:t>I</a:t>
            </a:r>
            <a:r>
              <a:rPr spc="-5" dirty="0"/>
              <a:t>I</a:t>
            </a:r>
            <a:r>
              <a:rPr dirty="0"/>
              <a:t> </a:t>
            </a:r>
            <a:r>
              <a:rPr spc="-15" dirty="0"/>
              <a:t> </a:t>
            </a:r>
            <a:r>
              <a:rPr spc="-5" dirty="0"/>
              <a:t>в.</a:t>
            </a:r>
            <a:r>
              <a:rPr dirty="0"/>
              <a:t> </a:t>
            </a:r>
            <a:r>
              <a:rPr spc="-30" dirty="0"/>
              <a:t> </a:t>
            </a:r>
            <a:r>
              <a:rPr spc="-5" dirty="0"/>
              <a:t>н</a:t>
            </a:r>
            <a:r>
              <a:rPr spc="-10" dirty="0"/>
              <a:t>.э</a:t>
            </a:r>
            <a:r>
              <a:rPr spc="-5" dirty="0"/>
              <a:t>.</a:t>
            </a:r>
            <a:r>
              <a:rPr dirty="0"/>
              <a:t>	</a:t>
            </a:r>
            <a:r>
              <a:rPr spc="-5" dirty="0"/>
              <a:t>А</a:t>
            </a:r>
            <a:r>
              <a:rPr spc="-20" dirty="0"/>
              <a:t>р</a:t>
            </a:r>
            <a:r>
              <a:rPr spc="-10" dirty="0"/>
              <a:t>хи</a:t>
            </a:r>
            <a:r>
              <a:rPr spc="-30" dirty="0"/>
              <a:t>г</a:t>
            </a:r>
            <a:r>
              <a:rPr spc="-5" dirty="0"/>
              <a:t>ен</a:t>
            </a:r>
            <a:r>
              <a:rPr dirty="0"/>
              <a:t> </a:t>
            </a:r>
            <a:r>
              <a:rPr spc="-10" dirty="0"/>
              <a:t> </a:t>
            </a:r>
            <a:r>
              <a:rPr spc="-5" dirty="0"/>
              <a:t>с</a:t>
            </a:r>
            <a:r>
              <a:rPr spc="-25" dirty="0"/>
              <a:t>д</a:t>
            </a:r>
            <a:r>
              <a:rPr spc="-45" dirty="0"/>
              <a:t>е</a:t>
            </a:r>
            <a:r>
              <a:rPr spc="-10" dirty="0"/>
              <a:t>л</a:t>
            </a:r>
            <a:r>
              <a:rPr dirty="0"/>
              <a:t>а</a:t>
            </a:r>
            <a:r>
              <a:rPr spc="-5" dirty="0"/>
              <a:t>л</a:t>
            </a:r>
            <a:r>
              <a:rPr dirty="0"/>
              <a:t> </a:t>
            </a:r>
            <a:r>
              <a:rPr spc="-5" dirty="0"/>
              <a:t> п</a:t>
            </a:r>
            <a:r>
              <a:rPr spc="-15" dirty="0"/>
              <a:t>е</a:t>
            </a:r>
            <a:r>
              <a:rPr spc="-10" dirty="0"/>
              <a:t>р</a:t>
            </a:r>
            <a:r>
              <a:rPr spc="-20" dirty="0"/>
              <a:t>в</a:t>
            </a:r>
            <a:r>
              <a:rPr spc="5" dirty="0"/>
              <a:t>у</a:t>
            </a:r>
            <a:r>
              <a:rPr spc="-5" dirty="0"/>
              <a:t>ю</a:t>
            </a:r>
            <a:r>
              <a:rPr dirty="0"/>
              <a:t> </a:t>
            </a:r>
            <a:r>
              <a:rPr spc="-10" dirty="0"/>
              <a:t> </a:t>
            </a:r>
            <a:r>
              <a:rPr spc="-5" dirty="0"/>
              <a:t>п</a:t>
            </a:r>
            <a:r>
              <a:rPr dirty="0"/>
              <a:t>о</a:t>
            </a:r>
            <a:r>
              <a:rPr spc="-5" dirty="0"/>
              <a:t>пытку</a:t>
            </a:r>
            <a:r>
              <a:rPr dirty="0"/>
              <a:t>	</a:t>
            </a:r>
            <a:r>
              <a:rPr spc="-5" dirty="0"/>
              <a:t>кла</a:t>
            </a:r>
            <a:r>
              <a:rPr spc="-25" dirty="0"/>
              <a:t>с</a:t>
            </a:r>
            <a:r>
              <a:rPr spc="-5" dirty="0"/>
              <a:t>сифи</a:t>
            </a:r>
            <a:r>
              <a:rPr spc="-30" dirty="0"/>
              <a:t>к</a:t>
            </a:r>
            <a:r>
              <a:rPr spc="-5" dirty="0"/>
              <a:t>ации</a:t>
            </a:r>
          </a:p>
          <a:p>
            <a:pPr marL="355600">
              <a:lnSpc>
                <a:spcPts val="2375"/>
              </a:lnSpc>
              <a:tabLst>
                <a:tab pos="1640205" algn="l"/>
              </a:tabLst>
            </a:pPr>
            <a:r>
              <a:rPr spc="-10" dirty="0"/>
              <a:t>лечебных	минеральных</a:t>
            </a:r>
            <a:r>
              <a:rPr spc="10" dirty="0"/>
              <a:t> </a:t>
            </a:r>
            <a:r>
              <a:rPr spc="-20" dirty="0"/>
              <a:t>вод.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0" dirty="0"/>
              <a:t>Древний </a:t>
            </a:r>
            <a:r>
              <a:rPr spc="-5" dirty="0"/>
              <a:t>Китай - </a:t>
            </a:r>
            <a:r>
              <a:rPr spc="-25" dirty="0"/>
              <a:t>метод</a:t>
            </a:r>
            <a:r>
              <a:rPr spc="20" dirty="0"/>
              <a:t> </a:t>
            </a:r>
            <a:r>
              <a:rPr spc="-15" dirty="0"/>
              <a:t>иглорефлексотерапии.</a:t>
            </a:r>
          </a:p>
          <a:p>
            <a:pPr marL="355600" indent="-342900">
              <a:lnSpc>
                <a:spcPts val="2375"/>
              </a:lnSpc>
              <a:buFont typeface="Arial"/>
              <a:buChar char="•"/>
              <a:tabLst>
                <a:tab pos="354965" algn="l"/>
                <a:tab pos="355600" algn="l"/>
                <a:tab pos="791210" algn="l"/>
                <a:tab pos="2068830" algn="l"/>
                <a:tab pos="2885440" algn="l"/>
                <a:tab pos="4414520" algn="l"/>
                <a:tab pos="5175250" algn="l"/>
                <a:tab pos="6042025" algn="l"/>
                <a:tab pos="7834630" algn="l"/>
              </a:tabLst>
            </a:pPr>
            <a:r>
              <a:rPr spc="-5" dirty="0"/>
              <a:t>В	ср</a:t>
            </a:r>
            <a:r>
              <a:rPr spc="-40" dirty="0"/>
              <a:t>е</a:t>
            </a:r>
            <a:r>
              <a:rPr spc="-10" dirty="0"/>
              <a:t>дни</a:t>
            </a:r>
            <a:r>
              <a:rPr spc="-5" dirty="0"/>
              <a:t>е</a:t>
            </a:r>
            <a:r>
              <a:rPr dirty="0"/>
              <a:t>	</a:t>
            </a:r>
            <a:r>
              <a:rPr spc="-5" dirty="0"/>
              <a:t>в</a:t>
            </a:r>
            <a:r>
              <a:rPr spc="5" dirty="0"/>
              <a:t>е</a:t>
            </a:r>
            <a:r>
              <a:rPr spc="-40" dirty="0"/>
              <a:t>к</a:t>
            </a:r>
            <a:r>
              <a:rPr spc="-5" dirty="0"/>
              <a:t>а</a:t>
            </a:r>
            <a:r>
              <a:rPr dirty="0"/>
              <a:t>	</a:t>
            </a:r>
            <a:r>
              <a:rPr spc="-10" dirty="0"/>
              <a:t>(</a:t>
            </a:r>
            <a:r>
              <a:rPr spc="-5" dirty="0"/>
              <a:t>98</a:t>
            </a:r>
            <a:r>
              <a:rPr spc="10" dirty="0"/>
              <a:t>0</a:t>
            </a:r>
            <a:r>
              <a:rPr spc="-10" dirty="0"/>
              <a:t>-</a:t>
            </a:r>
            <a:r>
              <a:rPr spc="-5" dirty="0"/>
              <a:t>1037)</a:t>
            </a:r>
            <a:r>
              <a:rPr dirty="0"/>
              <a:t>	</a:t>
            </a:r>
            <a:r>
              <a:rPr spc="-5" dirty="0"/>
              <a:t>Ибн</a:t>
            </a:r>
            <a:r>
              <a:rPr dirty="0"/>
              <a:t>	</a:t>
            </a:r>
            <a:r>
              <a:rPr spc="-10" dirty="0"/>
              <a:t>Си</a:t>
            </a:r>
            <a:r>
              <a:rPr spc="-5" dirty="0"/>
              <a:t>на</a:t>
            </a:r>
            <a:r>
              <a:rPr dirty="0"/>
              <a:t>	</a:t>
            </a:r>
            <a:r>
              <a:rPr spc="-5" dirty="0"/>
              <a:t>и</a:t>
            </a:r>
            <a:r>
              <a:rPr dirty="0"/>
              <a:t>с</a:t>
            </a:r>
            <a:r>
              <a:rPr spc="-5" dirty="0"/>
              <a:t>п</a:t>
            </a:r>
            <a:r>
              <a:rPr spc="-40" dirty="0"/>
              <a:t>о</a:t>
            </a:r>
            <a:r>
              <a:rPr spc="-10" dirty="0"/>
              <a:t>л</a:t>
            </a:r>
            <a:r>
              <a:rPr dirty="0"/>
              <a:t>ь</a:t>
            </a:r>
            <a:r>
              <a:rPr spc="-5" dirty="0"/>
              <a:t>зов</a:t>
            </a:r>
            <a:r>
              <a:rPr dirty="0"/>
              <a:t>а</a:t>
            </a:r>
            <a:r>
              <a:rPr spc="-5" dirty="0"/>
              <a:t>л</a:t>
            </a:r>
            <a:r>
              <a:rPr dirty="0"/>
              <a:t>	</a:t>
            </a:r>
            <a:r>
              <a:rPr spc="-10" dirty="0"/>
              <a:t>для</a:t>
            </a:r>
          </a:p>
          <a:p>
            <a:pPr marL="355600">
              <a:lnSpc>
                <a:spcPts val="2375"/>
              </a:lnSpc>
              <a:tabLst>
                <a:tab pos="1530350" algn="l"/>
              </a:tabLst>
            </a:pPr>
            <a:r>
              <a:rPr spc="-5" dirty="0"/>
              <a:t>лечения	и </a:t>
            </a:r>
            <a:r>
              <a:rPr spc="-10" dirty="0"/>
              <a:t>профилактики заболеваний солнечный свет </a:t>
            </a:r>
            <a:r>
              <a:rPr spc="-5" dirty="0"/>
              <a:t>и</a:t>
            </a:r>
            <a:r>
              <a:rPr spc="150" dirty="0"/>
              <a:t> </a:t>
            </a:r>
            <a:r>
              <a:rPr spc="-35" dirty="0"/>
              <a:t>воду.</a:t>
            </a:r>
          </a:p>
          <a:p>
            <a:pPr marL="355600" marR="6985" indent="-342900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XIII - </a:t>
            </a:r>
            <a:r>
              <a:rPr spc="-10" dirty="0"/>
              <a:t>XIV </a:t>
            </a:r>
            <a:r>
              <a:rPr spc="-5" dirty="0"/>
              <a:t>вв. - первые бальнеологические курорты (Баден-Баден,  </a:t>
            </a:r>
            <a:r>
              <a:rPr spc="-15" dirty="0"/>
              <a:t>Ахен).</a:t>
            </a:r>
          </a:p>
          <a:p>
            <a:pPr marL="355600" indent="-342900">
              <a:lnSpc>
                <a:spcPts val="2375"/>
              </a:lnSpc>
              <a:buFont typeface="Arial"/>
              <a:buChar char="•"/>
              <a:tabLst>
                <a:tab pos="354965" algn="l"/>
                <a:tab pos="355600" algn="l"/>
                <a:tab pos="927100" algn="l"/>
                <a:tab pos="2108200" algn="l"/>
                <a:tab pos="5548630" algn="l"/>
              </a:tabLst>
            </a:pPr>
            <a:r>
              <a:rPr spc="-5" dirty="0"/>
              <a:t>XV	-</a:t>
            </a:r>
            <a:r>
              <a:rPr spc="114" dirty="0"/>
              <a:t> </a:t>
            </a:r>
            <a:r>
              <a:rPr spc="-10" dirty="0"/>
              <a:t>XVII</a:t>
            </a:r>
            <a:r>
              <a:rPr spc="135" dirty="0"/>
              <a:t> </a:t>
            </a:r>
            <a:r>
              <a:rPr spc="-5" dirty="0"/>
              <a:t>вв.	</a:t>
            </a:r>
            <a:r>
              <a:rPr spc="-15" dirty="0"/>
              <a:t>Парацельс</a:t>
            </a:r>
            <a:r>
              <a:rPr spc="140" dirty="0"/>
              <a:t> </a:t>
            </a:r>
            <a:r>
              <a:rPr spc="-5" dirty="0"/>
              <a:t>(1676),</a:t>
            </a:r>
            <a:r>
              <a:rPr spc="130" dirty="0"/>
              <a:t> </a:t>
            </a:r>
            <a:r>
              <a:rPr spc="-40" dirty="0"/>
              <a:t>Гоффман	</a:t>
            </a:r>
            <a:r>
              <a:rPr spc="-25" dirty="0"/>
              <a:t>Ф.(1738) </a:t>
            </a:r>
            <a:r>
              <a:rPr spc="-5" dirty="0"/>
              <a:t>-</a:t>
            </a:r>
            <a:r>
              <a:rPr spc="229" dirty="0"/>
              <a:t> </a:t>
            </a:r>
            <a:r>
              <a:rPr spc="-10" dirty="0"/>
              <a:t>применения</a:t>
            </a:r>
          </a:p>
          <a:p>
            <a:pPr marL="355600">
              <a:lnSpc>
                <a:spcPts val="2375"/>
              </a:lnSpc>
            </a:pPr>
            <a:r>
              <a:rPr spc="-5" dirty="0"/>
              <a:t>минеральных и пресных </a:t>
            </a:r>
            <a:r>
              <a:rPr spc="-20" dirty="0"/>
              <a:t>вод </a:t>
            </a:r>
            <a:r>
              <a:rPr spc="-10" dirty="0"/>
              <a:t>для </a:t>
            </a:r>
            <a:r>
              <a:rPr spc="-5" dirty="0"/>
              <a:t>лечения</a:t>
            </a:r>
            <a:r>
              <a:rPr spc="60" dirty="0"/>
              <a:t> </a:t>
            </a:r>
            <a:r>
              <a:rPr spc="-5" dirty="0"/>
              <a:t>пациентов.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014" y="1099159"/>
            <a:ext cx="8487410" cy="496506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spc="-5" dirty="0">
                <a:latin typeface="Calibri"/>
                <a:cs typeface="Calibri"/>
              </a:rPr>
              <a:t>Федеральный </a:t>
            </a:r>
            <a:r>
              <a:rPr sz="2000" b="1" spc="-10" dirty="0">
                <a:latin typeface="Calibri"/>
                <a:cs typeface="Calibri"/>
              </a:rPr>
              <a:t>Закон </a:t>
            </a:r>
            <a:r>
              <a:rPr sz="2000" b="1" spc="-5" dirty="0">
                <a:latin typeface="Calibri"/>
                <a:cs typeface="Calibri"/>
              </a:rPr>
              <a:t>от </a:t>
            </a:r>
            <a:r>
              <a:rPr sz="2000" b="1" dirty="0">
                <a:latin typeface="Calibri"/>
                <a:cs typeface="Calibri"/>
              </a:rPr>
              <a:t>21.11.2011 N </a:t>
            </a:r>
            <a:r>
              <a:rPr sz="2000" b="1" spc="-5" dirty="0">
                <a:latin typeface="Calibri"/>
                <a:cs typeface="Calibri"/>
              </a:rPr>
              <a:t>323-ФЗ (ред. от</a:t>
            </a:r>
            <a:r>
              <a:rPr sz="2000" b="1" spc="-1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07.03.2018)</a:t>
            </a:r>
            <a:endParaRPr sz="2000">
              <a:latin typeface="Calibri"/>
              <a:cs typeface="Calibri"/>
            </a:endParaRPr>
          </a:p>
          <a:p>
            <a:pPr marL="239395" algn="just">
              <a:lnSpc>
                <a:spcPct val="100000"/>
              </a:lnSpc>
              <a:spcBef>
                <a:spcPts val="480"/>
              </a:spcBef>
            </a:pPr>
            <a:r>
              <a:rPr sz="2000" b="1" dirty="0">
                <a:latin typeface="Calibri"/>
                <a:cs typeface="Calibri"/>
              </a:rPr>
              <a:t>« Об </a:t>
            </a:r>
            <a:r>
              <a:rPr sz="2000" b="1" spc="-5" dirty="0">
                <a:latin typeface="Calibri"/>
                <a:cs typeface="Calibri"/>
              </a:rPr>
              <a:t>основах </a:t>
            </a:r>
            <a:r>
              <a:rPr sz="2000" b="1" spc="-10" dirty="0">
                <a:latin typeface="Calibri"/>
                <a:cs typeface="Calibri"/>
              </a:rPr>
              <a:t>охраны </a:t>
            </a:r>
            <a:r>
              <a:rPr sz="2000" b="1" spc="-5" dirty="0">
                <a:latin typeface="Calibri"/>
                <a:cs typeface="Calibri"/>
              </a:rPr>
              <a:t>здоровья, граждан </a:t>
            </a:r>
            <a:r>
              <a:rPr sz="2000" b="1" dirty="0">
                <a:latin typeface="Calibri"/>
                <a:cs typeface="Calibri"/>
              </a:rPr>
              <a:t>в </a:t>
            </a:r>
            <a:r>
              <a:rPr sz="2000" b="1" spc="-10" dirty="0">
                <a:latin typeface="Calibri"/>
                <a:cs typeface="Calibri"/>
              </a:rPr>
              <a:t>Российской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Федерации»</a:t>
            </a:r>
            <a:endParaRPr sz="20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latin typeface="Calibri"/>
                <a:cs typeface="Calibri"/>
              </a:rPr>
              <a:t>Приоритетный национальный </a:t>
            </a:r>
            <a:r>
              <a:rPr sz="2000" b="1" spc="-5" dirty="0">
                <a:latin typeface="Calibri"/>
                <a:cs typeface="Calibri"/>
              </a:rPr>
              <a:t>проект «Здоровье»</a:t>
            </a:r>
            <a:r>
              <a:rPr sz="2000" b="1" spc="-15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(2006г.)</a:t>
            </a:r>
            <a:endParaRPr sz="20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spc="-5" dirty="0">
                <a:latin typeface="Calibri"/>
                <a:cs typeface="Calibri"/>
              </a:rPr>
              <a:t>Федеральная программа </a:t>
            </a:r>
            <a:r>
              <a:rPr sz="2000" b="1" dirty="0">
                <a:latin typeface="Calibri"/>
                <a:cs typeface="Calibri"/>
              </a:rPr>
              <a:t>развития </a:t>
            </a:r>
            <a:r>
              <a:rPr sz="2000" b="1" spc="-5" dirty="0">
                <a:latin typeface="Calibri"/>
                <a:cs typeface="Calibri"/>
              </a:rPr>
              <a:t>здравоохранения </a:t>
            </a:r>
            <a:r>
              <a:rPr sz="2000" b="1" spc="-15" dirty="0">
                <a:latin typeface="Calibri"/>
                <a:cs typeface="Calibri"/>
              </a:rPr>
              <a:t>до</a:t>
            </a:r>
            <a:r>
              <a:rPr sz="2000" b="1" spc="-10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2020г.</a:t>
            </a:r>
            <a:endParaRPr sz="2000">
              <a:latin typeface="Calibri"/>
              <a:cs typeface="Calibri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spc="-5" dirty="0">
                <a:latin typeface="Calibri"/>
                <a:cs typeface="Calibri"/>
              </a:rPr>
              <a:t>Федеральный </a:t>
            </a:r>
            <a:r>
              <a:rPr sz="2000" b="1" spc="-10" dirty="0">
                <a:latin typeface="Calibri"/>
                <a:cs typeface="Calibri"/>
              </a:rPr>
              <a:t>закон </a:t>
            </a:r>
            <a:r>
              <a:rPr sz="2000" b="1" spc="-5" dirty="0">
                <a:latin typeface="Calibri"/>
                <a:cs typeface="Calibri"/>
              </a:rPr>
              <a:t>от 28.12.2013 </a:t>
            </a:r>
            <a:r>
              <a:rPr sz="2000" b="1" dirty="0">
                <a:latin typeface="Calibri"/>
                <a:cs typeface="Calibri"/>
              </a:rPr>
              <a:t>N </a:t>
            </a:r>
            <a:r>
              <a:rPr sz="2000" b="1" spc="-5" dirty="0">
                <a:latin typeface="Calibri"/>
                <a:cs typeface="Calibri"/>
              </a:rPr>
              <a:t>426-ФЗ (ред. от 01.05.2016) </a:t>
            </a:r>
            <a:r>
              <a:rPr sz="2000" b="1" spc="-15" dirty="0">
                <a:latin typeface="Calibri"/>
                <a:cs typeface="Calibri"/>
              </a:rPr>
              <a:t>"О  </a:t>
            </a:r>
            <a:r>
              <a:rPr sz="2000" b="1" spc="-5" dirty="0">
                <a:latin typeface="Calibri"/>
                <a:cs typeface="Calibri"/>
              </a:rPr>
              <a:t>специальной </a:t>
            </a:r>
            <a:r>
              <a:rPr sz="2000" b="1" spc="-10" dirty="0">
                <a:latin typeface="Calibri"/>
                <a:cs typeface="Calibri"/>
              </a:rPr>
              <a:t>оценке </a:t>
            </a:r>
            <a:r>
              <a:rPr sz="2000" b="1" spc="-5" dirty="0">
                <a:latin typeface="Calibri"/>
                <a:cs typeface="Calibri"/>
              </a:rPr>
              <a:t>условий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труда.</a:t>
            </a:r>
            <a:endParaRPr sz="20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spc="-15" dirty="0">
                <a:latin typeface="Calibri"/>
                <a:cs typeface="Calibri"/>
              </a:rPr>
              <a:t>ФЗ </a:t>
            </a:r>
            <a:r>
              <a:rPr sz="2000" b="1" spc="-5" dirty="0">
                <a:latin typeface="Calibri"/>
                <a:cs typeface="Calibri"/>
              </a:rPr>
              <a:t>"Об обязательном </a:t>
            </a:r>
            <a:r>
              <a:rPr sz="2000" b="1" spc="-10" dirty="0">
                <a:latin typeface="Calibri"/>
                <a:cs typeface="Calibri"/>
              </a:rPr>
              <a:t>медицинском </a:t>
            </a:r>
            <a:r>
              <a:rPr sz="2000" b="1" spc="-5" dirty="0">
                <a:latin typeface="Calibri"/>
                <a:cs typeface="Calibri"/>
              </a:rPr>
              <a:t>страховании </a:t>
            </a:r>
            <a:r>
              <a:rPr sz="2000" b="1" dirty="0">
                <a:latin typeface="Calibri"/>
                <a:cs typeface="Calibri"/>
              </a:rPr>
              <a:t>в</a:t>
            </a:r>
            <a:r>
              <a:rPr sz="2000" b="1" spc="-9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РФ».</a:t>
            </a:r>
            <a:endParaRPr sz="20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spc="-5" dirty="0">
                <a:latin typeface="Calibri"/>
                <a:cs typeface="Calibri"/>
              </a:rPr>
              <a:t>Постановление </a:t>
            </a:r>
            <a:r>
              <a:rPr sz="2000" b="1" spc="-10" dirty="0">
                <a:latin typeface="Calibri"/>
                <a:cs typeface="Calibri"/>
              </a:rPr>
              <a:t>Правительства Российской Федерации </a:t>
            </a:r>
            <a:r>
              <a:rPr sz="2000" b="1" spc="-5" dirty="0">
                <a:latin typeface="Calibri"/>
                <a:cs typeface="Calibri"/>
              </a:rPr>
              <a:t>от </a:t>
            </a:r>
            <a:r>
              <a:rPr sz="2000" b="1" dirty="0">
                <a:latin typeface="Calibri"/>
                <a:cs typeface="Calibri"/>
              </a:rPr>
              <a:t>4 </a:t>
            </a:r>
            <a:r>
              <a:rPr sz="2000" b="1" spc="-5" dirty="0">
                <a:latin typeface="Calibri"/>
                <a:cs typeface="Calibri"/>
              </a:rPr>
              <a:t>октября 2012  </a:t>
            </a:r>
            <a:r>
              <a:rPr sz="2000" b="1" spc="-20" dirty="0">
                <a:latin typeface="Calibri"/>
                <a:cs typeface="Calibri"/>
              </a:rPr>
              <a:t>года </a:t>
            </a:r>
            <a:r>
              <a:rPr sz="2000" b="1" dirty="0">
                <a:latin typeface="Calibri"/>
                <a:cs typeface="Calibri"/>
              </a:rPr>
              <a:t>№ </a:t>
            </a:r>
            <a:r>
              <a:rPr sz="2000" b="1" spc="-5" dirty="0">
                <a:latin typeface="Calibri"/>
                <a:cs typeface="Calibri"/>
              </a:rPr>
              <a:t>1006 "Об </a:t>
            </a:r>
            <a:r>
              <a:rPr sz="2000" b="1" spc="-10" dirty="0">
                <a:latin typeface="Calibri"/>
                <a:cs typeface="Calibri"/>
              </a:rPr>
              <a:t>утверждении </a:t>
            </a:r>
            <a:r>
              <a:rPr sz="2000" b="1" spc="-5" dirty="0">
                <a:latin typeface="Calibri"/>
                <a:cs typeface="Calibri"/>
              </a:rPr>
              <a:t>Правил </a:t>
            </a:r>
            <a:r>
              <a:rPr sz="2000" b="1" spc="-10" dirty="0">
                <a:latin typeface="Calibri"/>
                <a:cs typeface="Calibri"/>
              </a:rPr>
              <a:t>предоставления </a:t>
            </a:r>
            <a:r>
              <a:rPr sz="2000" b="1" spc="-5" dirty="0">
                <a:latin typeface="Calibri"/>
                <a:cs typeface="Calibri"/>
              </a:rPr>
              <a:t>медицинскими  организациями платных медицинских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услуг».</a:t>
            </a:r>
            <a:endParaRPr sz="20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spc="-5" dirty="0">
                <a:latin typeface="Calibri"/>
                <a:cs typeface="Calibri"/>
              </a:rPr>
              <a:t>Системообразующие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документы.</a:t>
            </a:r>
            <a:endParaRPr sz="20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latin typeface="Calibri"/>
                <a:cs typeface="Calibri"/>
              </a:rPr>
              <a:t>Порядки </a:t>
            </a:r>
            <a:r>
              <a:rPr sz="2000" b="1" spc="-5" dirty="0">
                <a:latin typeface="Calibri"/>
                <a:cs typeface="Calibri"/>
              </a:rPr>
              <a:t>оказания </a:t>
            </a:r>
            <a:r>
              <a:rPr sz="2000" b="1" spc="-10" dirty="0">
                <a:latin typeface="Calibri"/>
                <a:cs typeface="Calibri"/>
              </a:rPr>
              <a:t>медицинской </a:t>
            </a:r>
            <a:r>
              <a:rPr sz="2000" b="1" spc="-5" dirty="0">
                <a:latin typeface="Calibri"/>
                <a:cs typeface="Calibri"/>
              </a:rPr>
              <a:t>помощи по</a:t>
            </a:r>
            <a:r>
              <a:rPr sz="2000" b="1" spc="-10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профилям.</a:t>
            </a:r>
            <a:endParaRPr sz="20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spc="-5" dirty="0">
                <a:latin typeface="Calibri"/>
                <a:cs typeface="Calibri"/>
              </a:rPr>
              <a:t>Стандарты оказания </a:t>
            </a:r>
            <a:r>
              <a:rPr sz="2000" b="1" spc="-10" dirty="0">
                <a:latin typeface="Calibri"/>
                <a:cs typeface="Calibri"/>
              </a:rPr>
              <a:t>медицинской</a:t>
            </a:r>
            <a:r>
              <a:rPr sz="2000" b="1" spc="38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помощи.</a:t>
            </a:r>
            <a:endParaRPr sz="20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latin typeface="Calibri"/>
                <a:cs typeface="Calibri"/>
              </a:rPr>
              <a:t>Профессиональный </a:t>
            </a:r>
            <a:r>
              <a:rPr sz="2000" b="1" spc="-10" dirty="0">
                <a:latin typeface="Calibri"/>
                <a:cs typeface="Calibri"/>
              </a:rPr>
              <a:t>стандарт. </a:t>
            </a:r>
            <a:r>
              <a:rPr sz="2000" b="1" dirty="0">
                <a:latin typeface="Calibri"/>
                <a:cs typeface="Calibri"/>
              </a:rPr>
              <a:t>Врач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физиотерапевт.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7187" y="214312"/>
            <a:ext cx="8229600" cy="78613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562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30"/>
              </a:spcBef>
            </a:pPr>
            <a:r>
              <a:rPr sz="2800" spc="-20" dirty="0"/>
              <a:t>Законодательная</a:t>
            </a:r>
            <a:r>
              <a:rPr sz="2800" spc="30" dirty="0"/>
              <a:t> </a:t>
            </a:r>
            <a:r>
              <a:rPr sz="2800" spc="-10" dirty="0"/>
              <a:t>база</a:t>
            </a:r>
            <a:endParaRPr sz="2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117472"/>
            <a:ext cx="1684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1577975" algn="l"/>
              </a:tabLst>
            </a:pPr>
            <a:r>
              <a:rPr sz="2400" b="1" spc="-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I	</a:t>
            </a:r>
            <a:r>
              <a:rPr sz="2400" b="1" spc="-20" dirty="0">
                <a:latin typeface="Calibri"/>
                <a:cs typeface="Calibri"/>
              </a:rPr>
              <a:t>э</a:t>
            </a:r>
            <a:r>
              <a:rPr sz="2400" b="1" dirty="0">
                <a:latin typeface="Calibri"/>
                <a:cs typeface="Calibri"/>
              </a:rPr>
              <a:t>тап	-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52673" y="1117472"/>
            <a:ext cx="5755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10180" algn="l"/>
                <a:tab pos="5293995" algn="l"/>
              </a:tabLst>
            </a:pPr>
            <a:r>
              <a:rPr sz="2400" b="1" spc="-5" dirty="0">
                <a:latin typeface="Calibri"/>
                <a:cs typeface="Calibri"/>
              </a:rPr>
              <a:t>формировани</a:t>
            </a:r>
            <a:r>
              <a:rPr sz="2400" b="1" dirty="0">
                <a:latin typeface="Calibri"/>
                <a:cs typeface="Calibri"/>
              </a:rPr>
              <a:t>е	</a:t>
            </a:r>
            <a:r>
              <a:rPr sz="2400" b="1" spc="-5" dirty="0">
                <a:latin typeface="Calibri"/>
                <a:cs typeface="Calibri"/>
              </a:rPr>
              <a:t>физи</a:t>
            </a:r>
            <a:r>
              <a:rPr sz="2400" b="1" spc="-15" dirty="0">
                <a:latin typeface="Calibri"/>
                <a:cs typeface="Calibri"/>
              </a:rPr>
              <a:t>от</a:t>
            </a:r>
            <a:r>
              <a:rPr sz="2400" b="1" spc="-5" dirty="0">
                <a:latin typeface="Calibri"/>
                <a:cs typeface="Calibri"/>
              </a:rPr>
              <a:t>ерапи</a:t>
            </a:r>
            <a:r>
              <a:rPr sz="2400" b="1" dirty="0">
                <a:latin typeface="Calibri"/>
                <a:cs typeface="Calibri"/>
              </a:rPr>
              <a:t>и	</a:t>
            </a:r>
            <a:r>
              <a:rPr sz="2400" b="1" spc="-40" dirty="0">
                <a:latin typeface="Calibri"/>
                <a:cs typeface="Calibri"/>
              </a:rPr>
              <a:t>к</a:t>
            </a:r>
            <a:r>
              <a:rPr sz="2400" b="1" dirty="0">
                <a:latin typeface="Calibri"/>
                <a:cs typeface="Calibri"/>
              </a:rPr>
              <a:t>ак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1373504"/>
            <a:ext cx="3167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самостоятельной</a:t>
            </a:r>
            <a:r>
              <a:rPr sz="2400" b="1" spc="-10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науки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839" y="3532123"/>
            <a:ext cx="3914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96235" algn="l"/>
              </a:tabLst>
            </a:pPr>
            <a:r>
              <a:rPr sz="2400" spc="-15" dirty="0">
                <a:latin typeface="Calibri"/>
                <a:cs typeface="Calibri"/>
              </a:rPr>
              <a:t>электростимуляцию	</a:t>
            </a:r>
            <a:r>
              <a:rPr sz="2400" spc="-5" dirty="0">
                <a:latin typeface="Calibri"/>
                <a:cs typeface="Calibri"/>
              </a:rPr>
              <a:t>нервов.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39" y="5031994"/>
            <a:ext cx="2058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электрофореза.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702765"/>
            <a:ext cx="8070850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2425">
              <a:lnSpc>
                <a:spcPts val="2735"/>
              </a:lnSpc>
              <a:spcBef>
                <a:spcPts val="100"/>
              </a:spcBef>
              <a:tabLst>
                <a:tab pos="1501775" algn="l"/>
              </a:tabLst>
            </a:pPr>
            <a:r>
              <a:rPr sz="2400" spc="-5" dirty="0">
                <a:latin typeface="Calibri"/>
                <a:cs typeface="Calibri"/>
              </a:rPr>
              <a:t>XVIII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в.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	</a:t>
            </a:r>
            <a:r>
              <a:rPr sz="2400" spc="-25" dirty="0">
                <a:latin typeface="Calibri"/>
                <a:cs typeface="Calibri"/>
              </a:rPr>
              <a:t>Гальвани </a:t>
            </a:r>
            <a:r>
              <a:rPr sz="2400" spc="-5" dirty="0">
                <a:latin typeface="Calibri"/>
                <a:cs typeface="Calibri"/>
              </a:rPr>
              <a:t>Л. </a:t>
            </a:r>
            <a:r>
              <a:rPr sz="2400" spc="-10" dirty="0">
                <a:latin typeface="Calibri"/>
                <a:cs typeface="Calibri"/>
              </a:rPr>
              <a:t>открыл </a:t>
            </a:r>
            <a:r>
              <a:rPr sz="2400" spc="-5" dirty="0">
                <a:latin typeface="Calibri"/>
                <a:cs typeface="Calibri"/>
              </a:rPr>
              <a:t>животное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электричество.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ts val="259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1805 </a:t>
            </a:r>
            <a:r>
              <a:rPr sz="2400" spc="-55" dirty="0">
                <a:latin typeface="Calibri"/>
                <a:cs typeface="Calibri"/>
              </a:rPr>
              <a:t>г.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10" dirty="0">
                <a:latin typeface="Calibri"/>
                <a:cs typeface="Calibri"/>
              </a:rPr>
              <a:t>Рейсс </a:t>
            </a:r>
            <a:r>
              <a:rPr sz="2400" spc="-95" dirty="0">
                <a:latin typeface="Calibri"/>
                <a:cs typeface="Calibri"/>
              </a:rPr>
              <a:t>Ф. </a:t>
            </a:r>
            <a:r>
              <a:rPr sz="2400" spc="-5" dirty="0">
                <a:latin typeface="Calibri"/>
                <a:cs typeface="Calibri"/>
              </a:rPr>
              <a:t>описал феномен</a:t>
            </a:r>
            <a:r>
              <a:rPr sz="2400" spc="11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электроосмоса.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ts val="259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1820 </a:t>
            </a:r>
            <a:r>
              <a:rPr sz="2400" spc="-55" dirty="0">
                <a:latin typeface="Calibri"/>
                <a:cs typeface="Calibri"/>
              </a:rPr>
              <a:t>г. </a:t>
            </a:r>
            <a:r>
              <a:rPr sz="2400" dirty="0">
                <a:latin typeface="Calibri"/>
                <a:cs typeface="Calibri"/>
              </a:rPr>
              <a:t>- Ампер A.M. </a:t>
            </a:r>
            <a:r>
              <a:rPr sz="2400" spc="-5" dirty="0">
                <a:latin typeface="Calibri"/>
                <a:cs typeface="Calibri"/>
              </a:rPr>
              <a:t>изобрел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гальванометр.</a:t>
            </a:r>
            <a:endParaRPr sz="2400">
              <a:latin typeface="Calibri"/>
              <a:cs typeface="Calibri"/>
            </a:endParaRPr>
          </a:p>
          <a:p>
            <a:pPr marL="355600" marR="6350" indent="-342900">
              <a:lnSpc>
                <a:spcPct val="701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  <a:tab pos="1141730" algn="l"/>
                <a:tab pos="1480185" algn="l"/>
                <a:tab pos="1743710" algn="l"/>
                <a:tab pos="3119120" algn="l"/>
                <a:tab pos="3809365" algn="l"/>
                <a:tab pos="5202555" algn="l"/>
                <a:tab pos="6276975" algn="l"/>
              </a:tabLst>
            </a:pPr>
            <a:r>
              <a:rPr sz="2400" spc="-5" dirty="0">
                <a:latin typeface="Calibri"/>
                <a:cs typeface="Calibri"/>
              </a:rPr>
              <a:t>182</a:t>
            </a:r>
            <a:r>
              <a:rPr sz="2400" dirty="0">
                <a:latin typeface="Calibri"/>
                <a:cs typeface="Calibri"/>
              </a:rPr>
              <a:t>4	</a:t>
            </a:r>
            <a:r>
              <a:rPr sz="2400" spc="-110" dirty="0">
                <a:latin typeface="Calibri"/>
                <a:cs typeface="Calibri"/>
              </a:rPr>
              <a:t>г</a:t>
            </a:r>
            <a:r>
              <a:rPr sz="2400" dirty="0">
                <a:latin typeface="Calibri"/>
                <a:cs typeface="Calibri"/>
              </a:rPr>
              <a:t>.	-	</a:t>
            </a:r>
            <a:r>
              <a:rPr sz="2400" spc="-5" dirty="0">
                <a:latin typeface="Calibri"/>
                <a:cs typeface="Calibri"/>
              </a:rPr>
              <a:t>Н</a:t>
            </a:r>
            <a:r>
              <a:rPr sz="2400" spc="-30" dirty="0">
                <a:latin typeface="Calibri"/>
                <a:cs typeface="Calibri"/>
              </a:rPr>
              <a:t>е</a:t>
            </a:r>
            <a:r>
              <a:rPr sz="2400" spc="-5" dirty="0">
                <a:latin typeface="Calibri"/>
                <a:cs typeface="Calibri"/>
              </a:rPr>
              <a:t>люби</a:t>
            </a:r>
            <a:r>
              <a:rPr sz="2400" dirty="0">
                <a:latin typeface="Calibri"/>
                <a:cs typeface="Calibri"/>
              </a:rPr>
              <a:t>н	</a:t>
            </a:r>
            <a:r>
              <a:rPr sz="2400" spc="15" dirty="0">
                <a:latin typeface="Calibri"/>
                <a:cs typeface="Calibri"/>
              </a:rPr>
              <a:t>А</a:t>
            </a:r>
            <a:r>
              <a:rPr sz="2400" spc="-10" dirty="0">
                <a:latin typeface="Calibri"/>
                <a:cs typeface="Calibri"/>
              </a:rPr>
              <a:t>.</a:t>
            </a:r>
            <a:r>
              <a:rPr sz="2400" spc="-5" dirty="0">
                <a:latin typeface="Calibri"/>
                <a:cs typeface="Calibri"/>
              </a:rPr>
              <a:t>П</a:t>
            </a:r>
            <a:r>
              <a:rPr sz="2400" dirty="0">
                <a:latin typeface="Calibri"/>
                <a:cs typeface="Calibri"/>
              </a:rPr>
              <a:t>.	пр</a:t>
            </a:r>
            <a:r>
              <a:rPr sz="2400" spc="-10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изв</a:t>
            </a:r>
            <a:r>
              <a:rPr sz="2400" spc="-30" dirty="0">
                <a:latin typeface="Calibri"/>
                <a:cs typeface="Calibri"/>
              </a:rPr>
              <a:t>е</a:t>
            </a:r>
            <a:r>
              <a:rPr sz="2400" dirty="0">
                <a:latin typeface="Calibri"/>
                <a:cs typeface="Calibri"/>
              </a:rPr>
              <a:t>л	анализ	</a:t>
            </a:r>
            <a:r>
              <a:rPr sz="2400" spc="-5" dirty="0">
                <a:latin typeface="Calibri"/>
                <a:cs typeface="Calibri"/>
              </a:rPr>
              <a:t>минераль</a:t>
            </a:r>
            <a:r>
              <a:rPr sz="2400" spc="10" dirty="0">
                <a:latin typeface="Calibri"/>
                <a:cs typeface="Calibri"/>
              </a:rPr>
              <a:t>н</a:t>
            </a:r>
            <a:r>
              <a:rPr sz="2400" spc="-5" dirty="0">
                <a:latin typeface="Calibri"/>
                <a:cs typeface="Calibri"/>
              </a:rPr>
              <a:t>ой  </a:t>
            </a:r>
            <a:r>
              <a:rPr sz="2400" spc="-20" dirty="0">
                <a:latin typeface="Calibri"/>
                <a:cs typeface="Calibri"/>
              </a:rPr>
              <a:t>воды </a:t>
            </a:r>
            <a:r>
              <a:rPr sz="2400" spc="-5" dirty="0">
                <a:latin typeface="Calibri"/>
                <a:cs typeface="Calibri"/>
              </a:rPr>
              <a:t>на Кавказских </a:t>
            </a:r>
            <a:r>
              <a:rPr sz="2400" dirty="0">
                <a:latin typeface="Calibri"/>
                <a:cs typeface="Calibri"/>
              </a:rPr>
              <a:t>Минеральных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водах.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ts val="2590"/>
              </a:lnSpc>
              <a:buFont typeface="Arial"/>
              <a:buChar char="•"/>
              <a:tabLst>
                <a:tab pos="354965" algn="l"/>
                <a:tab pos="355600" algn="l"/>
                <a:tab pos="1501775" algn="l"/>
                <a:tab pos="1774189" algn="l"/>
                <a:tab pos="2910205" algn="l"/>
                <a:tab pos="3332479" algn="l"/>
                <a:tab pos="3677920" algn="l"/>
                <a:tab pos="4475480" algn="l"/>
                <a:tab pos="4822825" algn="l"/>
                <a:tab pos="5097145" algn="l"/>
                <a:tab pos="5767705" algn="l"/>
                <a:tab pos="6511290" algn="l"/>
              </a:tabLst>
            </a:pPr>
            <a:r>
              <a:rPr sz="2400" spc="-25" dirty="0">
                <a:latin typeface="Calibri"/>
                <a:cs typeface="Calibri"/>
              </a:rPr>
              <a:t>1847г.	</a:t>
            </a:r>
            <a:r>
              <a:rPr sz="2400" dirty="0">
                <a:latin typeface="Calibri"/>
                <a:cs typeface="Calibri"/>
              </a:rPr>
              <a:t>-	</a:t>
            </a:r>
            <a:r>
              <a:rPr sz="2400" spc="-5" dirty="0">
                <a:latin typeface="Calibri"/>
                <a:cs typeface="Calibri"/>
              </a:rPr>
              <a:t>Дюшен	</a:t>
            </a:r>
            <a:r>
              <a:rPr sz="2400" dirty="0">
                <a:latin typeface="Calibri"/>
                <a:cs typeface="Calibri"/>
              </a:rPr>
              <a:t>Б.	и	</a:t>
            </a:r>
            <a:r>
              <a:rPr sz="2400" spc="-5" dirty="0">
                <a:latin typeface="Calibri"/>
                <a:cs typeface="Calibri"/>
              </a:rPr>
              <a:t>1852	</a:t>
            </a:r>
            <a:r>
              <a:rPr sz="2400" spc="-55" dirty="0">
                <a:latin typeface="Calibri"/>
                <a:cs typeface="Calibri"/>
              </a:rPr>
              <a:t>г.	</a:t>
            </a:r>
            <a:r>
              <a:rPr sz="2400" dirty="0">
                <a:latin typeface="Calibri"/>
                <a:cs typeface="Calibri"/>
              </a:rPr>
              <a:t>-	Эрб	</a:t>
            </a:r>
            <a:r>
              <a:rPr sz="2400" spc="-125" dirty="0">
                <a:latin typeface="Calibri"/>
                <a:cs typeface="Calibri"/>
              </a:rPr>
              <a:t>Р.	</a:t>
            </a:r>
            <a:r>
              <a:rPr sz="2400" spc="-10" dirty="0">
                <a:latin typeface="Calibri"/>
                <a:cs typeface="Calibri"/>
              </a:rPr>
              <a:t>обосновали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ts val="2735"/>
              </a:lnSpc>
              <a:spcBef>
                <a:spcPts val="1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1862 </a:t>
            </a:r>
            <a:r>
              <a:rPr sz="2400" spc="-55" dirty="0">
                <a:latin typeface="Calibri"/>
                <a:cs typeface="Calibri"/>
              </a:rPr>
              <a:t>г. </a:t>
            </a:r>
            <a:r>
              <a:rPr sz="2400" dirty="0">
                <a:latin typeface="Calibri"/>
                <a:cs typeface="Calibri"/>
              </a:rPr>
              <a:t>- Бреннер </a:t>
            </a:r>
            <a:r>
              <a:rPr sz="2400" spc="-125" dirty="0">
                <a:latin typeface="Calibri"/>
                <a:cs typeface="Calibri"/>
              </a:rPr>
              <a:t>Р. </a:t>
            </a:r>
            <a:r>
              <a:rPr sz="2400" spc="-5" dirty="0">
                <a:latin typeface="Calibri"/>
                <a:cs typeface="Calibri"/>
              </a:rPr>
              <a:t>разработал </a:t>
            </a:r>
            <a:r>
              <a:rPr sz="2400" spc="-30" dirty="0">
                <a:latin typeface="Calibri"/>
                <a:cs typeface="Calibri"/>
              </a:rPr>
              <a:t>метод</a:t>
            </a:r>
            <a:r>
              <a:rPr sz="2400" spc="1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электродиагностики.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ts val="2305"/>
              </a:lnSpc>
              <a:buFont typeface="Arial"/>
              <a:buChar char="•"/>
              <a:tabLst>
                <a:tab pos="354965" algn="l"/>
                <a:tab pos="355600" algn="l"/>
                <a:tab pos="1146175" algn="l"/>
                <a:tab pos="1489075" algn="l"/>
                <a:tab pos="1757680" algn="l"/>
                <a:tab pos="2637155" algn="l"/>
                <a:tab pos="3079115" algn="l"/>
                <a:tab pos="4331970" algn="l"/>
                <a:tab pos="5815330" algn="l"/>
              </a:tabLst>
            </a:pPr>
            <a:r>
              <a:rPr sz="2400" spc="-10" dirty="0">
                <a:latin typeface="Calibri"/>
                <a:cs typeface="Calibri"/>
              </a:rPr>
              <a:t>1891	</a:t>
            </a:r>
            <a:r>
              <a:rPr sz="2400" spc="-60" dirty="0">
                <a:latin typeface="Calibri"/>
                <a:cs typeface="Calibri"/>
              </a:rPr>
              <a:t>г.	</a:t>
            </a:r>
            <a:r>
              <a:rPr sz="2400" dirty="0">
                <a:latin typeface="Calibri"/>
                <a:cs typeface="Calibri"/>
              </a:rPr>
              <a:t>-	</a:t>
            </a:r>
            <a:r>
              <a:rPr sz="2400" spc="-45" dirty="0">
                <a:latin typeface="Calibri"/>
                <a:cs typeface="Calibri"/>
              </a:rPr>
              <a:t>Тесла	</a:t>
            </a:r>
            <a:r>
              <a:rPr sz="2400" dirty="0">
                <a:latin typeface="Calibri"/>
                <a:cs typeface="Calibri"/>
              </a:rPr>
              <a:t>Н.	</a:t>
            </a:r>
            <a:r>
              <a:rPr sz="2400" spc="-15" dirty="0">
                <a:latin typeface="Calibri"/>
                <a:cs typeface="Calibri"/>
              </a:rPr>
              <a:t>изобрел	</a:t>
            </a:r>
            <a:r>
              <a:rPr sz="2400" spc="-10" dirty="0">
                <a:latin typeface="Calibri"/>
                <a:cs typeface="Calibri"/>
              </a:rPr>
              <a:t>генератор	высокочастотных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ts val="2305"/>
              </a:lnSpc>
            </a:pPr>
            <a:r>
              <a:rPr sz="2400" spc="-10" dirty="0">
                <a:latin typeface="Calibri"/>
                <a:cs typeface="Calibri"/>
              </a:rPr>
              <a:t>колебаний.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ts val="2735"/>
              </a:lnSpc>
              <a:buFont typeface="Arial"/>
              <a:buChar char="•"/>
              <a:tabLst>
                <a:tab pos="354965" algn="l"/>
                <a:tab pos="355600" algn="l"/>
                <a:tab pos="1347470" algn="l"/>
                <a:tab pos="1888489" algn="l"/>
                <a:tab pos="2357755" algn="l"/>
                <a:tab pos="3600450" algn="l"/>
                <a:tab pos="4214495" algn="l"/>
                <a:tab pos="5906770" algn="l"/>
              </a:tabLst>
            </a:pPr>
            <a:r>
              <a:rPr sz="2400" spc="-5" dirty="0">
                <a:latin typeface="Calibri"/>
                <a:cs typeface="Calibri"/>
              </a:rPr>
              <a:t>1902	</a:t>
            </a:r>
            <a:r>
              <a:rPr sz="2400" spc="-55" dirty="0">
                <a:latin typeface="Calibri"/>
                <a:cs typeface="Calibri"/>
              </a:rPr>
              <a:t>г.	</a:t>
            </a:r>
            <a:r>
              <a:rPr sz="2400" dirty="0">
                <a:latin typeface="Calibri"/>
                <a:cs typeface="Calibri"/>
              </a:rPr>
              <a:t>-	</a:t>
            </a:r>
            <a:r>
              <a:rPr sz="2400" spc="-10" dirty="0">
                <a:latin typeface="Calibri"/>
                <a:cs typeface="Calibri"/>
              </a:rPr>
              <a:t>Ледюк	</a:t>
            </a:r>
            <a:r>
              <a:rPr sz="2400" dirty="0">
                <a:latin typeface="Calibri"/>
                <a:cs typeface="Calibri"/>
              </a:rPr>
              <a:t>С.	</a:t>
            </a:r>
            <a:r>
              <a:rPr sz="2400" spc="-5" dirty="0">
                <a:latin typeface="Calibri"/>
                <a:cs typeface="Calibri"/>
              </a:rPr>
              <a:t>установил	закономерности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730"/>
              </a:spcBef>
              <a:buFont typeface="Arial"/>
              <a:buChar char="•"/>
              <a:tabLst>
                <a:tab pos="354965" algn="l"/>
                <a:tab pos="355600" algn="l"/>
                <a:tab pos="1367155" algn="l"/>
                <a:tab pos="1931035" algn="l"/>
                <a:tab pos="2420620" algn="l"/>
                <a:tab pos="4460240" algn="l"/>
                <a:tab pos="5792470" algn="l"/>
              </a:tabLst>
            </a:pPr>
            <a:r>
              <a:rPr sz="2400" spc="-5" dirty="0">
                <a:latin typeface="Calibri"/>
                <a:cs typeface="Calibri"/>
              </a:rPr>
              <a:t>1902	</a:t>
            </a:r>
            <a:r>
              <a:rPr sz="2400" spc="-55" dirty="0">
                <a:latin typeface="Calibri"/>
                <a:cs typeface="Calibri"/>
              </a:rPr>
              <a:t>г.	</a:t>
            </a:r>
            <a:r>
              <a:rPr sz="2400" dirty="0">
                <a:latin typeface="Calibri"/>
                <a:cs typeface="Calibri"/>
              </a:rPr>
              <a:t>-	</a:t>
            </a:r>
            <a:r>
              <a:rPr sz="2400" spc="-5" dirty="0">
                <a:latin typeface="Calibri"/>
                <a:cs typeface="Calibri"/>
              </a:rPr>
              <a:t>Д'Арсонваль	</a:t>
            </a:r>
            <a:r>
              <a:rPr sz="2400" spc="-10" dirty="0">
                <a:latin typeface="Calibri"/>
                <a:cs typeface="Calibri"/>
              </a:rPr>
              <a:t>открыл	высокочастотную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8839" y="5617565"/>
            <a:ext cx="2226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электротерапию</a:t>
            </a:r>
            <a:r>
              <a:rPr sz="2200" spc="-10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1500" y="115887"/>
            <a:ext cx="8229600" cy="1027430"/>
          </a:xfrm>
          <a:custGeom>
            <a:avLst/>
            <a:gdLst/>
            <a:ahLst/>
            <a:cxnLst/>
            <a:rect l="l" t="t" r="r" b="b"/>
            <a:pathLst>
              <a:path w="8229600" h="1027430">
                <a:moveTo>
                  <a:pt x="0" y="1027112"/>
                </a:moveTo>
                <a:lnTo>
                  <a:pt x="8229600" y="1027112"/>
                </a:lnTo>
                <a:lnTo>
                  <a:pt x="8229600" y="0"/>
                </a:lnTo>
                <a:lnTo>
                  <a:pt x="0" y="0"/>
                </a:lnTo>
                <a:lnTo>
                  <a:pt x="0" y="102711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876550" y="380441"/>
            <a:ext cx="36252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История</a:t>
            </a:r>
            <a:r>
              <a:rPr sz="2800" spc="-45" dirty="0"/>
              <a:t> </a:t>
            </a:r>
            <a:r>
              <a:rPr sz="2800" spc="-10" dirty="0"/>
              <a:t>физиотерапии</a:t>
            </a:r>
            <a:endParaRPr sz="2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1500" y="214312"/>
            <a:ext cx="8229600" cy="92900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27329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789"/>
              </a:spcBef>
            </a:pPr>
            <a:r>
              <a:rPr sz="2800" spc="-5" dirty="0"/>
              <a:t>История</a:t>
            </a:r>
            <a:r>
              <a:rPr sz="2800" dirty="0"/>
              <a:t> </a:t>
            </a:r>
            <a:r>
              <a:rPr sz="2800" spc="-10" dirty="0"/>
              <a:t>физиотерапии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1643126" y="1857311"/>
            <a:ext cx="6072124" cy="3910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05533" y="6045809"/>
            <a:ext cx="30473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А.Д'Арсонваль</a:t>
            </a:r>
            <a:r>
              <a:rPr sz="2000" b="1" spc="40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(1851-1940)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92953" y="6045809"/>
            <a:ext cx="26022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latin typeface="Calibri"/>
                <a:cs typeface="Calibri"/>
              </a:rPr>
              <a:t>Н.Р.Финзен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(1860-1904)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593" y="983742"/>
            <a:ext cx="7986395" cy="2908935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355600" marR="5080" indent="-288290" algn="just">
              <a:lnSpc>
                <a:spcPct val="70000"/>
              </a:lnSpc>
              <a:spcBef>
                <a:spcPts val="885"/>
              </a:spcBef>
            </a:pPr>
            <a:r>
              <a:rPr sz="2200" b="1" spc="-5" dirty="0">
                <a:latin typeface="Calibri"/>
                <a:cs typeface="Calibri"/>
              </a:rPr>
              <a:t>С.А.Бруштейн </a:t>
            </a:r>
            <a:r>
              <a:rPr sz="2200" spc="-5" dirty="0">
                <a:latin typeface="Calibri"/>
                <a:cs typeface="Calibri"/>
              </a:rPr>
              <a:t>1910 </a:t>
            </a:r>
            <a:r>
              <a:rPr sz="2200" spc="-55" dirty="0">
                <a:latin typeface="Calibri"/>
                <a:cs typeface="Calibri"/>
              </a:rPr>
              <a:t>г. </a:t>
            </a:r>
            <a:r>
              <a:rPr sz="2200" spc="-5" dirty="0">
                <a:latin typeface="Calibri"/>
                <a:cs typeface="Calibri"/>
              </a:rPr>
              <a:t>–впервые экспериментально </a:t>
            </a:r>
            <a:r>
              <a:rPr sz="2200" spc="-10" dirty="0">
                <a:latin typeface="Calibri"/>
                <a:cs typeface="Calibri"/>
              </a:rPr>
              <a:t>доказал  </a:t>
            </a:r>
            <a:r>
              <a:rPr sz="2200" spc="-5" dirty="0">
                <a:latin typeface="Calibri"/>
                <a:cs typeface="Calibri"/>
              </a:rPr>
              <a:t>возможность </a:t>
            </a:r>
            <a:r>
              <a:rPr sz="2200" spc="-10" dirty="0">
                <a:latin typeface="Calibri"/>
                <a:cs typeface="Calibri"/>
              </a:rPr>
              <a:t>рефлекторного </a:t>
            </a:r>
            <a:r>
              <a:rPr sz="2200" spc="-5" dirty="0">
                <a:latin typeface="Calibri"/>
                <a:cs typeface="Calibri"/>
              </a:rPr>
              <a:t>действия физических </a:t>
            </a:r>
            <a:r>
              <a:rPr sz="2200" spc="-10" dirty="0">
                <a:latin typeface="Calibri"/>
                <a:cs typeface="Calibri"/>
              </a:rPr>
              <a:t>факторов </a:t>
            </a:r>
            <a:r>
              <a:rPr sz="2200" spc="-5" dirty="0">
                <a:latin typeface="Calibri"/>
                <a:cs typeface="Calibri"/>
              </a:rPr>
              <a:t>на  </a:t>
            </a:r>
            <a:r>
              <a:rPr sz="2200" spc="-10" dirty="0">
                <a:latin typeface="Calibri"/>
                <a:cs typeface="Calibri"/>
              </a:rPr>
              <a:t>человеческий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организм.</a:t>
            </a:r>
            <a:endParaRPr sz="2200">
              <a:latin typeface="Calibri"/>
              <a:cs typeface="Calibri"/>
            </a:endParaRPr>
          </a:p>
          <a:p>
            <a:pPr marL="355600" marR="5715" indent="-342900" algn="just">
              <a:lnSpc>
                <a:spcPct val="70000"/>
              </a:lnSpc>
              <a:spcBef>
                <a:spcPts val="530"/>
              </a:spcBef>
            </a:pP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20" dirty="0">
                <a:latin typeface="Calibri"/>
                <a:cs typeface="Calibri"/>
              </a:rPr>
              <a:t>1916г.- </a:t>
            </a:r>
            <a:r>
              <a:rPr sz="2200" spc="-5" dirty="0">
                <a:latin typeface="Calibri"/>
                <a:cs typeface="Calibri"/>
              </a:rPr>
              <a:t>организован Петроградский физиотерапевтический  </a:t>
            </a:r>
            <a:r>
              <a:rPr sz="2200" spc="-15" dirty="0">
                <a:latin typeface="Calibri"/>
                <a:cs typeface="Calibri"/>
              </a:rPr>
              <a:t>институт.</a:t>
            </a:r>
            <a:endParaRPr sz="2200">
              <a:latin typeface="Calibri"/>
              <a:cs typeface="Calibri"/>
            </a:endParaRPr>
          </a:p>
          <a:p>
            <a:pPr marL="355600" marR="5715" indent="-280670" algn="just">
              <a:lnSpc>
                <a:spcPct val="70000"/>
              </a:lnSpc>
              <a:spcBef>
                <a:spcPts val="530"/>
              </a:spcBef>
            </a:pPr>
            <a:r>
              <a:rPr sz="2200" b="1" spc="-5" dirty="0">
                <a:latin typeface="Calibri"/>
                <a:cs typeface="Calibri"/>
              </a:rPr>
              <a:t>А.Е.Щербак </a:t>
            </a:r>
            <a:r>
              <a:rPr sz="2200" spc="-5" dirty="0">
                <a:latin typeface="Calibri"/>
                <a:cs typeface="Calibri"/>
              </a:rPr>
              <a:t>- экспериментально </a:t>
            </a:r>
            <a:r>
              <a:rPr sz="2200" spc="-10" dirty="0">
                <a:latin typeface="Calibri"/>
                <a:cs typeface="Calibri"/>
              </a:rPr>
              <a:t>доказал </a:t>
            </a:r>
            <a:r>
              <a:rPr sz="2200" spc="-5" dirty="0">
                <a:latin typeface="Calibri"/>
                <a:cs typeface="Calibri"/>
              </a:rPr>
              <a:t>участие </a:t>
            </a:r>
            <a:r>
              <a:rPr sz="2200" spc="-10" dirty="0">
                <a:latin typeface="Calibri"/>
                <a:cs typeface="Calibri"/>
              </a:rPr>
              <a:t>вегетативной  </a:t>
            </a:r>
            <a:r>
              <a:rPr sz="2200" spc="-5" dirty="0">
                <a:latin typeface="Calibri"/>
                <a:cs typeface="Calibri"/>
              </a:rPr>
              <a:t>нервной </a:t>
            </a:r>
            <a:r>
              <a:rPr sz="2200" spc="-10" dirty="0">
                <a:latin typeface="Calibri"/>
                <a:cs typeface="Calibri"/>
              </a:rPr>
              <a:t>системы </a:t>
            </a:r>
            <a:r>
              <a:rPr sz="2200" spc="-5" dirty="0">
                <a:latin typeface="Calibri"/>
                <a:cs typeface="Calibri"/>
              </a:rPr>
              <a:t>в механизмах действия лечебных физических  </a:t>
            </a:r>
            <a:r>
              <a:rPr sz="2200" spc="-10" dirty="0">
                <a:latin typeface="Calibri"/>
                <a:cs typeface="Calibri"/>
              </a:rPr>
              <a:t>факторов.</a:t>
            </a:r>
            <a:endParaRPr sz="2200">
              <a:latin typeface="Calibri"/>
              <a:cs typeface="Calibri"/>
            </a:endParaRPr>
          </a:p>
          <a:p>
            <a:pPr marL="355600" marR="6350" indent="-342900" algn="just">
              <a:lnSpc>
                <a:spcPct val="70000"/>
              </a:lnSpc>
              <a:spcBef>
                <a:spcPts val="530"/>
              </a:spcBef>
            </a:pPr>
            <a:r>
              <a:rPr sz="2200" spc="-5" dirty="0">
                <a:latin typeface="Calibri"/>
                <a:cs typeface="Calibri"/>
              </a:rPr>
              <a:t>На основе </a:t>
            </a:r>
            <a:r>
              <a:rPr sz="2200" spc="-15" dirty="0">
                <a:latin typeface="Calibri"/>
                <a:cs typeface="Calibri"/>
              </a:rPr>
              <a:t>его "вегето </a:t>
            </a:r>
            <a:r>
              <a:rPr sz="2200" spc="-5" dirty="0">
                <a:latin typeface="Calibri"/>
                <a:cs typeface="Calibri"/>
              </a:rPr>
              <a:t>- </a:t>
            </a:r>
            <a:r>
              <a:rPr sz="2200" spc="-10" dirty="0">
                <a:latin typeface="Calibri"/>
                <a:cs typeface="Calibri"/>
              </a:rPr>
              <a:t>рефлекторной </a:t>
            </a:r>
            <a:r>
              <a:rPr sz="2200" spc="-5" dirty="0">
                <a:latin typeface="Calibri"/>
                <a:cs typeface="Calibri"/>
              </a:rPr>
              <a:t>терапии" </a:t>
            </a:r>
            <a:r>
              <a:rPr sz="2200" dirty="0">
                <a:latin typeface="Calibri"/>
                <a:cs typeface="Calibri"/>
              </a:rPr>
              <a:t>были  </a:t>
            </a:r>
            <a:r>
              <a:rPr sz="2200" spc="-10" dirty="0">
                <a:latin typeface="Calibri"/>
                <a:cs typeface="Calibri"/>
              </a:rPr>
              <a:t>разработаны </a:t>
            </a:r>
            <a:r>
              <a:rPr sz="2200" spc="-20" dirty="0">
                <a:latin typeface="Calibri"/>
                <a:cs typeface="Calibri"/>
              </a:rPr>
              <a:t>методы </a:t>
            </a:r>
            <a:r>
              <a:rPr sz="2200" spc="-5" dirty="0">
                <a:latin typeface="Calibri"/>
                <a:cs typeface="Calibri"/>
              </a:rPr>
              <a:t>сегментарно - метамерной  гальванизации: </a:t>
            </a:r>
            <a:r>
              <a:rPr sz="2200" spc="-10" dirty="0">
                <a:latin typeface="Calibri"/>
                <a:cs typeface="Calibri"/>
              </a:rPr>
              <a:t>воротниковый </a:t>
            </a:r>
            <a:r>
              <a:rPr sz="2200" spc="-5" dirty="0">
                <a:latin typeface="Calibri"/>
                <a:cs typeface="Calibri"/>
              </a:rPr>
              <a:t>и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поясной.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0062" y="214375"/>
            <a:ext cx="8229600" cy="71437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88265" rIns="0" bIns="0" rtlCol="0">
            <a:spAutoFit/>
          </a:bodyPr>
          <a:lstStyle/>
          <a:p>
            <a:pPr marL="549275">
              <a:lnSpc>
                <a:spcPct val="100000"/>
              </a:lnSpc>
              <a:spcBef>
                <a:spcPts val="695"/>
              </a:spcBef>
              <a:tabLst>
                <a:tab pos="1463675" algn="l"/>
              </a:tabLst>
            </a:pPr>
            <a:r>
              <a:rPr sz="3200" spc="-5" dirty="0"/>
              <a:t>III	этап </a:t>
            </a:r>
            <a:r>
              <a:rPr sz="3200" dirty="0"/>
              <a:t>- </a:t>
            </a:r>
            <a:r>
              <a:rPr sz="3200" spc="-5" dirty="0"/>
              <a:t>синтез </a:t>
            </a:r>
            <a:r>
              <a:rPr sz="3200" dirty="0"/>
              <a:t>эмпирических</a:t>
            </a:r>
            <a:r>
              <a:rPr sz="3200" spc="-55" dirty="0"/>
              <a:t> </a:t>
            </a:r>
            <a:r>
              <a:rPr sz="3200" dirty="0"/>
              <a:t>знаний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1714820" y="4000500"/>
            <a:ext cx="5214680" cy="2333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93367" y="6475882"/>
            <a:ext cx="29317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С.А.Бруштейн</a:t>
            </a:r>
            <a:r>
              <a:rPr sz="2000" b="1" spc="38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(1873-1947)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80001" y="6475882"/>
            <a:ext cx="26536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А.Е.Щербак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(1863-1934)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5416" y="983742"/>
            <a:ext cx="48317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47370" algn="l"/>
              </a:tabLst>
            </a:pPr>
            <a:r>
              <a:rPr sz="2200" b="1" spc="-5" dirty="0">
                <a:latin typeface="Calibri"/>
                <a:cs typeface="Calibri"/>
              </a:rPr>
              <a:t>III	</a:t>
            </a:r>
            <a:r>
              <a:rPr sz="2200" b="1" spc="-10" dirty="0">
                <a:latin typeface="Calibri"/>
                <a:cs typeface="Calibri"/>
              </a:rPr>
              <a:t>этап </a:t>
            </a:r>
            <a:r>
              <a:rPr sz="2200" b="1" spc="-5" dirty="0">
                <a:latin typeface="Calibri"/>
                <a:cs typeface="Calibri"/>
              </a:rPr>
              <a:t>- </a:t>
            </a:r>
            <a:r>
              <a:rPr sz="2200" b="1" spc="-10" dirty="0">
                <a:latin typeface="Calibri"/>
                <a:cs typeface="Calibri"/>
              </a:rPr>
              <a:t>синтез </a:t>
            </a:r>
            <a:r>
              <a:rPr sz="2200" b="1" spc="-5" dirty="0">
                <a:latin typeface="Calibri"/>
                <a:cs typeface="Calibri"/>
              </a:rPr>
              <a:t>эмпирических</a:t>
            </a:r>
            <a:r>
              <a:rPr sz="2200" b="1" spc="4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знаний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8839" y="3498850"/>
            <a:ext cx="26098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инфицированных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ран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285493"/>
            <a:ext cx="8072755" cy="4988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2245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20" dirty="0">
                <a:latin typeface="Calibri"/>
                <a:cs typeface="Calibri"/>
              </a:rPr>
              <a:t>1925г.</a:t>
            </a:r>
            <a:r>
              <a:rPr sz="2200" spc="3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-</a:t>
            </a:r>
            <a:r>
              <a:rPr sz="2200" spc="3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Всесоюзная</a:t>
            </a:r>
            <a:r>
              <a:rPr sz="2200" spc="37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ассоциация</a:t>
            </a:r>
            <a:r>
              <a:rPr sz="2200" spc="3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физиотерапевтов,</a:t>
            </a:r>
            <a:r>
              <a:rPr sz="2200" spc="37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1-й</a:t>
            </a:r>
            <a:r>
              <a:rPr sz="2200" spc="3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съезд</a:t>
            </a:r>
            <a:r>
              <a:rPr sz="2200" spc="37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в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115"/>
              </a:lnSpc>
            </a:pPr>
            <a:r>
              <a:rPr sz="2200" spc="-10" dirty="0">
                <a:latin typeface="Calibri"/>
                <a:cs typeface="Calibri"/>
              </a:rPr>
              <a:t>Ленинграде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ts val="237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20" dirty="0">
                <a:latin typeface="Calibri"/>
                <a:cs typeface="Calibri"/>
              </a:rPr>
              <a:t>1926г. </a:t>
            </a:r>
            <a:r>
              <a:rPr sz="2200" spc="-5" dirty="0">
                <a:latin typeface="Calibri"/>
                <a:cs typeface="Calibri"/>
              </a:rPr>
              <a:t>- </a:t>
            </a:r>
            <a:r>
              <a:rPr sz="2200" spc="-10" dirty="0">
                <a:latin typeface="Calibri"/>
                <a:cs typeface="Calibri"/>
              </a:rPr>
              <a:t>Шлифаке </a:t>
            </a:r>
            <a:r>
              <a:rPr sz="2200" spc="-30" dirty="0">
                <a:latin typeface="Calibri"/>
                <a:cs typeface="Calibri"/>
              </a:rPr>
              <a:t>Э. </a:t>
            </a:r>
            <a:r>
              <a:rPr sz="2200" spc="-10" dirty="0">
                <a:latin typeface="Calibri"/>
                <a:cs typeface="Calibri"/>
              </a:rPr>
              <a:t>открыл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УВЧ-поле</a:t>
            </a:r>
            <a:endParaRPr sz="2200">
              <a:latin typeface="Calibri"/>
              <a:cs typeface="Calibri"/>
            </a:endParaRPr>
          </a:p>
          <a:p>
            <a:pPr marL="355600" marR="5715" indent="-342900">
              <a:lnSpc>
                <a:spcPct val="70000"/>
              </a:lnSpc>
              <a:spcBef>
                <a:spcPts val="660"/>
              </a:spcBef>
              <a:buFont typeface="Arial"/>
              <a:buChar char="•"/>
              <a:tabLst>
                <a:tab pos="354965" algn="l"/>
                <a:tab pos="355600" algn="l"/>
                <a:tab pos="1382395" algn="l"/>
              </a:tabLst>
            </a:pPr>
            <a:r>
              <a:rPr sz="2200" spc="-20" dirty="0">
                <a:latin typeface="Calibri"/>
                <a:cs typeface="Calibri"/>
              </a:rPr>
              <a:t>1927г.-	</a:t>
            </a:r>
            <a:r>
              <a:rPr sz="2200" spc="-10" dirty="0">
                <a:latin typeface="Calibri"/>
                <a:cs typeface="Calibri"/>
              </a:rPr>
              <a:t>Коваршик М. предложил высокочастотные </a:t>
            </a:r>
            <a:r>
              <a:rPr sz="2200" spc="-5" dirty="0">
                <a:latin typeface="Calibri"/>
                <a:cs typeface="Calibri"/>
              </a:rPr>
              <a:t>магнитные  </a:t>
            </a:r>
            <a:r>
              <a:rPr sz="2200" spc="-15" dirty="0">
                <a:latin typeface="Calibri"/>
                <a:cs typeface="Calibri"/>
              </a:rPr>
              <a:t>поля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ts val="224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1929 </a:t>
            </a:r>
            <a:r>
              <a:rPr sz="2200" spc="-55" dirty="0">
                <a:latin typeface="Calibri"/>
                <a:cs typeface="Calibri"/>
              </a:rPr>
              <a:t>г. </a:t>
            </a:r>
            <a:r>
              <a:rPr sz="2200" spc="-5" dirty="0">
                <a:latin typeface="Calibri"/>
                <a:cs typeface="Calibri"/>
              </a:rPr>
              <a:t>- </a:t>
            </a:r>
            <a:r>
              <a:rPr sz="2200" spc="-10" dirty="0">
                <a:latin typeface="Calibri"/>
                <a:cs typeface="Calibri"/>
              </a:rPr>
              <a:t>Бернар </a:t>
            </a:r>
            <a:r>
              <a:rPr sz="2200" spc="-5" dirty="0">
                <a:latin typeface="Calibri"/>
                <a:cs typeface="Calibri"/>
              </a:rPr>
              <a:t>П. </a:t>
            </a:r>
            <a:r>
              <a:rPr sz="2200" spc="-10" dirty="0">
                <a:latin typeface="Calibri"/>
                <a:cs typeface="Calibri"/>
              </a:rPr>
              <a:t>открыл </a:t>
            </a:r>
            <a:r>
              <a:rPr sz="2200" spc="-5" dirty="0">
                <a:latin typeface="Calibri"/>
                <a:cs typeface="Calibri"/>
              </a:rPr>
              <a:t>диадинамические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токи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ts val="237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1939 </a:t>
            </a:r>
            <a:r>
              <a:rPr sz="2200" spc="-55" dirty="0">
                <a:latin typeface="Calibri"/>
                <a:cs typeface="Calibri"/>
              </a:rPr>
              <a:t>г. </a:t>
            </a:r>
            <a:r>
              <a:rPr sz="2200" spc="-5" dirty="0">
                <a:latin typeface="Calibri"/>
                <a:cs typeface="Calibri"/>
              </a:rPr>
              <a:t>- </a:t>
            </a:r>
            <a:r>
              <a:rPr sz="2200" spc="-10" dirty="0">
                <a:latin typeface="Calibri"/>
                <a:cs typeface="Calibri"/>
              </a:rPr>
              <a:t>Польман </a:t>
            </a:r>
            <a:r>
              <a:rPr sz="2200" spc="-114" dirty="0">
                <a:latin typeface="Calibri"/>
                <a:cs typeface="Calibri"/>
              </a:rPr>
              <a:t>Р. </a:t>
            </a:r>
            <a:r>
              <a:rPr sz="2200" spc="-5" dirty="0">
                <a:latin typeface="Calibri"/>
                <a:cs typeface="Calibri"/>
              </a:rPr>
              <a:t>применил </a:t>
            </a:r>
            <a:r>
              <a:rPr sz="2200" spc="-25" dirty="0">
                <a:latin typeface="Calibri"/>
                <a:cs typeface="Calibri"/>
              </a:rPr>
              <a:t>ультразвук </a:t>
            </a:r>
            <a:r>
              <a:rPr sz="2200" spc="-10" dirty="0">
                <a:latin typeface="Calibri"/>
                <a:cs typeface="Calibri"/>
              </a:rPr>
              <a:t>для </a:t>
            </a:r>
            <a:r>
              <a:rPr sz="2200" spc="-5" dirty="0">
                <a:latin typeface="Calibri"/>
                <a:cs typeface="Calibri"/>
              </a:rPr>
              <a:t>лечения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больных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ts val="2510"/>
              </a:lnSpc>
              <a:buFont typeface="Arial"/>
              <a:buChar char="•"/>
              <a:tabLst>
                <a:tab pos="354965" algn="l"/>
                <a:tab pos="355600" algn="l"/>
                <a:tab pos="1228725" algn="l"/>
                <a:tab pos="1689100" algn="l"/>
                <a:tab pos="2082164" algn="l"/>
                <a:tab pos="3143250" algn="l"/>
                <a:tab pos="3929379" algn="l"/>
                <a:tab pos="5505450" algn="l"/>
                <a:tab pos="6334760" algn="l"/>
                <a:tab pos="7072630" algn="l"/>
              </a:tabLst>
            </a:pPr>
            <a:r>
              <a:rPr sz="2200" spc="-5" dirty="0">
                <a:latin typeface="Calibri"/>
                <a:cs typeface="Calibri"/>
              </a:rPr>
              <a:t>1943	</a:t>
            </a:r>
            <a:r>
              <a:rPr sz="2200" spc="-55" dirty="0">
                <a:latin typeface="Calibri"/>
                <a:cs typeface="Calibri"/>
              </a:rPr>
              <a:t>г.	</a:t>
            </a:r>
            <a:r>
              <a:rPr sz="2200" spc="-5" dirty="0">
                <a:latin typeface="Calibri"/>
                <a:cs typeface="Calibri"/>
              </a:rPr>
              <a:t>-	Франк	</a:t>
            </a:r>
            <a:r>
              <a:rPr sz="2200" spc="-45" dirty="0">
                <a:latin typeface="Calibri"/>
                <a:cs typeface="Calibri"/>
              </a:rPr>
              <a:t>Г.М.	</a:t>
            </a:r>
            <a:r>
              <a:rPr sz="2200" dirty="0">
                <a:latin typeface="Calibri"/>
                <a:cs typeface="Calibri"/>
              </a:rPr>
              <a:t>обосновал	</a:t>
            </a:r>
            <a:r>
              <a:rPr sz="2200" spc="-25" dirty="0">
                <a:latin typeface="Calibri"/>
                <a:cs typeface="Calibri"/>
              </a:rPr>
              <a:t>УФО	</a:t>
            </a:r>
            <a:r>
              <a:rPr sz="2200" spc="-10" dirty="0">
                <a:latin typeface="Calibri"/>
                <a:cs typeface="Calibri"/>
              </a:rPr>
              <a:t>для	</a:t>
            </a:r>
            <a:r>
              <a:rPr sz="2200" spc="-5" dirty="0">
                <a:latin typeface="Calibri"/>
                <a:cs typeface="Calibri"/>
              </a:rPr>
              <a:t>лечения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ts val="2510"/>
              </a:lnSpc>
              <a:spcBef>
                <a:spcPts val="15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1942 </a:t>
            </a:r>
            <a:r>
              <a:rPr sz="2200" spc="-55" dirty="0">
                <a:latin typeface="Calibri"/>
                <a:cs typeface="Calibri"/>
              </a:rPr>
              <a:t>г. </a:t>
            </a:r>
            <a:r>
              <a:rPr sz="2200" spc="-5" dirty="0">
                <a:latin typeface="Calibri"/>
                <a:cs typeface="Calibri"/>
              </a:rPr>
              <a:t>- Лепский С.С. </a:t>
            </a:r>
            <a:r>
              <a:rPr sz="2200" spc="-10" dirty="0">
                <a:latin typeface="Calibri"/>
                <a:cs typeface="Calibri"/>
              </a:rPr>
              <a:t>внедрил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озокерит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ts val="238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1949 </a:t>
            </a:r>
            <a:r>
              <a:rPr sz="2200" spc="-55" dirty="0">
                <a:latin typeface="Calibri"/>
                <a:cs typeface="Calibri"/>
              </a:rPr>
              <a:t>г. </a:t>
            </a:r>
            <a:r>
              <a:rPr sz="2200" spc="-5" dirty="0">
                <a:latin typeface="Calibri"/>
                <a:cs typeface="Calibri"/>
              </a:rPr>
              <a:t>- </a:t>
            </a:r>
            <a:r>
              <a:rPr sz="2200" spc="-10" dirty="0">
                <a:latin typeface="Calibri"/>
                <a:cs typeface="Calibri"/>
              </a:rPr>
              <a:t>Немек </a:t>
            </a:r>
            <a:r>
              <a:rPr sz="2200" spc="-80" dirty="0">
                <a:latin typeface="Calibri"/>
                <a:cs typeface="Calibri"/>
              </a:rPr>
              <a:t>Г. </a:t>
            </a:r>
            <a:r>
              <a:rPr sz="2200" spc="-10" dirty="0">
                <a:latin typeface="Calibri"/>
                <a:cs typeface="Calibri"/>
              </a:rPr>
              <a:t>разработал</a:t>
            </a:r>
            <a:r>
              <a:rPr sz="2200" spc="1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интерференцтерапию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ts val="238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1965 </a:t>
            </a:r>
            <a:r>
              <a:rPr sz="2200" spc="-55" dirty="0">
                <a:latin typeface="Calibri"/>
                <a:cs typeface="Calibri"/>
              </a:rPr>
              <a:t>г. </a:t>
            </a:r>
            <a:r>
              <a:rPr sz="2200" spc="-5" dirty="0">
                <a:latin typeface="Calibri"/>
                <a:cs typeface="Calibri"/>
              </a:rPr>
              <a:t>- Рубин </a:t>
            </a:r>
            <a:r>
              <a:rPr sz="2200" spc="-60" dirty="0">
                <a:latin typeface="Calibri"/>
                <a:cs typeface="Calibri"/>
              </a:rPr>
              <a:t>Л.Р. </a:t>
            </a:r>
            <a:r>
              <a:rPr sz="2200" spc="-10" dirty="0">
                <a:latin typeface="Calibri"/>
                <a:cs typeface="Calibri"/>
              </a:rPr>
              <a:t>разработал</a:t>
            </a:r>
            <a:r>
              <a:rPr sz="2200" spc="1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флюктуоризацию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ts val="237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1964 </a:t>
            </a:r>
            <a:r>
              <a:rPr sz="2200" spc="-55" dirty="0">
                <a:latin typeface="Calibri"/>
                <a:cs typeface="Calibri"/>
              </a:rPr>
              <a:t>г. </a:t>
            </a:r>
            <a:r>
              <a:rPr sz="2200" spc="-5" dirty="0">
                <a:latin typeface="Calibri"/>
                <a:cs typeface="Calibri"/>
              </a:rPr>
              <a:t>- </a:t>
            </a:r>
            <a:r>
              <a:rPr sz="2200" spc="-15" dirty="0">
                <a:latin typeface="Calibri"/>
                <a:cs typeface="Calibri"/>
              </a:rPr>
              <a:t>Ясногородский </a:t>
            </a:r>
            <a:r>
              <a:rPr sz="2200" spc="-45" dirty="0">
                <a:latin typeface="Calibri"/>
                <a:cs typeface="Calibri"/>
              </a:rPr>
              <a:t>В.Г. </a:t>
            </a:r>
            <a:r>
              <a:rPr sz="2200" spc="-10" dirty="0">
                <a:latin typeface="Calibri"/>
                <a:cs typeface="Calibri"/>
              </a:rPr>
              <a:t>предложил</a:t>
            </a:r>
            <a:r>
              <a:rPr sz="2200" spc="1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амплипульстерапию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ts val="237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1949 </a:t>
            </a:r>
            <a:r>
              <a:rPr sz="2200" spc="-55" dirty="0">
                <a:latin typeface="Calibri"/>
                <a:cs typeface="Calibri"/>
              </a:rPr>
              <a:t>г. </a:t>
            </a:r>
            <a:r>
              <a:rPr sz="2200" spc="-5" dirty="0">
                <a:latin typeface="Calibri"/>
                <a:cs typeface="Calibri"/>
              </a:rPr>
              <a:t>- Ливенцев </a:t>
            </a:r>
            <a:r>
              <a:rPr sz="2200" spc="-10" dirty="0">
                <a:latin typeface="Calibri"/>
                <a:cs typeface="Calibri"/>
              </a:rPr>
              <a:t>Н.М. разработал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электросон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ts val="237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1970 </a:t>
            </a:r>
            <a:r>
              <a:rPr sz="2200" spc="-55" dirty="0">
                <a:latin typeface="Calibri"/>
                <a:cs typeface="Calibri"/>
              </a:rPr>
              <a:t>г. </a:t>
            </a:r>
            <a:r>
              <a:rPr sz="2200" spc="-5" dirty="0">
                <a:latin typeface="Calibri"/>
                <a:cs typeface="Calibri"/>
              </a:rPr>
              <a:t>- </a:t>
            </a:r>
            <a:r>
              <a:rPr sz="2200" spc="-15" dirty="0">
                <a:latin typeface="Calibri"/>
                <a:cs typeface="Calibri"/>
              </a:rPr>
              <a:t>Скобелкин O.K. </a:t>
            </a:r>
            <a:r>
              <a:rPr sz="2200" spc="-10" dirty="0">
                <a:latin typeface="Calibri"/>
                <a:cs typeface="Calibri"/>
              </a:rPr>
              <a:t>внедрил</a:t>
            </a:r>
            <a:r>
              <a:rPr sz="2200" spc="1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лазеротерапию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ts val="237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80-е </a:t>
            </a:r>
            <a:r>
              <a:rPr sz="2200" spc="-40" dirty="0">
                <a:latin typeface="Calibri"/>
                <a:cs typeface="Calibri"/>
              </a:rPr>
              <a:t>гг. </a:t>
            </a:r>
            <a:r>
              <a:rPr sz="2200" spc="-5" dirty="0">
                <a:latin typeface="Calibri"/>
                <a:cs typeface="Calibri"/>
              </a:rPr>
              <a:t>– </a:t>
            </a:r>
            <a:r>
              <a:rPr sz="2200" spc="-10" dirty="0">
                <a:latin typeface="Calibri"/>
                <a:cs typeface="Calibri"/>
              </a:rPr>
              <a:t>крайне-высокочастотная терапия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(КВЧ)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ts val="251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90-е </a:t>
            </a:r>
            <a:r>
              <a:rPr sz="2200" spc="-40" dirty="0">
                <a:latin typeface="Calibri"/>
                <a:cs typeface="Calibri"/>
              </a:rPr>
              <a:t>гг. </a:t>
            </a:r>
            <a:r>
              <a:rPr sz="2200" spc="-15" dirty="0">
                <a:latin typeface="Calibri"/>
                <a:cs typeface="Calibri"/>
              </a:rPr>
              <a:t>-фотодинамическая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терапия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0062" y="115951"/>
            <a:ext cx="8229600" cy="812800"/>
          </a:xfrm>
          <a:custGeom>
            <a:avLst/>
            <a:gdLst/>
            <a:ahLst/>
            <a:cxnLst/>
            <a:rect l="l" t="t" r="r" b="b"/>
            <a:pathLst>
              <a:path w="8229600" h="812800">
                <a:moveTo>
                  <a:pt x="0" y="812800"/>
                </a:moveTo>
                <a:lnTo>
                  <a:pt x="8229600" y="812800"/>
                </a:lnTo>
                <a:lnTo>
                  <a:pt x="8229600" y="0"/>
                </a:lnTo>
                <a:lnTo>
                  <a:pt x="0" y="0"/>
                </a:lnTo>
                <a:lnTo>
                  <a:pt x="0" y="8128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04922" y="273558"/>
            <a:ext cx="36195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История</a:t>
            </a:r>
            <a:r>
              <a:rPr sz="2800" spc="-75" dirty="0"/>
              <a:t> </a:t>
            </a:r>
            <a:r>
              <a:rPr sz="2800" spc="-10" dirty="0"/>
              <a:t>физиотерапии</a:t>
            </a:r>
            <a:endParaRPr sz="2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21285" rIns="0" bIns="0" rtlCol="0">
            <a:spAutoFit/>
          </a:bodyPr>
          <a:lstStyle/>
          <a:p>
            <a:pPr marL="1906905" marR="424180" indent="-1473835">
              <a:lnSpc>
                <a:spcPct val="100000"/>
              </a:lnSpc>
              <a:spcBef>
                <a:spcPts val="955"/>
              </a:spcBef>
            </a:pPr>
            <a:r>
              <a:rPr sz="2800" spc="-10" dirty="0"/>
              <a:t>Основные </a:t>
            </a:r>
            <a:r>
              <a:rPr sz="2800" spc="-5" dirty="0"/>
              <a:t>направления </a:t>
            </a:r>
            <a:r>
              <a:rPr sz="2800" spc="-10" dirty="0"/>
              <a:t>научных исследований  современной</a:t>
            </a:r>
            <a:r>
              <a:rPr sz="2800" spc="10" dirty="0"/>
              <a:t> </a:t>
            </a:r>
            <a:r>
              <a:rPr sz="2800" spc="-10" dirty="0"/>
              <a:t>физиотерапии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735012" y="1823466"/>
            <a:ext cx="4742815" cy="0"/>
          </a:xfrm>
          <a:custGeom>
            <a:avLst/>
            <a:gdLst/>
            <a:ahLst/>
            <a:cxnLst/>
            <a:rect l="l" t="t" r="r" b="b"/>
            <a:pathLst>
              <a:path w="4742815">
                <a:moveTo>
                  <a:pt x="0" y="0"/>
                </a:moveTo>
                <a:lnTo>
                  <a:pt x="4742688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7217" y="1790446"/>
            <a:ext cx="72605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78989" algn="l"/>
                <a:tab pos="3825875" algn="l"/>
                <a:tab pos="4473575" algn="l"/>
                <a:tab pos="5709920" algn="l"/>
              </a:tabLst>
            </a:pPr>
            <a:r>
              <a:rPr sz="2400" spc="-5" dirty="0">
                <a:latin typeface="Calibri"/>
                <a:cs typeface="Calibri"/>
              </a:rPr>
              <a:t>физическим	</a:t>
            </a:r>
            <a:r>
              <a:rPr sz="2400" spc="-10" dirty="0">
                <a:latin typeface="Calibri"/>
                <a:cs typeface="Calibri"/>
              </a:rPr>
              <a:t>факторам	</a:t>
            </a:r>
            <a:r>
              <a:rPr sz="2400" dirty="0">
                <a:latin typeface="Calibri"/>
                <a:cs typeface="Calibri"/>
              </a:rPr>
              <a:t>и	</a:t>
            </a:r>
            <a:r>
              <a:rPr sz="2400" spc="-5" dirty="0">
                <a:latin typeface="Calibri"/>
                <a:cs typeface="Calibri"/>
              </a:rPr>
              <a:t>поиск	«мишеней»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7217" y="1461261"/>
            <a:ext cx="8039100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260" marR="5715" indent="-175260" algn="r">
              <a:lnSpc>
                <a:spcPts val="2735"/>
              </a:lnSpc>
              <a:spcBef>
                <a:spcPts val="100"/>
              </a:spcBef>
              <a:buFont typeface="Arial"/>
              <a:buChar char="•"/>
              <a:tabLst>
                <a:tab pos="175260" algn="l"/>
                <a:tab pos="2291715" algn="l"/>
                <a:tab pos="4918075" algn="l"/>
                <a:tab pos="6145530" algn="l"/>
                <a:tab pos="7870825" algn="l"/>
              </a:tabLst>
            </a:pPr>
            <a:r>
              <a:rPr sz="2400" spc="-5" dirty="0">
                <a:latin typeface="Calibri"/>
                <a:cs typeface="Calibri"/>
              </a:rPr>
              <a:t>О</a:t>
            </a:r>
            <a:r>
              <a:rPr sz="2400" spc="-10" dirty="0">
                <a:latin typeface="Calibri"/>
                <a:cs typeface="Calibri"/>
              </a:rPr>
              <a:t>п</a:t>
            </a:r>
            <a:r>
              <a:rPr sz="2400" spc="-5" dirty="0">
                <a:latin typeface="Calibri"/>
                <a:cs typeface="Calibri"/>
              </a:rPr>
              <a:t>р</a:t>
            </a:r>
            <a:r>
              <a:rPr sz="2400" spc="-35" dirty="0">
                <a:latin typeface="Calibri"/>
                <a:cs typeface="Calibri"/>
              </a:rPr>
              <a:t>е</a:t>
            </a:r>
            <a:r>
              <a:rPr sz="2400" spc="-20" dirty="0">
                <a:latin typeface="Calibri"/>
                <a:cs typeface="Calibri"/>
              </a:rPr>
              <a:t>д</a:t>
            </a:r>
            <a:r>
              <a:rPr sz="2400" spc="-35" dirty="0">
                <a:latin typeface="Calibri"/>
                <a:cs typeface="Calibri"/>
              </a:rPr>
              <a:t>е</a:t>
            </a:r>
            <a:r>
              <a:rPr sz="2400" spc="-5" dirty="0">
                <a:latin typeface="Calibri"/>
                <a:cs typeface="Calibri"/>
              </a:rPr>
              <a:t>лени</a:t>
            </a:r>
            <a:r>
              <a:rPr sz="2400" dirty="0">
                <a:latin typeface="Calibri"/>
                <a:cs typeface="Calibri"/>
              </a:rPr>
              <a:t>е	чу</a:t>
            </a:r>
            <a:r>
              <a:rPr sz="2400" spc="5" dirty="0">
                <a:latin typeface="Calibri"/>
                <a:cs typeface="Calibri"/>
              </a:rPr>
              <a:t>в</a:t>
            </a:r>
            <a:r>
              <a:rPr sz="2400" dirty="0">
                <a:latin typeface="Calibri"/>
                <a:cs typeface="Calibri"/>
              </a:rPr>
              <a:t>ст</a:t>
            </a:r>
            <a:r>
              <a:rPr sz="2400" spc="-10" dirty="0">
                <a:latin typeface="Calibri"/>
                <a:cs typeface="Calibri"/>
              </a:rPr>
              <a:t>в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35" dirty="0">
                <a:latin typeface="Calibri"/>
                <a:cs typeface="Calibri"/>
              </a:rPr>
              <a:t>те</a:t>
            </a:r>
            <a:r>
              <a:rPr sz="2400" spc="-5" dirty="0">
                <a:latin typeface="Calibri"/>
                <a:cs typeface="Calibri"/>
              </a:rPr>
              <a:t>льност</a:t>
            </a:r>
            <a:r>
              <a:rPr sz="2400" dirty="0">
                <a:latin typeface="Calibri"/>
                <a:cs typeface="Calibri"/>
              </a:rPr>
              <a:t>и	</a:t>
            </a:r>
            <a:r>
              <a:rPr sz="2400" spc="-5" dirty="0">
                <a:latin typeface="Calibri"/>
                <a:cs typeface="Calibri"/>
              </a:rPr>
              <a:t>т</a:t>
            </a:r>
            <a:r>
              <a:rPr sz="2400" spc="-40" dirty="0">
                <a:latin typeface="Calibri"/>
                <a:cs typeface="Calibri"/>
              </a:rPr>
              <a:t>к</a:t>
            </a:r>
            <a:r>
              <a:rPr sz="2400" dirty="0">
                <a:latin typeface="Calibri"/>
                <a:cs typeface="Calibri"/>
              </a:rPr>
              <a:t>аней	</a:t>
            </a:r>
            <a:r>
              <a:rPr sz="2400" spc="-5" dirty="0">
                <a:latin typeface="Calibri"/>
                <a:cs typeface="Calibri"/>
              </a:rPr>
              <a:t>ор</a:t>
            </a:r>
            <a:r>
              <a:rPr sz="2400" spc="-20" dirty="0">
                <a:latin typeface="Calibri"/>
                <a:cs typeface="Calibri"/>
              </a:rPr>
              <a:t>г</a:t>
            </a:r>
            <a:r>
              <a:rPr sz="2400" dirty="0">
                <a:latin typeface="Calibri"/>
                <a:cs typeface="Calibri"/>
              </a:rPr>
              <a:t>анизма	к</a:t>
            </a:r>
            <a:endParaRPr sz="2400">
              <a:latin typeface="Calibri"/>
              <a:cs typeface="Calibri"/>
            </a:endParaRPr>
          </a:p>
          <a:p>
            <a:pPr marR="5080" algn="r">
              <a:lnSpc>
                <a:spcPts val="2735"/>
              </a:lnSpc>
            </a:pPr>
            <a:r>
              <a:rPr sz="2400" spc="-5" dirty="0">
                <a:latin typeface="Calibri"/>
                <a:cs typeface="Calibri"/>
              </a:rPr>
              <a:t>их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7217" y="2083154"/>
            <a:ext cx="8039734" cy="116014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400" spc="-5" dirty="0">
                <a:latin typeface="Calibri"/>
                <a:cs typeface="Calibri"/>
              </a:rPr>
              <a:t>непосредственного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воздействия;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615"/>
              </a:spcBef>
              <a:buFont typeface="Arial"/>
              <a:buChar char="•"/>
              <a:tabLst>
                <a:tab pos="187960" algn="l"/>
                <a:tab pos="1804670" algn="l"/>
                <a:tab pos="1827530" algn="l"/>
                <a:tab pos="3350260" algn="l"/>
                <a:tab pos="3714750" algn="l"/>
                <a:tab pos="4137025" algn="l"/>
                <a:tab pos="4971415" algn="l"/>
                <a:tab pos="5970270" algn="l"/>
                <a:tab pos="6761480" algn="l"/>
              </a:tabLst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Разр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б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</a:t>
            </a:r>
            <a:r>
              <a:rPr sz="2400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	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ти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ал</a:t>
            </a:r>
            <a:r>
              <a:rPr sz="240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ь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ных	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</a:t>
            </a:r>
            <a:r>
              <a:rPr sz="24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</a:t>
            </a:r>
            <a:r>
              <a:rPr sz="2400" u="heavy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ди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	</a:t>
            </a:r>
            <a:r>
              <a:rPr sz="2400" dirty="0">
                <a:latin typeface="Calibri"/>
                <a:cs typeface="Calibri"/>
              </a:rPr>
              <a:t>при</a:t>
            </a:r>
            <a:r>
              <a:rPr sz="2400" spc="-10" dirty="0">
                <a:latin typeface="Calibri"/>
                <a:cs typeface="Calibri"/>
              </a:rPr>
              <a:t>м</a:t>
            </a:r>
            <a:r>
              <a:rPr sz="2400" dirty="0">
                <a:latin typeface="Calibri"/>
                <a:cs typeface="Calibri"/>
              </a:rPr>
              <a:t>е</a:t>
            </a:r>
            <a:r>
              <a:rPr sz="2400" spc="15" dirty="0">
                <a:latin typeface="Calibri"/>
                <a:cs typeface="Calibri"/>
              </a:rPr>
              <a:t>н</a:t>
            </a:r>
            <a:r>
              <a:rPr sz="2400" dirty="0">
                <a:latin typeface="Calibri"/>
                <a:cs typeface="Calibri"/>
              </a:rPr>
              <a:t>ения	</a:t>
            </a:r>
            <a:r>
              <a:rPr sz="2400" spc="-5" dirty="0">
                <a:latin typeface="Calibri"/>
                <a:cs typeface="Calibri"/>
              </a:rPr>
              <a:t>ле</a:t>
            </a:r>
            <a:r>
              <a:rPr sz="2400" dirty="0">
                <a:latin typeface="Calibri"/>
                <a:cs typeface="Calibri"/>
              </a:rPr>
              <a:t>чебных  </a:t>
            </a:r>
            <a:r>
              <a:rPr sz="2400" spc="-5" dirty="0">
                <a:latin typeface="Calibri"/>
                <a:cs typeface="Calibri"/>
              </a:rPr>
              <a:t>физич</a:t>
            </a:r>
            <a:r>
              <a:rPr sz="2400" spc="5" dirty="0">
                <a:latin typeface="Calibri"/>
                <a:cs typeface="Calibri"/>
              </a:rPr>
              <a:t>е</a:t>
            </a:r>
            <a:r>
              <a:rPr sz="2400" dirty="0">
                <a:latin typeface="Calibri"/>
                <a:cs typeface="Calibri"/>
              </a:rPr>
              <a:t>с</a:t>
            </a:r>
            <a:r>
              <a:rPr sz="2400" spc="5" dirty="0">
                <a:latin typeface="Calibri"/>
                <a:cs typeface="Calibri"/>
              </a:rPr>
              <a:t>к</a:t>
            </a:r>
            <a:r>
              <a:rPr sz="2400" dirty="0">
                <a:latin typeface="Calibri"/>
                <a:cs typeface="Calibri"/>
              </a:rPr>
              <a:t>их		</a:t>
            </a:r>
            <a:r>
              <a:rPr sz="2400" spc="-5" dirty="0">
                <a:latin typeface="Calibri"/>
                <a:cs typeface="Calibri"/>
              </a:rPr>
              <a:t>фа</a:t>
            </a:r>
            <a:r>
              <a:rPr sz="2400" dirty="0">
                <a:latin typeface="Calibri"/>
                <a:cs typeface="Calibri"/>
              </a:rPr>
              <a:t>к</a:t>
            </a:r>
            <a:r>
              <a:rPr sz="2400" spc="-30" dirty="0">
                <a:latin typeface="Calibri"/>
                <a:cs typeface="Calibri"/>
              </a:rPr>
              <a:t>т</a:t>
            </a:r>
            <a:r>
              <a:rPr sz="2400" spc="-5" dirty="0">
                <a:latin typeface="Calibri"/>
                <a:cs typeface="Calibri"/>
              </a:rPr>
              <a:t>ор</a:t>
            </a:r>
            <a:r>
              <a:rPr sz="2400" spc="-15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в	при	</a:t>
            </a:r>
            <a:r>
              <a:rPr sz="2400" spc="-35" dirty="0">
                <a:latin typeface="Calibri"/>
                <a:cs typeface="Calibri"/>
              </a:rPr>
              <a:t>к</a:t>
            </a:r>
            <a:r>
              <a:rPr sz="2400" spc="-5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нкре</a:t>
            </a:r>
            <a:r>
              <a:rPr sz="2400" spc="-10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ных	</a:t>
            </a:r>
            <a:r>
              <a:rPr sz="2400" spc="10" dirty="0">
                <a:latin typeface="Calibri"/>
                <a:cs typeface="Calibri"/>
              </a:rPr>
              <a:t>н</a:t>
            </a:r>
            <a:r>
              <a:rPr sz="2400" spc="-5" dirty="0">
                <a:latin typeface="Calibri"/>
                <a:cs typeface="Calibri"/>
              </a:rPr>
              <a:t>оз</a:t>
            </a:r>
            <a:r>
              <a:rPr sz="2400" spc="-55" dirty="0">
                <a:latin typeface="Calibri"/>
                <a:cs typeface="Calibri"/>
              </a:rPr>
              <a:t>о</a:t>
            </a:r>
            <a:r>
              <a:rPr sz="2400" spc="-5" dirty="0">
                <a:latin typeface="Calibri"/>
                <a:cs typeface="Calibri"/>
              </a:rPr>
              <a:t>лог</a:t>
            </a:r>
            <a:r>
              <a:rPr sz="2400" spc="-15" dirty="0">
                <a:latin typeface="Calibri"/>
                <a:cs typeface="Calibri"/>
              </a:rPr>
              <a:t>и</a:t>
            </a:r>
            <a:r>
              <a:rPr sz="2400" dirty="0">
                <a:latin typeface="Calibri"/>
                <a:cs typeface="Calibri"/>
              </a:rPr>
              <a:t>ч</a:t>
            </a:r>
            <a:r>
              <a:rPr sz="2400" spc="5" dirty="0">
                <a:latin typeface="Calibri"/>
                <a:cs typeface="Calibri"/>
              </a:rPr>
              <a:t>е</a:t>
            </a:r>
            <a:r>
              <a:rPr sz="2400" dirty="0">
                <a:latin typeface="Calibri"/>
                <a:cs typeface="Calibri"/>
              </a:rPr>
              <a:t>с</a:t>
            </a:r>
            <a:r>
              <a:rPr sz="2400" spc="5" dirty="0">
                <a:latin typeface="Calibri"/>
                <a:cs typeface="Calibri"/>
              </a:rPr>
              <a:t>к</a:t>
            </a:r>
            <a:r>
              <a:rPr sz="2400" dirty="0">
                <a:latin typeface="Calibri"/>
                <a:cs typeface="Calibri"/>
              </a:rPr>
              <a:t>их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74128" y="3583304"/>
            <a:ext cx="1211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latin typeface="Calibri"/>
                <a:cs typeface="Calibri"/>
              </a:rPr>
              <a:t>д</a:t>
            </a:r>
            <a:r>
              <a:rPr sz="2400" dirty="0">
                <a:latin typeface="Calibri"/>
                <a:cs typeface="Calibri"/>
              </a:rPr>
              <a:t>ействия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7217" y="3143885"/>
            <a:ext cx="6397625" cy="116014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400" spc="-10" dirty="0">
                <a:latin typeface="Calibri"/>
                <a:cs typeface="Calibri"/>
              </a:rPr>
              <a:t>формах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заболеваний;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615"/>
              </a:spcBef>
              <a:buFont typeface="Arial"/>
              <a:buChar char="•"/>
              <a:tabLst>
                <a:tab pos="187960" algn="l"/>
                <a:tab pos="2498090" algn="l"/>
                <a:tab pos="4559935" algn="l"/>
              </a:tabLst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сл</a:t>
            </a:r>
            <a:r>
              <a:rPr sz="2400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</a:t>
            </a: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ов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ние	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хани</a:t>
            </a:r>
            <a:r>
              <a:rPr sz="24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з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	</a:t>
            </a:r>
            <a:r>
              <a:rPr sz="2400" spc="-35" dirty="0">
                <a:latin typeface="Calibri"/>
                <a:cs typeface="Calibri"/>
              </a:rPr>
              <a:t>к</a:t>
            </a:r>
            <a:r>
              <a:rPr sz="2400" spc="-5" dirty="0">
                <a:latin typeface="Calibri"/>
                <a:cs typeface="Calibri"/>
              </a:rPr>
              <a:t>о</a:t>
            </a:r>
            <a:r>
              <a:rPr sz="2400" spc="-10" dirty="0">
                <a:latin typeface="Calibri"/>
                <a:cs typeface="Calibri"/>
              </a:rPr>
              <a:t>м</a:t>
            </a:r>
            <a:r>
              <a:rPr sz="2400" dirty="0">
                <a:latin typeface="Calibri"/>
                <a:cs typeface="Calibri"/>
              </a:rPr>
              <a:t>пле</a:t>
            </a:r>
            <a:r>
              <a:rPr sz="2400" spc="-20" dirty="0">
                <a:latin typeface="Calibri"/>
                <a:cs typeface="Calibri"/>
              </a:rPr>
              <a:t>к</a:t>
            </a:r>
            <a:r>
              <a:rPr sz="2400" dirty="0">
                <a:latin typeface="Calibri"/>
                <a:cs typeface="Calibri"/>
              </a:rPr>
              <a:t>сно</a:t>
            </a:r>
            <a:r>
              <a:rPr sz="2400" spc="-30" dirty="0">
                <a:latin typeface="Calibri"/>
                <a:cs typeface="Calibri"/>
              </a:rPr>
              <a:t>г</a:t>
            </a:r>
            <a:r>
              <a:rPr sz="2400" dirty="0">
                <a:latin typeface="Calibri"/>
                <a:cs typeface="Calibri"/>
              </a:rPr>
              <a:t>о  </a:t>
            </a:r>
            <a:r>
              <a:rPr sz="2400" spc="-5" dirty="0">
                <a:latin typeface="Calibri"/>
                <a:cs typeface="Calibri"/>
              </a:rPr>
              <a:t>лечебных физических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факторов;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44973" y="4314825"/>
            <a:ext cx="384047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54860" algn="l"/>
              </a:tabLst>
            </a:pPr>
            <a:r>
              <a:rPr sz="2400" spc="-5" dirty="0">
                <a:latin typeface="Calibri"/>
                <a:cs typeface="Calibri"/>
              </a:rPr>
              <a:t>аспекты	</a:t>
            </a:r>
            <a:r>
              <a:rPr sz="2400" spc="-15" dirty="0">
                <a:latin typeface="Calibri"/>
                <a:cs typeface="Calibri"/>
              </a:rPr>
              <a:t>медицинской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7217" y="4314825"/>
            <a:ext cx="4652645" cy="11233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143002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187960" algn="l"/>
              </a:tabLst>
            </a:pPr>
            <a:r>
              <a:rPr sz="2400" spc="-5" dirty="0">
                <a:latin typeface="Calibri"/>
                <a:cs typeface="Calibri"/>
              </a:rPr>
              <a:t>Ф</a:t>
            </a:r>
            <a:r>
              <a:rPr sz="2400" spc="-10" dirty="0">
                <a:latin typeface="Calibri"/>
                <a:cs typeface="Calibri"/>
              </a:rPr>
              <a:t>и</a:t>
            </a:r>
            <a:r>
              <a:rPr sz="2400" dirty="0">
                <a:latin typeface="Calibri"/>
                <a:cs typeface="Calibri"/>
              </a:rPr>
              <a:t>зи</a:t>
            </a:r>
            <a:r>
              <a:rPr sz="2400" spc="-15" dirty="0">
                <a:latin typeface="Calibri"/>
                <a:cs typeface="Calibri"/>
              </a:rPr>
              <a:t>о</a:t>
            </a:r>
            <a:r>
              <a:rPr sz="2400" spc="-30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ер</a:t>
            </a:r>
            <a:r>
              <a:rPr sz="2400" spc="15" dirty="0">
                <a:latin typeface="Calibri"/>
                <a:cs typeface="Calibri"/>
              </a:rPr>
              <a:t>а</a:t>
            </a:r>
            <a:r>
              <a:rPr sz="2400" dirty="0">
                <a:latin typeface="Calibri"/>
                <a:cs typeface="Calibri"/>
              </a:rPr>
              <a:t>певтиче</a:t>
            </a:r>
            <a:r>
              <a:rPr sz="2400" spc="5" dirty="0">
                <a:latin typeface="Calibri"/>
                <a:cs typeface="Calibri"/>
              </a:rPr>
              <a:t>с</a:t>
            </a:r>
            <a:r>
              <a:rPr sz="2400" dirty="0">
                <a:latin typeface="Calibri"/>
                <a:cs typeface="Calibri"/>
              </a:rPr>
              <a:t>кие  </a:t>
            </a:r>
            <a:r>
              <a:rPr sz="2400" spc="-5" dirty="0">
                <a:latin typeface="Calibri"/>
                <a:cs typeface="Calibri"/>
              </a:rPr>
              <a:t>реабилитации;</a:t>
            </a:r>
            <a:endParaRPr sz="2400">
              <a:latin typeface="Calibri"/>
              <a:cs typeface="Calibri"/>
            </a:endParaRPr>
          </a:p>
          <a:p>
            <a:pPr marL="187325" indent="-175260">
              <a:lnSpc>
                <a:spcPct val="100000"/>
              </a:lnSpc>
              <a:spcBef>
                <a:spcPts val="254"/>
              </a:spcBef>
              <a:buFont typeface="Arial"/>
              <a:buChar char="•"/>
              <a:tabLst>
                <a:tab pos="187960" algn="l"/>
                <a:tab pos="2917190" algn="l"/>
              </a:tabLst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Индивидуальная	оптимизация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95950" y="5046726"/>
            <a:ext cx="28905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и	</a:t>
            </a:r>
            <a:r>
              <a:rPr sz="2400" spc="-10" dirty="0">
                <a:latin typeface="Calibri"/>
                <a:cs typeface="Calibri"/>
              </a:rPr>
              <a:t>биоуправляемая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7217" y="5375859"/>
            <a:ext cx="75603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регуляция </a:t>
            </a:r>
            <a:r>
              <a:rPr sz="2400" spc="-5" dirty="0">
                <a:latin typeface="Calibri"/>
                <a:cs typeface="Calibri"/>
              </a:rPr>
              <a:t>характеристик лечебных физических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факторов.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21285" rIns="0" bIns="0" rtlCol="0">
            <a:spAutoFit/>
          </a:bodyPr>
          <a:lstStyle/>
          <a:p>
            <a:pPr marL="1029335" marR="363855" indent="-649605">
              <a:lnSpc>
                <a:spcPct val="100000"/>
              </a:lnSpc>
              <a:spcBef>
                <a:spcPts val="955"/>
              </a:spcBef>
            </a:pPr>
            <a:r>
              <a:rPr sz="2800" spc="-10" dirty="0"/>
              <a:t>Механизмы </a:t>
            </a:r>
            <a:r>
              <a:rPr sz="2800" spc="-5" dirty="0"/>
              <a:t>формирования реакций организма  на лечебные физические </a:t>
            </a:r>
            <a:r>
              <a:rPr sz="2800" spc="-10" dirty="0"/>
              <a:t>факторы</a:t>
            </a:r>
            <a:r>
              <a:rPr sz="2800" spc="70" dirty="0"/>
              <a:t> </a:t>
            </a:r>
            <a:r>
              <a:rPr sz="2800" spc="-5" dirty="0"/>
              <a:t>(ФФ)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47217" y="1497838"/>
            <a:ext cx="5165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43355" algn="l"/>
              </a:tabLst>
            </a:pPr>
            <a:r>
              <a:rPr sz="2400" b="1" spc="-5" dirty="0">
                <a:latin typeface="Calibri"/>
                <a:cs typeface="Calibri"/>
              </a:rPr>
              <a:t>Лечебное	</a:t>
            </a:r>
            <a:r>
              <a:rPr sz="2400" b="1" spc="-10" dirty="0">
                <a:latin typeface="Calibri"/>
                <a:cs typeface="Calibri"/>
              </a:rPr>
              <a:t>действие </a:t>
            </a:r>
            <a:r>
              <a:rPr sz="2400" b="1" dirty="0">
                <a:latin typeface="Calibri"/>
                <a:cs typeface="Calibri"/>
              </a:rPr>
              <a:t>ФФ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определяется: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7217" y="1937130"/>
            <a:ext cx="61829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960" indent="-17526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7960" algn="l"/>
                <a:tab pos="2737485" algn="l"/>
                <a:tab pos="4536440" algn="l"/>
              </a:tabLst>
            </a:pPr>
            <a:r>
              <a:rPr sz="2400" spc="-5" dirty="0">
                <a:latin typeface="Calibri"/>
                <a:cs typeface="Calibri"/>
              </a:rPr>
              <a:t>Специфическими	свойствами	</a:t>
            </a:r>
            <a:r>
              <a:rPr sz="2400" spc="-10" dirty="0">
                <a:latin typeface="Calibri"/>
                <a:cs typeface="Calibri"/>
              </a:rPr>
              <a:t>физического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5012" y="2298954"/>
            <a:ext cx="7329170" cy="0"/>
          </a:xfrm>
          <a:custGeom>
            <a:avLst/>
            <a:gdLst/>
            <a:ahLst/>
            <a:cxnLst/>
            <a:rect l="l" t="t" r="r" b="b"/>
            <a:pathLst>
              <a:path w="7329170">
                <a:moveTo>
                  <a:pt x="0" y="0"/>
                </a:moveTo>
                <a:lnTo>
                  <a:pt x="7328916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7217" y="2302890"/>
            <a:ext cx="7385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2685" algn="l"/>
                <a:tab pos="2466340" algn="l"/>
                <a:tab pos="3476625" algn="l"/>
                <a:tab pos="5377180" algn="l"/>
              </a:tabLst>
            </a:pPr>
            <a:r>
              <a:rPr sz="2400" spc="-5" dirty="0">
                <a:latin typeface="Calibri"/>
                <a:cs typeface="Calibri"/>
              </a:rPr>
              <a:t>основе	</a:t>
            </a:r>
            <a:r>
              <a:rPr sz="2400" spc="-20" dirty="0">
                <a:latin typeface="Calibri"/>
                <a:cs typeface="Calibri"/>
              </a:rPr>
              <a:t>которых	лежат	</a:t>
            </a:r>
            <a:r>
              <a:rPr sz="2400" spc="-5" dirty="0">
                <a:latin typeface="Calibri"/>
                <a:cs typeface="Calibri"/>
              </a:rPr>
              <a:t>особенности	</a:t>
            </a:r>
            <a:r>
              <a:rPr sz="2400" spc="-15" dirty="0">
                <a:latin typeface="Calibri"/>
                <a:cs typeface="Calibri"/>
              </a:rPr>
              <a:t>распределения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93128" y="1937130"/>
            <a:ext cx="15963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  <a:tabLst>
                <a:tab pos="1423035" algn="l"/>
              </a:tabLst>
            </a:pPr>
            <a:r>
              <a:rPr sz="2400" spc="-5" dirty="0">
                <a:latin typeface="Calibri"/>
                <a:cs typeface="Calibri"/>
              </a:rPr>
              <a:t>фа</a:t>
            </a:r>
            <a:r>
              <a:rPr sz="2400" dirty="0">
                <a:latin typeface="Calibri"/>
                <a:cs typeface="Calibri"/>
              </a:rPr>
              <a:t>к</a:t>
            </a:r>
            <a:r>
              <a:rPr sz="2400" spc="-30" dirty="0">
                <a:latin typeface="Calibri"/>
                <a:cs typeface="Calibri"/>
              </a:rPr>
              <a:t>т</a:t>
            </a:r>
            <a:r>
              <a:rPr sz="2400" spc="-5" dirty="0">
                <a:latin typeface="Calibri"/>
                <a:cs typeface="Calibri"/>
              </a:rPr>
              <a:t>ор</a:t>
            </a:r>
            <a:r>
              <a:rPr sz="2400" dirty="0">
                <a:latin typeface="Calibri"/>
                <a:cs typeface="Calibri"/>
              </a:rPr>
              <a:t>а,	в</a:t>
            </a:r>
            <a:endParaRPr sz="24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е</a:t>
            </a:r>
            <a:r>
              <a:rPr sz="2400" spc="-25" dirty="0">
                <a:latin typeface="Calibri"/>
                <a:cs typeface="Calibri"/>
              </a:rPr>
              <a:t>г</a:t>
            </a:r>
            <a:r>
              <a:rPr sz="2400" dirty="0">
                <a:latin typeface="Calibri"/>
                <a:cs typeface="Calibri"/>
              </a:rPr>
              <a:t>о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7217" y="2668651"/>
            <a:ext cx="4850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81935" algn="l"/>
              </a:tabLst>
            </a:pPr>
            <a:r>
              <a:rPr sz="2400" spc="-5" dirty="0">
                <a:latin typeface="Calibri"/>
                <a:cs typeface="Calibri"/>
              </a:rPr>
              <a:t>энергии </a:t>
            </a:r>
            <a:r>
              <a:rPr sz="2400" dirty="0">
                <a:latin typeface="Calibri"/>
                <a:cs typeface="Calibri"/>
              </a:rPr>
              <a:t>во </a:t>
            </a:r>
            <a:r>
              <a:rPr sz="2400" spc="-5" dirty="0">
                <a:latin typeface="Calibri"/>
                <a:cs typeface="Calibri"/>
              </a:rPr>
              <a:t>времени	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пространстве;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7217" y="3107563"/>
            <a:ext cx="62274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7960" algn="l"/>
                <a:tab pos="2454275" algn="l"/>
                <a:tab pos="2988945" algn="l"/>
                <a:tab pos="5247640" algn="l"/>
                <a:tab pos="5714365" algn="l"/>
              </a:tabLst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Физическими</a:t>
            </a:r>
            <a:r>
              <a:rPr sz="2400" spc="-5" dirty="0">
                <a:latin typeface="Calibri"/>
                <a:cs typeface="Calibri"/>
              </a:rPr>
              <a:t>		</a:t>
            </a:r>
            <a:r>
              <a:rPr sz="2400" spc="-10" dirty="0">
                <a:latin typeface="Calibri"/>
                <a:cs typeface="Calibri"/>
              </a:rPr>
              <a:t>(электрическими,  </a:t>
            </a:r>
            <a:r>
              <a:rPr sz="2400" spc="-5" dirty="0">
                <a:latin typeface="Calibri"/>
                <a:cs typeface="Calibri"/>
              </a:rPr>
              <a:t>м</a:t>
            </a:r>
            <a:r>
              <a:rPr sz="2400" spc="-15" dirty="0">
                <a:latin typeface="Calibri"/>
                <a:cs typeface="Calibri"/>
              </a:rPr>
              <a:t>е</a:t>
            </a:r>
            <a:r>
              <a:rPr sz="2400" spc="-5" dirty="0">
                <a:latin typeface="Calibri"/>
                <a:cs typeface="Calibri"/>
              </a:rPr>
              <a:t>ханич</a:t>
            </a:r>
            <a:r>
              <a:rPr sz="2400" spc="5" dirty="0">
                <a:latin typeface="Calibri"/>
                <a:cs typeface="Calibri"/>
              </a:rPr>
              <a:t>е</a:t>
            </a:r>
            <a:r>
              <a:rPr sz="2400" dirty="0">
                <a:latin typeface="Calibri"/>
                <a:cs typeface="Calibri"/>
              </a:rPr>
              <a:t>ск</a:t>
            </a:r>
            <a:r>
              <a:rPr sz="2400" spc="-10" dirty="0">
                <a:latin typeface="Calibri"/>
                <a:cs typeface="Calibri"/>
              </a:rPr>
              <a:t>и</a:t>
            </a:r>
            <a:r>
              <a:rPr sz="2400" spc="-5" dirty="0">
                <a:latin typeface="Calibri"/>
                <a:cs typeface="Calibri"/>
              </a:rPr>
              <a:t>ми</a:t>
            </a:r>
            <a:r>
              <a:rPr sz="2400" dirty="0">
                <a:latin typeface="Calibri"/>
                <a:cs typeface="Calibri"/>
              </a:rPr>
              <a:t>,	</a:t>
            </a:r>
            <a:r>
              <a:rPr sz="2400" spc="-30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еп</a:t>
            </a:r>
            <a:r>
              <a:rPr sz="2400" spc="10" dirty="0">
                <a:latin typeface="Calibri"/>
                <a:cs typeface="Calibri"/>
              </a:rPr>
              <a:t>л</a:t>
            </a:r>
            <a:r>
              <a:rPr sz="2400" spc="-5" dirty="0">
                <a:latin typeface="Calibri"/>
                <a:cs typeface="Calibri"/>
              </a:rPr>
              <a:t>офизиче</a:t>
            </a:r>
            <a:r>
              <a:rPr sz="2400" spc="5" dirty="0">
                <a:latin typeface="Calibri"/>
                <a:cs typeface="Calibri"/>
              </a:rPr>
              <a:t>с</a:t>
            </a:r>
            <a:r>
              <a:rPr sz="2400" dirty="0">
                <a:latin typeface="Calibri"/>
                <a:cs typeface="Calibri"/>
              </a:rPr>
              <a:t>к</a:t>
            </a:r>
            <a:r>
              <a:rPr sz="2400" spc="-15" dirty="0">
                <a:latin typeface="Calibri"/>
                <a:cs typeface="Calibri"/>
              </a:rPr>
              <a:t>и</a:t>
            </a:r>
            <a:r>
              <a:rPr sz="2400" spc="-5" dirty="0">
                <a:latin typeface="Calibri"/>
                <a:cs typeface="Calibri"/>
              </a:rPr>
              <a:t>м</a:t>
            </a:r>
            <a:r>
              <a:rPr sz="2400" dirty="0">
                <a:latin typeface="Calibri"/>
                <a:cs typeface="Calibri"/>
              </a:rPr>
              <a:t>и	и	д</a:t>
            </a:r>
            <a:r>
              <a:rPr sz="2400" spc="-5" dirty="0">
                <a:latin typeface="Calibri"/>
                <a:cs typeface="Calibri"/>
              </a:rPr>
              <a:t>р</a:t>
            </a:r>
            <a:r>
              <a:rPr sz="2400" spc="-10" dirty="0">
                <a:latin typeface="Calibri"/>
                <a:cs typeface="Calibri"/>
              </a:rPr>
              <a:t>.</a:t>
            </a:r>
            <a:r>
              <a:rPr sz="2400" dirty="0"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45300" y="3107563"/>
            <a:ext cx="17405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6535" marR="5080" indent="-20447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ма</a:t>
            </a:r>
            <a:r>
              <a:rPr sz="2400" spc="-15" dirty="0">
                <a:latin typeface="Calibri"/>
                <a:cs typeface="Calibri"/>
              </a:rPr>
              <a:t>г</a:t>
            </a:r>
            <a:r>
              <a:rPr sz="2400" dirty="0">
                <a:latin typeface="Calibri"/>
                <a:cs typeface="Calibri"/>
              </a:rPr>
              <a:t>нитными,  свойств</a:t>
            </a:r>
            <a:r>
              <a:rPr sz="2400" spc="-10" dirty="0">
                <a:latin typeface="Calibri"/>
                <a:cs typeface="Calibri"/>
              </a:rPr>
              <a:t>а</a:t>
            </a:r>
            <a:r>
              <a:rPr sz="2400" spc="5" dirty="0">
                <a:latin typeface="Calibri"/>
                <a:cs typeface="Calibri"/>
              </a:rPr>
              <a:t>м</a:t>
            </a:r>
            <a:r>
              <a:rPr sz="2400" dirty="0"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76721" y="3839336"/>
            <a:ext cx="2809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50060" algn="l"/>
              </a:tabLst>
            </a:pPr>
            <a:r>
              <a:rPr sz="2400" spc="-15" dirty="0">
                <a:latin typeface="Calibri"/>
                <a:cs typeface="Calibri"/>
              </a:rPr>
              <a:t>поглощение	</a:t>
            </a:r>
            <a:r>
              <a:rPr sz="2400" spc="-5" dirty="0">
                <a:latin typeface="Calibri"/>
                <a:cs typeface="Calibri"/>
              </a:rPr>
              <a:t>энергии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7217" y="3839336"/>
            <a:ext cx="49523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713355" algn="l"/>
              </a:tabLst>
            </a:pPr>
            <a:r>
              <a:rPr sz="2400" spc="-5" dirty="0">
                <a:latin typeface="Calibri"/>
                <a:cs typeface="Calibri"/>
              </a:rPr>
              <a:t>тканей-"мишеней:',	</a:t>
            </a:r>
            <a:r>
              <a:rPr sz="2400" spc="-15" dirty="0">
                <a:latin typeface="Calibri"/>
                <a:cs typeface="Calibri"/>
              </a:rPr>
              <a:t>определяющими  </a:t>
            </a:r>
            <a:r>
              <a:rPr sz="2400" spc="-10" dirty="0">
                <a:latin typeface="Calibri"/>
                <a:cs typeface="Calibri"/>
              </a:rPr>
              <a:t>данного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фактора;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7217" y="4644085"/>
            <a:ext cx="8042275" cy="1928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7960" algn="l"/>
              </a:tabLst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Наличием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избирательной чувствительности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организма </a:t>
            </a:r>
            <a:r>
              <a:rPr sz="2400" dirty="0">
                <a:latin typeface="Calibri"/>
                <a:cs typeface="Calibri"/>
              </a:rPr>
              <a:t>к  </a:t>
            </a:r>
            <a:r>
              <a:rPr sz="2400" spc="-10" dirty="0">
                <a:latin typeface="Calibri"/>
                <a:cs typeface="Calibri"/>
              </a:rPr>
              <a:t>данному </a:t>
            </a:r>
            <a:r>
              <a:rPr sz="2400" spc="-15" dirty="0">
                <a:latin typeface="Calibri"/>
                <a:cs typeface="Calibri"/>
              </a:rPr>
              <a:t>фактору, определяющей </a:t>
            </a:r>
            <a:r>
              <a:rPr sz="2400" dirty="0">
                <a:latin typeface="Calibri"/>
                <a:cs typeface="Calibri"/>
              </a:rPr>
              <a:t>низкие </a:t>
            </a:r>
            <a:r>
              <a:rPr sz="2400" spc="-5" dirty="0">
                <a:latin typeface="Calibri"/>
                <a:cs typeface="Calibri"/>
              </a:rPr>
              <a:t>пороги </a:t>
            </a:r>
            <a:r>
              <a:rPr sz="2400" spc="-10" dirty="0">
                <a:latin typeface="Calibri"/>
                <a:cs typeface="Calibri"/>
              </a:rPr>
              <a:t>его  </a:t>
            </a:r>
            <a:r>
              <a:rPr sz="2400" spc="-5" dirty="0">
                <a:latin typeface="Calibri"/>
                <a:cs typeface="Calibri"/>
              </a:rPr>
              <a:t>сенсорного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восприятия;</a:t>
            </a:r>
            <a:endParaRPr sz="2400">
              <a:latin typeface="Calibri"/>
              <a:cs typeface="Calibri"/>
            </a:endParaRPr>
          </a:p>
          <a:p>
            <a:pPr marL="12700" marR="825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87960" algn="l"/>
                <a:tab pos="2833370" algn="l"/>
                <a:tab pos="4408170" algn="l"/>
                <a:tab pos="5941695" algn="l"/>
                <a:tab pos="6261735" algn="l"/>
              </a:tabLst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Функци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</a:t>
            </a:r>
            <a:r>
              <a:rPr sz="240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льным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	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</a:t>
            </a:r>
            <a:r>
              <a:rPr sz="240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з</a:t>
            </a:r>
            <a:r>
              <a:rPr sz="24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рвам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	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даптаци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	и	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ре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активнос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</a:t>
            </a:r>
            <a:r>
              <a:rPr sz="24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организма.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72251" y="2571686"/>
            <a:ext cx="3065185" cy="39200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21285" rIns="0" bIns="0" rtlCol="0">
            <a:spAutoFit/>
          </a:bodyPr>
          <a:lstStyle/>
          <a:p>
            <a:pPr marL="1439545" marR="363855" indent="-1059180">
              <a:lnSpc>
                <a:spcPct val="100000"/>
              </a:lnSpc>
              <a:spcBef>
                <a:spcPts val="955"/>
              </a:spcBef>
            </a:pPr>
            <a:r>
              <a:rPr sz="2800" spc="-10" dirty="0"/>
              <a:t>Механизмы </a:t>
            </a:r>
            <a:r>
              <a:rPr sz="2800" spc="-5" dirty="0"/>
              <a:t>формирования реакций организма  на лечебные физические</a:t>
            </a:r>
            <a:r>
              <a:rPr sz="2800" spc="55" dirty="0"/>
              <a:t> </a:t>
            </a:r>
            <a:r>
              <a:rPr sz="2800" spc="-10" dirty="0"/>
              <a:t>факторы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547217" y="1941398"/>
            <a:ext cx="8040370" cy="3197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528955" algn="l"/>
                <a:tab pos="3018155" algn="l"/>
                <a:tab pos="4721860" algn="l"/>
                <a:tab pos="6391275" algn="l"/>
              </a:tabLst>
            </a:pPr>
            <a:r>
              <a:rPr sz="2600" dirty="0">
                <a:latin typeface="Calibri"/>
                <a:cs typeface="Calibri"/>
              </a:rPr>
              <a:t>В	</a:t>
            </a:r>
            <a:r>
              <a:rPr sz="2600" spc="-5" dirty="0">
                <a:latin typeface="Calibri"/>
                <a:cs typeface="Calibri"/>
              </a:rPr>
              <a:t>ф</a:t>
            </a:r>
            <a:r>
              <a:rPr sz="2600" spc="-15" dirty="0">
                <a:latin typeface="Calibri"/>
                <a:cs typeface="Calibri"/>
              </a:rPr>
              <a:t>о</a:t>
            </a:r>
            <a:r>
              <a:rPr sz="2600" spc="-5" dirty="0">
                <a:latin typeface="Calibri"/>
                <a:cs typeface="Calibri"/>
              </a:rPr>
              <a:t>рмир</a:t>
            </a:r>
            <a:r>
              <a:rPr sz="2600" spc="-15" dirty="0">
                <a:latin typeface="Calibri"/>
                <a:cs typeface="Calibri"/>
              </a:rPr>
              <a:t>о</a:t>
            </a:r>
            <a:r>
              <a:rPr sz="2600" dirty="0">
                <a:latin typeface="Calibri"/>
                <a:cs typeface="Calibri"/>
              </a:rPr>
              <a:t>ван</a:t>
            </a:r>
            <a:r>
              <a:rPr sz="2600" spc="-15" dirty="0">
                <a:latin typeface="Calibri"/>
                <a:cs typeface="Calibri"/>
              </a:rPr>
              <a:t>и</a:t>
            </a:r>
            <a:r>
              <a:rPr sz="2600" dirty="0">
                <a:latin typeface="Calibri"/>
                <a:cs typeface="Calibri"/>
              </a:rPr>
              <a:t>и	</a:t>
            </a:r>
            <a:r>
              <a:rPr sz="2600" spc="-5" dirty="0">
                <a:latin typeface="Calibri"/>
                <a:cs typeface="Calibri"/>
              </a:rPr>
              <a:t>ле</a:t>
            </a:r>
            <a:r>
              <a:rPr sz="2600" spc="-15" dirty="0">
                <a:latin typeface="Calibri"/>
                <a:cs typeface="Calibri"/>
              </a:rPr>
              <a:t>ч</a:t>
            </a:r>
            <a:r>
              <a:rPr sz="2600" dirty="0">
                <a:latin typeface="Calibri"/>
                <a:cs typeface="Calibri"/>
              </a:rPr>
              <a:t>е</a:t>
            </a:r>
            <a:r>
              <a:rPr sz="2600" spc="-10" dirty="0">
                <a:latin typeface="Calibri"/>
                <a:cs typeface="Calibri"/>
              </a:rPr>
              <a:t>б</a:t>
            </a:r>
            <a:r>
              <a:rPr sz="2600" dirty="0">
                <a:latin typeface="Calibri"/>
                <a:cs typeface="Calibri"/>
              </a:rPr>
              <a:t>ных	э</a:t>
            </a:r>
            <a:r>
              <a:rPr sz="2600" spc="-10" dirty="0">
                <a:latin typeface="Calibri"/>
                <a:cs typeface="Calibri"/>
              </a:rPr>
              <a:t>ф</a:t>
            </a:r>
            <a:r>
              <a:rPr sz="2600" spc="-5" dirty="0">
                <a:latin typeface="Calibri"/>
                <a:cs typeface="Calibri"/>
              </a:rPr>
              <a:t>ф</a:t>
            </a:r>
            <a:r>
              <a:rPr sz="2600" spc="-10" dirty="0">
                <a:latin typeface="Calibri"/>
                <a:cs typeface="Calibri"/>
              </a:rPr>
              <a:t>е</a:t>
            </a:r>
            <a:r>
              <a:rPr sz="2600" dirty="0">
                <a:latin typeface="Calibri"/>
                <a:cs typeface="Calibri"/>
              </a:rPr>
              <a:t>к</a:t>
            </a:r>
            <a:r>
              <a:rPr sz="2600" spc="-25" dirty="0">
                <a:latin typeface="Calibri"/>
                <a:cs typeface="Calibri"/>
              </a:rPr>
              <a:t>т</a:t>
            </a:r>
            <a:r>
              <a:rPr sz="2600" spc="-20" dirty="0">
                <a:latin typeface="Calibri"/>
                <a:cs typeface="Calibri"/>
              </a:rPr>
              <a:t>о</a:t>
            </a:r>
            <a:r>
              <a:rPr sz="2600" dirty="0">
                <a:latin typeface="Calibri"/>
                <a:cs typeface="Calibri"/>
              </a:rPr>
              <a:t>в	</a:t>
            </a:r>
            <a:r>
              <a:rPr sz="2600" spc="-5" dirty="0">
                <a:latin typeface="Calibri"/>
                <a:cs typeface="Calibri"/>
              </a:rPr>
              <a:t>ф</a:t>
            </a:r>
            <a:r>
              <a:rPr sz="2600" spc="-15" dirty="0">
                <a:latin typeface="Calibri"/>
                <a:cs typeface="Calibri"/>
              </a:rPr>
              <a:t>и</a:t>
            </a:r>
            <a:r>
              <a:rPr sz="2600" dirty="0">
                <a:latin typeface="Calibri"/>
                <a:cs typeface="Calibri"/>
              </a:rPr>
              <a:t>зич</a:t>
            </a:r>
            <a:r>
              <a:rPr sz="2600" spc="-20" dirty="0">
                <a:latin typeface="Calibri"/>
                <a:cs typeface="Calibri"/>
              </a:rPr>
              <a:t>е</a:t>
            </a:r>
            <a:r>
              <a:rPr sz="2600" dirty="0">
                <a:latin typeface="Calibri"/>
                <a:cs typeface="Calibri"/>
              </a:rPr>
              <a:t>с</a:t>
            </a:r>
            <a:r>
              <a:rPr sz="2600" spc="-10" dirty="0">
                <a:latin typeface="Calibri"/>
                <a:cs typeface="Calibri"/>
              </a:rPr>
              <a:t>к</a:t>
            </a:r>
            <a:r>
              <a:rPr sz="2600" dirty="0">
                <a:latin typeface="Calibri"/>
                <a:cs typeface="Calibri"/>
              </a:rPr>
              <a:t>их  </a:t>
            </a:r>
            <a:r>
              <a:rPr sz="2600" spc="-5" dirty="0">
                <a:latin typeface="Calibri"/>
                <a:cs typeface="Calibri"/>
              </a:rPr>
              <a:t>факторов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участвуют: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 marL="428625" indent="-416559">
              <a:lnSpc>
                <a:spcPct val="100000"/>
              </a:lnSpc>
              <a:buFont typeface="Arial"/>
              <a:buChar char="•"/>
              <a:tabLst>
                <a:tab pos="428625" algn="l"/>
                <a:tab pos="429259" algn="l"/>
              </a:tabLst>
            </a:pPr>
            <a:r>
              <a:rPr sz="2600" dirty="0">
                <a:latin typeface="Calibri"/>
                <a:cs typeface="Calibri"/>
              </a:rPr>
              <a:t>местные;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10" dirty="0">
                <a:latin typeface="Calibri"/>
                <a:cs typeface="Calibri"/>
              </a:rPr>
              <a:t>рефлекторно-сегментарные;</a:t>
            </a:r>
            <a:endParaRPr sz="2600">
              <a:latin typeface="Calibri"/>
              <a:cs typeface="Calibri"/>
            </a:endParaRPr>
          </a:p>
          <a:p>
            <a:pPr marL="354965" marR="2539365" indent="-354965">
              <a:lnSpc>
                <a:spcPts val="3750"/>
              </a:lnSpc>
              <a:spcBef>
                <a:spcPts val="2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Calibri"/>
                <a:cs typeface="Calibri"/>
              </a:rPr>
              <a:t>генерализованные (общие) реакции  организма;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21285" rIns="0" bIns="0" rtlCol="0">
            <a:spAutoFit/>
          </a:bodyPr>
          <a:lstStyle/>
          <a:p>
            <a:pPr marL="1439545" marR="363855" indent="-1059180">
              <a:lnSpc>
                <a:spcPct val="100000"/>
              </a:lnSpc>
              <a:spcBef>
                <a:spcPts val="955"/>
              </a:spcBef>
            </a:pPr>
            <a:r>
              <a:rPr sz="2800" spc="-10" dirty="0"/>
              <a:t>Механизмы </a:t>
            </a:r>
            <a:r>
              <a:rPr sz="2800" spc="-5" dirty="0"/>
              <a:t>формирования реакций организма  на лечебные физические</a:t>
            </a:r>
            <a:r>
              <a:rPr sz="2800" spc="55" dirty="0"/>
              <a:t> </a:t>
            </a:r>
            <a:r>
              <a:rPr sz="2800" spc="-10" dirty="0"/>
              <a:t>факторы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77176" y="1500886"/>
            <a:ext cx="78098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352290" algn="l"/>
                <a:tab pos="6238875" algn="l"/>
                <a:tab pos="7279640" algn="l"/>
              </a:tabLst>
            </a:pPr>
            <a:r>
              <a:rPr sz="2200" u="heavy" spc="-5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Местн</a:t>
            </a:r>
            <a:r>
              <a:rPr sz="22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ы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</a:t>
            </a:r>
            <a:r>
              <a:rPr sz="2200" b="1" u="heavy" spc="1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ре</a:t>
            </a:r>
            <a:r>
              <a:rPr sz="22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ц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ии</a:t>
            </a:r>
            <a:r>
              <a:rPr sz="2200" b="1" u="heavy" spc="1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пр</a:t>
            </a:r>
            <a:r>
              <a:rPr sz="2200" spc="5" dirty="0">
                <a:latin typeface="Calibri"/>
                <a:cs typeface="Calibri"/>
              </a:rPr>
              <a:t>о</a:t>
            </a:r>
            <a:r>
              <a:rPr sz="2200" spc="-10" dirty="0">
                <a:latin typeface="Calibri"/>
                <a:cs typeface="Calibri"/>
              </a:rPr>
              <a:t>я</a:t>
            </a:r>
            <a:r>
              <a:rPr sz="2200" spc="-25" dirty="0">
                <a:latin typeface="Calibri"/>
                <a:cs typeface="Calibri"/>
              </a:rPr>
              <a:t>в</a:t>
            </a:r>
            <a:r>
              <a:rPr sz="2200" spc="-10" dirty="0">
                <a:latin typeface="Calibri"/>
                <a:cs typeface="Calibri"/>
              </a:rPr>
              <a:t>ля</a:t>
            </a:r>
            <a:r>
              <a:rPr sz="2200" spc="-25" dirty="0">
                <a:latin typeface="Calibri"/>
                <a:cs typeface="Calibri"/>
              </a:rPr>
              <a:t>ю</a:t>
            </a:r>
            <a:r>
              <a:rPr sz="2200" spc="-30" dirty="0">
                <a:latin typeface="Calibri"/>
                <a:cs typeface="Calibri"/>
              </a:rPr>
              <a:t>т</a:t>
            </a:r>
            <a:r>
              <a:rPr sz="2200" spc="-5" dirty="0">
                <a:latin typeface="Calibri"/>
                <a:cs typeface="Calibri"/>
              </a:rPr>
              <a:t>ся</a:t>
            </a:r>
            <a:r>
              <a:rPr sz="2200" spc="10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на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ограни</a:t>
            </a:r>
            <a:r>
              <a:rPr sz="2200" spc="5" dirty="0">
                <a:latin typeface="Calibri"/>
                <a:cs typeface="Calibri"/>
              </a:rPr>
              <a:t>ч</a:t>
            </a:r>
            <a:r>
              <a:rPr sz="2200" spc="-5" dirty="0">
                <a:latin typeface="Calibri"/>
                <a:cs typeface="Calibri"/>
              </a:rPr>
              <a:t>ен</a:t>
            </a:r>
            <a:r>
              <a:rPr sz="2200" spc="5" dirty="0">
                <a:latin typeface="Calibri"/>
                <a:cs typeface="Calibri"/>
              </a:rPr>
              <a:t>н</a:t>
            </a:r>
            <a:r>
              <a:rPr sz="2200" spc="-5" dirty="0">
                <a:latin typeface="Calibri"/>
                <a:cs typeface="Calibri"/>
              </a:rPr>
              <a:t>ом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5" dirty="0">
                <a:latin typeface="Calibri"/>
                <a:cs typeface="Calibri"/>
              </a:rPr>
              <a:t>у</a:t>
            </a:r>
            <a:r>
              <a:rPr sz="2200" spc="-5" dirty="0">
                <a:latin typeface="Calibri"/>
                <a:cs typeface="Calibri"/>
              </a:rPr>
              <a:t>част</a:t>
            </a:r>
            <a:r>
              <a:rPr sz="2200" spc="-25" dirty="0">
                <a:latin typeface="Calibri"/>
                <a:cs typeface="Calibri"/>
              </a:rPr>
              <a:t>к</a:t>
            </a:r>
            <a:r>
              <a:rPr sz="2200" spc="-5" dirty="0">
                <a:latin typeface="Calibri"/>
                <a:cs typeface="Calibri"/>
              </a:rPr>
              <a:t>е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30" dirty="0">
                <a:latin typeface="Calibri"/>
                <a:cs typeface="Calibri"/>
              </a:rPr>
              <a:t>т</a:t>
            </a:r>
            <a:r>
              <a:rPr sz="2200" spc="-35" dirty="0">
                <a:latin typeface="Calibri"/>
                <a:cs typeface="Calibri"/>
              </a:rPr>
              <a:t>е</a:t>
            </a:r>
            <a:r>
              <a:rPr sz="2200" spc="-10" dirty="0">
                <a:latin typeface="Calibri"/>
                <a:cs typeface="Calibri"/>
              </a:rPr>
              <a:t>ла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68776" y="1836166"/>
            <a:ext cx="13557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всл</a:t>
            </a:r>
            <a:r>
              <a:rPr sz="2200" spc="-40" dirty="0">
                <a:latin typeface="Calibri"/>
                <a:cs typeface="Calibri"/>
              </a:rPr>
              <a:t>е</a:t>
            </a:r>
            <a:r>
              <a:rPr sz="2200" spc="-35" dirty="0">
                <a:latin typeface="Calibri"/>
                <a:cs typeface="Calibri"/>
              </a:rPr>
              <a:t>д</a:t>
            </a:r>
            <a:r>
              <a:rPr sz="2200" spc="-5" dirty="0">
                <a:latin typeface="Calibri"/>
                <a:cs typeface="Calibri"/>
              </a:rPr>
              <a:t>ствие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3114" y="1836166"/>
            <a:ext cx="12674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актив</a:t>
            </a:r>
            <a:r>
              <a:rPr sz="2200" dirty="0">
                <a:latin typeface="Calibri"/>
                <a:cs typeface="Calibri"/>
              </a:rPr>
              <a:t>а</a:t>
            </a:r>
            <a:r>
              <a:rPr sz="2200" spc="-20" dirty="0">
                <a:latin typeface="Calibri"/>
                <a:cs typeface="Calibri"/>
              </a:rPr>
              <a:t>ц</a:t>
            </a:r>
            <a:r>
              <a:rPr sz="2200" spc="-5" dirty="0">
                <a:latin typeface="Calibri"/>
                <a:cs typeface="Calibri"/>
              </a:rPr>
              <a:t>ии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47407" y="1836166"/>
            <a:ext cx="16383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афферентной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57880" y="2171826"/>
            <a:ext cx="57283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24280" algn="l"/>
                <a:tab pos="1583690" algn="l"/>
                <a:tab pos="2908300" algn="l"/>
                <a:tab pos="4386580" algn="l"/>
              </a:tabLst>
            </a:pPr>
            <a:r>
              <a:rPr sz="2200" spc="-5" dirty="0">
                <a:latin typeface="Calibri"/>
                <a:cs typeface="Calibri"/>
              </a:rPr>
              <a:t>системы	и	</a:t>
            </a:r>
            <a:r>
              <a:rPr sz="2200" spc="-10" dirty="0">
                <a:latin typeface="Calibri"/>
                <a:cs typeface="Calibri"/>
              </a:rPr>
              <a:t>факторов	</a:t>
            </a:r>
            <a:r>
              <a:rPr sz="2200" spc="-5" dirty="0">
                <a:latin typeface="Calibri"/>
                <a:cs typeface="Calibri"/>
              </a:rPr>
              <a:t>локальной	</a:t>
            </a:r>
            <a:r>
              <a:rPr sz="2200" spc="-15" dirty="0">
                <a:latin typeface="Calibri"/>
                <a:cs typeface="Calibri"/>
              </a:rPr>
              <a:t>сосудистой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7217" y="1836166"/>
            <a:ext cx="212915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765175" algn="l"/>
              </a:tabLst>
            </a:pPr>
            <a:r>
              <a:rPr sz="2200" spc="-5" dirty="0">
                <a:latin typeface="Calibri"/>
                <a:cs typeface="Calibri"/>
              </a:rPr>
              <a:t>и	</a:t>
            </a:r>
            <a:r>
              <a:rPr sz="2200" spc="-10" dirty="0">
                <a:latin typeface="Calibri"/>
                <a:cs typeface="Calibri"/>
              </a:rPr>
              <a:t>возникают  </a:t>
            </a:r>
            <a:r>
              <a:rPr sz="2200" spc="-5" dirty="0">
                <a:latin typeface="Calibri"/>
                <a:cs typeface="Calibri"/>
              </a:rPr>
              <a:t>сома</a:t>
            </a:r>
            <a:r>
              <a:rPr sz="2200" spc="-30" dirty="0">
                <a:latin typeface="Calibri"/>
                <a:cs typeface="Calibri"/>
              </a:rPr>
              <a:t>т</a:t>
            </a:r>
            <a:r>
              <a:rPr sz="2200" spc="-5" dirty="0">
                <a:latin typeface="Calibri"/>
                <a:cs typeface="Calibri"/>
              </a:rPr>
              <a:t>осен</a:t>
            </a:r>
            <a:r>
              <a:rPr sz="2200" spc="-20" dirty="0">
                <a:latin typeface="Calibri"/>
                <a:cs typeface="Calibri"/>
              </a:rPr>
              <a:t>с</a:t>
            </a:r>
            <a:r>
              <a:rPr sz="2200" spc="-5" dirty="0">
                <a:latin typeface="Calibri"/>
                <a:cs typeface="Calibri"/>
              </a:rPr>
              <a:t>о</a:t>
            </a:r>
            <a:r>
              <a:rPr sz="2200" spc="-10" dirty="0">
                <a:latin typeface="Calibri"/>
                <a:cs typeface="Calibri"/>
              </a:rPr>
              <a:t>рн</a:t>
            </a:r>
            <a:r>
              <a:rPr sz="2200" spc="-5" dirty="0">
                <a:latin typeface="Calibri"/>
                <a:cs typeface="Calibri"/>
              </a:rPr>
              <a:t>ой  </a:t>
            </a:r>
            <a:r>
              <a:rPr sz="2200" spc="-15" dirty="0">
                <a:latin typeface="Calibri"/>
                <a:cs typeface="Calibri"/>
              </a:rPr>
              <a:t>регуляции.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74128" y="2909442"/>
            <a:ext cx="121094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нал</a:t>
            </a:r>
            <a:r>
              <a:rPr sz="2200" spc="5" dirty="0">
                <a:latin typeface="Calibri"/>
                <a:cs typeface="Calibri"/>
              </a:rPr>
              <a:t>и</a:t>
            </a:r>
            <a:r>
              <a:rPr sz="2200" spc="-5" dirty="0">
                <a:latin typeface="Calibri"/>
                <a:cs typeface="Calibri"/>
              </a:rPr>
              <a:t>чи</a:t>
            </a:r>
            <a:r>
              <a:rPr sz="2200" spc="-20" dirty="0">
                <a:latin typeface="Calibri"/>
                <a:cs typeface="Calibri"/>
              </a:rPr>
              <a:t>е</a:t>
            </a:r>
            <a:r>
              <a:rPr sz="2200" spc="-5" dirty="0">
                <a:latin typeface="Calibri"/>
                <a:cs typeface="Calibri"/>
              </a:rPr>
              <a:t>м</a:t>
            </a:r>
            <a:endParaRPr sz="2200">
              <a:latin typeface="Calibri"/>
              <a:cs typeface="Calibri"/>
            </a:endParaRPr>
          </a:p>
          <a:p>
            <a:pPr marL="48895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наиболее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7217" y="2909442"/>
            <a:ext cx="665607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63420" algn="l"/>
                <a:tab pos="3591560" algn="l"/>
                <a:tab pos="4818380" algn="l"/>
              </a:tabLst>
            </a:pPr>
            <a:r>
              <a:rPr sz="2200" i="1" spc="-10" dirty="0">
                <a:latin typeface="Calibri"/>
                <a:cs typeface="Calibri"/>
              </a:rPr>
              <a:t>Адекватность	</a:t>
            </a:r>
            <a:r>
              <a:rPr sz="2200" spc="-10" dirty="0">
                <a:latin typeface="Calibri"/>
                <a:cs typeface="Calibri"/>
              </a:rPr>
              <a:t>физического	фактора	</a:t>
            </a:r>
            <a:r>
              <a:rPr sz="2200" spc="-15" dirty="0">
                <a:latin typeface="Calibri"/>
                <a:cs typeface="Calibri"/>
              </a:rPr>
              <a:t>определяется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585085" algn="l"/>
                <a:tab pos="2955290" algn="l"/>
                <a:tab pos="3660140" algn="l"/>
                <a:tab pos="6491605" algn="l"/>
              </a:tabLst>
            </a:pPr>
            <a:r>
              <a:rPr sz="2200" spc="-5" dirty="0">
                <a:latin typeface="Calibri"/>
                <a:cs typeface="Calibri"/>
              </a:rPr>
              <a:t>с</a:t>
            </a:r>
            <a:r>
              <a:rPr sz="2200" spc="-15" dirty="0">
                <a:latin typeface="Calibri"/>
                <a:cs typeface="Calibri"/>
              </a:rPr>
              <a:t>ф</a:t>
            </a:r>
            <a:r>
              <a:rPr sz="2200" spc="-10" dirty="0">
                <a:latin typeface="Calibri"/>
                <a:cs typeface="Calibri"/>
              </a:rPr>
              <a:t>ормир</a:t>
            </a:r>
            <a:r>
              <a:rPr sz="2200" spc="-5" dirty="0">
                <a:latin typeface="Calibri"/>
                <a:cs typeface="Calibri"/>
              </a:rPr>
              <a:t>овав</a:t>
            </a:r>
            <a:r>
              <a:rPr sz="2200" spc="-15" dirty="0">
                <a:latin typeface="Calibri"/>
                <a:cs typeface="Calibri"/>
              </a:rPr>
              <a:t>ш</a:t>
            </a:r>
            <a:r>
              <a:rPr sz="2200" spc="-5" dirty="0">
                <a:latin typeface="Calibri"/>
                <a:cs typeface="Calibri"/>
              </a:rPr>
              <a:t>и</a:t>
            </a:r>
            <a:r>
              <a:rPr sz="2200" spc="-50" dirty="0">
                <a:latin typeface="Calibri"/>
                <a:cs typeface="Calibri"/>
              </a:rPr>
              <a:t>х</a:t>
            </a:r>
            <a:r>
              <a:rPr sz="2200" spc="-5" dirty="0">
                <a:latin typeface="Calibri"/>
                <a:cs typeface="Calibri"/>
              </a:rPr>
              <a:t>ся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в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45" dirty="0">
                <a:latin typeface="Calibri"/>
                <a:cs typeface="Calibri"/>
              </a:rPr>
              <a:t>х</a:t>
            </a:r>
            <a:r>
              <a:rPr sz="2200" spc="-65" dirty="0">
                <a:latin typeface="Calibri"/>
                <a:cs typeface="Calibri"/>
              </a:rPr>
              <a:t>о</a:t>
            </a:r>
            <a:r>
              <a:rPr sz="2200" spc="-35" dirty="0">
                <a:latin typeface="Calibri"/>
                <a:cs typeface="Calibri"/>
              </a:rPr>
              <a:t>д</a:t>
            </a:r>
            <a:r>
              <a:rPr sz="2200" spc="-5" dirty="0">
                <a:latin typeface="Calibri"/>
                <a:cs typeface="Calibri"/>
              </a:rPr>
              <a:t>е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эв</a:t>
            </a:r>
            <a:r>
              <a:rPr sz="2200" spc="-35" dirty="0">
                <a:latin typeface="Calibri"/>
                <a:cs typeface="Calibri"/>
              </a:rPr>
              <a:t>о</a:t>
            </a:r>
            <a:r>
              <a:rPr sz="2200" spc="-10" dirty="0">
                <a:latin typeface="Calibri"/>
                <a:cs typeface="Calibri"/>
              </a:rPr>
              <a:t>люци</a:t>
            </a:r>
            <a:r>
              <a:rPr sz="2200" spc="-5" dirty="0">
                <a:latin typeface="Calibri"/>
                <a:cs typeface="Calibri"/>
              </a:rPr>
              <a:t>и</a:t>
            </a:r>
            <a:r>
              <a:rPr sz="2200" spc="11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ре</a:t>
            </a:r>
            <a:r>
              <a:rPr sz="2200" spc="-30" dirty="0">
                <a:latin typeface="Calibri"/>
                <a:cs typeface="Calibri"/>
              </a:rPr>
              <a:t>ц</a:t>
            </a:r>
            <a:r>
              <a:rPr sz="2200" dirty="0">
                <a:latin typeface="Calibri"/>
                <a:cs typeface="Calibri"/>
              </a:rPr>
              <a:t>е</a:t>
            </a:r>
            <a:r>
              <a:rPr sz="2200" spc="-5" dirty="0">
                <a:latin typeface="Calibri"/>
                <a:cs typeface="Calibri"/>
              </a:rPr>
              <a:t>п</a:t>
            </a:r>
            <a:r>
              <a:rPr sz="2200" spc="-35" dirty="0">
                <a:latin typeface="Calibri"/>
                <a:cs typeface="Calibri"/>
              </a:rPr>
              <a:t>т</a:t>
            </a:r>
            <a:r>
              <a:rPr sz="2200" spc="-10" dirty="0">
                <a:latin typeface="Calibri"/>
                <a:cs typeface="Calibri"/>
              </a:rPr>
              <a:t>ор</a:t>
            </a:r>
            <a:r>
              <a:rPr sz="2200" dirty="0">
                <a:latin typeface="Calibri"/>
                <a:cs typeface="Calibri"/>
              </a:rPr>
              <a:t>о</a:t>
            </a:r>
            <a:r>
              <a:rPr sz="2200" spc="-5" dirty="0">
                <a:latin typeface="Calibri"/>
                <a:cs typeface="Calibri"/>
              </a:rPr>
              <a:t>в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и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010410" algn="l"/>
                <a:tab pos="3909695" algn="l"/>
              </a:tabLst>
            </a:pPr>
            <a:r>
              <a:rPr sz="2200" spc="-10" dirty="0">
                <a:latin typeface="Calibri"/>
                <a:cs typeface="Calibri"/>
              </a:rPr>
              <a:t>чувствительных	биологических	</a:t>
            </a:r>
            <a:r>
              <a:rPr sz="2200" spc="-5" dirty="0">
                <a:latin typeface="Calibri"/>
                <a:cs typeface="Calibri"/>
              </a:rPr>
              <a:t>структур.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0201" y="4384928"/>
            <a:ext cx="41859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68935" algn="l"/>
                <a:tab pos="1842770" algn="l"/>
                <a:tab pos="3138170" algn="l"/>
              </a:tabLst>
            </a:pPr>
            <a:r>
              <a:rPr sz="2200" spc="-5" dirty="0">
                <a:latin typeface="Calibri"/>
                <a:cs typeface="Calibri"/>
              </a:rPr>
              <a:t>В	о</a:t>
            </a:r>
            <a:r>
              <a:rPr sz="2200" dirty="0">
                <a:latin typeface="Calibri"/>
                <a:cs typeface="Calibri"/>
              </a:rPr>
              <a:t>р</a:t>
            </a:r>
            <a:r>
              <a:rPr sz="2200" spc="-20" dirty="0">
                <a:latin typeface="Calibri"/>
                <a:cs typeface="Calibri"/>
              </a:rPr>
              <a:t>г</a:t>
            </a:r>
            <a:r>
              <a:rPr sz="2200" spc="-5" dirty="0">
                <a:latin typeface="Calibri"/>
                <a:cs typeface="Calibri"/>
              </a:rPr>
              <a:t>анизме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5" dirty="0">
                <a:latin typeface="Calibri"/>
                <a:cs typeface="Calibri"/>
              </a:rPr>
              <a:t>ч</a:t>
            </a:r>
            <a:r>
              <a:rPr sz="2200" spc="-35" dirty="0">
                <a:latin typeface="Calibri"/>
                <a:cs typeface="Calibri"/>
              </a:rPr>
              <a:t>е</a:t>
            </a:r>
            <a:r>
              <a:rPr sz="2200" spc="-10" dirty="0">
                <a:latin typeface="Calibri"/>
                <a:cs typeface="Calibri"/>
              </a:rPr>
              <a:t>ло</a:t>
            </a:r>
            <a:r>
              <a:rPr sz="2200" spc="-5" dirty="0">
                <a:latin typeface="Calibri"/>
                <a:cs typeface="Calibri"/>
              </a:rPr>
              <a:t>ве</a:t>
            </a:r>
            <a:r>
              <a:rPr sz="2200" spc="-30" dirty="0">
                <a:latin typeface="Calibri"/>
                <a:cs typeface="Calibri"/>
              </a:rPr>
              <a:t>к</a:t>
            </a:r>
            <a:r>
              <a:rPr sz="2200" spc="-5" dirty="0">
                <a:latin typeface="Calibri"/>
                <a:cs typeface="Calibri"/>
              </a:rPr>
              <a:t>а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име</a:t>
            </a:r>
            <a:r>
              <a:rPr sz="2200" spc="-15" dirty="0">
                <a:latin typeface="Calibri"/>
                <a:cs typeface="Calibri"/>
              </a:rPr>
              <a:t>ю</a:t>
            </a:r>
            <a:r>
              <a:rPr sz="2200" spc="-30" dirty="0">
                <a:latin typeface="Calibri"/>
                <a:cs typeface="Calibri"/>
              </a:rPr>
              <a:t>т</a:t>
            </a:r>
            <a:r>
              <a:rPr sz="2200" spc="-5" dirty="0">
                <a:latin typeface="Calibri"/>
                <a:cs typeface="Calibri"/>
              </a:rPr>
              <a:t>ся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64073" y="4384928"/>
            <a:ext cx="186308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специфические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08011" y="4384928"/>
            <a:ext cx="13766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пр</a:t>
            </a:r>
            <a:r>
              <a:rPr sz="2200" dirty="0">
                <a:latin typeface="Calibri"/>
                <a:cs typeface="Calibri"/>
              </a:rPr>
              <a:t>и</a:t>
            </a:r>
            <a:r>
              <a:rPr sz="2200" spc="-20" dirty="0">
                <a:latin typeface="Calibri"/>
                <a:cs typeface="Calibri"/>
              </a:rPr>
              <a:t>е</a:t>
            </a:r>
            <a:r>
              <a:rPr sz="2200" spc="-10" dirty="0">
                <a:latin typeface="Calibri"/>
                <a:cs typeface="Calibri"/>
              </a:rPr>
              <a:t>мни</a:t>
            </a:r>
            <a:r>
              <a:rPr sz="2200" spc="5" dirty="0">
                <a:latin typeface="Calibri"/>
                <a:cs typeface="Calibri"/>
              </a:rPr>
              <a:t>к</a:t>
            </a:r>
            <a:r>
              <a:rPr sz="2200" spc="-5" dirty="0">
                <a:latin typeface="Calibri"/>
                <a:cs typeface="Calibri"/>
              </a:rPr>
              <a:t>и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40176" y="4720285"/>
            <a:ext cx="11010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св</a:t>
            </a:r>
            <a:r>
              <a:rPr sz="2200" spc="-25" dirty="0">
                <a:latin typeface="Calibri"/>
                <a:cs typeface="Calibri"/>
              </a:rPr>
              <a:t>е</a:t>
            </a:r>
            <a:r>
              <a:rPr sz="2200" spc="-30" dirty="0">
                <a:latin typeface="Calibri"/>
                <a:cs typeface="Calibri"/>
              </a:rPr>
              <a:t>т</a:t>
            </a:r>
            <a:r>
              <a:rPr sz="2200" spc="5" dirty="0">
                <a:latin typeface="Calibri"/>
                <a:cs typeface="Calibri"/>
              </a:rPr>
              <a:t>о</a:t>
            </a:r>
            <a:r>
              <a:rPr sz="2200" spc="-5" dirty="0">
                <a:latin typeface="Calibri"/>
                <a:cs typeface="Calibri"/>
              </a:rPr>
              <a:t>в</a:t>
            </a:r>
            <a:r>
              <a:rPr sz="2200" dirty="0">
                <a:latin typeface="Calibri"/>
                <a:cs typeface="Calibri"/>
              </a:rPr>
              <a:t>о</a:t>
            </a:r>
            <a:r>
              <a:rPr sz="2200" spc="-5" dirty="0">
                <a:latin typeface="Calibri"/>
                <a:cs typeface="Calibri"/>
              </a:rPr>
              <a:t>й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89297" y="4720285"/>
            <a:ext cx="38646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42060" algn="l"/>
                <a:tab pos="1602105" algn="l"/>
              </a:tabLst>
            </a:pPr>
            <a:r>
              <a:rPr sz="2200" spc="-5" dirty="0">
                <a:latin typeface="Calibri"/>
                <a:cs typeface="Calibri"/>
              </a:rPr>
              <a:t>энергии	-	</a:t>
            </a:r>
            <a:r>
              <a:rPr sz="2200" b="1" spc="-10" dirty="0">
                <a:latin typeface="Calibri"/>
                <a:cs typeface="Calibri"/>
              </a:rPr>
              <a:t>механорецепторы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04606" y="4720285"/>
            <a:ext cx="1809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Calibri"/>
                <a:cs typeface="Calibri"/>
              </a:rPr>
              <a:t>и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16960" y="5055870"/>
            <a:ext cx="32473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07390" algn="l"/>
                <a:tab pos="1969770" algn="l"/>
              </a:tabLst>
            </a:pPr>
            <a:r>
              <a:rPr sz="2200" spc="-5" dirty="0">
                <a:latin typeface="Calibri"/>
                <a:cs typeface="Calibri"/>
              </a:rPr>
              <a:t>а	</a:t>
            </a:r>
            <a:r>
              <a:rPr sz="2200" spc="-10" dirty="0">
                <a:latin typeface="Calibri"/>
                <a:cs typeface="Calibri"/>
              </a:rPr>
              <a:t>та</a:t>
            </a:r>
            <a:r>
              <a:rPr sz="2200" spc="-5" dirty="0">
                <a:latin typeface="Calibri"/>
                <a:cs typeface="Calibri"/>
              </a:rPr>
              <a:t>к</a:t>
            </a:r>
            <a:r>
              <a:rPr sz="2200" spc="-30" dirty="0">
                <a:latin typeface="Calibri"/>
                <a:cs typeface="Calibri"/>
              </a:rPr>
              <a:t>ж</a:t>
            </a:r>
            <a:r>
              <a:rPr sz="2200" spc="-5" dirty="0">
                <a:latin typeface="Calibri"/>
                <a:cs typeface="Calibri"/>
              </a:rPr>
              <a:t>е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ст</a:t>
            </a:r>
            <a:r>
              <a:rPr sz="2200" spc="-20" dirty="0">
                <a:latin typeface="Calibri"/>
                <a:cs typeface="Calibri"/>
              </a:rPr>
              <a:t>р</a:t>
            </a:r>
            <a:r>
              <a:rPr sz="2200" spc="-5" dirty="0">
                <a:latin typeface="Calibri"/>
                <a:cs typeface="Calibri"/>
              </a:rPr>
              <a:t>укт</a:t>
            </a:r>
            <a:r>
              <a:rPr sz="2200" spc="10" dirty="0">
                <a:latin typeface="Calibri"/>
                <a:cs typeface="Calibri"/>
              </a:rPr>
              <a:t>у</a:t>
            </a:r>
            <a:r>
              <a:rPr sz="2200" spc="-10" dirty="0">
                <a:latin typeface="Calibri"/>
                <a:cs typeface="Calibri"/>
              </a:rPr>
              <a:t>ры,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00164" y="5055870"/>
            <a:ext cx="16840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Calibri"/>
                <a:cs typeface="Calibri"/>
              </a:rPr>
              <a:t>избирательно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7217" y="4720285"/>
            <a:ext cx="218757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979930" algn="l"/>
              </a:tabLst>
            </a:pPr>
            <a:r>
              <a:rPr sz="2200" spc="-10" dirty="0">
                <a:latin typeface="Calibri"/>
                <a:cs typeface="Calibri"/>
              </a:rPr>
              <a:t>механической	</a:t>
            </a:r>
            <a:r>
              <a:rPr sz="2200" spc="-5" dirty="0">
                <a:latin typeface="Calibri"/>
                <a:cs typeface="Calibri"/>
              </a:rPr>
              <a:t>и  </a:t>
            </a:r>
            <a:r>
              <a:rPr sz="2200" b="1" spc="-10" dirty="0">
                <a:latin typeface="Calibri"/>
                <a:cs typeface="Calibri"/>
              </a:rPr>
              <a:t>фоторецепторы</a:t>
            </a:r>
            <a:r>
              <a:rPr sz="2200" spc="-10" dirty="0">
                <a:latin typeface="Calibri"/>
                <a:cs typeface="Calibri"/>
              </a:rPr>
              <a:t>,  </a:t>
            </a:r>
            <a:r>
              <a:rPr sz="2200" spc="-5" dirty="0">
                <a:latin typeface="Calibri"/>
                <a:cs typeface="Calibri"/>
              </a:rPr>
              <a:t>в</a:t>
            </a:r>
            <a:r>
              <a:rPr sz="2200" dirty="0">
                <a:latin typeface="Calibri"/>
                <a:cs typeface="Calibri"/>
              </a:rPr>
              <a:t>о</a:t>
            </a:r>
            <a:r>
              <a:rPr sz="2200" spc="-5" dirty="0">
                <a:latin typeface="Calibri"/>
                <a:cs typeface="Calibri"/>
              </a:rPr>
              <a:t>с</a:t>
            </a:r>
            <a:r>
              <a:rPr sz="2200" spc="-15" dirty="0">
                <a:latin typeface="Calibri"/>
                <a:cs typeface="Calibri"/>
              </a:rPr>
              <a:t>п</a:t>
            </a:r>
            <a:r>
              <a:rPr sz="2200" spc="-10" dirty="0">
                <a:latin typeface="Calibri"/>
                <a:cs typeface="Calibri"/>
              </a:rPr>
              <a:t>ринимающие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35604" y="5391099"/>
            <a:ext cx="22586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Calibri"/>
                <a:cs typeface="Calibri"/>
              </a:rPr>
              <a:t>электромагнитные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94197" y="5391099"/>
            <a:ext cx="31908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87350" algn="l"/>
                <a:tab pos="2153920" algn="l"/>
              </a:tabLst>
            </a:pPr>
            <a:r>
              <a:rPr sz="2200" spc="-5" dirty="0">
                <a:latin typeface="Calibri"/>
                <a:cs typeface="Calibri"/>
              </a:rPr>
              <a:t>и	термические	</a:t>
            </a:r>
            <a:r>
              <a:rPr sz="2200" spc="-10" dirty="0">
                <a:latin typeface="Calibri"/>
                <a:cs typeface="Calibri"/>
              </a:rPr>
              <a:t>факторы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78146" y="5726379"/>
            <a:ext cx="36061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Calibri"/>
                <a:cs typeface="Calibri"/>
              </a:rPr>
              <a:t>термо-механочувствительные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7217" y="5726379"/>
            <a:ext cx="414274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94130" algn="l"/>
                <a:tab pos="1600835" algn="l"/>
                <a:tab pos="3080385" algn="l"/>
              </a:tabLst>
            </a:pPr>
            <a:r>
              <a:rPr sz="2200" spc="-10" dirty="0">
                <a:latin typeface="Calibri"/>
                <a:cs typeface="Calibri"/>
              </a:rPr>
              <a:t>(нервные	</a:t>
            </a:r>
            <a:r>
              <a:rPr sz="2200" spc="-5" dirty="0">
                <a:latin typeface="Calibri"/>
                <a:cs typeface="Calibri"/>
              </a:rPr>
              <a:t>и	мышечные	</a:t>
            </a:r>
            <a:r>
              <a:rPr sz="2200" spc="-10" dirty="0">
                <a:latin typeface="Calibri"/>
                <a:cs typeface="Calibri"/>
              </a:rPr>
              <a:t>волокна,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волокна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кожи).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21285" rIns="0" bIns="0" rtlCol="0">
            <a:spAutoFit/>
          </a:bodyPr>
          <a:lstStyle/>
          <a:p>
            <a:pPr marL="1439545" marR="363855" indent="-1059180">
              <a:lnSpc>
                <a:spcPct val="100000"/>
              </a:lnSpc>
              <a:spcBef>
                <a:spcPts val="955"/>
              </a:spcBef>
            </a:pPr>
            <a:r>
              <a:rPr sz="2800" spc="-10" dirty="0"/>
              <a:t>Механизмы </a:t>
            </a:r>
            <a:r>
              <a:rPr sz="2800" spc="-5" dirty="0"/>
              <a:t>формирования реакций организма  на лечебные физические</a:t>
            </a:r>
            <a:r>
              <a:rPr sz="2800" spc="55" dirty="0"/>
              <a:t> </a:t>
            </a:r>
            <a:r>
              <a:rPr sz="2800" spc="-10" dirty="0"/>
              <a:t>факторы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47217" y="2241930"/>
            <a:ext cx="6348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06295" algn="l"/>
                <a:tab pos="4197985" algn="l"/>
                <a:tab pos="4595495" algn="l"/>
              </a:tabLst>
            </a:pPr>
            <a:r>
              <a:rPr sz="2400" spc="-5" dirty="0">
                <a:latin typeface="Calibri"/>
                <a:cs typeface="Calibri"/>
              </a:rPr>
              <a:t>соматических,	висцеральных	</a:t>
            </a:r>
            <a:r>
              <a:rPr sz="2400" dirty="0">
                <a:latin typeface="Calibri"/>
                <a:cs typeface="Calibri"/>
              </a:rPr>
              <a:t>и	</a:t>
            </a:r>
            <a:r>
              <a:rPr sz="2400" spc="-10" dirty="0">
                <a:latin typeface="Calibri"/>
                <a:cs typeface="Calibri"/>
              </a:rPr>
              <a:t>вегетативных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7176" y="1875790"/>
            <a:ext cx="78085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0"/>
              </a:spcBef>
              <a:tabLst>
                <a:tab pos="2403475" algn="l"/>
                <a:tab pos="3978275" algn="l"/>
                <a:tab pos="5807075" algn="l"/>
                <a:tab pos="6398260" algn="l"/>
              </a:tabLst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</a:t>
            </a:r>
            <a:r>
              <a:rPr sz="2400"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лек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ны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	р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акции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spc="10" dirty="0">
                <a:latin typeface="Calibri"/>
                <a:cs typeface="Calibri"/>
              </a:rPr>
              <a:t>в</a:t>
            </a:r>
            <a:r>
              <a:rPr sz="2400" spc="-5" dirty="0">
                <a:latin typeface="Calibri"/>
                <a:cs typeface="Calibri"/>
              </a:rPr>
              <a:t>озни</a:t>
            </a:r>
            <a:r>
              <a:rPr sz="2400" spc="-40" dirty="0">
                <a:latin typeface="Calibri"/>
                <a:cs typeface="Calibri"/>
              </a:rPr>
              <a:t>к</a:t>
            </a:r>
            <a:r>
              <a:rPr sz="2400" dirty="0">
                <a:latin typeface="Calibri"/>
                <a:cs typeface="Calibri"/>
              </a:rPr>
              <a:t>а</a:t>
            </a:r>
            <a:r>
              <a:rPr sz="2400" spc="-15" dirty="0">
                <a:latin typeface="Calibri"/>
                <a:cs typeface="Calibri"/>
              </a:rPr>
              <a:t>ю</a:t>
            </a:r>
            <a:r>
              <a:rPr sz="2400" dirty="0">
                <a:latin typeface="Calibri"/>
                <a:cs typeface="Calibri"/>
              </a:rPr>
              <a:t>т	в	</a:t>
            </a:r>
            <a:r>
              <a:rPr sz="2400" spc="-5" dirty="0">
                <a:latin typeface="Calibri"/>
                <a:cs typeface="Calibri"/>
              </a:rPr>
              <a:t>ре</a:t>
            </a:r>
            <a:r>
              <a:rPr sz="2400" spc="-20" dirty="0">
                <a:latin typeface="Calibri"/>
                <a:cs typeface="Calibri"/>
              </a:rPr>
              <a:t>з</a:t>
            </a:r>
            <a:r>
              <a:rPr sz="2400" spc="-70" dirty="0">
                <a:latin typeface="Calibri"/>
                <a:cs typeface="Calibri"/>
              </a:rPr>
              <a:t>у</a:t>
            </a:r>
            <a:r>
              <a:rPr sz="2400" spc="-5" dirty="0">
                <a:latin typeface="Calibri"/>
                <a:cs typeface="Calibri"/>
              </a:rPr>
              <a:t>л</a:t>
            </a:r>
            <a:r>
              <a:rPr sz="2400" spc="-100" dirty="0">
                <a:latin typeface="Calibri"/>
                <a:cs typeface="Calibri"/>
              </a:rPr>
              <a:t>ь</a:t>
            </a:r>
            <a:r>
              <a:rPr sz="2400" spc="-5" dirty="0">
                <a:latin typeface="Calibri"/>
                <a:cs typeface="Calibri"/>
              </a:rPr>
              <a:t>т</a:t>
            </a:r>
            <a:r>
              <a:rPr sz="2400" spc="-15" dirty="0">
                <a:latin typeface="Calibri"/>
                <a:cs typeface="Calibri"/>
              </a:rPr>
              <a:t>а</a:t>
            </a:r>
            <a:r>
              <a:rPr sz="2400" spc="-30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е</a:t>
            </a:r>
            <a:endParaRPr sz="24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ре</a:t>
            </a:r>
            <a:r>
              <a:rPr sz="2400" spc="-45" dirty="0">
                <a:latin typeface="Calibri"/>
                <a:cs typeface="Calibri"/>
              </a:rPr>
              <a:t>ф</a:t>
            </a:r>
            <a:r>
              <a:rPr sz="2400" spc="-5" dirty="0">
                <a:latin typeface="Calibri"/>
                <a:cs typeface="Calibri"/>
              </a:rPr>
              <a:t>л</a:t>
            </a:r>
            <a:r>
              <a:rPr sz="2400" spc="10" dirty="0">
                <a:latin typeface="Calibri"/>
                <a:cs typeface="Calibri"/>
              </a:rPr>
              <a:t>е</a:t>
            </a:r>
            <a:r>
              <a:rPr sz="2400" spc="-25" dirty="0">
                <a:latin typeface="Calibri"/>
                <a:cs typeface="Calibri"/>
              </a:rPr>
              <a:t>к</a:t>
            </a:r>
            <a:r>
              <a:rPr sz="2400" dirty="0">
                <a:latin typeface="Calibri"/>
                <a:cs typeface="Calibri"/>
              </a:rPr>
              <a:t>сов,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7217" y="2607690"/>
            <a:ext cx="8039100" cy="2367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>
              <a:lnSpc>
                <a:spcPct val="100000"/>
              </a:lnSpc>
              <a:spcBef>
                <a:spcPts val="100"/>
              </a:spcBef>
              <a:tabLst>
                <a:tab pos="2338070" algn="l"/>
                <a:tab pos="2615565" algn="l"/>
                <a:tab pos="3427729" algn="l"/>
                <a:tab pos="4129404" algn="l"/>
                <a:tab pos="5701030" algn="l"/>
                <a:tab pos="7143750" algn="l"/>
              </a:tabLst>
            </a:pPr>
            <a:r>
              <a:rPr sz="2400" spc="-5" dirty="0">
                <a:latin typeface="Calibri"/>
                <a:cs typeface="Calibri"/>
              </a:rPr>
              <a:t>форм</a:t>
            </a:r>
            <a:r>
              <a:rPr sz="2400" spc="-10" dirty="0">
                <a:latin typeface="Calibri"/>
                <a:cs typeface="Calibri"/>
              </a:rPr>
              <a:t>и</a:t>
            </a:r>
            <a:r>
              <a:rPr sz="2400" spc="-15" dirty="0">
                <a:latin typeface="Calibri"/>
                <a:cs typeface="Calibri"/>
              </a:rPr>
              <a:t>р</a:t>
            </a:r>
            <a:r>
              <a:rPr sz="2400" dirty="0">
                <a:latin typeface="Calibri"/>
                <a:cs typeface="Calibri"/>
              </a:rPr>
              <a:t>у</a:t>
            </a:r>
            <a:r>
              <a:rPr sz="2400" spc="10" dirty="0">
                <a:latin typeface="Calibri"/>
                <a:cs typeface="Calibri"/>
              </a:rPr>
              <a:t>ю</a:t>
            </a:r>
            <a:r>
              <a:rPr sz="2400" spc="-5" dirty="0">
                <a:latin typeface="Calibri"/>
                <a:cs typeface="Calibri"/>
              </a:rPr>
              <a:t>щи</a:t>
            </a:r>
            <a:r>
              <a:rPr sz="2400" spc="-35" dirty="0">
                <a:latin typeface="Calibri"/>
                <a:cs typeface="Calibri"/>
              </a:rPr>
              <a:t>х</a:t>
            </a:r>
            <a:r>
              <a:rPr sz="2400" dirty="0">
                <a:latin typeface="Calibri"/>
                <a:cs typeface="Calibri"/>
              </a:rPr>
              <a:t>ся	в	</a:t>
            </a:r>
            <a:r>
              <a:rPr sz="2400" spc="-5" dirty="0">
                <a:latin typeface="Calibri"/>
                <a:cs typeface="Calibri"/>
              </a:rPr>
              <a:t>р</a:t>
            </a:r>
            <a:r>
              <a:rPr sz="2400" spc="-10" dirty="0">
                <a:latin typeface="Calibri"/>
                <a:cs typeface="Calibri"/>
              </a:rPr>
              <a:t>ез</a:t>
            </a:r>
            <a:r>
              <a:rPr sz="2400" spc="-70" dirty="0">
                <a:latin typeface="Calibri"/>
                <a:cs typeface="Calibri"/>
              </a:rPr>
              <a:t>у</a:t>
            </a:r>
            <a:r>
              <a:rPr sz="2400" spc="-15" dirty="0">
                <a:latin typeface="Calibri"/>
                <a:cs typeface="Calibri"/>
              </a:rPr>
              <a:t>л</a:t>
            </a:r>
            <a:r>
              <a:rPr sz="2400" spc="-100" dirty="0">
                <a:latin typeface="Calibri"/>
                <a:cs typeface="Calibri"/>
              </a:rPr>
              <a:t>ь</a:t>
            </a:r>
            <a:r>
              <a:rPr sz="2400" spc="-5" dirty="0">
                <a:latin typeface="Calibri"/>
                <a:cs typeface="Calibri"/>
              </a:rPr>
              <a:t>т</a:t>
            </a:r>
            <a:r>
              <a:rPr sz="2400" spc="-15" dirty="0">
                <a:latin typeface="Calibri"/>
                <a:cs typeface="Calibri"/>
              </a:rPr>
              <a:t>а</a:t>
            </a:r>
            <a:r>
              <a:rPr sz="2400" spc="-30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е	измен</a:t>
            </a:r>
            <a:r>
              <a:rPr sz="2400" spc="5" dirty="0">
                <a:latin typeface="Calibri"/>
                <a:cs typeface="Calibri"/>
              </a:rPr>
              <a:t>е</a:t>
            </a:r>
            <a:r>
              <a:rPr sz="2400" dirty="0">
                <a:latin typeface="Calibri"/>
                <a:cs typeface="Calibri"/>
              </a:rPr>
              <a:t>ния	</a:t>
            </a:r>
            <a:r>
              <a:rPr sz="2400" spc="10" dirty="0">
                <a:latin typeface="Calibri"/>
                <a:cs typeface="Calibri"/>
              </a:rPr>
              <a:t>с</a:t>
            </a:r>
            <a:r>
              <a:rPr sz="2400" spc="-5" dirty="0">
                <a:latin typeface="Calibri"/>
                <a:cs typeface="Calibri"/>
              </a:rPr>
              <a:t>ос</a:t>
            </a:r>
            <a:r>
              <a:rPr sz="2400" spc="-30" dirty="0">
                <a:latin typeface="Calibri"/>
                <a:cs typeface="Calibri"/>
              </a:rPr>
              <a:t>т</a:t>
            </a:r>
            <a:r>
              <a:rPr sz="2400" spc="-5" dirty="0">
                <a:latin typeface="Calibri"/>
                <a:cs typeface="Calibri"/>
              </a:rPr>
              <a:t>ояни</a:t>
            </a:r>
            <a:r>
              <a:rPr sz="2400" dirty="0">
                <a:latin typeface="Calibri"/>
                <a:cs typeface="Calibri"/>
              </a:rPr>
              <a:t>я	</a:t>
            </a:r>
            <a:r>
              <a:rPr sz="2400" spc="-5" dirty="0">
                <a:latin typeface="Calibri"/>
                <a:cs typeface="Calibri"/>
              </a:rPr>
              <a:t>т</a:t>
            </a:r>
            <a:r>
              <a:rPr sz="2400" spc="-40" dirty="0">
                <a:latin typeface="Calibri"/>
                <a:cs typeface="Calibri"/>
              </a:rPr>
              <a:t>к</a:t>
            </a:r>
            <a:r>
              <a:rPr sz="2400" dirty="0">
                <a:latin typeface="Calibri"/>
                <a:cs typeface="Calibri"/>
              </a:rPr>
              <a:t>аней  </a:t>
            </a:r>
            <a:r>
              <a:rPr sz="2400" spc="-30" dirty="0">
                <a:latin typeface="Calibri"/>
                <a:cs typeface="Calibri"/>
              </a:rPr>
              <a:t>под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действием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лечебных	физических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факторов.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 marR="5080" indent="205740" algn="just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Они </a:t>
            </a:r>
            <a:r>
              <a:rPr sz="2400" spc="-15" dirty="0">
                <a:latin typeface="Calibri"/>
                <a:cs typeface="Calibri"/>
              </a:rPr>
              <a:t>приводят </a:t>
            </a:r>
            <a:r>
              <a:rPr sz="2400" dirty="0">
                <a:latin typeface="Calibri"/>
                <a:cs typeface="Calibri"/>
              </a:rPr>
              <a:t>к </a:t>
            </a:r>
            <a:r>
              <a:rPr sz="2400" spc="-5" dirty="0">
                <a:latin typeface="Calibri"/>
                <a:cs typeface="Calibri"/>
              </a:rPr>
              <a:t>сдвигам ионного баланса </a:t>
            </a:r>
            <a:r>
              <a:rPr sz="2400" spc="-10" dirty="0">
                <a:latin typeface="Calibri"/>
                <a:cs typeface="Calibri"/>
              </a:rPr>
              <a:t>тканей </a:t>
            </a:r>
            <a:r>
              <a:rPr sz="2400" dirty="0">
                <a:latin typeface="Calibri"/>
                <a:cs typeface="Calibri"/>
              </a:rPr>
              <a:t>и  </a:t>
            </a:r>
            <a:r>
              <a:rPr sz="2400" spc="-10" dirty="0">
                <a:latin typeface="Calibri"/>
                <a:cs typeface="Calibri"/>
              </a:rPr>
              <a:t>оказывают </a:t>
            </a:r>
            <a:r>
              <a:rPr sz="2400" spc="-20" dirty="0">
                <a:latin typeface="Calibri"/>
                <a:cs typeface="Calibri"/>
              </a:rPr>
              <a:t>модулирующее </a:t>
            </a:r>
            <a:r>
              <a:rPr sz="2400" spc="-5" dirty="0">
                <a:latin typeface="Calibri"/>
                <a:cs typeface="Calibri"/>
              </a:rPr>
              <a:t>влияние </a:t>
            </a:r>
            <a:r>
              <a:rPr sz="2400" dirty="0">
                <a:latin typeface="Calibri"/>
                <a:cs typeface="Calibri"/>
              </a:rPr>
              <a:t>на </a:t>
            </a:r>
            <a:r>
              <a:rPr sz="2400" spc="-10" dirty="0">
                <a:latin typeface="Calibri"/>
                <a:cs typeface="Calibri"/>
              </a:rPr>
              <a:t>потоки импульсной  </a:t>
            </a:r>
            <a:r>
              <a:rPr sz="2400" spc="-5" dirty="0">
                <a:latin typeface="Calibri"/>
                <a:cs typeface="Calibri"/>
              </a:rPr>
              <a:t>активности, </a:t>
            </a:r>
            <a:r>
              <a:rPr sz="2400" spc="-15" dirty="0">
                <a:latin typeface="Calibri"/>
                <a:cs typeface="Calibri"/>
              </a:rPr>
              <a:t>восходящие </a:t>
            </a:r>
            <a:r>
              <a:rPr sz="2400" dirty="0">
                <a:latin typeface="Calibri"/>
                <a:cs typeface="Calibri"/>
              </a:rPr>
              <a:t>к супраспинальным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структурам.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21285" rIns="0" bIns="0" rtlCol="0">
            <a:spAutoFit/>
          </a:bodyPr>
          <a:lstStyle/>
          <a:p>
            <a:pPr marL="1478915" marR="364490" indent="-1099185">
              <a:lnSpc>
                <a:spcPct val="100000"/>
              </a:lnSpc>
              <a:spcBef>
                <a:spcPts val="955"/>
              </a:spcBef>
            </a:pPr>
            <a:r>
              <a:rPr sz="2800" spc="-10" dirty="0"/>
              <a:t>Механизмы </a:t>
            </a:r>
            <a:r>
              <a:rPr sz="2800" spc="-5" dirty="0"/>
              <a:t>формирования реакций организма  на лечебные физические</a:t>
            </a:r>
            <a:r>
              <a:rPr sz="2800" spc="65" dirty="0"/>
              <a:t> </a:t>
            </a:r>
            <a:r>
              <a:rPr sz="2800" spc="-10" dirty="0"/>
              <a:t>факторы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47217" y="1467358"/>
            <a:ext cx="6901180" cy="3143885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 indent="62230" algn="just">
              <a:lnSpc>
                <a:spcPct val="90000"/>
              </a:lnSpc>
              <a:spcBef>
                <a:spcPts val="359"/>
              </a:spcBef>
            </a:pPr>
            <a:r>
              <a:rPr sz="2200" u="heavy" spc="-5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Генерализованные 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реакции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формируются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25" dirty="0">
                <a:latin typeface="Calibri"/>
                <a:cs typeface="Calibri"/>
              </a:rPr>
              <a:t>результате  </a:t>
            </a:r>
            <a:r>
              <a:rPr sz="2200" spc="-5" dirty="0">
                <a:latin typeface="Calibri"/>
                <a:cs typeface="Calibri"/>
              </a:rPr>
              <a:t>распространения </a:t>
            </a:r>
            <a:r>
              <a:rPr sz="2200" spc="-15" dirty="0">
                <a:latin typeface="Calibri"/>
                <a:cs typeface="Calibri"/>
              </a:rPr>
              <a:t>восходящих </a:t>
            </a:r>
            <a:r>
              <a:rPr sz="2200" spc="-10" dirty="0">
                <a:latin typeface="Calibri"/>
                <a:cs typeface="Calibri"/>
              </a:rPr>
              <a:t>импульсных </a:t>
            </a:r>
            <a:r>
              <a:rPr sz="2200" spc="-15" dirty="0">
                <a:latin typeface="Calibri"/>
                <a:cs typeface="Calibri"/>
              </a:rPr>
              <a:t>потоков </a:t>
            </a:r>
            <a:r>
              <a:rPr sz="2200" spc="-5" dirty="0">
                <a:latin typeface="Calibri"/>
                <a:cs typeface="Calibri"/>
              </a:rPr>
              <a:t>с  </a:t>
            </a:r>
            <a:r>
              <a:rPr sz="2200" spc="-10" dirty="0">
                <a:latin typeface="Calibri"/>
                <a:cs typeface="Calibri"/>
              </a:rPr>
              <a:t>передних рогов спинного </a:t>
            </a:r>
            <a:r>
              <a:rPr sz="2200" spc="-5" dirty="0">
                <a:latin typeface="Calibri"/>
                <a:cs typeface="Calibri"/>
              </a:rPr>
              <a:t>мозга к </a:t>
            </a:r>
            <a:r>
              <a:rPr sz="2200" spc="-15" dirty="0">
                <a:latin typeface="Calibri"/>
                <a:cs typeface="Calibri"/>
              </a:rPr>
              <a:t>вышележащим  </a:t>
            </a:r>
            <a:r>
              <a:rPr sz="2200" spc="-35" dirty="0">
                <a:latin typeface="Calibri"/>
                <a:cs typeface="Calibri"/>
              </a:rPr>
              <a:t>отделам </a:t>
            </a:r>
            <a:r>
              <a:rPr sz="2200" spc="-15" dirty="0">
                <a:latin typeface="Calibri"/>
                <a:cs typeface="Calibri"/>
              </a:rPr>
              <a:t>головного </a:t>
            </a:r>
            <a:r>
              <a:rPr sz="2200" spc="-5" dirty="0">
                <a:latin typeface="Calibri"/>
                <a:cs typeface="Calibri"/>
              </a:rPr>
              <a:t>мозга, а </a:t>
            </a:r>
            <a:r>
              <a:rPr sz="2200" spc="-10" dirty="0">
                <a:latin typeface="Calibri"/>
                <a:cs typeface="Calibri"/>
              </a:rPr>
              <a:t>также </a:t>
            </a:r>
            <a:r>
              <a:rPr sz="2200" spc="-5" dirty="0">
                <a:latin typeface="Calibri"/>
                <a:cs typeface="Calibri"/>
              </a:rPr>
              <a:t>при </a:t>
            </a:r>
            <a:r>
              <a:rPr sz="2200" spc="-10" dirty="0">
                <a:latin typeface="Calibri"/>
                <a:cs typeface="Calibri"/>
              </a:rPr>
              <a:t>непосредственном  воздействии </a:t>
            </a:r>
            <a:r>
              <a:rPr sz="2200" dirty="0">
                <a:latin typeface="Calibri"/>
                <a:cs typeface="Calibri"/>
              </a:rPr>
              <a:t>лечебных </a:t>
            </a:r>
            <a:r>
              <a:rPr sz="2200" spc="-5" dirty="0">
                <a:latin typeface="Calibri"/>
                <a:cs typeface="Calibri"/>
              </a:rPr>
              <a:t>физических </a:t>
            </a:r>
            <a:r>
              <a:rPr sz="2200" spc="-10" dirty="0">
                <a:latin typeface="Calibri"/>
                <a:cs typeface="Calibri"/>
              </a:rPr>
              <a:t>факторов </a:t>
            </a:r>
            <a:r>
              <a:rPr sz="2200" spc="-5" dirty="0">
                <a:latin typeface="Calibri"/>
                <a:cs typeface="Calibri"/>
              </a:rPr>
              <a:t>на  </a:t>
            </a:r>
            <a:r>
              <a:rPr sz="2200" spc="-15" dirty="0">
                <a:latin typeface="Calibri"/>
                <a:cs typeface="Calibri"/>
              </a:rPr>
              <a:t>подкорковые </a:t>
            </a:r>
            <a:r>
              <a:rPr sz="2200" spc="-5" dirty="0">
                <a:latin typeface="Calibri"/>
                <a:cs typeface="Calibri"/>
              </a:rPr>
              <a:t>структуры, </a:t>
            </a:r>
            <a:r>
              <a:rPr sz="2200" spc="-10" dirty="0">
                <a:latin typeface="Calibri"/>
                <a:cs typeface="Calibri"/>
              </a:rPr>
              <a:t>проводящие </a:t>
            </a:r>
            <a:r>
              <a:rPr sz="2200" spc="-5" dirty="0">
                <a:latin typeface="Calibri"/>
                <a:cs typeface="Calibri"/>
              </a:rPr>
              <a:t>афферентные пути  и </a:t>
            </a:r>
            <a:r>
              <a:rPr sz="2200" spc="-15" dirty="0">
                <a:latin typeface="Calibri"/>
                <a:cs typeface="Calibri"/>
              </a:rPr>
              <a:t>железы </a:t>
            </a:r>
            <a:r>
              <a:rPr sz="2200" spc="-5" dirty="0">
                <a:latin typeface="Calibri"/>
                <a:cs typeface="Calibri"/>
              </a:rPr>
              <a:t>внутренней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секреции.</a:t>
            </a:r>
            <a:endParaRPr sz="2200">
              <a:latin typeface="Calibri"/>
              <a:cs typeface="Calibri"/>
            </a:endParaRPr>
          </a:p>
          <a:p>
            <a:pPr marL="12700" marR="5080" indent="379095" algn="just">
              <a:lnSpc>
                <a:spcPts val="2380"/>
              </a:lnSpc>
              <a:spcBef>
                <a:spcPts val="560"/>
              </a:spcBef>
              <a:tabLst>
                <a:tab pos="3923665" algn="l"/>
                <a:tab pos="4912360" algn="l"/>
              </a:tabLst>
            </a:pPr>
            <a:r>
              <a:rPr sz="2200" spc="-15" dirty="0">
                <a:latin typeface="Calibri"/>
                <a:cs typeface="Calibri"/>
              </a:rPr>
              <a:t>Приходящие </a:t>
            </a:r>
            <a:r>
              <a:rPr sz="2200" spc="-5" dirty="0">
                <a:latin typeface="Calibri"/>
                <a:cs typeface="Calibri"/>
              </a:rPr>
              <a:t>в </a:t>
            </a:r>
            <a:r>
              <a:rPr sz="2200" spc="-15" dirty="0">
                <a:latin typeface="Calibri"/>
                <a:cs typeface="Calibri"/>
              </a:rPr>
              <a:t>вышележащие </a:t>
            </a:r>
            <a:r>
              <a:rPr sz="2200" spc="-35" dirty="0">
                <a:latin typeface="Calibri"/>
                <a:cs typeface="Calibri"/>
              </a:rPr>
              <a:t>отделы </a:t>
            </a:r>
            <a:r>
              <a:rPr sz="2200" spc="-5" dirty="0">
                <a:latin typeface="Calibri"/>
                <a:cs typeface="Calibri"/>
              </a:rPr>
              <a:t>центральной  нервной </a:t>
            </a:r>
            <a:r>
              <a:rPr sz="2200" spc="-10" dirty="0">
                <a:latin typeface="Calibri"/>
                <a:cs typeface="Calibri"/>
              </a:rPr>
              <a:t>системы импульсные потоки </a:t>
            </a:r>
            <a:r>
              <a:rPr sz="2200" spc="-15" dirty="0">
                <a:latin typeface="Calibri"/>
                <a:cs typeface="Calibri"/>
              </a:rPr>
              <a:t>являются  </a:t>
            </a:r>
            <a:r>
              <a:rPr sz="2200" spc="-10" dirty="0">
                <a:latin typeface="Calibri"/>
                <a:cs typeface="Calibri"/>
              </a:rPr>
              <a:t>м</a:t>
            </a:r>
            <a:r>
              <a:rPr sz="2200" spc="-60" dirty="0">
                <a:latin typeface="Calibri"/>
                <a:cs typeface="Calibri"/>
              </a:rPr>
              <a:t>о</a:t>
            </a:r>
            <a:r>
              <a:rPr sz="2200" spc="-10" dirty="0">
                <a:latin typeface="Calibri"/>
                <a:cs typeface="Calibri"/>
              </a:rPr>
              <a:t>дальн</a:t>
            </a:r>
            <a:r>
              <a:rPr sz="2200" dirty="0">
                <a:latin typeface="Calibri"/>
                <a:cs typeface="Calibri"/>
              </a:rPr>
              <a:t>о</a:t>
            </a:r>
            <a:r>
              <a:rPr sz="2200" spc="-10" dirty="0">
                <a:latin typeface="Calibri"/>
                <a:cs typeface="Calibri"/>
              </a:rPr>
              <a:t>-</a:t>
            </a:r>
            <a:r>
              <a:rPr sz="2200" spc="-60" dirty="0">
                <a:latin typeface="Calibri"/>
                <a:cs typeface="Calibri"/>
              </a:rPr>
              <a:t>о</a:t>
            </a:r>
            <a:r>
              <a:rPr sz="2200" spc="-10" dirty="0">
                <a:latin typeface="Calibri"/>
                <a:cs typeface="Calibri"/>
              </a:rPr>
              <a:t>днозн</a:t>
            </a:r>
            <a:r>
              <a:rPr sz="2200" spc="-5" dirty="0">
                <a:latin typeface="Calibri"/>
                <a:cs typeface="Calibri"/>
              </a:rPr>
              <a:t>ачны</a:t>
            </a:r>
            <a:r>
              <a:rPr sz="2200" dirty="0">
                <a:latin typeface="Calibri"/>
                <a:cs typeface="Calibri"/>
              </a:rPr>
              <a:t>м</a:t>
            </a:r>
            <a:r>
              <a:rPr sz="2200" spc="-5" dirty="0">
                <a:latin typeface="Calibri"/>
                <a:cs typeface="Calibri"/>
              </a:rPr>
              <a:t>и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и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об</a:t>
            </a:r>
            <a:r>
              <a:rPr sz="2200" spc="-15" dirty="0">
                <a:latin typeface="Calibri"/>
                <a:cs typeface="Calibri"/>
              </a:rPr>
              <a:t>р</a:t>
            </a:r>
            <a:r>
              <a:rPr sz="2200" spc="5" dirty="0">
                <a:latin typeface="Calibri"/>
                <a:cs typeface="Calibri"/>
              </a:rPr>
              <a:t>а</a:t>
            </a:r>
            <a:r>
              <a:rPr sz="2200" spc="-5" dirty="0">
                <a:latin typeface="Calibri"/>
                <a:cs typeface="Calibri"/>
              </a:rPr>
              <a:t>б</a:t>
            </a:r>
            <a:r>
              <a:rPr sz="2200" spc="-20" dirty="0">
                <a:latin typeface="Calibri"/>
                <a:cs typeface="Calibri"/>
              </a:rPr>
              <a:t>а</a:t>
            </a:r>
            <a:r>
              <a:rPr sz="2200" spc="-10" dirty="0">
                <a:latin typeface="Calibri"/>
                <a:cs typeface="Calibri"/>
              </a:rPr>
              <a:t>ты</a:t>
            </a:r>
            <a:r>
              <a:rPr sz="2200" dirty="0">
                <a:latin typeface="Calibri"/>
                <a:cs typeface="Calibri"/>
              </a:rPr>
              <a:t>в</a:t>
            </a:r>
            <a:r>
              <a:rPr sz="2200" spc="-5" dirty="0">
                <a:latin typeface="Calibri"/>
                <a:cs typeface="Calibri"/>
              </a:rPr>
              <a:t>а</a:t>
            </a:r>
            <a:r>
              <a:rPr sz="2200" spc="-15" dirty="0">
                <a:latin typeface="Calibri"/>
                <a:cs typeface="Calibri"/>
              </a:rPr>
              <a:t>ю</a:t>
            </a:r>
            <a:r>
              <a:rPr sz="2200" spc="-30" dirty="0">
                <a:latin typeface="Calibri"/>
                <a:cs typeface="Calibri"/>
              </a:rPr>
              <a:t>т</a:t>
            </a:r>
            <a:r>
              <a:rPr sz="2200" spc="-5" dirty="0">
                <a:latin typeface="Calibri"/>
                <a:cs typeface="Calibri"/>
              </a:rPr>
              <a:t>ся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7217" y="4552263"/>
            <a:ext cx="4945380" cy="662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95"/>
              </a:spcBef>
              <a:tabLst>
                <a:tab pos="2115820" algn="l"/>
                <a:tab pos="2790825" algn="l"/>
              </a:tabLst>
            </a:pPr>
            <a:r>
              <a:rPr sz="2200" spc="-5" dirty="0">
                <a:latin typeface="Calibri"/>
                <a:cs typeface="Calibri"/>
              </a:rPr>
              <a:t>вставочными	и	</a:t>
            </a:r>
            <a:r>
              <a:rPr sz="2200" spc="-10" dirty="0">
                <a:latin typeface="Calibri"/>
                <a:cs typeface="Calibri"/>
              </a:rPr>
              <a:t>промежуточными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510"/>
              </a:lnSpc>
              <a:tabLst>
                <a:tab pos="1875155" algn="l"/>
                <a:tab pos="2313940" algn="l"/>
                <a:tab pos="4493260" algn="l"/>
              </a:tabLst>
            </a:pPr>
            <a:r>
              <a:rPr sz="2200" spc="-10" dirty="0">
                <a:latin typeface="Calibri"/>
                <a:cs typeface="Calibri"/>
              </a:rPr>
              <a:t>связан­ными	</a:t>
            </a:r>
            <a:r>
              <a:rPr sz="2200" spc="-5" dirty="0">
                <a:latin typeface="Calibri"/>
                <a:cs typeface="Calibri"/>
              </a:rPr>
              <a:t>с	соматическими	и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00878" y="4552263"/>
            <a:ext cx="1945005" cy="662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ts val="251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не</a:t>
            </a:r>
            <a:r>
              <a:rPr sz="2200" dirty="0">
                <a:latin typeface="Calibri"/>
                <a:cs typeface="Calibri"/>
              </a:rPr>
              <a:t>й</a:t>
            </a:r>
            <a:r>
              <a:rPr sz="2200" spc="-10" dirty="0">
                <a:latin typeface="Calibri"/>
                <a:cs typeface="Calibri"/>
              </a:rPr>
              <a:t>рона</a:t>
            </a:r>
            <a:r>
              <a:rPr sz="2200" dirty="0">
                <a:latin typeface="Calibri"/>
                <a:cs typeface="Calibri"/>
              </a:rPr>
              <a:t>м</a:t>
            </a:r>
            <a:r>
              <a:rPr sz="2200" spc="-5" dirty="0">
                <a:latin typeface="Calibri"/>
                <a:cs typeface="Calibri"/>
              </a:rPr>
              <a:t>и,</a:t>
            </a:r>
            <a:endParaRPr sz="2200">
              <a:latin typeface="Calibri"/>
              <a:cs typeface="Calibri"/>
            </a:endParaRPr>
          </a:p>
          <a:p>
            <a:pPr marR="7620" algn="r">
              <a:lnSpc>
                <a:spcPts val="2510"/>
              </a:lnSpc>
            </a:pPr>
            <a:r>
              <a:rPr sz="2200" spc="-5" dirty="0">
                <a:latin typeface="Calibri"/>
                <a:cs typeface="Calibri"/>
              </a:rPr>
              <a:t>вис</a:t>
            </a:r>
            <a:r>
              <a:rPr sz="2200" spc="-35" dirty="0">
                <a:latin typeface="Calibri"/>
                <a:cs typeface="Calibri"/>
              </a:rPr>
              <a:t>ц</a:t>
            </a:r>
            <a:r>
              <a:rPr sz="2200" spc="-5" dirty="0">
                <a:latin typeface="Calibri"/>
                <a:cs typeface="Calibri"/>
              </a:rPr>
              <a:t>еральными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7217" y="5156453"/>
            <a:ext cx="38201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67864" algn="l"/>
              </a:tabLst>
            </a:pPr>
            <a:r>
              <a:rPr sz="2200" spc="-10" dirty="0">
                <a:latin typeface="Calibri"/>
                <a:cs typeface="Calibri"/>
              </a:rPr>
              <a:t>эфферентными	</a:t>
            </a:r>
            <a:r>
              <a:rPr sz="2200" spc="-15" dirty="0">
                <a:latin typeface="Calibri"/>
                <a:cs typeface="Calibri"/>
              </a:rPr>
              <a:t>проводниками.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2375" y="5143500"/>
            <a:ext cx="1395349" cy="1390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72375" y="1714373"/>
            <a:ext cx="1568266" cy="27797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6200" y="1724990"/>
            <a:ext cx="7106920" cy="35007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Приказ </a:t>
            </a:r>
            <a:r>
              <a:rPr sz="2800" b="1" spc="-25" dirty="0">
                <a:latin typeface="Calibri"/>
                <a:cs typeface="Calibri"/>
              </a:rPr>
              <a:t>Минтруда </a:t>
            </a:r>
            <a:r>
              <a:rPr sz="2800" b="1" spc="-10" dirty="0">
                <a:latin typeface="Calibri"/>
                <a:cs typeface="Calibri"/>
              </a:rPr>
              <a:t>России от </a:t>
            </a:r>
            <a:r>
              <a:rPr sz="2800" b="1" spc="-5" dirty="0">
                <a:latin typeface="Calibri"/>
                <a:cs typeface="Calibri"/>
              </a:rPr>
              <a:t>03.09.2018</a:t>
            </a:r>
            <a:r>
              <a:rPr sz="2800" b="1" spc="9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N572н</a:t>
            </a:r>
            <a:endParaRPr sz="2800">
              <a:latin typeface="Calibri"/>
              <a:cs typeface="Calibri"/>
            </a:endParaRPr>
          </a:p>
          <a:p>
            <a:pPr marL="1007744" marR="1004569" algn="ctr">
              <a:lnSpc>
                <a:spcPct val="100000"/>
              </a:lnSpc>
              <a:spcBef>
                <a:spcPts val="30"/>
              </a:spcBef>
            </a:pPr>
            <a:r>
              <a:rPr sz="2400" b="1" spc="-5" dirty="0">
                <a:latin typeface="Calibri"/>
                <a:cs typeface="Calibri"/>
              </a:rPr>
              <a:t>"Об </a:t>
            </a:r>
            <a:r>
              <a:rPr sz="2400" b="1" spc="-10" dirty="0">
                <a:latin typeface="Calibri"/>
                <a:cs typeface="Calibri"/>
              </a:rPr>
              <a:t>утверждении профессионального  </a:t>
            </a:r>
            <a:r>
              <a:rPr sz="2400" b="1" spc="-5" dirty="0">
                <a:latin typeface="Calibri"/>
                <a:cs typeface="Calibri"/>
              </a:rPr>
              <a:t>стандарта</a:t>
            </a:r>
            <a:endParaRPr sz="24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Специалист по </a:t>
            </a:r>
            <a:r>
              <a:rPr sz="2400" b="1" spc="-10" dirty="0">
                <a:latin typeface="Calibri"/>
                <a:cs typeface="Calibri"/>
              </a:rPr>
              <a:t>медицинской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реабилитации.</a:t>
            </a:r>
            <a:endParaRPr sz="24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Врач</a:t>
            </a:r>
            <a:r>
              <a:rPr sz="2400" b="1" spc="-15" dirty="0">
                <a:latin typeface="Calibri"/>
                <a:cs typeface="Calibri"/>
              </a:rPr>
              <a:t> физиотерапевт.</a:t>
            </a:r>
            <a:endParaRPr sz="24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Врач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ЛФК.</a:t>
            </a:r>
            <a:endParaRPr sz="2400">
              <a:latin typeface="Calibri"/>
              <a:cs typeface="Calibri"/>
            </a:endParaRPr>
          </a:p>
          <a:p>
            <a:pPr marL="1905" algn="ctr">
              <a:lnSpc>
                <a:spcPts val="2865"/>
              </a:lnSpc>
            </a:pPr>
            <a:r>
              <a:rPr sz="2400" b="1" spc="-5" dirty="0">
                <a:latin typeface="Calibri"/>
                <a:cs typeface="Calibri"/>
              </a:rPr>
              <a:t>Врач</a:t>
            </a:r>
            <a:r>
              <a:rPr sz="2400" b="1" spc="-15" dirty="0">
                <a:latin typeface="Calibri"/>
                <a:cs typeface="Calibri"/>
              </a:rPr>
              <a:t> рефлексотерапевт.</a:t>
            </a:r>
            <a:endParaRPr sz="2400">
              <a:latin typeface="Calibri"/>
              <a:cs typeface="Calibri"/>
            </a:endParaRPr>
          </a:p>
          <a:p>
            <a:pPr marL="619125" marR="609600" algn="ctr">
              <a:lnSpc>
                <a:spcPts val="3360"/>
              </a:lnSpc>
              <a:spcBef>
                <a:spcPts val="100"/>
              </a:spcBef>
            </a:pPr>
            <a:r>
              <a:rPr sz="2800" b="1" spc="-5" dirty="0">
                <a:latin typeface="Calibri"/>
                <a:cs typeface="Calibri"/>
              </a:rPr>
              <a:t>(Зарегистрировано в </a:t>
            </a:r>
            <a:r>
              <a:rPr sz="2800" b="1" spc="-10" dirty="0">
                <a:latin typeface="Calibri"/>
                <a:cs typeface="Calibri"/>
              </a:rPr>
              <a:t>Минюсте </a:t>
            </a:r>
            <a:r>
              <a:rPr sz="2800" b="1" spc="-15" dirty="0">
                <a:latin typeface="Calibri"/>
                <a:cs typeface="Calibri"/>
              </a:rPr>
              <a:t>России  </a:t>
            </a:r>
            <a:r>
              <a:rPr sz="2800" b="1" spc="-5" dirty="0">
                <a:latin typeface="Calibri"/>
                <a:cs typeface="Calibri"/>
              </a:rPr>
              <a:t>17.09.2018 N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52162)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17955"/>
          </a:xfrm>
          <a:custGeom>
            <a:avLst/>
            <a:gdLst/>
            <a:ahLst/>
            <a:cxnLst/>
            <a:rect l="l" t="t" r="r" b="b"/>
            <a:pathLst>
              <a:path w="9144000" h="1417955">
                <a:moveTo>
                  <a:pt x="0" y="1417701"/>
                </a:moveTo>
                <a:lnTo>
                  <a:pt x="9144000" y="1417701"/>
                </a:lnTo>
                <a:lnTo>
                  <a:pt x="9144000" y="0"/>
                </a:lnTo>
                <a:lnTo>
                  <a:pt x="0" y="0"/>
                </a:lnTo>
                <a:lnTo>
                  <a:pt x="0" y="141770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78814" y="31496"/>
            <a:ext cx="7273925" cy="818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78740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ahoma"/>
                <a:cs typeface="Tahoma"/>
              </a:rPr>
              <a:t>Профессиональный </a:t>
            </a:r>
            <a:r>
              <a:rPr sz="2800" spc="-10" dirty="0">
                <a:latin typeface="Tahoma"/>
                <a:cs typeface="Tahoma"/>
              </a:rPr>
              <a:t>стандарт</a:t>
            </a:r>
            <a:endParaRPr sz="28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Tahoma"/>
                <a:cs typeface="Tahoma"/>
              </a:rPr>
              <a:t>"Специалист по медицинской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реабилитации"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1332" y="5997041"/>
            <a:ext cx="29216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8640" marR="540385" indent="-1270" algn="ctr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Calibri"/>
                <a:cs typeface="Calibri"/>
              </a:rPr>
              <a:t>Консультант </a:t>
            </a:r>
            <a:r>
              <a:rPr sz="1800" b="1" spc="-5" dirty="0">
                <a:latin typeface="Calibri"/>
                <a:cs typeface="Calibri"/>
              </a:rPr>
              <a:t>Плюс </a:t>
            </a:r>
            <a:r>
              <a:rPr sz="1800" b="1" spc="-5" dirty="0">
                <a:latin typeface="Calibri"/>
                <a:cs typeface="Calibri"/>
                <a:hlinkClick r:id="rId2"/>
              </a:rPr>
              <a:t> </a:t>
            </a:r>
            <a:r>
              <a:rPr sz="1800" b="1" spc="10" dirty="0">
                <a:latin typeface="Calibri"/>
                <a:cs typeface="Calibri"/>
                <a:hlinkClick r:id="rId2"/>
              </a:rPr>
              <a:t>ww</a:t>
            </a:r>
            <a:r>
              <a:rPr sz="1800" b="1" spc="-105" dirty="0">
                <a:latin typeface="Calibri"/>
                <a:cs typeface="Calibri"/>
                <a:hlinkClick r:id="rId2"/>
              </a:rPr>
              <a:t>w</a:t>
            </a:r>
            <a:r>
              <a:rPr sz="1800" b="1" spc="-5" dirty="0">
                <a:latin typeface="Calibri"/>
                <a:cs typeface="Calibri"/>
                <a:hlinkClick r:id="rId2"/>
              </a:rPr>
              <a:t>.</a:t>
            </a:r>
            <a:r>
              <a:rPr sz="1800" b="1" spc="-10" dirty="0">
                <a:latin typeface="Calibri"/>
                <a:cs typeface="Calibri"/>
                <a:hlinkClick r:id="rId2"/>
              </a:rPr>
              <a:t>c</a:t>
            </a:r>
            <a:r>
              <a:rPr sz="1800" b="1" dirty="0">
                <a:latin typeface="Calibri"/>
                <a:cs typeface="Calibri"/>
                <a:hlinkClick r:id="rId2"/>
              </a:rPr>
              <a:t>ons</a:t>
            </a:r>
            <a:r>
              <a:rPr sz="1800" b="1" spc="-10" dirty="0">
                <a:latin typeface="Calibri"/>
                <a:cs typeface="Calibri"/>
                <a:hlinkClick r:id="rId2"/>
              </a:rPr>
              <a:t>u</a:t>
            </a:r>
            <a:r>
              <a:rPr sz="1800" b="1" spc="-15" dirty="0">
                <a:latin typeface="Calibri"/>
                <a:cs typeface="Calibri"/>
                <a:hlinkClick r:id="rId2"/>
              </a:rPr>
              <a:t>lt</a:t>
            </a:r>
            <a:r>
              <a:rPr sz="1800" b="1" dirty="0">
                <a:latin typeface="Calibri"/>
                <a:cs typeface="Calibri"/>
                <a:hlinkClick r:id="rId2"/>
              </a:rPr>
              <a:t>a</a:t>
            </a:r>
            <a:r>
              <a:rPr sz="1800" b="1" spc="-20" dirty="0">
                <a:latin typeface="Calibri"/>
                <a:cs typeface="Calibri"/>
                <a:hlinkClick r:id="rId2"/>
              </a:rPr>
              <a:t>n</a:t>
            </a:r>
            <a:r>
              <a:rPr sz="1800" b="1" dirty="0">
                <a:latin typeface="Calibri"/>
                <a:cs typeface="Calibri"/>
                <a:hlinkClick r:id="rId2"/>
              </a:rPr>
              <a:t>t</a:t>
            </a:r>
            <a:r>
              <a:rPr sz="1800" b="1" spc="-15" dirty="0">
                <a:latin typeface="Calibri"/>
                <a:cs typeface="Calibri"/>
                <a:hlinkClick r:id="rId2"/>
              </a:rPr>
              <a:t>.</a:t>
            </a:r>
            <a:r>
              <a:rPr sz="1800" b="1" spc="-5" dirty="0">
                <a:latin typeface="Calibri"/>
                <a:cs typeface="Calibri"/>
                <a:hlinkClick r:id="rId2"/>
              </a:rPr>
              <a:t>ru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Дата сохранения:</a:t>
            </a:r>
            <a:r>
              <a:rPr sz="1800" b="1" spc="3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26.09.2018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z="2800" spc="-20" dirty="0"/>
              <a:t>Содержание</a:t>
            </a:r>
            <a:r>
              <a:rPr sz="2800" spc="15" dirty="0"/>
              <a:t> </a:t>
            </a:r>
            <a:r>
              <a:rPr sz="2800" spc="-5" dirty="0"/>
              <a:t>лекции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78916" y="1814918"/>
            <a:ext cx="7263130" cy="403796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Организация </a:t>
            </a:r>
            <a:r>
              <a:rPr sz="2800" spc="-10" dirty="0">
                <a:latin typeface="Calibri"/>
                <a:cs typeface="Calibri"/>
              </a:rPr>
              <a:t>физиотерапевтической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помощи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5" dirty="0">
                <a:latin typeface="Calibri"/>
                <a:cs typeface="Calibri"/>
              </a:rPr>
              <a:t>Теоретические </a:t>
            </a:r>
            <a:r>
              <a:rPr sz="2800" spc="-5" dirty="0">
                <a:latin typeface="Calibri"/>
                <a:cs typeface="Calibri"/>
              </a:rPr>
              <a:t>основы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физиотерапии.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Calibri"/>
                <a:cs typeface="Calibri"/>
              </a:rPr>
              <a:t>Классификация </a:t>
            </a:r>
            <a:r>
              <a:rPr sz="2800" b="1" spc="-10" dirty="0">
                <a:latin typeface="Calibri"/>
                <a:cs typeface="Calibri"/>
              </a:rPr>
              <a:t>физических</a:t>
            </a:r>
            <a:r>
              <a:rPr sz="2800" b="1" spc="8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факторов.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Принципы назначения </a:t>
            </a:r>
            <a:r>
              <a:rPr sz="2800" spc="-10" dirty="0">
                <a:latin typeface="Calibri"/>
                <a:cs typeface="Calibri"/>
              </a:rPr>
              <a:t>физических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факторов.</a:t>
            </a:r>
            <a:endParaRPr sz="2800">
              <a:latin typeface="Calibri"/>
              <a:cs typeface="Calibri"/>
            </a:endParaRPr>
          </a:p>
          <a:p>
            <a:pPr marL="355600" marR="87376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434340" algn="l"/>
                <a:tab pos="434975" algn="l"/>
                <a:tab pos="2927985" algn="l"/>
                <a:tab pos="6210935" algn="l"/>
              </a:tabLst>
            </a:pPr>
            <a:r>
              <a:rPr dirty="0"/>
              <a:t>	</a:t>
            </a:r>
            <a:r>
              <a:rPr sz="2800" spc="-5" dirty="0">
                <a:latin typeface="Calibri"/>
                <a:cs typeface="Calibri"/>
              </a:rPr>
              <a:t>Кл</a:t>
            </a:r>
            <a:r>
              <a:rPr sz="2800" dirty="0">
                <a:latin typeface="Calibri"/>
                <a:cs typeface="Calibri"/>
              </a:rPr>
              <a:t>а</a:t>
            </a:r>
            <a:r>
              <a:rPr sz="2800" spc="-5" dirty="0">
                <a:latin typeface="Calibri"/>
                <a:cs typeface="Calibri"/>
              </a:rPr>
              <a:t>ссифи</a:t>
            </a:r>
            <a:r>
              <a:rPr sz="2800" spc="-50" dirty="0">
                <a:latin typeface="Calibri"/>
                <a:cs typeface="Calibri"/>
              </a:rPr>
              <a:t>к</a:t>
            </a:r>
            <a:r>
              <a:rPr sz="2800" spc="-5" dirty="0">
                <a:latin typeface="Calibri"/>
                <a:cs typeface="Calibri"/>
              </a:rPr>
              <a:t>ация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физически</a:t>
            </a:r>
            <a:r>
              <a:rPr sz="2800" spc="-5" dirty="0">
                <a:latin typeface="Calibri"/>
                <a:cs typeface="Calibri"/>
              </a:rPr>
              <a:t>х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ме</a:t>
            </a:r>
            <a:r>
              <a:rPr sz="2800" spc="-55" dirty="0">
                <a:latin typeface="Calibri"/>
                <a:cs typeface="Calibri"/>
              </a:rPr>
              <a:t>т</a:t>
            </a:r>
            <a:r>
              <a:rPr sz="2800" spc="-80" dirty="0">
                <a:latin typeface="Calibri"/>
                <a:cs typeface="Calibri"/>
              </a:rPr>
              <a:t>о</a:t>
            </a:r>
            <a:r>
              <a:rPr sz="2800" spc="-35" dirty="0">
                <a:latin typeface="Calibri"/>
                <a:cs typeface="Calibri"/>
              </a:rPr>
              <a:t>д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в  зависимости </a:t>
            </a:r>
            <a:r>
              <a:rPr sz="2800" spc="-15" dirty="0">
                <a:latin typeface="Calibri"/>
                <a:cs typeface="Calibri"/>
              </a:rPr>
              <a:t>от </a:t>
            </a:r>
            <a:r>
              <a:rPr sz="2800" spc="-10" dirty="0">
                <a:latin typeface="Calibri"/>
                <a:cs typeface="Calibri"/>
              </a:rPr>
              <a:t>лечебного эффекта.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Синдромо </a:t>
            </a:r>
            <a:r>
              <a:rPr sz="2800" spc="-5" dirty="0">
                <a:latin typeface="Calibri"/>
                <a:cs typeface="Calibri"/>
              </a:rPr>
              <a:t>- </a:t>
            </a:r>
            <a:r>
              <a:rPr sz="2800" spc="-15" dirty="0">
                <a:latin typeface="Calibri"/>
                <a:cs typeface="Calibri"/>
              </a:rPr>
              <a:t>патогенетическая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физиотерапия.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Противопоказания для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физиотерапии.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28663"/>
            <a:ext cx="8229600" cy="92265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5844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2035"/>
              </a:spcBef>
              <a:tabLst>
                <a:tab pos="2214245" algn="l"/>
              </a:tabLst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Классификация	физических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факторов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243329"/>
            <a:ext cx="471678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2425" marR="1308735" indent="-27368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Искусственные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факторы:  </a:t>
            </a:r>
            <a:r>
              <a:rPr sz="2400" b="1" spc="-10" dirty="0">
                <a:latin typeface="Calibri"/>
                <a:cs typeface="Calibri"/>
              </a:rPr>
              <a:t>Электролечебные</a:t>
            </a:r>
            <a:r>
              <a:rPr sz="2400" spc="-1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283845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а) </a:t>
            </a:r>
            <a:r>
              <a:rPr sz="2400" spc="-10" dirty="0">
                <a:latin typeface="Calibri"/>
                <a:cs typeface="Calibri"/>
              </a:rPr>
              <a:t>постоянный электрический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ток:</a:t>
            </a:r>
            <a:endParaRPr sz="2400">
              <a:latin typeface="Calibri"/>
              <a:cs typeface="Calibri"/>
            </a:endParaRPr>
          </a:p>
          <a:p>
            <a:pPr marL="283845">
              <a:lnSpc>
                <a:spcPct val="100000"/>
              </a:lnSpc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-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непрерывный</a:t>
            </a:r>
            <a:r>
              <a:rPr sz="2400" b="1" spc="-5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гальванизация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электрофорез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8687" y="3929062"/>
            <a:ext cx="1931924" cy="196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71875" y="2500312"/>
            <a:ext cx="1943100" cy="3959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15126" y="4357687"/>
            <a:ext cx="2776474" cy="228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86318" y="2500376"/>
            <a:ext cx="3157681" cy="17433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28663"/>
            <a:ext cx="8229600" cy="92265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5844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2035"/>
              </a:spcBef>
              <a:tabLst>
                <a:tab pos="2214245" algn="l"/>
              </a:tabLst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Классификация	физических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факторов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217" y="1289430"/>
            <a:ext cx="5314315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2425" marR="1906270" indent="-27305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Искусственные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факторы:  </a:t>
            </a:r>
            <a:r>
              <a:rPr sz="2400" b="1" spc="-10" dirty="0">
                <a:latin typeface="Calibri"/>
                <a:cs typeface="Calibri"/>
              </a:rPr>
              <a:t>Электролечебные</a:t>
            </a:r>
            <a:r>
              <a:rPr sz="2400" spc="-1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283845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а) </a:t>
            </a:r>
            <a:r>
              <a:rPr sz="2400" spc="-10" dirty="0">
                <a:latin typeface="Calibri"/>
                <a:cs typeface="Calibri"/>
              </a:rPr>
              <a:t>постоянный электрический ток: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-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импульсный</a:t>
            </a:r>
            <a:r>
              <a:rPr sz="2400" b="1" spc="-1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электросон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транскраниальная</a:t>
            </a:r>
            <a:r>
              <a:rPr sz="2400" spc="-10" dirty="0">
                <a:latin typeface="Calibri"/>
                <a:cs typeface="Calibri"/>
              </a:rPr>
              <a:t> электроанальгезия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электростимуляция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чрескожная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электронейростимуляция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диадинамотерапия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1500" y="4714875"/>
            <a:ext cx="5545201" cy="1622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00876" y="2571750"/>
            <a:ext cx="2428875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29375" y="4286250"/>
            <a:ext cx="2514600" cy="144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28663"/>
            <a:ext cx="8229600" cy="92265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5844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2035"/>
              </a:spcBef>
              <a:tabLst>
                <a:tab pos="2214245" algn="l"/>
              </a:tabLst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Классификация	физических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факторов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066038"/>
            <a:ext cx="4690745" cy="243967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83845">
              <a:lnSpc>
                <a:spcPct val="100000"/>
              </a:lnSpc>
              <a:spcBef>
                <a:spcPts val="385"/>
              </a:spcBef>
            </a:pPr>
            <a:r>
              <a:rPr sz="2400" b="1" spc="-5" dirty="0">
                <a:latin typeface="Calibri"/>
                <a:cs typeface="Calibri"/>
              </a:rPr>
              <a:t>Искусственные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факторы: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400" b="1" spc="-5" dirty="0">
                <a:latin typeface="Calibri"/>
                <a:cs typeface="Calibri"/>
              </a:rPr>
              <a:t>б) переменный электрический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ток</a:t>
            </a:r>
            <a:r>
              <a:rPr sz="2400" spc="-5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283845">
              <a:lnSpc>
                <a:spcPct val="100000"/>
              </a:lnSpc>
              <a:spcBef>
                <a:spcPts val="285"/>
              </a:spcBef>
            </a:pPr>
            <a:r>
              <a:rPr sz="24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-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низкой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частоты</a:t>
            </a:r>
            <a:r>
              <a:rPr sz="2400" b="1" spc="-1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амплипульстерапия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интерференцтерапия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флюктуоризация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5812" y="3643312"/>
            <a:ext cx="4575175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43625" y="3143250"/>
            <a:ext cx="2647950" cy="144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15126" y="4571936"/>
            <a:ext cx="2500249" cy="18526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43625" y="1428622"/>
            <a:ext cx="2643124" cy="18272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600137"/>
            <a:ext cx="3809980" cy="39624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8200" y="1628775"/>
            <a:ext cx="3962400" cy="3933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304863"/>
            <a:ext cx="8147050" cy="111315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54940" rIns="0" bIns="0" rtlCol="0">
            <a:spAutoFit/>
          </a:bodyPr>
          <a:lstStyle/>
          <a:p>
            <a:pPr marL="2396490" marR="968375" indent="-1414780">
              <a:lnSpc>
                <a:spcPct val="100000"/>
              </a:lnSpc>
              <a:spcBef>
                <a:spcPts val="1220"/>
              </a:spcBef>
            </a:pPr>
            <a:r>
              <a:rPr sz="2500" spc="-5" dirty="0"/>
              <a:t>Аппарат </a:t>
            </a:r>
            <a:r>
              <a:rPr sz="2500" spc="-10" dirty="0"/>
              <a:t>для электростимуляции </a:t>
            </a:r>
            <a:r>
              <a:rPr sz="2500" spc="-5" dirty="0"/>
              <a:t>с </a:t>
            </a:r>
            <a:r>
              <a:rPr sz="2500" spc="-10" dirty="0"/>
              <a:t>помощью  высокотоновой</a:t>
            </a:r>
            <a:r>
              <a:rPr sz="2500" spc="30" dirty="0"/>
              <a:t> </a:t>
            </a:r>
            <a:r>
              <a:rPr sz="2500" spc="-5" dirty="0"/>
              <a:t>терапии</a:t>
            </a:r>
            <a:endParaRPr sz="2500"/>
          </a:p>
        </p:txBody>
      </p:sp>
      <p:sp>
        <p:nvSpPr>
          <p:cNvPr id="5" name="object 5"/>
          <p:cNvSpPr txBox="1"/>
          <p:nvPr/>
        </p:nvSpPr>
        <p:spPr>
          <a:xfrm>
            <a:off x="3203575" y="5817819"/>
            <a:ext cx="26657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«Hi– </a:t>
            </a:r>
            <a:r>
              <a:rPr sz="2000" b="1" spc="-5" dirty="0">
                <a:latin typeface="Arial"/>
                <a:cs typeface="Arial"/>
              </a:rPr>
              <a:t>TOP»,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Германия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28663"/>
            <a:ext cx="8229600" cy="92265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5844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2035"/>
              </a:spcBef>
              <a:tabLst>
                <a:tab pos="2214245" algn="l"/>
              </a:tabLst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Классификация	физических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факторов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066038"/>
            <a:ext cx="4690745" cy="243967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83845">
              <a:lnSpc>
                <a:spcPct val="100000"/>
              </a:lnSpc>
              <a:spcBef>
                <a:spcPts val="385"/>
              </a:spcBef>
            </a:pPr>
            <a:r>
              <a:rPr sz="2400" b="1" spc="-5" dirty="0">
                <a:latin typeface="Calibri"/>
                <a:cs typeface="Calibri"/>
              </a:rPr>
              <a:t>Искусственные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факторы: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400" b="1" spc="-5" dirty="0">
                <a:latin typeface="Calibri"/>
                <a:cs typeface="Calibri"/>
              </a:rPr>
              <a:t>б) переменный электрический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ток</a:t>
            </a:r>
            <a:r>
              <a:rPr sz="2400" spc="-5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Times New Roman"/>
              <a:cs typeface="Times New Roman"/>
            </a:endParaRPr>
          </a:p>
          <a:p>
            <a:pPr marL="283845">
              <a:lnSpc>
                <a:spcPct val="100000"/>
              </a:lnSpc>
              <a:spcBef>
                <a:spcPts val="5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-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средней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частоты</a:t>
            </a:r>
            <a:r>
              <a:rPr sz="2400" b="1" spc="-5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latin typeface="Calibri"/>
                <a:cs typeface="Calibri"/>
              </a:rPr>
              <a:t>ультратонтерапия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дарсонвализация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57876" y="2000250"/>
            <a:ext cx="3286125" cy="208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57876" y="3929062"/>
            <a:ext cx="3286125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6447" y="4021154"/>
            <a:ext cx="3202066" cy="2071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7060" y="4143311"/>
            <a:ext cx="2670126" cy="2228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7200" y="228663"/>
            <a:ext cx="8229600" cy="92265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5844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2035"/>
              </a:spcBef>
              <a:tabLst>
                <a:tab pos="2214245" algn="l"/>
              </a:tabLst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Классификация	физических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факторов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102614"/>
            <a:ext cx="5105400" cy="2806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384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Искусственные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факторы: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г) </a:t>
            </a:r>
            <a:r>
              <a:rPr sz="2400" b="1" spc="-5" dirty="0">
                <a:latin typeface="Calibri"/>
                <a:cs typeface="Calibri"/>
              </a:rPr>
              <a:t>электромагнитное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излучение</a:t>
            </a:r>
            <a:r>
              <a:rPr sz="2400" spc="-5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УВЧ-терапия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ДМВ-терапия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СМВ-терапия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КВЧ-терапия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(миллиметроволновая)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51068" y="4534370"/>
            <a:ext cx="2217415" cy="15522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70401" y="1928748"/>
            <a:ext cx="2739860" cy="20423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500" y="4429061"/>
            <a:ext cx="2619375" cy="16717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500">
              <a:latin typeface="Times New Roman"/>
              <a:cs typeface="Times New Roman"/>
            </a:endParaRPr>
          </a:p>
          <a:p>
            <a:pPr marL="4445" algn="ctr">
              <a:lnSpc>
                <a:spcPct val="100000"/>
              </a:lnSpc>
              <a:tabLst>
                <a:tab pos="2215515" algn="l"/>
              </a:tabLst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Классификация	физических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факторов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065" y="1424305"/>
            <a:ext cx="6821170" cy="222123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15265">
              <a:lnSpc>
                <a:spcPct val="100000"/>
              </a:lnSpc>
              <a:spcBef>
                <a:spcPts val="675"/>
              </a:spcBef>
              <a:tabLst>
                <a:tab pos="2352040" algn="l"/>
              </a:tabLst>
            </a:pPr>
            <a:r>
              <a:rPr sz="2400" b="1" spc="-5" dirty="0">
                <a:latin typeface="Calibri"/>
                <a:cs typeface="Calibri"/>
              </a:rPr>
              <a:t>Искусственные	</a:t>
            </a:r>
            <a:r>
              <a:rPr sz="2400" b="1" spc="-10" dirty="0">
                <a:latin typeface="Calibri"/>
                <a:cs typeface="Calibri"/>
              </a:rPr>
              <a:t>магнитолечебные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факторы:</a:t>
            </a:r>
            <a:endParaRPr sz="2400">
              <a:latin typeface="Calibri"/>
              <a:cs typeface="Calibri"/>
            </a:endParaRPr>
          </a:p>
          <a:p>
            <a:pPr marL="12700" marR="2796540">
              <a:lnSpc>
                <a:spcPct val="12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а) </a:t>
            </a:r>
            <a:r>
              <a:rPr sz="2400" spc="-15" dirty="0">
                <a:latin typeface="Calibri"/>
                <a:cs typeface="Calibri"/>
              </a:rPr>
              <a:t>импульсное </a:t>
            </a:r>
            <a:r>
              <a:rPr sz="2400" spc="-5" dirty="0">
                <a:latin typeface="Calibri"/>
                <a:cs typeface="Calibri"/>
              </a:rPr>
              <a:t>магнитное </a:t>
            </a:r>
            <a:r>
              <a:rPr sz="2400" spc="-20" dirty="0">
                <a:latin typeface="Calibri"/>
                <a:cs typeface="Calibri"/>
              </a:rPr>
              <a:t>поле  </a:t>
            </a:r>
            <a:r>
              <a:rPr sz="2400" dirty="0">
                <a:latin typeface="Calibri"/>
                <a:cs typeface="Calibri"/>
              </a:rPr>
              <a:t>б) </a:t>
            </a:r>
            <a:r>
              <a:rPr sz="2400" spc="-10" dirty="0">
                <a:latin typeface="Calibri"/>
                <a:cs typeface="Calibri"/>
              </a:rPr>
              <a:t>постоянное </a:t>
            </a:r>
            <a:r>
              <a:rPr sz="2400" spc="-5" dirty="0">
                <a:latin typeface="Calibri"/>
                <a:cs typeface="Calibri"/>
              </a:rPr>
              <a:t>магнитное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поле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Calibri"/>
                <a:cs typeface="Calibri"/>
              </a:rPr>
              <a:t>в) </a:t>
            </a:r>
            <a:r>
              <a:rPr sz="2400" spc="-10" dirty="0">
                <a:latin typeface="Calibri"/>
                <a:cs typeface="Calibri"/>
              </a:rPr>
              <a:t>низкочастотная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магнитотерапия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spc="-10" dirty="0">
                <a:latin typeface="Calibri"/>
                <a:cs typeface="Calibri"/>
              </a:rPr>
              <a:t>г)высокочастотное </a:t>
            </a:r>
            <a:r>
              <a:rPr sz="2400" spc="-5" dirty="0">
                <a:latin typeface="Calibri"/>
                <a:cs typeface="Calibri"/>
              </a:rPr>
              <a:t>магнитное </a:t>
            </a:r>
            <a:r>
              <a:rPr sz="2400" spc="-15" dirty="0">
                <a:latin typeface="Calibri"/>
                <a:cs typeface="Calibri"/>
              </a:rPr>
              <a:t>поле </a:t>
            </a:r>
            <a:r>
              <a:rPr sz="2400" spc="-10" dirty="0">
                <a:latin typeface="Calibri"/>
                <a:cs typeface="Calibri"/>
              </a:rPr>
              <a:t>(индуктотермия)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5630" y="3892359"/>
            <a:ext cx="2501097" cy="23792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29375" y="4286250"/>
            <a:ext cx="2214499" cy="2000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00375" y="3643376"/>
            <a:ext cx="3286125" cy="2989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8426" y="1814450"/>
            <a:ext cx="6246123" cy="1328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7200" y="228600"/>
            <a:ext cx="8229600" cy="8509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2288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755"/>
              </a:spcBef>
              <a:tabLst>
                <a:tab pos="2215515" algn="l"/>
              </a:tabLst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Классификация	физических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факторов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1012" y="1272285"/>
            <a:ext cx="55740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49475" algn="l"/>
                <a:tab pos="4309110" algn="l"/>
              </a:tabLst>
            </a:pPr>
            <a:r>
              <a:rPr sz="2400" b="1" dirty="0">
                <a:latin typeface="Calibri"/>
                <a:cs typeface="Calibri"/>
              </a:rPr>
              <a:t>Иск</a:t>
            </a:r>
            <a:r>
              <a:rPr sz="2400" b="1" spc="-10" dirty="0">
                <a:latin typeface="Calibri"/>
                <a:cs typeface="Calibri"/>
              </a:rPr>
              <a:t>ус</a:t>
            </a:r>
            <a:r>
              <a:rPr sz="2400" b="1" spc="-5" dirty="0">
                <a:latin typeface="Calibri"/>
                <a:cs typeface="Calibri"/>
              </a:rPr>
              <a:t>ств</a:t>
            </a:r>
            <a:r>
              <a:rPr sz="2400" b="1" spc="5" dirty="0">
                <a:latin typeface="Calibri"/>
                <a:cs typeface="Calibri"/>
              </a:rPr>
              <a:t>е</a:t>
            </a:r>
            <a:r>
              <a:rPr sz="2400" b="1" spc="-5" dirty="0">
                <a:latin typeface="Calibri"/>
                <a:cs typeface="Calibri"/>
              </a:rPr>
              <a:t>нны</a:t>
            </a:r>
            <a:r>
              <a:rPr sz="2400" b="1" dirty="0">
                <a:latin typeface="Calibri"/>
                <a:cs typeface="Calibri"/>
              </a:rPr>
              <a:t>е	</a:t>
            </a:r>
            <a:r>
              <a:rPr sz="2400" b="1" spc="-5" dirty="0">
                <a:latin typeface="Calibri"/>
                <a:cs typeface="Calibri"/>
              </a:rPr>
              <a:t>св</a:t>
            </a:r>
            <a:r>
              <a:rPr sz="2400" b="1" spc="5" dirty="0">
                <a:latin typeface="Calibri"/>
                <a:cs typeface="Calibri"/>
              </a:rPr>
              <a:t>е</a:t>
            </a:r>
            <a:r>
              <a:rPr sz="2400" b="1" spc="-25" dirty="0">
                <a:latin typeface="Calibri"/>
                <a:cs typeface="Calibri"/>
              </a:rPr>
              <a:t>т</a:t>
            </a:r>
            <a:r>
              <a:rPr sz="2400" b="1" spc="-35" dirty="0">
                <a:latin typeface="Calibri"/>
                <a:cs typeface="Calibri"/>
              </a:rPr>
              <a:t>о</a:t>
            </a:r>
            <a:r>
              <a:rPr sz="2400" b="1" dirty="0">
                <a:latin typeface="Calibri"/>
                <a:cs typeface="Calibri"/>
              </a:rPr>
              <a:t>леч</a:t>
            </a:r>
            <a:r>
              <a:rPr sz="2400" b="1" spc="5" dirty="0">
                <a:latin typeface="Calibri"/>
                <a:cs typeface="Calibri"/>
              </a:rPr>
              <a:t>е</a:t>
            </a:r>
            <a:r>
              <a:rPr sz="2400" b="1" spc="-5" dirty="0">
                <a:latin typeface="Calibri"/>
                <a:cs typeface="Calibri"/>
              </a:rPr>
              <a:t>бн</a:t>
            </a:r>
            <a:r>
              <a:rPr sz="2400" b="1" spc="-15" dirty="0">
                <a:latin typeface="Calibri"/>
                <a:cs typeface="Calibri"/>
              </a:rPr>
              <a:t>ы</a:t>
            </a:r>
            <a:r>
              <a:rPr sz="2400" b="1" dirty="0">
                <a:latin typeface="Calibri"/>
                <a:cs typeface="Calibri"/>
              </a:rPr>
              <a:t>е	</a:t>
            </a:r>
            <a:r>
              <a:rPr sz="2400" b="1" spc="-5" dirty="0">
                <a:latin typeface="Calibri"/>
                <a:cs typeface="Calibri"/>
              </a:rPr>
              <a:t>фак</a:t>
            </a:r>
            <a:r>
              <a:rPr sz="2400" b="1" spc="-25" dirty="0">
                <a:latin typeface="Calibri"/>
                <a:cs typeface="Calibri"/>
              </a:rPr>
              <a:t>т</a:t>
            </a:r>
            <a:r>
              <a:rPr sz="2400" b="1" dirty="0">
                <a:latin typeface="Calibri"/>
                <a:cs typeface="Calibri"/>
              </a:rPr>
              <a:t>оры: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9591" y="2845180"/>
            <a:ext cx="2940050" cy="830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а) инфракрасные </a:t>
            </a:r>
            <a:r>
              <a:rPr sz="2400" spc="-5" dirty="0">
                <a:latin typeface="Calibri"/>
                <a:cs typeface="Calibri"/>
              </a:rPr>
              <a:t>лучи  </a:t>
            </a:r>
            <a:r>
              <a:rPr sz="2400" dirty="0">
                <a:latin typeface="Calibri"/>
                <a:cs typeface="Calibri"/>
              </a:rPr>
              <a:t>б) видимое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излучение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86500" y="4072001"/>
            <a:ext cx="2571750" cy="2214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71875" y="4072001"/>
            <a:ext cx="2500376" cy="2328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7187" y="4071937"/>
            <a:ext cx="2928874" cy="23717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28600"/>
            <a:ext cx="8229600" cy="8509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2288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755"/>
              </a:spcBef>
              <a:tabLst>
                <a:tab pos="2215515" algn="l"/>
              </a:tabLst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Классификация	физических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факторов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272285"/>
            <a:ext cx="5777230" cy="2806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3845">
              <a:lnSpc>
                <a:spcPct val="100000"/>
              </a:lnSpc>
              <a:spcBef>
                <a:spcPts val="100"/>
              </a:spcBef>
              <a:tabLst>
                <a:tab pos="4511675" algn="l"/>
              </a:tabLst>
            </a:pPr>
            <a:r>
              <a:rPr sz="2400" b="1" dirty="0">
                <a:latin typeface="Calibri"/>
                <a:cs typeface="Calibri"/>
              </a:rPr>
              <a:t>Иск</a:t>
            </a:r>
            <a:r>
              <a:rPr sz="2400" b="1" spc="-10" dirty="0">
                <a:latin typeface="Calibri"/>
                <a:cs typeface="Calibri"/>
              </a:rPr>
              <a:t>ус</a:t>
            </a:r>
            <a:r>
              <a:rPr sz="2400" b="1" spc="-5" dirty="0">
                <a:latin typeface="Calibri"/>
                <a:cs typeface="Calibri"/>
              </a:rPr>
              <a:t>ств</a:t>
            </a:r>
            <a:r>
              <a:rPr sz="2400" b="1" spc="5" dirty="0">
                <a:latin typeface="Calibri"/>
                <a:cs typeface="Calibri"/>
              </a:rPr>
              <a:t>е</a:t>
            </a:r>
            <a:r>
              <a:rPr sz="2400" b="1" spc="-5" dirty="0">
                <a:latin typeface="Calibri"/>
                <a:cs typeface="Calibri"/>
              </a:rPr>
              <a:t>нны</a:t>
            </a:r>
            <a:r>
              <a:rPr sz="2400" b="1" dirty="0">
                <a:latin typeface="Calibri"/>
                <a:cs typeface="Calibri"/>
              </a:rPr>
              <a:t>е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св</a:t>
            </a:r>
            <a:r>
              <a:rPr sz="2400" b="1" spc="5" dirty="0">
                <a:latin typeface="Calibri"/>
                <a:cs typeface="Calibri"/>
              </a:rPr>
              <a:t>е</a:t>
            </a:r>
            <a:r>
              <a:rPr sz="2400" b="1" spc="-25" dirty="0">
                <a:latin typeface="Calibri"/>
                <a:cs typeface="Calibri"/>
              </a:rPr>
              <a:t>т</a:t>
            </a:r>
            <a:r>
              <a:rPr sz="2400" b="1" spc="-35" dirty="0">
                <a:latin typeface="Calibri"/>
                <a:cs typeface="Calibri"/>
              </a:rPr>
              <a:t>о</a:t>
            </a:r>
            <a:r>
              <a:rPr sz="2400" b="1" dirty="0">
                <a:latin typeface="Calibri"/>
                <a:cs typeface="Calibri"/>
              </a:rPr>
              <a:t>леч</a:t>
            </a:r>
            <a:r>
              <a:rPr sz="2400" b="1" spc="5" dirty="0">
                <a:latin typeface="Calibri"/>
                <a:cs typeface="Calibri"/>
              </a:rPr>
              <a:t>е</a:t>
            </a:r>
            <a:r>
              <a:rPr sz="2400" b="1" spc="-5" dirty="0">
                <a:latin typeface="Calibri"/>
                <a:cs typeface="Calibri"/>
              </a:rPr>
              <a:t>бн</a:t>
            </a:r>
            <a:r>
              <a:rPr sz="2400" b="1" spc="-15" dirty="0">
                <a:latin typeface="Calibri"/>
                <a:cs typeface="Calibri"/>
              </a:rPr>
              <a:t>ы</a:t>
            </a:r>
            <a:r>
              <a:rPr sz="2400" b="1" dirty="0">
                <a:latin typeface="Calibri"/>
                <a:cs typeface="Calibri"/>
              </a:rPr>
              <a:t>е	</a:t>
            </a:r>
            <a:r>
              <a:rPr sz="2400" b="1" spc="-5" dirty="0">
                <a:latin typeface="Calibri"/>
                <a:cs typeface="Calibri"/>
              </a:rPr>
              <a:t>фак</a:t>
            </a:r>
            <a:r>
              <a:rPr sz="2400" b="1" spc="-25" dirty="0">
                <a:latin typeface="Calibri"/>
                <a:cs typeface="Calibri"/>
              </a:rPr>
              <a:t>т</a:t>
            </a:r>
            <a:r>
              <a:rPr sz="2400" b="1" dirty="0">
                <a:latin typeface="Calibri"/>
                <a:cs typeface="Calibri"/>
              </a:rPr>
              <a:t>оры: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Times New Roman"/>
              <a:cs typeface="Times New Roman"/>
            </a:endParaRPr>
          </a:p>
          <a:p>
            <a:pPr marL="28384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в) </a:t>
            </a:r>
            <a:r>
              <a:rPr sz="2400" spc="-20" dirty="0">
                <a:latin typeface="Calibri"/>
                <a:cs typeface="Calibri"/>
              </a:rPr>
              <a:t>ультрафиолетовое </a:t>
            </a:r>
            <a:r>
              <a:rPr sz="2400" spc="-5" dirty="0">
                <a:latin typeface="Calibri"/>
                <a:cs typeface="Calibri"/>
              </a:rPr>
              <a:t>излучение:</a:t>
            </a:r>
            <a:endParaRPr sz="2400">
              <a:latin typeface="Calibri"/>
              <a:cs typeface="Calibri"/>
            </a:endParaRPr>
          </a:p>
          <a:p>
            <a:pPr marL="622300" indent="-610235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400" spc="-10" dirty="0">
                <a:latin typeface="Calibri"/>
                <a:cs typeface="Calibri"/>
              </a:rPr>
              <a:t>длинноволновое</a:t>
            </a:r>
            <a:endParaRPr sz="2400">
              <a:latin typeface="Calibri"/>
              <a:cs typeface="Calibri"/>
            </a:endParaRPr>
          </a:p>
          <a:p>
            <a:pPr marL="622300" indent="-61023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400" spc="-10" dirty="0">
                <a:latin typeface="Calibri"/>
                <a:cs typeface="Calibri"/>
              </a:rPr>
              <a:t>средневолновое</a:t>
            </a:r>
            <a:endParaRPr sz="2400">
              <a:latin typeface="Calibri"/>
              <a:cs typeface="Calibri"/>
            </a:endParaRPr>
          </a:p>
          <a:p>
            <a:pPr marL="622300" indent="-61023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400" spc="-15" dirty="0">
                <a:latin typeface="Calibri"/>
                <a:cs typeface="Calibri"/>
              </a:rPr>
              <a:t>коротковолновое</a:t>
            </a:r>
            <a:endParaRPr sz="2400">
              <a:latin typeface="Calibri"/>
              <a:cs typeface="Calibri"/>
            </a:endParaRPr>
          </a:p>
          <a:p>
            <a:pPr marL="352425">
              <a:lnSpc>
                <a:spcPct val="100000"/>
              </a:lnSpc>
              <a:spcBef>
                <a:spcPts val="285"/>
              </a:spcBef>
            </a:pPr>
            <a:r>
              <a:rPr sz="2400" spc="-5" dirty="0">
                <a:latin typeface="Calibri"/>
                <a:cs typeface="Calibri"/>
              </a:rPr>
              <a:t>г) лазерное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излучение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7250" y="4640526"/>
            <a:ext cx="3571875" cy="15059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86375" y="4286250"/>
            <a:ext cx="3390900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714375"/>
          </a:xfrm>
          <a:custGeom>
            <a:avLst/>
            <a:gdLst/>
            <a:ahLst/>
            <a:cxnLst/>
            <a:rect l="l" t="t" r="r" b="b"/>
            <a:pathLst>
              <a:path w="9144000" h="714375">
                <a:moveTo>
                  <a:pt x="0" y="714375"/>
                </a:moveTo>
                <a:lnTo>
                  <a:pt x="9144000" y="714375"/>
                </a:lnTo>
                <a:lnTo>
                  <a:pt x="9144000" y="0"/>
                </a:lnTo>
                <a:lnTo>
                  <a:pt x="0" y="0"/>
                </a:lnTo>
                <a:lnTo>
                  <a:pt x="0" y="71437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6226" y="108330"/>
            <a:ext cx="74479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3.2.1 </a:t>
            </a:r>
            <a:r>
              <a:rPr sz="2800" spc="-45" dirty="0"/>
              <a:t>Трудовая </a:t>
            </a:r>
            <a:r>
              <a:rPr sz="2800" spc="-15" dirty="0"/>
              <a:t>функция </a:t>
            </a:r>
            <a:r>
              <a:rPr sz="2800" spc="-5" dirty="0"/>
              <a:t>врача по</a:t>
            </a:r>
            <a:r>
              <a:rPr sz="2800" spc="150" dirty="0"/>
              <a:t> </a:t>
            </a:r>
            <a:r>
              <a:rPr sz="2800" spc="-10" dirty="0"/>
              <a:t>физиотерапии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1687576" y="1636776"/>
            <a:ext cx="0" cy="5221605"/>
          </a:xfrm>
          <a:custGeom>
            <a:avLst/>
            <a:gdLst/>
            <a:ahLst/>
            <a:cxnLst/>
            <a:rect l="l" t="t" r="r" b="b"/>
            <a:pathLst>
              <a:path h="5221605">
                <a:moveTo>
                  <a:pt x="0" y="0"/>
                </a:moveTo>
                <a:lnTo>
                  <a:pt x="0" y="522122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1226" y="2203957"/>
            <a:ext cx="7326630" cy="0"/>
          </a:xfrm>
          <a:custGeom>
            <a:avLst/>
            <a:gdLst/>
            <a:ahLst/>
            <a:cxnLst/>
            <a:rect l="l" t="t" r="r" b="b"/>
            <a:pathLst>
              <a:path w="7326630">
                <a:moveTo>
                  <a:pt x="0" y="0"/>
                </a:moveTo>
                <a:lnTo>
                  <a:pt x="732624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886453"/>
            <a:ext cx="9007475" cy="0"/>
          </a:xfrm>
          <a:custGeom>
            <a:avLst/>
            <a:gdLst/>
            <a:ahLst/>
            <a:cxnLst/>
            <a:rect l="l" t="t" r="r" b="b"/>
            <a:pathLst>
              <a:path w="9007475">
                <a:moveTo>
                  <a:pt x="0" y="0"/>
                </a:moveTo>
                <a:lnTo>
                  <a:pt x="90074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75" y="1636776"/>
            <a:ext cx="0" cy="5221605"/>
          </a:xfrm>
          <a:custGeom>
            <a:avLst/>
            <a:gdLst/>
            <a:ahLst/>
            <a:cxnLst/>
            <a:rect l="l" t="t" r="r" b="b"/>
            <a:pathLst>
              <a:path h="5221605">
                <a:moveTo>
                  <a:pt x="0" y="0"/>
                </a:moveTo>
                <a:lnTo>
                  <a:pt x="0" y="522122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01125" y="1636776"/>
            <a:ext cx="0" cy="5221605"/>
          </a:xfrm>
          <a:custGeom>
            <a:avLst/>
            <a:gdLst/>
            <a:ahLst/>
            <a:cxnLst/>
            <a:rect l="l" t="t" r="r" b="b"/>
            <a:pathLst>
              <a:path h="5221605">
                <a:moveTo>
                  <a:pt x="0" y="0"/>
                </a:moveTo>
                <a:lnTo>
                  <a:pt x="0" y="522122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643126"/>
            <a:ext cx="9007475" cy="0"/>
          </a:xfrm>
          <a:custGeom>
            <a:avLst/>
            <a:gdLst/>
            <a:ahLst/>
            <a:cxnLst/>
            <a:rect l="l" t="t" r="r" b="b"/>
            <a:pathLst>
              <a:path w="9007475">
                <a:moveTo>
                  <a:pt x="0" y="0"/>
                </a:moveTo>
                <a:lnTo>
                  <a:pt x="90074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4848" y="1601241"/>
            <a:ext cx="883285" cy="58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600" b="1" spc="-90" dirty="0">
                <a:latin typeface="Calibri"/>
                <a:cs typeface="Calibri"/>
              </a:rPr>
              <a:t>Т</a:t>
            </a:r>
            <a:r>
              <a:rPr sz="1600" b="1" spc="-25" dirty="0">
                <a:latin typeface="Calibri"/>
                <a:cs typeface="Calibri"/>
              </a:rPr>
              <a:t>р</a:t>
            </a:r>
            <a:r>
              <a:rPr sz="1600" b="1" spc="-70" dirty="0">
                <a:latin typeface="Calibri"/>
                <a:cs typeface="Calibri"/>
              </a:rPr>
              <a:t>у</a:t>
            </a:r>
            <a:r>
              <a:rPr sz="1600" b="1" spc="-25" dirty="0">
                <a:latin typeface="Calibri"/>
                <a:cs typeface="Calibri"/>
              </a:rPr>
              <a:t>д</a:t>
            </a:r>
            <a:r>
              <a:rPr sz="1600" b="1" spc="-5" dirty="0">
                <a:latin typeface="Calibri"/>
                <a:cs typeface="Calibri"/>
              </a:rPr>
              <a:t>ов</a:t>
            </a:r>
            <a:r>
              <a:rPr sz="1600" b="1" dirty="0">
                <a:latin typeface="Calibri"/>
                <a:cs typeface="Calibri"/>
              </a:rPr>
              <a:t>ы</a:t>
            </a:r>
            <a:r>
              <a:rPr sz="1600" b="1" spc="-5" dirty="0">
                <a:latin typeface="Calibri"/>
                <a:cs typeface="Calibri"/>
              </a:rPr>
              <a:t>е  </a:t>
            </a:r>
            <a:r>
              <a:rPr sz="1600" b="1" spc="-10" dirty="0">
                <a:latin typeface="Calibri"/>
                <a:cs typeface="Calibri"/>
              </a:rPr>
              <a:t>действия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22501" y="1601241"/>
            <a:ext cx="7244715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  <a:tabLst>
                <a:tab pos="587375" algn="l"/>
                <a:tab pos="1351280" algn="l"/>
                <a:tab pos="3614420" algn="l"/>
                <a:tab pos="4609465" algn="l"/>
                <a:tab pos="4862830" algn="l"/>
                <a:tab pos="5859780" algn="l"/>
                <a:tab pos="7135495" algn="l"/>
              </a:tabLst>
            </a:pPr>
            <a:r>
              <a:rPr sz="1600" b="1" spc="-10" dirty="0">
                <a:latin typeface="Calibri"/>
                <a:cs typeface="Calibri"/>
              </a:rPr>
              <a:t>Сбо</a:t>
            </a:r>
            <a:r>
              <a:rPr sz="1600" b="1" spc="-5" dirty="0">
                <a:latin typeface="Calibri"/>
                <a:cs typeface="Calibri"/>
              </a:rPr>
              <a:t>р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-30" dirty="0">
                <a:latin typeface="Calibri"/>
                <a:cs typeface="Calibri"/>
              </a:rPr>
              <a:t>ж</a:t>
            </a:r>
            <a:r>
              <a:rPr sz="1600" b="1" spc="-5" dirty="0">
                <a:latin typeface="Calibri"/>
                <a:cs typeface="Calibri"/>
              </a:rPr>
              <a:t>ал</a:t>
            </a:r>
            <a:r>
              <a:rPr sz="1600" b="1" dirty="0">
                <a:latin typeface="Calibri"/>
                <a:cs typeface="Calibri"/>
              </a:rPr>
              <a:t>о</a:t>
            </a:r>
            <a:r>
              <a:rPr sz="1600" b="1" spc="-10" dirty="0">
                <a:latin typeface="Calibri"/>
                <a:cs typeface="Calibri"/>
              </a:rPr>
              <a:t>б</a:t>
            </a:r>
            <a:r>
              <a:rPr sz="1600" b="1" spc="-5" dirty="0">
                <a:latin typeface="Calibri"/>
                <a:cs typeface="Calibri"/>
              </a:rPr>
              <a:t>,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-10" dirty="0">
                <a:latin typeface="Calibri"/>
                <a:cs typeface="Calibri"/>
              </a:rPr>
              <a:t>физио</a:t>
            </a:r>
            <a:r>
              <a:rPr sz="1600" b="1" spc="-20" dirty="0">
                <a:latin typeface="Calibri"/>
                <a:cs typeface="Calibri"/>
              </a:rPr>
              <a:t>т</a:t>
            </a:r>
            <a:r>
              <a:rPr sz="1600" b="1" spc="-10" dirty="0">
                <a:latin typeface="Calibri"/>
                <a:cs typeface="Calibri"/>
              </a:rPr>
              <a:t>ерапевтич</a:t>
            </a:r>
            <a:r>
              <a:rPr sz="1600" b="1" spc="-5" dirty="0">
                <a:latin typeface="Calibri"/>
                <a:cs typeface="Calibri"/>
              </a:rPr>
              <a:t>ес</a:t>
            </a:r>
            <a:r>
              <a:rPr sz="1600" b="1" spc="-30" dirty="0">
                <a:latin typeface="Calibri"/>
                <a:cs typeface="Calibri"/>
              </a:rPr>
              <a:t>к</a:t>
            </a:r>
            <a:r>
              <a:rPr sz="1600" b="1" spc="-5" dirty="0">
                <a:latin typeface="Calibri"/>
                <a:cs typeface="Calibri"/>
              </a:rPr>
              <a:t>о</a:t>
            </a:r>
            <a:r>
              <a:rPr sz="1600" b="1" spc="-20" dirty="0">
                <a:latin typeface="Calibri"/>
                <a:cs typeface="Calibri"/>
              </a:rPr>
              <a:t>г</a:t>
            </a:r>
            <a:r>
              <a:rPr sz="1600" b="1" spc="-5" dirty="0">
                <a:latin typeface="Calibri"/>
                <a:cs typeface="Calibri"/>
              </a:rPr>
              <a:t>о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-5" dirty="0">
                <a:latin typeface="Calibri"/>
                <a:cs typeface="Calibri"/>
              </a:rPr>
              <a:t>анам</a:t>
            </a:r>
            <a:r>
              <a:rPr sz="1600" b="1" dirty="0">
                <a:latin typeface="Calibri"/>
                <a:cs typeface="Calibri"/>
              </a:rPr>
              <a:t>н</a:t>
            </a:r>
            <a:r>
              <a:rPr sz="1600" b="1" spc="-10" dirty="0">
                <a:latin typeface="Calibri"/>
                <a:cs typeface="Calibri"/>
              </a:rPr>
              <a:t>ез</a:t>
            </a:r>
            <a:r>
              <a:rPr sz="1600" b="1" spc="-5" dirty="0">
                <a:latin typeface="Calibri"/>
                <a:cs typeface="Calibri"/>
              </a:rPr>
              <a:t>а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-5" dirty="0">
                <a:latin typeface="Calibri"/>
                <a:cs typeface="Calibri"/>
              </a:rPr>
              <a:t>и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-5" dirty="0">
                <a:latin typeface="Calibri"/>
                <a:cs typeface="Calibri"/>
              </a:rPr>
              <a:t>а</a:t>
            </a:r>
            <a:r>
              <a:rPr sz="1600" b="1" dirty="0">
                <a:latin typeface="Calibri"/>
                <a:cs typeface="Calibri"/>
              </a:rPr>
              <a:t>н</a:t>
            </a:r>
            <a:r>
              <a:rPr sz="1600" b="1" spc="-5" dirty="0">
                <a:latin typeface="Calibri"/>
                <a:cs typeface="Calibri"/>
              </a:rPr>
              <a:t>а</a:t>
            </a:r>
            <a:r>
              <a:rPr sz="1600" b="1" dirty="0">
                <a:latin typeface="Calibri"/>
                <a:cs typeface="Calibri"/>
              </a:rPr>
              <a:t>м</a:t>
            </a:r>
            <a:r>
              <a:rPr sz="1600" b="1" spc="-5" dirty="0">
                <a:latin typeface="Calibri"/>
                <a:cs typeface="Calibri"/>
              </a:rPr>
              <a:t>н</a:t>
            </a:r>
            <a:r>
              <a:rPr sz="1600" b="1" spc="-10" dirty="0">
                <a:latin typeface="Calibri"/>
                <a:cs typeface="Calibri"/>
              </a:rPr>
              <a:t>е</a:t>
            </a:r>
            <a:r>
              <a:rPr sz="1600" b="1" spc="-15" dirty="0">
                <a:latin typeface="Calibri"/>
                <a:cs typeface="Calibri"/>
              </a:rPr>
              <a:t>з</a:t>
            </a:r>
            <a:r>
              <a:rPr sz="1600" b="1" spc="-5" dirty="0">
                <a:latin typeface="Calibri"/>
                <a:cs typeface="Calibri"/>
              </a:rPr>
              <a:t>а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-5" dirty="0">
                <a:latin typeface="Calibri"/>
                <a:cs typeface="Calibri"/>
              </a:rPr>
              <a:t>з</a:t>
            </a:r>
            <a:r>
              <a:rPr sz="1600" b="1" dirty="0">
                <a:latin typeface="Calibri"/>
                <a:cs typeface="Calibri"/>
              </a:rPr>
              <a:t>а</a:t>
            </a:r>
            <a:r>
              <a:rPr sz="1600" b="1" spc="-10" dirty="0">
                <a:latin typeface="Calibri"/>
                <a:cs typeface="Calibri"/>
              </a:rPr>
              <a:t>б</a:t>
            </a:r>
            <a:r>
              <a:rPr sz="1600" b="1" spc="-25" dirty="0">
                <a:latin typeface="Calibri"/>
                <a:cs typeface="Calibri"/>
              </a:rPr>
              <a:t>о</a:t>
            </a:r>
            <a:r>
              <a:rPr sz="1600" b="1" spc="-20" dirty="0">
                <a:latin typeface="Calibri"/>
                <a:cs typeface="Calibri"/>
              </a:rPr>
              <a:t>л</a:t>
            </a:r>
            <a:r>
              <a:rPr sz="1600" b="1" spc="-10" dirty="0">
                <a:latin typeface="Calibri"/>
                <a:cs typeface="Calibri"/>
              </a:rPr>
              <a:t>ев</a:t>
            </a:r>
            <a:r>
              <a:rPr sz="1600" b="1" spc="-5" dirty="0">
                <a:latin typeface="Calibri"/>
                <a:cs typeface="Calibri"/>
              </a:rPr>
              <a:t>ания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-5" dirty="0">
                <a:latin typeface="Calibri"/>
                <a:cs typeface="Calibri"/>
              </a:rPr>
              <a:t>у  пациентов </a:t>
            </a:r>
            <a:r>
              <a:rPr sz="1600" b="1" spc="-10" dirty="0">
                <a:latin typeface="Calibri"/>
                <a:cs typeface="Calibri"/>
              </a:rPr>
              <a:t>(их </a:t>
            </a:r>
            <a:r>
              <a:rPr sz="1600" b="1" spc="-5" dirty="0">
                <a:latin typeface="Calibri"/>
                <a:cs typeface="Calibri"/>
              </a:rPr>
              <a:t>законных </a:t>
            </a:r>
            <a:r>
              <a:rPr sz="1600" b="1" spc="-10" dirty="0">
                <a:latin typeface="Calibri"/>
                <a:cs typeface="Calibri"/>
              </a:rPr>
              <a:t>представителей).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  <a:tabLst>
                <a:tab pos="1433195" algn="l"/>
                <a:tab pos="2609850" algn="l"/>
                <a:tab pos="2936240" algn="l"/>
                <a:tab pos="4570095" algn="l"/>
                <a:tab pos="4923790" algn="l"/>
                <a:tab pos="5623560" algn="l"/>
                <a:tab pos="7016115" algn="l"/>
              </a:tabLst>
            </a:pPr>
            <a:r>
              <a:rPr sz="1600" u="heavy" spc="-4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Напра</a:t>
            </a:r>
            <a:r>
              <a:rPr sz="16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ле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ие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16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ц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ие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</a:t>
            </a:r>
            <a:r>
              <a:rPr sz="16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ов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-5" dirty="0">
                <a:latin typeface="Calibri"/>
                <a:cs typeface="Calibri"/>
              </a:rPr>
              <a:t>с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-5" dirty="0">
                <a:latin typeface="Calibri"/>
                <a:cs typeface="Calibri"/>
              </a:rPr>
              <a:t>з</a:t>
            </a:r>
            <a:r>
              <a:rPr sz="1600" b="1" dirty="0">
                <a:latin typeface="Calibri"/>
                <a:cs typeface="Calibri"/>
              </a:rPr>
              <a:t>а</a:t>
            </a:r>
            <a:r>
              <a:rPr sz="1600" b="1" spc="-10" dirty="0">
                <a:latin typeface="Calibri"/>
                <a:cs typeface="Calibri"/>
              </a:rPr>
              <a:t>б</a:t>
            </a:r>
            <a:r>
              <a:rPr sz="1600" b="1" spc="-25" dirty="0">
                <a:latin typeface="Calibri"/>
                <a:cs typeface="Calibri"/>
              </a:rPr>
              <a:t>о</a:t>
            </a:r>
            <a:r>
              <a:rPr sz="1600" b="1" spc="-20" dirty="0">
                <a:latin typeface="Calibri"/>
                <a:cs typeface="Calibri"/>
              </a:rPr>
              <a:t>л</a:t>
            </a:r>
            <a:r>
              <a:rPr sz="1600" b="1" spc="-10" dirty="0">
                <a:latin typeface="Calibri"/>
                <a:cs typeface="Calibri"/>
              </a:rPr>
              <a:t>ев</a:t>
            </a:r>
            <a:r>
              <a:rPr sz="1600" b="1" spc="-5" dirty="0">
                <a:latin typeface="Calibri"/>
                <a:cs typeface="Calibri"/>
              </a:rPr>
              <a:t>аниями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-5" dirty="0">
                <a:latin typeface="Calibri"/>
                <a:cs typeface="Calibri"/>
              </a:rPr>
              <a:t>и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-15" dirty="0">
                <a:latin typeface="Calibri"/>
                <a:cs typeface="Calibri"/>
              </a:rPr>
              <a:t>(</a:t>
            </a:r>
            <a:r>
              <a:rPr sz="1600" b="1" spc="-5" dirty="0">
                <a:latin typeface="Calibri"/>
                <a:cs typeface="Calibri"/>
              </a:rPr>
              <a:t>или)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-5" dirty="0">
                <a:latin typeface="Calibri"/>
                <a:cs typeface="Calibri"/>
              </a:rPr>
              <a:t>сос</a:t>
            </a:r>
            <a:r>
              <a:rPr sz="1600" b="1" spc="-20" dirty="0">
                <a:latin typeface="Calibri"/>
                <a:cs typeface="Calibri"/>
              </a:rPr>
              <a:t>т</a:t>
            </a:r>
            <a:r>
              <a:rPr sz="1600" b="1" spc="10" dirty="0">
                <a:latin typeface="Calibri"/>
                <a:cs typeface="Calibri"/>
              </a:rPr>
              <a:t>о</a:t>
            </a:r>
            <a:r>
              <a:rPr sz="1600" b="1" spc="-10" dirty="0">
                <a:latin typeface="Calibri"/>
                <a:cs typeface="Calibri"/>
              </a:rPr>
              <a:t>яниям</a:t>
            </a:r>
            <a:r>
              <a:rPr sz="1600" b="1" spc="-5" dirty="0">
                <a:latin typeface="Calibri"/>
                <a:cs typeface="Calibri"/>
              </a:rPr>
              <a:t>и</a:t>
            </a:r>
            <a:r>
              <a:rPr sz="1600" b="1" dirty="0">
                <a:latin typeface="Calibri"/>
                <a:cs typeface="Calibri"/>
              </a:rPr>
              <a:t>	на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22882" y="2442743"/>
            <a:ext cx="7244080" cy="1428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1600" b="1" spc="-5" dirty="0">
                <a:latin typeface="Calibri"/>
                <a:cs typeface="Calibri"/>
              </a:rPr>
              <a:t>инструментальное, лабораторное </a:t>
            </a:r>
            <a:r>
              <a:rPr sz="1600" b="1" spc="-10" dirty="0">
                <a:latin typeface="Calibri"/>
                <a:cs typeface="Calibri"/>
              </a:rPr>
              <a:t>обследование, </a:t>
            </a:r>
            <a:r>
              <a:rPr sz="1600" b="1" dirty="0">
                <a:latin typeface="Calibri"/>
                <a:cs typeface="Calibri"/>
              </a:rPr>
              <a:t>на </a:t>
            </a:r>
            <a:r>
              <a:rPr sz="1600" b="1" spc="-15" dirty="0">
                <a:latin typeface="Calibri"/>
                <a:cs typeface="Calibri"/>
              </a:rPr>
              <a:t>консультацию </a:t>
            </a:r>
            <a:r>
              <a:rPr sz="1600" b="1" spc="-5" dirty="0">
                <a:latin typeface="Calibri"/>
                <a:cs typeface="Calibri"/>
              </a:rPr>
              <a:t>к врачам-  специалистам в соответствии с </a:t>
            </a:r>
            <a:r>
              <a:rPr sz="1600" b="1" spc="-10" dirty="0">
                <a:latin typeface="Calibri"/>
                <a:cs typeface="Calibri"/>
              </a:rPr>
              <a:t>действующими </a:t>
            </a:r>
            <a:r>
              <a:rPr sz="1600" b="1" spc="-5" dirty="0">
                <a:latin typeface="Calibri"/>
                <a:cs typeface="Calibri"/>
              </a:rPr>
              <a:t>порядками оказания  </a:t>
            </a:r>
            <a:r>
              <a:rPr sz="1600" b="1" spc="-10" dirty="0">
                <a:latin typeface="Calibri"/>
                <a:cs typeface="Calibri"/>
              </a:rPr>
              <a:t>медицинской </a:t>
            </a:r>
            <a:r>
              <a:rPr sz="1600" b="1" spc="-5" dirty="0">
                <a:latin typeface="Calibri"/>
                <a:cs typeface="Calibri"/>
              </a:rPr>
              <a:t>помощи, клиническими </a:t>
            </a:r>
            <a:r>
              <a:rPr sz="1600" b="1" spc="-10" dirty="0">
                <a:latin typeface="Calibri"/>
                <a:cs typeface="Calibri"/>
              </a:rPr>
              <a:t>рекомендациями (протоколами </a:t>
            </a:r>
            <a:r>
              <a:rPr sz="1600" b="1" spc="-5" dirty="0">
                <a:latin typeface="Calibri"/>
                <a:cs typeface="Calibri"/>
              </a:rPr>
              <a:t>лечения)  по вопросам оказания </a:t>
            </a:r>
            <a:r>
              <a:rPr sz="1600" b="1" spc="-10" dirty="0">
                <a:latin typeface="Calibri"/>
                <a:cs typeface="Calibri"/>
              </a:rPr>
              <a:t>медицинской </a:t>
            </a:r>
            <a:r>
              <a:rPr sz="1600" b="1" spc="-5" dirty="0">
                <a:latin typeface="Calibri"/>
                <a:cs typeface="Calibri"/>
              </a:rPr>
              <a:t>помощи, с учетом стандартов </a:t>
            </a:r>
            <a:r>
              <a:rPr sz="1600" b="1" spc="-10" dirty="0">
                <a:latin typeface="Calibri"/>
                <a:cs typeface="Calibri"/>
              </a:rPr>
              <a:t>медицинской  помощи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848" y="3845204"/>
            <a:ext cx="1287145" cy="58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600" b="1" spc="-5" dirty="0">
                <a:latin typeface="Calibri"/>
                <a:cs typeface="Calibri"/>
              </a:rPr>
              <a:t>Не</a:t>
            </a:r>
            <a:r>
              <a:rPr sz="1600" b="1" dirty="0">
                <a:latin typeface="Calibri"/>
                <a:cs typeface="Calibri"/>
              </a:rPr>
              <a:t>о</a:t>
            </a:r>
            <a:r>
              <a:rPr sz="1600" b="1" spc="-30" dirty="0">
                <a:latin typeface="Calibri"/>
                <a:cs typeface="Calibri"/>
              </a:rPr>
              <a:t>бх</a:t>
            </a:r>
            <a:r>
              <a:rPr sz="1600" b="1" spc="-35" dirty="0">
                <a:latin typeface="Calibri"/>
                <a:cs typeface="Calibri"/>
              </a:rPr>
              <a:t>о</a:t>
            </a:r>
            <a:r>
              <a:rPr sz="1600" b="1" spc="-10" dirty="0">
                <a:latin typeface="Calibri"/>
                <a:cs typeface="Calibri"/>
              </a:rPr>
              <a:t>д</a:t>
            </a:r>
            <a:r>
              <a:rPr sz="1600" b="1" spc="-5" dirty="0">
                <a:latin typeface="Calibri"/>
                <a:cs typeface="Calibri"/>
              </a:rPr>
              <a:t>имые  </a:t>
            </a:r>
            <a:r>
              <a:rPr sz="1600" b="1" spc="-10" dirty="0">
                <a:latin typeface="Calibri"/>
                <a:cs typeface="Calibri"/>
              </a:rPr>
              <a:t>умения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22882" y="3882390"/>
            <a:ext cx="39592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Осуществлять сбор </a:t>
            </a:r>
            <a:r>
              <a:rPr sz="1600" b="1" spc="-10" dirty="0">
                <a:latin typeface="Calibri"/>
                <a:cs typeface="Calibri"/>
              </a:rPr>
              <a:t>жалоб, </a:t>
            </a:r>
            <a:r>
              <a:rPr sz="1600" b="1" spc="-5" dirty="0">
                <a:latin typeface="Calibri"/>
                <a:cs typeface="Calibri"/>
              </a:rPr>
              <a:t>анамнеза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жизни.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22882" y="4125620"/>
            <a:ext cx="3652520" cy="58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  <a:tabLst>
                <a:tab pos="1143000" algn="l"/>
                <a:tab pos="1547495" algn="l"/>
                <a:tab pos="2094230" algn="l"/>
                <a:tab pos="2376170" algn="l"/>
                <a:tab pos="2816860" algn="l"/>
              </a:tabLst>
            </a:pPr>
            <a:r>
              <a:rPr sz="1600" b="1" spc="-5" dirty="0">
                <a:latin typeface="Calibri"/>
                <a:cs typeface="Calibri"/>
              </a:rPr>
              <a:t>Пров</a:t>
            </a:r>
            <a:r>
              <a:rPr sz="1600" b="1" spc="-35" dirty="0">
                <a:latin typeface="Calibri"/>
                <a:cs typeface="Calibri"/>
              </a:rPr>
              <a:t>о</a:t>
            </a:r>
            <a:r>
              <a:rPr sz="1600" b="1" spc="-10" dirty="0">
                <a:latin typeface="Calibri"/>
                <a:cs typeface="Calibri"/>
              </a:rPr>
              <a:t>д</a:t>
            </a:r>
            <a:r>
              <a:rPr sz="1600" b="1" spc="-5" dirty="0">
                <a:latin typeface="Calibri"/>
                <a:cs typeface="Calibri"/>
              </a:rPr>
              <a:t>ить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-5" dirty="0">
                <a:latin typeface="Calibri"/>
                <a:cs typeface="Calibri"/>
              </a:rPr>
              <a:t>ос</a:t>
            </a:r>
            <a:r>
              <a:rPr sz="1600" b="1" spc="5" dirty="0">
                <a:latin typeface="Calibri"/>
                <a:cs typeface="Calibri"/>
              </a:rPr>
              <a:t>м</a:t>
            </a:r>
            <a:r>
              <a:rPr sz="1600" b="1" spc="-15" dirty="0">
                <a:latin typeface="Calibri"/>
                <a:cs typeface="Calibri"/>
              </a:rPr>
              <a:t>о</a:t>
            </a:r>
            <a:r>
              <a:rPr sz="1600" b="1" spc="-5" dirty="0">
                <a:latin typeface="Calibri"/>
                <a:cs typeface="Calibri"/>
              </a:rPr>
              <a:t>тры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-5" dirty="0">
                <a:latin typeface="Calibri"/>
                <a:cs typeface="Calibri"/>
              </a:rPr>
              <a:t>и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-5" dirty="0">
                <a:latin typeface="Calibri"/>
                <a:cs typeface="Calibri"/>
              </a:rPr>
              <a:t>о</a:t>
            </a:r>
            <a:r>
              <a:rPr sz="1600" b="1" spc="-10" dirty="0">
                <a:latin typeface="Calibri"/>
                <a:cs typeface="Calibri"/>
              </a:rPr>
              <a:t>б</a:t>
            </a:r>
            <a:r>
              <a:rPr sz="1600" b="1" dirty="0">
                <a:latin typeface="Calibri"/>
                <a:cs typeface="Calibri"/>
              </a:rPr>
              <a:t>с</a:t>
            </a:r>
            <a:r>
              <a:rPr sz="1600" b="1" spc="-5" dirty="0">
                <a:latin typeface="Calibri"/>
                <a:cs typeface="Calibri"/>
              </a:rPr>
              <a:t>л</a:t>
            </a:r>
            <a:r>
              <a:rPr sz="1600" b="1" spc="-15" dirty="0">
                <a:latin typeface="Calibri"/>
                <a:cs typeface="Calibri"/>
              </a:rPr>
              <a:t>е</a:t>
            </a:r>
            <a:r>
              <a:rPr sz="1600" b="1" spc="-10" dirty="0">
                <a:latin typeface="Calibri"/>
                <a:cs typeface="Calibri"/>
              </a:rPr>
              <a:t>д</a:t>
            </a:r>
            <a:r>
              <a:rPr sz="1600" b="1" spc="-5" dirty="0">
                <a:latin typeface="Calibri"/>
                <a:cs typeface="Calibri"/>
              </a:rPr>
              <a:t>ования  информацию,	</a:t>
            </a:r>
            <a:r>
              <a:rPr sz="1600" b="1" spc="-15" dirty="0">
                <a:latin typeface="Calibri"/>
                <a:cs typeface="Calibri"/>
              </a:rPr>
              <a:t>результаты	</a:t>
            </a:r>
            <a:r>
              <a:rPr sz="1600" b="1" spc="-10" dirty="0">
                <a:latin typeface="Calibri"/>
                <a:cs typeface="Calibri"/>
              </a:rPr>
              <a:t>осмотра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19673" y="4125620"/>
            <a:ext cx="3446779" cy="58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 marR="5080" indent="-22860">
              <a:lnSpc>
                <a:spcPct val="114999"/>
              </a:lnSpc>
              <a:spcBef>
                <a:spcPts val="100"/>
              </a:spcBef>
              <a:tabLst>
                <a:tab pos="1824989" algn="l"/>
                <a:tab pos="2103755" algn="l"/>
              </a:tabLst>
            </a:pPr>
            <a:r>
              <a:rPr sz="1600" b="1" spc="-5" dirty="0">
                <a:latin typeface="Calibri"/>
                <a:cs typeface="Calibri"/>
              </a:rPr>
              <a:t>И</a:t>
            </a:r>
            <a:r>
              <a:rPr sz="1600" b="1" dirty="0">
                <a:latin typeface="Calibri"/>
                <a:cs typeface="Calibri"/>
              </a:rPr>
              <a:t>н</a:t>
            </a:r>
            <a:r>
              <a:rPr sz="1600" b="1" spc="-20" dirty="0">
                <a:latin typeface="Calibri"/>
                <a:cs typeface="Calibri"/>
              </a:rPr>
              <a:t>т</a:t>
            </a:r>
            <a:r>
              <a:rPr sz="1600" b="1" spc="-10" dirty="0">
                <a:latin typeface="Calibri"/>
                <a:cs typeface="Calibri"/>
              </a:rPr>
              <a:t>ерпре</a:t>
            </a:r>
            <a:r>
              <a:rPr sz="1600" b="1" spc="-5" dirty="0">
                <a:latin typeface="Calibri"/>
                <a:cs typeface="Calibri"/>
              </a:rPr>
              <a:t>ти</a:t>
            </a:r>
            <a:r>
              <a:rPr sz="1600" b="1" spc="-15" dirty="0">
                <a:latin typeface="Calibri"/>
                <a:cs typeface="Calibri"/>
              </a:rPr>
              <a:t>р</a:t>
            </a:r>
            <a:r>
              <a:rPr sz="1600" b="1" spc="-5" dirty="0">
                <a:latin typeface="Calibri"/>
                <a:cs typeface="Calibri"/>
              </a:rPr>
              <a:t>овать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-5" dirty="0">
                <a:latin typeface="Calibri"/>
                <a:cs typeface="Calibri"/>
              </a:rPr>
              <a:t>и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-34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анализиров</a:t>
            </a:r>
            <a:r>
              <a:rPr sz="1600" b="1" dirty="0">
                <a:latin typeface="Calibri"/>
                <a:cs typeface="Calibri"/>
              </a:rPr>
              <a:t>а</a:t>
            </a:r>
            <a:r>
              <a:rPr sz="1600" b="1" spc="-20" dirty="0">
                <a:latin typeface="Calibri"/>
                <a:cs typeface="Calibri"/>
              </a:rPr>
              <a:t>т</a:t>
            </a:r>
            <a:r>
              <a:rPr sz="1600" b="1" spc="-5" dirty="0">
                <a:latin typeface="Calibri"/>
                <a:cs typeface="Calibri"/>
              </a:rPr>
              <a:t>ь  инструментального,		</a:t>
            </a:r>
            <a:r>
              <a:rPr sz="1600" b="1" spc="-10" dirty="0">
                <a:latin typeface="Calibri"/>
                <a:cs typeface="Calibri"/>
              </a:rPr>
              <a:t>лабораторного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22501" y="4686558"/>
            <a:ext cx="7244080" cy="2269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51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обследования, </a:t>
            </a:r>
            <a:r>
              <a:rPr sz="1600" b="1" spc="-5" dirty="0">
                <a:latin typeface="Calibri"/>
                <a:cs typeface="Calibri"/>
              </a:rPr>
              <a:t>а так </a:t>
            </a:r>
            <a:r>
              <a:rPr sz="1600" b="1" spc="-15" dirty="0">
                <a:latin typeface="Calibri"/>
                <a:cs typeface="Calibri"/>
              </a:rPr>
              <a:t>же результаты </a:t>
            </a:r>
            <a:r>
              <a:rPr sz="1600" b="1" spc="-10" dirty="0">
                <a:latin typeface="Calibri"/>
                <a:cs typeface="Calibri"/>
              </a:rPr>
              <a:t>осмотра </a:t>
            </a:r>
            <a:r>
              <a:rPr sz="1600" b="1" spc="-5" dirty="0">
                <a:latin typeface="Calibri"/>
                <a:cs typeface="Calibri"/>
              </a:rPr>
              <a:t>врачей-специалистов. Выявлять  клинические </a:t>
            </a:r>
            <a:r>
              <a:rPr sz="1600" b="1" spc="-10" dirty="0">
                <a:latin typeface="Calibri"/>
                <a:cs typeface="Calibri"/>
              </a:rPr>
              <a:t>симптомы </a:t>
            </a:r>
            <a:r>
              <a:rPr sz="1600" b="1" spc="-5" dirty="0">
                <a:latin typeface="Calibri"/>
                <a:cs typeface="Calibri"/>
              </a:rPr>
              <a:t>и синдромы. Пользоваться </a:t>
            </a:r>
            <a:r>
              <a:rPr sz="1600" b="1" spc="-10" dirty="0">
                <a:latin typeface="Calibri"/>
                <a:cs typeface="Calibri"/>
              </a:rPr>
              <a:t>методами </a:t>
            </a:r>
            <a:r>
              <a:rPr sz="1600" b="1" spc="-5" dirty="0">
                <a:latin typeface="Calibri"/>
                <a:cs typeface="Calibri"/>
              </a:rPr>
              <a:t>осмотра и  </a:t>
            </a:r>
            <a:r>
              <a:rPr sz="1600" b="1" spc="-10" dirty="0">
                <a:latin typeface="Calibri"/>
                <a:cs typeface="Calibri"/>
              </a:rPr>
              <a:t>обследования </a:t>
            </a:r>
            <a:r>
              <a:rPr sz="1600" b="1" spc="-5" dirty="0">
                <a:latin typeface="Calibri"/>
                <a:cs typeface="Calibri"/>
              </a:rPr>
              <a:t>пациентов.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Определять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медицинские показания</a:t>
            </a:r>
            <a:r>
              <a:rPr sz="1600" b="1" u="heavy" spc="2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  <a:p>
            <a:pPr marL="12700" marR="5715" indent="-635" algn="just">
              <a:lnSpc>
                <a:spcPct val="114999"/>
              </a:lnSpc>
            </a:pPr>
            <a:r>
              <a:rPr sz="1600" u="heavy" spc="-4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противопоказания для применения физиотерапии </a:t>
            </a:r>
            <a:r>
              <a:rPr sz="1600" b="1" spc="-5" dirty="0">
                <a:latin typeface="Calibri"/>
                <a:cs typeface="Calibri"/>
              </a:rPr>
              <a:t>с диагностической </a:t>
            </a:r>
            <a:r>
              <a:rPr sz="1600" b="1" spc="-15" dirty="0">
                <a:latin typeface="Calibri"/>
                <a:cs typeface="Calibri"/>
              </a:rPr>
              <a:t>целью </a:t>
            </a:r>
            <a:r>
              <a:rPr sz="1600" b="1" spc="-5" dirty="0">
                <a:latin typeface="Calibri"/>
                <a:cs typeface="Calibri"/>
              </a:rPr>
              <a:t>у  пациентов с различными заболеваниями и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состояниями.</a:t>
            </a:r>
            <a:endParaRPr sz="16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290"/>
              </a:spcBef>
            </a:pPr>
            <a:r>
              <a:rPr sz="1600" b="1" spc="-5" dirty="0">
                <a:latin typeface="Calibri"/>
                <a:cs typeface="Calibri"/>
              </a:rPr>
              <a:t>Принимать решение о противопоказании </a:t>
            </a:r>
            <a:r>
              <a:rPr sz="1600" b="1" spc="-10" dirty="0">
                <a:latin typeface="Calibri"/>
                <a:cs typeface="Calibri"/>
              </a:rPr>
              <a:t>пациенту </a:t>
            </a:r>
            <a:r>
              <a:rPr sz="1600" b="1" spc="-5" dirty="0">
                <a:latin typeface="Calibri"/>
                <a:cs typeface="Calibri"/>
              </a:rPr>
              <a:t>с заболеваниями и</a:t>
            </a:r>
            <a:r>
              <a:rPr sz="1600" b="1" spc="7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(или)</a:t>
            </a:r>
            <a:endParaRPr sz="1600">
              <a:latin typeface="Calibri"/>
              <a:cs typeface="Calibri"/>
            </a:endParaRPr>
          </a:p>
          <a:p>
            <a:pPr marL="12700" marR="5080" algn="just">
              <a:lnSpc>
                <a:spcPct val="114999"/>
              </a:lnSpc>
            </a:pPr>
            <a:r>
              <a:rPr sz="1600" b="1" spc="-10" dirty="0">
                <a:latin typeface="Calibri"/>
                <a:cs typeface="Calibri"/>
              </a:rPr>
              <a:t>состояниями физиотерапии </a:t>
            </a:r>
            <a:r>
              <a:rPr sz="1600" b="1" spc="-5" dirty="0">
                <a:latin typeface="Calibri"/>
                <a:cs typeface="Calibri"/>
              </a:rPr>
              <a:t>и санаторно-курортного лечения.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Использовать 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0" dirty="0">
                <a:latin typeface="Calibri"/>
                <a:cs typeface="Calibri"/>
              </a:rPr>
              <a:t>МКФ.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155854" y="779526"/>
          <a:ext cx="8773794" cy="7095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3690"/>
                <a:gridCol w="3069590"/>
                <a:gridCol w="768985"/>
                <a:gridCol w="942975"/>
                <a:gridCol w="1479550"/>
                <a:gridCol w="929004"/>
              </a:tblGrid>
              <a:tr h="7095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Наименование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80808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Проведение обследова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ния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пациентов</a:t>
                      </a:r>
                      <a:r>
                        <a:rPr sz="12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с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8580" marR="464820">
                        <a:lnSpc>
                          <a:spcPct val="114999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заболеваниями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и (или)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состояниями</a:t>
                      </a:r>
                      <a:r>
                        <a:rPr sz="1200" b="1" spc="-1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с  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целью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назначения физиотера</a:t>
                      </a:r>
                      <a:r>
                        <a:rPr sz="12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пии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808080"/>
                      </a:solidFill>
                      <a:prstDash val="solid"/>
                    </a:lnT>
                    <a:lnB w="127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448309">
                        <a:lnSpc>
                          <a:spcPct val="100000"/>
                        </a:lnSpc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Код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80808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В/01.8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808080"/>
                      </a:solidFill>
                      <a:prstDash val="solid"/>
                    </a:lnT>
                    <a:lnB w="127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Уровень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9215" marR="422275">
                        <a:lnSpc>
                          <a:spcPct val="114999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(подуровень)  кв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лифи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ц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80808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808080"/>
                      </a:solidFill>
                      <a:prstDash val="solid"/>
                    </a:lnT>
                    <a:lnB w="1270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28600"/>
            <a:ext cx="8229600" cy="8509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2288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755"/>
              </a:spcBef>
              <a:tabLst>
                <a:tab pos="2215515" algn="l"/>
              </a:tabLst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Классификация	физических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факторов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139190"/>
            <a:ext cx="598868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265">
              <a:lnSpc>
                <a:spcPct val="100000"/>
              </a:lnSpc>
              <a:spcBef>
                <a:spcPts val="100"/>
              </a:spcBef>
              <a:tabLst>
                <a:tab pos="4723765" algn="l"/>
              </a:tabLst>
            </a:pPr>
            <a:r>
              <a:rPr sz="2400" b="1" dirty="0">
                <a:latin typeface="Calibri"/>
                <a:cs typeface="Calibri"/>
              </a:rPr>
              <a:t>Иск</a:t>
            </a:r>
            <a:r>
              <a:rPr sz="2400" b="1" spc="-10" dirty="0">
                <a:latin typeface="Calibri"/>
                <a:cs typeface="Calibri"/>
              </a:rPr>
              <a:t>ус</a:t>
            </a:r>
            <a:r>
              <a:rPr sz="2400" b="1" spc="-5" dirty="0">
                <a:latin typeface="Calibri"/>
                <a:cs typeface="Calibri"/>
              </a:rPr>
              <a:t>ств</a:t>
            </a:r>
            <a:r>
              <a:rPr sz="2400" b="1" spc="5" dirty="0">
                <a:latin typeface="Calibri"/>
                <a:cs typeface="Calibri"/>
              </a:rPr>
              <a:t>е</a:t>
            </a:r>
            <a:r>
              <a:rPr sz="2400" b="1" spc="-5" dirty="0">
                <a:latin typeface="Calibri"/>
                <a:cs typeface="Calibri"/>
              </a:rPr>
              <a:t>нны</a:t>
            </a:r>
            <a:r>
              <a:rPr sz="2400" b="1" dirty="0">
                <a:latin typeface="Calibri"/>
                <a:cs typeface="Calibri"/>
              </a:rPr>
              <a:t>е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м</a:t>
            </a:r>
            <a:r>
              <a:rPr sz="2400" b="1" spc="-20" dirty="0">
                <a:latin typeface="Calibri"/>
                <a:cs typeface="Calibri"/>
              </a:rPr>
              <a:t>е</a:t>
            </a:r>
            <a:r>
              <a:rPr sz="2400" b="1" spc="-5" dirty="0">
                <a:latin typeface="Calibri"/>
                <a:cs typeface="Calibri"/>
              </a:rPr>
              <a:t>хан</a:t>
            </a:r>
            <a:r>
              <a:rPr sz="2400" b="1" spc="-30" dirty="0">
                <a:latin typeface="Calibri"/>
                <a:cs typeface="Calibri"/>
              </a:rPr>
              <a:t>о</a:t>
            </a:r>
            <a:r>
              <a:rPr sz="2400" b="1" dirty="0">
                <a:latin typeface="Calibri"/>
                <a:cs typeface="Calibri"/>
              </a:rPr>
              <a:t>леч</a:t>
            </a:r>
            <a:r>
              <a:rPr sz="2400" b="1" spc="5" dirty="0">
                <a:latin typeface="Calibri"/>
                <a:cs typeface="Calibri"/>
              </a:rPr>
              <a:t>е</a:t>
            </a:r>
            <a:r>
              <a:rPr sz="2400" b="1" spc="-5" dirty="0">
                <a:latin typeface="Calibri"/>
                <a:cs typeface="Calibri"/>
              </a:rPr>
              <a:t>бн</a:t>
            </a:r>
            <a:r>
              <a:rPr sz="2400" b="1" spc="-15" dirty="0">
                <a:latin typeface="Calibri"/>
                <a:cs typeface="Calibri"/>
              </a:rPr>
              <a:t>ы</a:t>
            </a:r>
            <a:r>
              <a:rPr sz="2400" b="1" dirty="0">
                <a:latin typeface="Calibri"/>
                <a:cs typeface="Calibri"/>
              </a:rPr>
              <a:t>е	</a:t>
            </a:r>
            <a:r>
              <a:rPr sz="2400" b="1" spc="-5" dirty="0">
                <a:latin typeface="Calibri"/>
                <a:cs typeface="Calibri"/>
              </a:rPr>
              <a:t>фак</a:t>
            </a:r>
            <a:r>
              <a:rPr sz="2400" b="1" spc="-25" dirty="0">
                <a:latin typeface="Calibri"/>
                <a:cs typeface="Calibri"/>
              </a:rPr>
              <a:t>т</a:t>
            </a:r>
            <a:r>
              <a:rPr sz="2400" b="1" dirty="0">
                <a:latin typeface="Calibri"/>
                <a:cs typeface="Calibri"/>
              </a:rPr>
              <a:t>оры: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а) </a:t>
            </a:r>
            <a:r>
              <a:rPr sz="2400" spc="-5" dirty="0">
                <a:latin typeface="Calibri"/>
                <a:cs typeface="Calibri"/>
              </a:rPr>
              <a:t>аппаратный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массаж</a:t>
            </a:r>
            <a:endParaRPr sz="2400">
              <a:latin typeface="Calibri"/>
              <a:cs typeface="Calibri"/>
            </a:endParaRPr>
          </a:p>
          <a:p>
            <a:pPr marL="12700" marR="1649095">
              <a:lnSpc>
                <a:spcPct val="120000"/>
              </a:lnSpc>
            </a:pPr>
            <a:r>
              <a:rPr sz="2400" dirty="0">
                <a:latin typeface="Calibri"/>
                <a:cs typeface="Calibri"/>
              </a:rPr>
              <a:t>б) </a:t>
            </a:r>
            <a:r>
              <a:rPr sz="2400" spc="-5" dirty="0">
                <a:latin typeface="Calibri"/>
                <a:cs typeface="Calibri"/>
              </a:rPr>
              <a:t>УЗ-терапия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(ультрафонофорез)  </a:t>
            </a:r>
            <a:r>
              <a:rPr sz="2400" dirty="0">
                <a:latin typeface="Calibri"/>
                <a:cs typeface="Calibri"/>
              </a:rPr>
              <a:t>в)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аэрозольтерапия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Calibri"/>
                <a:cs typeface="Calibri"/>
              </a:rPr>
              <a:t>г)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вакууммассаж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00751" y="2357373"/>
            <a:ext cx="3365500" cy="2000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28663"/>
            <a:ext cx="8229600" cy="70675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5049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185"/>
              </a:spcBef>
              <a:tabLst>
                <a:tab pos="2215515" algn="l"/>
              </a:tabLst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Классификация	физических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факторов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915416"/>
            <a:ext cx="6616700" cy="2828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05710" algn="l"/>
                <a:tab pos="5146040" algn="l"/>
              </a:tabLst>
            </a:pPr>
            <a:r>
              <a:rPr sz="2800" b="1" spc="-5" dirty="0">
                <a:latin typeface="Calibri"/>
                <a:cs typeface="Calibri"/>
              </a:rPr>
              <a:t>Иск</a:t>
            </a:r>
            <a:r>
              <a:rPr sz="2800" b="1" spc="-20" dirty="0">
                <a:latin typeface="Calibri"/>
                <a:cs typeface="Calibri"/>
              </a:rPr>
              <a:t>у</a:t>
            </a:r>
            <a:r>
              <a:rPr sz="2800" b="1" spc="-10" dirty="0">
                <a:latin typeface="Calibri"/>
                <a:cs typeface="Calibri"/>
              </a:rPr>
              <a:t>сственны</a:t>
            </a:r>
            <a:r>
              <a:rPr sz="2800" b="1" spc="-5" dirty="0">
                <a:latin typeface="Calibri"/>
                <a:cs typeface="Calibri"/>
              </a:rPr>
              <a:t>е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20" dirty="0">
                <a:latin typeface="Calibri"/>
                <a:cs typeface="Calibri"/>
              </a:rPr>
              <a:t>т</a:t>
            </a:r>
            <a:r>
              <a:rPr sz="2800" b="1" spc="-10" dirty="0">
                <a:latin typeface="Calibri"/>
                <a:cs typeface="Calibri"/>
              </a:rPr>
              <a:t>ерм</a:t>
            </a:r>
            <a:r>
              <a:rPr sz="2800" b="1" spc="-65" dirty="0">
                <a:latin typeface="Calibri"/>
                <a:cs typeface="Calibri"/>
              </a:rPr>
              <a:t>о</a:t>
            </a:r>
            <a:r>
              <a:rPr sz="2800" b="1" spc="-5" dirty="0">
                <a:latin typeface="Calibri"/>
                <a:cs typeface="Calibri"/>
              </a:rPr>
              <a:t>лечебные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фа</a:t>
            </a:r>
            <a:r>
              <a:rPr sz="2800" b="1" spc="-15" dirty="0">
                <a:latin typeface="Calibri"/>
                <a:cs typeface="Calibri"/>
              </a:rPr>
              <a:t>к</a:t>
            </a:r>
            <a:r>
              <a:rPr sz="2800" b="1" spc="-30" dirty="0">
                <a:latin typeface="Calibri"/>
                <a:cs typeface="Calibri"/>
              </a:rPr>
              <a:t>т</a:t>
            </a:r>
            <a:r>
              <a:rPr sz="2800" b="1" spc="-5" dirty="0">
                <a:latin typeface="Calibri"/>
                <a:cs typeface="Calibri"/>
              </a:rPr>
              <a:t>ор</a:t>
            </a:r>
            <a:r>
              <a:rPr sz="2800" b="1" spc="-10" dirty="0">
                <a:latin typeface="Calibri"/>
                <a:cs typeface="Calibri"/>
              </a:rPr>
              <a:t>ы</a:t>
            </a:r>
            <a:r>
              <a:rPr sz="2800" b="1" spc="-5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а) </a:t>
            </a:r>
            <a:r>
              <a:rPr sz="3200" spc="-5" dirty="0">
                <a:latin typeface="Calibri"/>
                <a:cs typeface="Calibri"/>
              </a:rPr>
              <a:t>тепловые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факторы:</a:t>
            </a:r>
            <a:endParaRPr sz="3200">
              <a:latin typeface="Calibri"/>
              <a:cs typeface="Calibri"/>
            </a:endParaRPr>
          </a:p>
          <a:p>
            <a:pPr marL="622300" indent="-610235">
              <a:lnSpc>
                <a:spcPct val="100000"/>
              </a:lnSpc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3200" spc="-5" dirty="0">
                <a:latin typeface="Calibri"/>
                <a:cs typeface="Calibri"/>
              </a:rPr>
              <a:t>парафинотерапия</a:t>
            </a:r>
            <a:endParaRPr sz="3200">
              <a:latin typeface="Calibri"/>
              <a:cs typeface="Calibri"/>
            </a:endParaRPr>
          </a:p>
          <a:p>
            <a:pPr marL="622300" indent="-610235">
              <a:lnSpc>
                <a:spcPct val="100000"/>
              </a:lnSpc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3200" spc="-10" dirty="0">
                <a:latin typeface="Calibri"/>
                <a:cs typeface="Calibri"/>
              </a:rPr>
              <a:t>озокеритотерапия</a:t>
            </a:r>
            <a:endParaRPr sz="3200">
              <a:latin typeface="Calibri"/>
              <a:cs typeface="Calibri"/>
            </a:endParaRPr>
          </a:p>
          <a:p>
            <a:pPr marL="622300" indent="-6102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3200" spc="-5" dirty="0">
                <a:latin typeface="Calibri"/>
                <a:cs typeface="Calibri"/>
              </a:rPr>
              <a:t>псаммотерапия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43625" y="2142998"/>
            <a:ext cx="2071624" cy="16431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00751" y="3929062"/>
            <a:ext cx="3071749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8625" y="3929126"/>
            <a:ext cx="4406900" cy="2576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28663"/>
            <a:ext cx="8229600" cy="70675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5049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185"/>
              </a:spcBef>
              <a:tabLst>
                <a:tab pos="2215515" algn="l"/>
              </a:tabLst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Классификация	физических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факторов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915416"/>
            <a:ext cx="65360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065395" algn="l"/>
              </a:tabLst>
            </a:pPr>
            <a:r>
              <a:rPr sz="2800" spc="-5" dirty="0">
                <a:solidFill>
                  <a:srgbClr val="000000"/>
                </a:solidFill>
              </a:rPr>
              <a:t>Иск</a:t>
            </a:r>
            <a:r>
              <a:rPr sz="2800" spc="-20" dirty="0">
                <a:solidFill>
                  <a:srgbClr val="000000"/>
                </a:solidFill>
              </a:rPr>
              <a:t>у</a:t>
            </a:r>
            <a:r>
              <a:rPr sz="2800" spc="-10" dirty="0">
                <a:solidFill>
                  <a:srgbClr val="000000"/>
                </a:solidFill>
              </a:rPr>
              <a:t>сственны</a:t>
            </a:r>
            <a:r>
              <a:rPr sz="2800" spc="-5" dirty="0">
                <a:solidFill>
                  <a:srgbClr val="000000"/>
                </a:solidFill>
              </a:rPr>
              <a:t>е</a:t>
            </a:r>
            <a:r>
              <a:rPr sz="2800" spc="15" dirty="0">
                <a:solidFill>
                  <a:srgbClr val="000000"/>
                </a:solidFill>
              </a:rPr>
              <a:t> </a:t>
            </a:r>
            <a:r>
              <a:rPr sz="2800" spc="-20" dirty="0">
                <a:solidFill>
                  <a:srgbClr val="000000"/>
                </a:solidFill>
              </a:rPr>
              <a:t>т</a:t>
            </a:r>
            <a:r>
              <a:rPr sz="2800" spc="-10" dirty="0">
                <a:solidFill>
                  <a:srgbClr val="000000"/>
                </a:solidFill>
              </a:rPr>
              <a:t>ерм</a:t>
            </a:r>
            <a:r>
              <a:rPr sz="2800" spc="-65" dirty="0">
                <a:solidFill>
                  <a:srgbClr val="000000"/>
                </a:solidFill>
              </a:rPr>
              <a:t>о</a:t>
            </a:r>
            <a:r>
              <a:rPr sz="2800" spc="-5" dirty="0">
                <a:solidFill>
                  <a:srgbClr val="000000"/>
                </a:solidFill>
              </a:rPr>
              <a:t>лечебные</a:t>
            </a:r>
            <a:r>
              <a:rPr sz="2800" dirty="0">
                <a:solidFill>
                  <a:srgbClr val="000000"/>
                </a:solidFill>
              </a:rPr>
              <a:t>	</a:t>
            </a:r>
            <a:r>
              <a:rPr sz="2800" spc="-10" dirty="0">
                <a:solidFill>
                  <a:srgbClr val="000000"/>
                </a:solidFill>
              </a:rPr>
              <a:t>фа</a:t>
            </a:r>
            <a:r>
              <a:rPr sz="2800" spc="-15" dirty="0">
                <a:solidFill>
                  <a:srgbClr val="000000"/>
                </a:solidFill>
              </a:rPr>
              <a:t>к</a:t>
            </a:r>
            <a:r>
              <a:rPr sz="2800" spc="-30" dirty="0">
                <a:solidFill>
                  <a:srgbClr val="000000"/>
                </a:solidFill>
              </a:rPr>
              <a:t>т</a:t>
            </a:r>
            <a:r>
              <a:rPr sz="2800" spc="-5" dirty="0">
                <a:solidFill>
                  <a:srgbClr val="000000"/>
                </a:solidFill>
              </a:rPr>
              <a:t>ор</a:t>
            </a:r>
            <a:r>
              <a:rPr sz="2800" spc="-10" dirty="0">
                <a:solidFill>
                  <a:srgbClr val="000000"/>
                </a:solidFill>
              </a:rPr>
              <a:t>ы</a:t>
            </a:r>
            <a:r>
              <a:rPr sz="2800" spc="-5" dirty="0">
                <a:solidFill>
                  <a:srgbClr val="000000"/>
                </a:solidFill>
              </a:rPr>
              <a:t>: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535940" y="1709420"/>
            <a:ext cx="3663315" cy="2647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б) </a:t>
            </a:r>
            <a:r>
              <a:rPr sz="2400" spc="-25" dirty="0">
                <a:latin typeface="Calibri"/>
                <a:cs typeface="Calibri"/>
              </a:rPr>
              <a:t>холодовые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факторы:</a:t>
            </a:r>
            <a:endParaRPr sz="2400">
              <a:latin typeface="Calibri"/>
              <a:cs typeface="Calibri"/>
            </a:endParaRPr>
          </a:p>
          <a:p>
            <a:pPr marL="622300" indent="-610235">
              <a:lnSpc>
                <a:spcPct val="100000"/>
              </a:lnSpc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400" spc="-5" dirty="0">
                <a:latin typeface="Calibri"/>
                <a:cs typeface="Calibri"/>
              </a:rPr>
              <a:t>криотерапия</a:t>
            </a:r>
            <a:endParaRPr sz="2400">
              <a:latin typeface="Calibri"/>
              <a:cs typeface="Calibri"/>
            </a:endParaRPr>
          </a:p>
          <a:p>
            <a:pPr marL="622300" indent="-610235">
              <a:lnSpc>
                <a:spcPts val="2870"/>
              </a:lnSpc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400" spc="-25" dirty="0">
                <a:latin typeface="Calibri"/>
                <a:cs typeface="Calibri"/>
              </a:rPr>
              <a:t>холодное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обертывание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3350"/>
              </a:lnSpc>
            </a:pPr>
            <a:r>
              <a:rPr sz="2800" b="1" spc="-15" dirty="0">
                <a:latin typeface="Calibri"/>
                <a:cs typeface="Calibri"/>
              </a:rPr>
              <a:t>Естественные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факторы:</a:t>
            </a:r>
            <a:endParaRPr sz="2800">
              <a:latin typeface="Calibri"/>
              <a:cs typeface="Calibri"/>
            </a:endParaRPr>
          </a:p>
          <a:p>
            <a:pPr marL="489584">
              <a:lnSpc>
                <a:spcPct val="100000"/>
              </a:lnSpc>
              <a:spcBef>
                <a:spcPts val="15"/>
              </a:spcBef>
            </a:pPr>
            <a:r>
              <a:rPr sz="2400" b="1" spc="-15" dirty="0">
                <a:latin typeface="Calibri"/>
                <a:cs typeface="Calibri"/>
              </a:rPr>
              <a:t>Гидролечение:</a:t>
            </a:r>
            <a:endParaRPr sz="2400">
              <a:latin typeface="Calibri"/>
              <a:cs typeface="Calibri"/>
            </a:endParaRPr>
          </a:p>
          <a:p>
            <a:pPr marL="622300" indent="-6102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400" spc="-5" dirty="0">
                <a:latin typeface="Calibri"/>
                <a:cs typeface="Calibri"/>
              </a:rPr>
              <a:t>души</a:t>
            </a:r>
            <a:endParaRPr sz="2400">
              <a:latin typeface="Calibri"/>
              <a:cs typeface="Calibri"/>
            </a:endParaRPr>
          </a:p>
          <a:p>
            <a:pPr marL="622300" indent="-610235">
              <a:lnSpc>
                <a:spcPct val="100000"/>
              </a:lnSpc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400" dirty="0">
                <a:latin typeface="Calibri"/>
                <a:cs typeface="Calibri"/>
              </a:rPr>
              <a:t>ванны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72251" y="4143375"/>
            <a:ext cx="2187575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00750" y="1784456"/>
            <a:ext cx="2220921" cy="2097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0062" y="4571936"/>
            <a:ext cx="2000250" cy="18431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86126" y="4572000"/>
            <a:ext cx="2428875" cy="1857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0226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2380"/>
              </a:spcBef>
            </a:pPr>
            <a:r>
              <a:rPr sz="3200" dirty="0"/>
              <a:t>Лечебные</a:t>
            </a:r>
            <a:r>
              <a:rPr sz="3200" spc="-10" dirty="0"/>
              <a:t> </a:t>
            </a:r>
            <a:r>
              <a:rPr sz="3200" spc="-15" dirty="0"/>
              <a:t>души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842338"/>
            <a:ext cx="4201795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055" indent="-17399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6690" algn="l"/>
              </a:tabLst>
            </a:pPr>
            <a:r>
              <a:rPr sz="2400" spc="-5" dirty="0">
                <a:latin typeface="Calibri"/>
                <a:cs typeface="Calibri"/>
              </a:rPr>
              <a:t>Пылевой</a:t>
            </a:r>
            <a:endParaRPr sz="2400">
              <a:latin typeface="Calibri"/>
              <a:cs typeface="Calibri"/>
            </a:endParaRPr>
          </a:p>
          <a:p>
            <a:pPr marL="186055" indent="-173990">
              <a:lnSpc>
                <a:spcPct val="100000"/>
              </a:lnSpc>
              <a:buFont typeface="Arial"/>
              <a:buChar char="•"/>
              <a:tabLst>
                <a:tab pos="186690" algn="l"/>
              </a:tabLst>
            </a:pPr>
            <a:r>
              <a:rPr sz="2400" spc="-10" dirty="0">
                <a:latin typeface="Calibri"/>
                <a:cs typeface="Calibri"/>
              </a:rPr>
              <a:t>Дождевой</a:t>
            </a:r>
            <a:endParaRPr sz="2400">
              <a:latin typeface="Calibri"/>
              <a:cs typeface="Calibri"/>
            </a:endParaRPr>
          </a:p>
          <a:p>
            <a:pPr marL="186055" indent="-173990">
              <a:lnSpc>
                <a:spcPct val="100000"/>
              </a:lnSpc>
              <a:buFont typeface="Arial"/>
              <a:buChar char="•"/>
              <a:tabLst>
                <a:tab pos="186690" algn="l"/>
              </a:tabLst>
            </a:pPr>
            <a:r>
              <a:rPr sz="2400" spc="-15" dirty="0">
                <a:latin typeface="Calibri"/>
                <a:cs typeface="Calibri"/>
              </a:rPr>
              <a:t>Игольчатый</a:t>
            </a:r>
            <a:endParaRPr sz="2400">
              <a:latin typeface="Calibri"/>
              <a:cs typeface="Calibri"/>
            </a:endParaRPr>
          </a:p>
          <a:p>
            <a:pPr marL="186055" indent="-173990">
              <a:lnSpc>
                <a:spcPct val="100000"/>
              </a:lnSpc>
              <a:buFont typeface="Arial"/>
              <a:buChar char="•"/>
              <a:tabLst>
                <a:tab pos="186690" algn="l"/>
              </a:tabLst>
            </a:pPr>
            <a:r>
              <a:rPr sz="2400" dirty="0">
                <a:latin typeface="Calibri"/>
                <a:cs typeface="Calibri"/>
              </a:rPr>
              <a:t>Веерный</a:t>
            </a:r>
            <a:endParaRPr sz="2400">
              <a:latin typeface="Calibri"/>
              <a:cs typeface="Calibri"/>
            </a:endParaRPr>
          </a:p>
          <a:p>
            <a:pPr marL="186055" indent="-17399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86690" algn="l"/>
              </a:tabLst>
            </a:pPr>
            <a:r>
              <a:rPr sz="2400" spc="-10" dirty="0">
                <a:latin typeface="Calibri"/>
                <a:cs typeface="Calibri"/>
              </a:rPr>
              <a:t>Циркулярный</a:t>
            </a:r>
            <a:endParaRPr sz="2400">
              <a:latin typeface="Calibri"/>
              <a:cs typeface="Calibri"/>
            </a:endParaRPr>
          </a:p>
          <a:p>
            <a:pPr marL="186055" indent="-173990">
              <a:lnSpc>
                <a:spcPct val="100000"/>
              </a:lnSpc>
              <a:buFont typeface="Arial"/>
              <a:buChar char="•"/>
              <a:tabLst>
                <a:tab pos="186690" algn="l"/>
              </a:tabLst>
            </a:pPr>
            <a:r>
              <a:rPr sz="2400" spc="-15" dirty="0">
                <a:latin typeface="Calibri"/>
                <a:cs typeface="Calibri"/>
              </a:rPr>
              <a:t>Восходящий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(промежностный)</a:t>
            </a:r>
            <a:endParaRPr sz="2400">
              <a:latin typeface="Calibri"/>
              <a:cs typeface="Calibri"/>
            </a:endParaRPr>
          </a:p>
          <a:p>
            <a:pPr marL="186055" indent="-173990">
              <a:lnSpc>
                <a:spcPct val="100000"/>
              </a:lnSpc>
              <a:buFont typeface="Arial"/>
              <a:buChar char="•"/>
              <a:tabLst>
                <a:tab pos="186690" algn="l"/>
              </a:tabLst>
            </a:pPr>
            <a:r>
              <a:rPr sz="2400" spc="-10" dirty="0">
                <a:latin typeface="Calibri"/>
                <a:cs typeface="Calibri"/>
              </a:rPr>
              <a:t>Струевой </a:t>
            </a:r>
            <a:r>
              <a:rPr sz="2400" spc="-5" dirty="0">
                <a:latin typeface="Calibri"/>
                <a:cs typeface="Calibri"/>
              </a:rPr>
              <a:t>(душ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Шарко)</a:t>
            </a:r>
            <a:endParaRPr sz="2400">
              <a:latin typeface="Calibri"/>
              <a:cs typeface="Calibri"/>
            </a:endParaRPr>
          </a:p>
          <a:p>
            <a:pPr marL="186055" indent="-173990">
              <a:lnSpc>
                <a:spcPct val="100000"/>
              </a:lnSpc>
              <a:buFont typeface="Arial"/>
              <a:buChar char="•"/>
              <a:tabLst>
                <a:tab pos="186690" algn="l"/>
              </a:tabLst>
            </a:pPr>
            <a:r>
              <a:rPr sz="2400" spc="-20" dirty="0">
                <a:latin typeface="Calibri"/>
                <a:cs typeface="Calibri"/>
              </a:rPr>
              <a:t>Подводный</a:t>
            </a:r>
            <a:r>
              <a:rPr sz="2400" spc="-5" dirty="0">
                <a:latin typeface="Calibri"/>
                <a:cs typeface="Calibri"/>
              </a:rPr>
              <a:t> душ-массаж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14876" y="4345150"/>
            <a:ext cx="2500249" cy="1874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59071" y="1693745"/>
            <a:ext cx="2121407" cy="1915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05600" y="1600200"/>
            <a:ext cx="2005076" cy="4495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2265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9177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510"/>
              </a:spcBef>
            </a:pPr>
            <a:r>
              <a:rPr sz="3200" spc="-20" dirty="0"/>
              <a:t>Гидротерапия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64642" y="1512188"/>
            <a:ext cx="4217670" cy="22205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Хлоридные натриевые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ванны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Йодобромные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ванны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latin typeface="Calibri"/>
                <a:cs typeface="Calibri"/>
              </a:rPr>
              <a:t>Углекислые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ванны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latin typeface="Calibri"/>
                <a:cs typeface="Calibri"/>
              </a:rPr>
              <a:t>Сероводородные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ванны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Радоновые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ванны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86400" y="1524000"/>
            <a:ext cx="31242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0" y="4267200"/>
            <a:ext cx="3200400" cy="198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77787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52400" rIns="0" bIns="0" rtlCol="0">
            <a:spAutoFit/>
          </a:bodyPr>
          <a:lstStyle/>
          <a:p>
            <a:pPr marL="8255" algn="ctr">
              <a:lnSpc>
                <a:spcPct val="100000"/>
              </a:lnSpc>
              <a:spcBef>
                <a:spcPts val="1200"/>
              </a:spcBef>
              <a:tabLst>
                <a:tab pos="2593975" algn="l"/>
              </a:tabLst>
            </a:pPr>
            <a:r>
              <a:rPr sz="2800" spc="-5" dirty="0"/>
              <a:t>Классификация	физических</a:t>
            </a:r>
            <a:r>
              <a:rPr sz="2800" spc="35" dirty="0"/>
              <a:t> </a:t>
            </a:r>
            <a:r>
              <a:rPr sz="2800" spc="-10" dirty="0"/>
              <a:t>факторов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07593" y="1197356"/>
            <a:ext cx="6052185" cy="4345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latin typeface="Calibri"/>
                <a:cs typeface="Calibri"/>
              </a:rPr>
              <a:t>II. </a:t>
            </a:r>
            <a:r>
              <a:rPr sz="2600" b="1" spc="-10" dirty="0">
                <a:latin typeface="Calibri"/>
                <a:cs typeface="Calibri"/>
              </a:rPr>
              <a:t>Природные</a:t>
            </a:r>
            <a:r>
              <a:rPr sz="2600" b="1" spc="-3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факторы: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ts val="2965"/>
              </a:lnSpc>
            </a:pPr>
            <a:r>
              <a:rPr sz="2600" b="1" spc="-10" dirty="0">
                <a:latin typeface="Calibri"/>
                <a:cs typeface="Calibri"/>
              </a:rPr>
              <a:t>Климатолечебные: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ts val="281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Calibri"/>
                <a:cs typeface="Calibri"/>
              </a:rPr>
              <a:t>Аэротерапия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ts val="281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35" dirty="0">
                <a:latin typeface="Calibri"/>
                <a:cs typeface="Calibri"/>
              </a:rPr>
              <a:t>Гелиотерапия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ts val="296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Calibri"/>
                <a:cs typeface="Calibri"/>
              </a:rPr>
              <a:t>Морские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купания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2965"/>
              </a:lnSpc>
              <a:spcBef>
                <a:spcPts val="2500"/>
              </a:spcBef>
            </a:pPr>
            <a:r>
              <a:rPr sz="2600" b="1" spc="-5" dirty="0">
                <a:latin typeface="Calibri"/>
                <a:cs typeface="Calibri"/>
              </a:rPr>
              <a:t>Бальнеолечебные: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ts val="296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Calibri"/>
                <a:cs typeface="Calibri"/>
              </a:rPr>
              <a:t>Минеральные </a:t>
            </a:r>
            <a:r>
              <a:rPr sz="2600" spc="-20" dirty="0">
                <a:latin typeface="Calibri"/>
                <a:cs typeface="Calibri"/>
              </a:rPr>
              <a:t>воды </a:t>
            </a:r>
            <a:r>
              <a:rPr sz="2600" spc="-5" dirty="0">
                <a:latin typeface="Calibri"/>
                <a:cs typeface="Calibri"/>
              </a:rPr>
              <a:t>(наружно </a:t>
            </a:r>
            <a:r>
              <a:rPr sz="2600" dirty="0">
                <a:latin typeface="Calibri"/>
                <a:cs typeface="Calibri"/>
              </a:rPr>
              <a:t>и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внутрь);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2965"/>
              </a:lnSpc>
              <a:spcBef>
                <a:spcPts val="2500"/>
              </a:spcBef>
            </a:pPr>
            <a:r>
              <a:rPr sz="2600" b="1" spc="-15" dirty="0">
                <a:latin typeface="Calibri"/>
                <a:cs typeface="Calibri"/>
              </a:rPr>
              <a:t>Грязелечебные: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ts val="296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10" dirty="0">
                <a:latin typeface="Calibri"/>
                <a:cs typeface="Calibri"/>
              </a:rPr>
              <a:t>Пелоидотерапия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z="2800" spc="-20" dirty="0"/>
              <a:t>Содержание</a:t>
            </a:r>
            <a:r>
              <a:rPr sz="2800" spc="15" dirty="0"/>
              <a:t> </a:t>
            </a:r>
            <a:r>
              <a:rPr sz="2800" spc="-5" dirty="0"/>
              <a:t>лекции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78916" y="1814918"/>
            <a:ext cx="7463790" cy="403796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Организация </a:t>
            </a:r>
            <a:r>
              <a:rPr sz="2800" spc="-10" dirty="0">
                <a:latin typeface="Calibri"/>
                <a:cs typeface="Calibri"/>
              </a:rPr>
              <a:t>физиотерапевтической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помощи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5" dirty="0">
                <a:latin typeface="Calibri"/>
                <a:cs typeface="Calibri"/>
              </a:rPr>
              <a:t>Теоретические </a:t>
            </a:r>
            <a:r>
              <a:rPr sz="2800" spc="-5" dirty="0">
                <a:latin typeface="Calibri"/>
                <a:cs typeface="Calibri"/>
              </a:rPr>
              <a:t>основы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физиотерапии.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Классификация физических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факторов.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Calibri"/>
                <a:cs typeface="Calibri"/>
              </a:rPr>
              <a:t>Принципы </a:t>
            </a:r>
            <a:r>
              <a:rPr sz="2800" b="1" spc="-10" dirty="0">
                <a:latin typeface="Calibri"/>
                <a:cs typeface="Calibri"/>
              </a:rPr>
              <a:t>назначения физических</a:t>
            </a:r>
            <a:r>
              <a:rPr sz="2800" b="1" spc="1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факторов</a:t>
            </a:r>
            <a:r>
              <a:rPr sz="2800" spc="-1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355600" marR="107378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434340" algn="l"/>
                <a:tab pos="434975" algn="l"/>
                <a:tab pos="2927985" algn="l"/>
                <a:tab pos="6210935" algn="l"/>
              </a:tabLst>
            </a:pPr>
            <a:r>
              <a:rPr dirty="0"/>
              <a:t>	</a:t>
            </a:r>
            <a:r>
              <a:rPr sz="2800" spc="-5" dirty="0">
                <a:latin typeface="Calibri"/>
                <a:cs typeface="Calibri"/>
              </a:rPr>
              <a:t>Кл</a:t>
            </a:r>
            <a:r>
              <a:rPr sz="2800" dirty="0">
                <a:latin typeface="Calibri"/>
                <a:cs typeface="Calibri"/>
              </a:rPr>
              <a:t>а</a:t>
            </a:r>
            <a:r>
              <a:rPr sz="2800" spc="-5" dirty="0">
                <a:latin typeface="Calibri"/>
                <a:cs typeface="Calibri"/>
              </a:rPr>
              <a:t>ссифи</a:t>
            </a:r>
            <a:r>
              <a:rPr sz="2800" spc="-50" dirty="0">
                <a:latin typeface="Calibri"/>
                <a:cs typeface="Calibri"/>
              </a:rPr>
              <a:t>к</a:t>
            </a:r>
            <a:r>
              <a:rPr sz="2800" spc="-5" dirty="0">
                <a:latin typeface="Calibri"/>
                <a:cs typeface="Calibri"/>
              </a:rPr>
              <a:t>ация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физически</a:t>
            </a:r>
            <a:r>
              <a:rPr sz="2800" spc="-5" dirty="0">
                <a:latin typeface="Calibri"/>
                <a:cs typeface="Calibri"/>
              </a:rPr>
              <a:t>х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ме</a:t>
            </a:r>
            <a:r>
              <a:rPr sz="2800" spc="-55" dirty="0">
                <a:latin typeface="Calibri"/>
                <a:cs typeface="Calibri"/>
              </a:rPr>
              <a:t>т</a:t>
            </a:r>
            <a:r>
              <a:rPr sz="2800" spc="-80" dirty="0">
                <a:latin typeface="Calibri"/>
                <a:cs typeface="Calibri"/>
              </a:rPr>
              <a:t>о</a:t>
            </a:r>
            <a:r>
              <a:rPr sz="2800" spc="-35" dirty="0">
                <a:latin typeface="Calibri"/>
                <a:cs typeface="Calibri"/>
              </a:rPr>
              <a:t>д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в  зависимости </a:t>
            </a:r>
            <a:r>
              <a:rPr sz="2800" spc="-15" dirty="0">
                <a:latin typeface="Calibri"/>
                <a:cs typeface="Calibri"/>
              </a:rPr>
              <a:t>от </a:t>
            </a:r>
            <a:r>
              <a:rPr sz="2800" spc="-10" dirty="0">
                <a:latin typeface="Calibri"/>
                <a:cs typeface="Calibri"/>
              </a:rPr>
              <a:t>лечебного эффекта.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Синдромо </a:t>
            </a:r>
            <a:r>
              <a:rPr sz="2800" spc="-5" dirty="0">
                <a:latin typeface="Calibri"/>
                <a:cs typeface="Calibri"/>
              </a:rPr>
              <a:t>- </a:t>
            </a:r>
            <a:r>
              <a:rPr sz="2800" spc="-15" dirty="0">
                <a:latin typeface="Calibri"/>
                <a:cs typeface="Calibri"/>
              </a:rPr>
              <a:t>патогенетическая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физиотерапия.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Противопоказания для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физиотерапии.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8312" y="142875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46379" rIns="0" bIns="0" rtlCol="0">
            <a:spAutoFit/>
          </a:bodyPr>
          <a:lstStyle/>
          <a:p>
            <a:pPr marL="882650">
              <a:lnSpc>
                <a:spcPct val="100000"/>
              </a:lnSpc>
              <a:spcBef>
                <a:spcPts val="1939"/>
              </a:spcBef>
              <a:tabLst>
                <a:tab pos="2564130" algn="l"/>
                <a:tab pos="4323715" algn="l"/>
              </a:tabLst>
            </a:pP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Принципы	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назначения	физических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факторов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359534"/>
            <a:ext cx="8632825" cy="446532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622300" marR="7620" indent="-609600" algn="just">
              <a:lnSpc>
                <a:spcPct val="80000"/>
              </a:lnSpc>
              <a:spcBef>
                <a:spcPts val="725"/>
              </a:spcBef>
              <a:buFont typeface="Arial"/>
              <a:buChar char="•"/>
              <a:tabLst>
                <a:tab pos="622300" algn="l"/>
              </a:tabLst>
            </a:pPr>
            <a:r>
              <a:rPr sz="2600" u="heavy" spc="-6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Единство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этиологической, </a:t>
            </a:r>
            <a:r>
              <a:rPr sz="2600" spc="-10" dirty="0">
                <a:latin typeface="Calibri"/>
                <a:cs typeface="Calibri"/>
              </a:rPr>
              <a:t>патогенетической </a:t>
            </a:r>
            <a:r>
              <a:rPr sz="2600" dirty="0">
                <a:latin typeface="Calibri"/>
                <a:cs typeface="Calibri"/>
              </a:rPr>
              <a:t>и  </a:t>
            </a:r>
            <a:r>
              <a:rPr sz="2600" spc="-10" dirty="0">
                <a:latin typeface="Calibri"/>
                <a:cs typeface="Calibri"/>
              </a:rPr>
              <a:t>симптоматической </a:t>
            </a:r>
            <a:r>
              <a:rPr sz="2600" spc="-5" dirty="0">
                <a:latin typeface="Calibri"/>
                <a:cs typeface="Calibri"/>
              </a:rPr>
              <a:t>физиотерапии для ликвидации  </a:t>
            </a:r>
            <a:r>
              <a:rPr sz="2600" spc="-10" dirty="0">
                <a:latin typeface="Calibri"/>
                <a:cs typeface="Calibri"/>
              </a:rPr>
              <a:t>болевого </a:t>
            </a:r>
            <a:r>
              <a:rPr sz="2600" spc="-5" dirty="0">
                <a:latin typeface="Calibri"/>
                <a:cs typeface="Calibri"/>
              </a:rPr>
              <a:t>синдрома, </a:t>
            </a:r>
            <a:r>
              <a:rPr sz="2600" spc="-10" dirty="0">
                <a:latin typeface="Calibri"/>
                <a:cs typeface="Calibri"/>
              </a:rPr>
              <a:t>снижения воспалительной,  </a:t>
            </a:r>
            <a:r>
              <a:rPr sz="2600" spc="-5" dirty="0">
                <a:latin typeface="Calibri"/>
                <a:cs typeface="Calibri"/>
              </a:rPr>
              <a:t>гипоксической, интоксикационной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5" dirty="0">
                <a:latin typeface="Calibri"/>
                <a:cs typeface="Calibri"/>
              </a:rPr>
              <a:t>др.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реакций.</a:t>
            </a:r>
            <a:endParaRPr sz="2600">
              <a:latin typeface="Calibri"/>
              <a:cs typeface="Calibri"/>
            </a:endParaRPr>
          </a:p>
          <a:p>
            <a:pPr marL="622300" indent="-609600" algn="just">
              <a:lnSpc>
                <a:spcPct val="100000"/>
              </a:lnSpc>
              <a:buFont typeface="Arial"/>
              <a:buChar char="•"/>
              <a:tabLst>
                <a:tab pos="622300" algn="l"/>
              </a:tabLst>
            </a:pPr>
            <a:r>
              <a:rPr sz="2600" u="heavy" spc="-6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Индивидуального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лечения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физическими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факторами.</a:t>
            </a:r>
            <a:endParaRPr sz="2600">
              <a:latin typeface="Calibri"/>
              <a:cs typeface="Calibri"/>
            </a:endParaRPr>
          </a:p>
          <a:p>
            <a:pPr marL="622300" marR="8890" indent="-609600" algn="just">
              <a:lnSpc>
                <a:spcPct val="80000"/>
              </a:lnSpc>
              <a:spcBef>
                <a:spcPts val="625"/>
              </a:spcBef>
              <a:buFont typeface="Arial"/>
              <a:buChar char="•"/>
              <a:tabLst>
                <a:tab pos="622300" algn="l"/>
              </a:tabLst>
            </a:pPr>
            <a:r>
              <a:rPr sz="2600" u="heavy" spc="-6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Курсовое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лечение</a:t>
            </a:r>
            <a:r>
              <a:rPr sz="2600" spc="-5" dirty="0">
                <a:latin typeface="Calibri"/>
                <a:cs typeface="Calibri"/>
              </a:rPr>
              <a:t> физическими </a:t>
            </a:r>
            <a:r>
              <a:rPr sz="2600" spc="-10" dirty="0">
                <a:latin typeface="Calibri"/>
                <a:cs typeface="Calibri"/>
              </a:rPr>
              <a:t>факторами (от </a:t>
            </a:r>
            <a:r>
              <a:rPr sz="2600" spc="-5" dirty="0">
                <a:latin typeface="Calibri"/>
                <a:cs typeface="Calibri"/>
              </a:rPr>
              <a:t>6-8 </a:t>
            </a:r>
            <a:r>
              <a:rPr sz="2600" spc="-30" dirty="0">
                <a:latin typeface="Calibri"/>
                <a:cs typeface="Calibri"/>
              </a:rPr>
              <a:t>до  </a:t>
            </a:r>
            <a:r>
              <a:rPr sz="2600" dirty="0">
                <a:latin typeface="Calibri"/>
                <a:cs typeface="Calibri"/>
              </a:rPr>
              <a:t>12, </a:t>
            </a:r>
            <a:r>
              <a:rPr sz="2600" spc="-20" dirty="0">
                <a:latin typeface="Calibri"/>
                <a:cs typeface="Calibri"/>
              </a:rPr>
              <a:t>редко </a:t>
            </a:r>
            <a:r>
              <a:rPr sz="2600" spc="-5" dirty="0">
                <a:latin typeface="Calibri"/>
                <a:cs typeface="Calibri"/>
              </a:rPr>
              <a:t>14-20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дней).</a:t>
            </a:r>
            <a:endParaRPr sz="2600">
              <a:latin typeface="Calibri"/>
              <a:cs typeface="Calibri"/>
            </a:endParaRPr>
          </a:p>
          <a:p>
            <a:pPr marL="622300" marR="5080" indent="-609600" algn="just">
              <a:lnSpc>
                <a:spcPct val="80000"/>
              </a:lnSpc>
              <a:spcBef>
                <a:spcPts val="630"/>
              </a:spcBef>
              <a:buFont typeface="Arial"/>
              <a:buChar char="•"/>
              <a:tabLst>
                <a:tab pos="622300" algn="l"/>
              </a:tabLst>
            </a:pPr>
            <a:r>
              <a:rPr sz="2600" u="heavy" spc="-6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Оптимального</a:t>
            </a:r>
            <a:r>
              <a:rPr sz="2600" b="1" u="heavy" spc="5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лечения</a:t>
            </a:r>
            <a:r>
              <a:rPr sz="2600" b="1" spc="-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физическими факторами.  Например, для купирования острой </a:t>
            </a:r>
            <a:r>
              <a:rPr sz="2600" spc="-15" dirty="0">
                <a:latin typeface="Calibri"/>
                <a:cs typeface="Calibri"/>
              </a:rPr>
              <a:t>боли </a:t>
            </a:r>
            <a:r>
              <a:rPr sz="2600" dirty="0">
                <a:latin typeface="Calibri"/>
                <a:cs typeface="Calibri"/>
              </a:rPr>
              <a:t>–  </a:t>
            </a:r>
            <a:r>
              <a:rPr sz="2600" spc="-15" dirty="0">
                <a:latin typeface="Calibri"/>
                <a:cs typeface="Calibri"/>
              </a:rPr>
              <a:t>электростимуляция </a:t>
            </a:r>
            <a:r>
              <a:rPr sz="2600" spc="-5" dirty="0">
                <a:latin typeface="Calibri"/>
                <a:cs typeface="Calibri"/>
              </a:rPr>
              <a:t>соматосенсорных афферентов </a:t>
            </a:r>
            <a:r>
              <a:rPr sz="2600" spc="-20" dirty="0">
                <a:latin typeface="Calibri"/>
                <a:cs typeface="Calibri"/>
              </a:rPr>
              <a:t>кожи  </a:t>
            </a:r>
            <a:r>
              <a:rPr sz="2600" spc="-10" dirty="0">
                <a:latin typeface="Calibri"/>
                <a:cs typeface="Calibri"/>
              </a:rPr>
              <a:t>(частота </a:t>
            </a:r>
            <a:r>
              <a:rPr sz="2600" dirty="0">
                <a:latin typeface="Calibri"/>
                <a:cs typeface="Calibri"/>
              </a:rPr>
              <a:t>– </a:t>
            </a:r>
            <a:r>
              <a:rPr sz="2600" spc="-5" dirty="0">
                <a:latin typeface="Calibri"/>
                <a:cs typeface="Calibri"/>
              </a:rPr>
              <a:t>100 </a:t>
            </a:r>
            <a:r>
              <a:rPr sz="2600" spc="-50" dirty="0">
                <a:latin typeface="Calibri"/>
                <a:cs typeface="Calibri"/>
              </a:rPr>
              <a:t>Гц); </a:t>
            </a:r>
            <a:r>
              <a:rPr sz="2600" spc="-5" dirty="0">
                <a:latin typeface="Calibri"/>
                <a:cs typeface="Calibri"/>
              </a:rPr>
              <a:t>для уменьшения </a:t>
            </a:r>
            <a:r>
              <a:rPr sz="2600" spc="-10" dirty="0">
                <a:latin typeface="Calibri"/>
                <a:cs typeface="Calibri"/>
              </a:rPr>
              <a:t>ноющей  </a:t>
            </a:r>
            <a:r>
              <a:rPr sz="2600" spc="-5" dirty="0">
                <a:latin typeface="Calibri"/>
                <a:cs typeface="Calibri"/>
              </a:rPr>
              <a:t>висцеральной </a:t>
            </a:r>
            <a:r>
              <a:rPr sz="2600" spc="-15" dirty="0">
                <a:latin typeface="Calibri"/>
                <a:cs typeface="Calibri"/>
              </a:rPr>
              <a:t>боли</a:t>
            </a:r>
            <a:r>
              <a:rPr sz="2600" spc="5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 </a:t>
            </a:r>
            <a:r>
              <a:rPr sz="2600" spc="-15" dirty="0">
                <a:latin typeface="Calibri"/>
                <a:cs typeface="Calibri"/>
              </a:rPr>
              <a:t>блокада  </a:t>
            </a:r>
            <a:r>
              <a:rPr sz="2600" spc="-5" dirty="0">
                <a:latin typeface="Calibri"/>
                <a:cs typeface="Calibri"/>
              </a:rPr>
              <a:t>ноцицептивных  </a:t>
            </a:r>
            <a:r>
              <a:rPr sz="2600" spc="-15" dirty="0">
                <a:latin typeface="Calibri"/>
                <a:cs typeface="Calibri"/>
              </a:rPr>
              <a:t>волокон </a:t>
            </a:r>
            <a:r>
              <a:rPr sz="2600" spc="-10" dirty="0">
                <a:latin typeface="Calibri"/>
                <a:cs typeface="Calibri"/>
              </a:rPr>
              <a:t>(частота </a:t>
            </a:r>
            <a:r>
              <a:rPr sz="2600" spc="-5" dirty="0">
                <a:latin typeface="Calibri"/>
                <a:cs typeface="Calibri"/>
              </a:rPr>
              <a:t>10-20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45" dirty="0">
                <a:latin typeface="Calibri"/>
                <a:cs typeface="Calibri"/>
              </a:rPr>
              <a:t>Гц).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14375"/>
            <a:ext cx="8229600" cy="10541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Times New Roman"/>
              <a:cs typeface="Times New Roman"/>
            </a:endParaRPr>
          </a:p>
          <a:p>
            <a:pPr marL="811530">
              <a:lnSpc>
                <a:spcPct val="100000"/>
              </a:lnSpc>
              <a:tabLst>
                <a:tab pos="2494280" algn="l"/>
                <a:tab pos="4257040" algn="l"/>
                <a:tab pos="6103620" algn="l"/>
              </a:tabLst>
            </a:pP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Принципы	назначения	физических	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факторов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8190" y="1953005"/>
            <a:ext cx="5108575" cy="0"/>
          </a:xfrm>
          <a:custGeom>
            <a:avLst/>
            <a:gdLst/>
            <a:ahLst/>
            <a:cxnLst/>
            <a:rect l="l" t="t" r="r" b="b"/>
            <a:pathLst>
              <a:path w="5108575">
                <a:moveTo>
                  <a:pt x="0" y="0"/>
                </a:moveTo>
                <a:lnTo>
                  <a:pt x="5108448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2742" y="1534109"/>
            <a:ext cx="8339455" cy="412305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marR="5080" indent="-342900" algn="just">
              <a:lnSpc>
                <a:spcPct val="8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10279" algn="l"/>
                <a:tab pos="6412230" algn="l"/>
              </a:tabLst>
            </a:pPr>
            <a:r>
              <a:rPr sz="2800" b="1" spc="-5" dirty="0">
                <a:latin typeface="Calibri"/>
                <a:cs typeface="Calibri"/>
              </a:rPr>
              <a:t>Дин</a:t>
            </a:r>
            <a:r>
              <a:rPr sz="2800" b="1" dirty="0">
                <a:latin typeface="Calibri"/>
                <a:cs typeface="Calibri"/>
              </a:rPr>
              <a:t>а</a:t>
            </a:r>
            <a:r>
              <a:rPr sz="2800" b="1" spc="-10" dirty="0">
                <a:latin typeface="Calibri"/>
                <a:cs typeface="Calibri"/>
              </a:rPr>
              <a:t>ми</a:t>
            </a:r>
            <a:r>
              <a:rPr sz="2800" b="1" dirty="0">
                <a:latin typeface="Calibri"/>
                <a:cs typeface="Calibri"/>
              </a:rPr>
              <a:t>ч</a:t>
            </a:r>
            <a:r>
              <a:rPr sz="2800" b="1" spc="-10" dirty="0">
                <a:latin typeface="Calibri"/>
                <a:cs typeface="Calibri"/>
              </a:rPr>
              <a:t>ес</a:t>
            </a:r>
            <a:r>
              <a:rPr sz="2800" b="1" spc="-60" dirty="0">
                <a:latin typeface="Calibri"/>
                <a:cs typeface="Calibri"/>
              </a:rPr>
              <a:t>к</a:t>
            </a:r>
            <a:r>
              <a:rPr sz="2800" b="1" spc="-5" dirty="0">
                <a:latin typeface="Calibri"/>
                <a:cs typeface="Calibri"/>
              </a:rPr>
              <a:t>ое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на</a:t>
            </a:r>
            <a:r>
              <a:rPr sz="2800" b="1" spc="-50" dirty="0">
                <a:latin typeface="Calibri"/>
                <a:cs typeface="Calibri"/>
              </a:rPr>
              <a:t>б</a:t>
            </a:r>
            <a:r>
              <a:rPr sz="2800" b="1" spc="-5" dirty="0">
                <a:latin typeface="Calibri"/>
                <a:cs typeface="Calibri"/>
              </a:rPr>
              <a:t>л</a:t>
            </a:r>
            <a:r>
              <a:rPr sz="2800" b="1" spc="-85" dirty="0">
                <a:latin typeface="Calibri"/>
                <a:cs typeface="Calibri"/>
              </a:rPr>
              <a:t>ю</a:t>
            </a:r>
            <a:r>
              <a:rPr sz="2800" b="1" spc="-25" dirty="0">
                <a:latin typeface="Calibri"/>
                <a:cs typeface="Calibri"/>
              </a:rPr>
              <a:t>д</a:t>
            </a:r>
            <a:r>
              <a:rPr sz="2800" b="1" spc="-10" dirty="0">
                <a:latin typeface="Calibri"/>
                <a:cs typeface="Calibri"/>
              </a:rPr>
              <a:t>ен</a:t>
            </a:r>
            <a:r>
              <a:rPr sz="2800" b="1" spc="-5" dirty="0">
                <a:latin typeface="Calibri"/>
                <a:cs typeface="Calibri"/>
              </a:rPr>
              <a:t>и</a:t>
            </a:r>
            <a:r>
              <a:rPr sz="2800" b="1" spc="10" dirty="0">
                <a:latin typeface="Calibri"/>
                <a:cs typeface="Calibri"/>
              </a:rPr>
              <a:t>е</a:t>
            </a:r>
            <a:r>
              <a:rPr sz="2800" b="1" spc="-5" dirty="0">
                <a:latin typeface="Calibri"/>
                <a:cs typeface="Calibri"/>
              </a:rPr>
              <a:t>.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Нео</a:t>
            </a:r>
            <a:r>
              <a:rPr sz="2800" spc="-50" dirty="0">
                <a:latin typeface="Calibri"/>
                <a:cs typeface="Calibri"/>
              </a:rPr>
              <a:t>б</a:t>
            </a:r>
            <a:r>
              <a:rPr sz="2800" spc="-55" dirty="0">
                <a:latin typeface="Calibri"/>
                <a:cs typeface="Calibri"/>
              </a:rPr>
              <a:t>х</a:t>
            </a:r>
            <a:r>
              <a:rPr sz="2800" spc="-80" dirty="0">
                <a:latin typeface="Calibri"/>
                <a:cs typeface="Calibri"/>
              </a:rPr>
              <a:t>о</a:t>
            </a:r>
            <a:r>
              <a:rPr sz="2800" spc="-10" dirty="0">
                <a:latin typeface="Calibri"/>
                <a:cs typeface="Calibri"/>
              </a:rPr>
              <a:t>димо  </a:t>
            </a:r>
            <a:r>
              <a:rPr sz="2800" spc="-5" dirty="0">
                <a:latin typeface="Calibri"/>
                <a:cs typeface="Calibri"/>
              </a:rPr>
              <a:t>учитывать </a:t>
            </a:r>
            <a:r>
              <a:rPr sz="2800" spc="-10" dirty="0">
                <a:latin typeface="Calibri"/>
                <a:cs typeface="Calibri"/>
              </a:rPr>
              <a:t>прием лекарственных </a:t>
            </a:r>
            <a:r>
              <a:rPr sz="2800" spc="-15" dirty="0">
                <a:latin typeface="Calibri"/>
                <a:cs typeface="Calibri"/>
              </a:rPr>
              <a:t>средств  </a:t>
            </a:r>
            <a:r>
              <a:rPr sz="2800" spc="-5" dirty="0">
                <a:latin typeface="Calibri"/>
                <a:cs typeface="Calibri"/>
              </a:rPr>
              <a:t>(например, применение </a:t>
            </a:r>
            <a:r>
              <a:rPr sz="2800" spc="-35" dirty="0">
                <a:latin typeface="Calibri"/>
                <a:cs typeface="Calibri"/>
              </a:rPr>
              <a:t>УФО </a:t>
            </a:r>
            <a:r>
              <a:rPr sz="2800" spc="-15" dirty="0">
                <a:latin typeface="Calibri"/>
                <a:cs typeface="Calibri"/>
              </a:rPr>
              <a:t>одновременно </a:t>
            </a:r>
            <a:r>
              <a:rPr sz="2800" spc="-5" dirty="0">
                <a:latin typeface="Calibri"/>
                <a:cs typeface="Calibri"/>
              </a:rPr>
              <a:t>с  </a:t>
            </a:r>
            <a:r>
              <a:rPr sz="2800" spc="-15" dirty="0">
                <a:latin typeface="Calibri"/>
                <a:cs typeface="Calibri"/>
              </a:rPr>
              <a:t>глюкокортикостероидами </a:t>
            </a:r>
            <a:r>
              <a:rPr sz="2800" spc="-20" dirty="0">
                <a:latin typeface="Calibri"/>
                <a:cs typeface="Calibri"/>
              </a:rPr>
              <a:t>ведет </a:t>
            </a:r>
            <a:r>
              <a:rPr sz="2800" spc="-5" dirty="0">
                <a:latin typeface="Calibri"/>
                <a:cs typeface="Calibri"/>
              </a:rPr>
              <a:t>к </a:t>
            </a:r>
            <a:r>
              <a:rPr sz="2800" spc="-10" dirty="0">
                <a:latin typeface="Calibri"/>
                <a:cs typeface="Calibri"/>
              </a:rPr>
              <a:t>уменьшению  эритемы, </a:t>
            </a:r>
            <a:r>
              <a:rPr sz="2800" spc="-5" dirty="0">
                <a:latin typeface="Calibri"/>
                <a:cs typeface="Calibri"/>
              </a:rPr>
              <a:t>а с </a:t>
            </a:r>
            <a:r>
              <a:rPr sz="2800" spc="-10" dirty="0">
                <a:latin typeface="Calibri"/>
                <a:cs typeface="Calibri"/>
              </a:rPr>
              <a:t>сульфаниламидами </a:t>
            </a:r>
            <a:r>
              <a:rPr sz="2800" spc="-5" dirty="0">
                <a:latin typeface="Calibri"/>
                <a:cs typeface="Calibri"/>
              </a:rPr>
              <a:t>– к ее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усилению).</a:t>
            </a:r>
            <a:endParaRPr sz="2800">
              <a:latin typeface="Calibri"/>
              <a:cs typeface="Calibri"/>
            </a:endParaRPr>
          </a:p>
          <a:p>
            <a:pPr marL="355600" marR="5080" indent="-342900" algn="just">
              <a:lnSpc>
                <a:spcPts val="2690"/>
              </a:lnSpc>
              <a:spcBef>
                <a:spcPts val="64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После </a:t>
            </a:r>
            <a:r>
              <a:rPr sz="2800" spc="-10" dirty="0">
                <a:latin typeface="Calibri"/>
                <a:cs typeface="Calibri"/>
              </a:rPr>
              <a:t>каждых </a:t>
            </a:r>
            <a:r>
              <a:rPr sz="2800" dirty="0">
                <a:latin typeface="Calibri"/>
                <a:cs typeface="Calibri"/>
              </a:rPr>
              <a:t>3-4 </a:t>
            </a:r>
            <a:r>
              <a:rPr sz="2800" spc="-15" dirty="0">
                <a:latin typeface="Calibri"/>
                <a:cs typeface="Calibri"/>
              </a:rPr>
              <a:t>процедур </a:t>
            </a:r>
            <a:r>
              <a:rPr sz="2800" spc="-20" dirty="0">
                <a:latin typeface="Calibri"/>
                <a:cs typeface="Calibri"/>
              </a:rPr>
              <a:t>необходимо  </a:t>
            </a:r>
            <a:r>
              <a:rPr sz="2800" spc="-10" dirty="0">
                <a:latin typeface="Calibri"/>
                <a:cs typeface="Calibri"/>
              </a:rPr>
              <a:t>корректировать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лечение.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ts val="269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392804" algn="l"/>
                <a:tab pos="5641340" algn="l"/>
                <a:tab pos="6776720" algn="l"/>
              </a:tabLst>
            </a:pPr>
            <a:r>
              <a:rPr sz="2800" u="heavy" spc="-7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омпле</a:t>
            </a:r>
            <a:r>
              <a:rPr sz="2800" b="1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</a:t>
            </a:r>
            <a:r>
              <a:rPr sz="28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но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лечен</a:t>
            </a:r>
            <a:r>
              <a:rPr sz="28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со</a:t>
            </a:r>
            <a:r>
              <a:rPr sz="2800" spc="5" dirty="0">
                <a:latin typeface="Calibri"/>
                <a:cs typeface="Calibri"/>
              </a:rPr>
              <a:t>ч</a:t>
            </a:r>
            <a:r>
              <a:rPr sz="2800" spc="-15" dirty="0">
                <a:latin typeface="Calibri"/>
                <a:cs typeface="Calibri"/>
              </a:rPr>
              <a:t>е</a:t>
            </a:r>
            <a:r>
              <a:rPr sz="2800" spc="-10" dirty="0">
                <a:latin typeface="Calibri"/>
                <a:cs typeface="Calibri"/>
              </a:rPr>
              <a:t>тание  </a:t>
            </a:r>
            <a:r>
              <a:rPr sz="2800" spc="-15" dirty="0">
                <a:latin typeface="Calibri"/>
                <a:cs typeface="Calibri"/>
              </a:rPr>
              <a:t>одновременного</a:t>
            </a:r>
            <a:r>
              <a:rPr sz="2800" spc="6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воздействия </a:t>
            </a:r>
            <a:r>
              <a:rPr sz="2800" dirty="0">
                <a:latin typeface="Calibri"/>
                <a:cs typeface="Calibri"/>
              </a:rPr>
              <a:t>на </a:t>
            </a:r>
            <a:r>
              <a:rPr sz="2800" spc="-15" dirty="0">
                <a:latin typeface="Calibri"/>
                <a:cs typeface="Calibri"/>
              </a:rPr>
              <a:t>патологический  </a:t>
            </a:r>
            <a:r>
              <a:rPr sz="2800" spc="-10" dirty="0">
                <a:latin typeface="Calibri"/>
                <a:cs typeface="Calibri"/>
              </a:rPr>
              <a:t>очаг </a:t>
            </a:r>
            <a:r>
              <a:rPr sz="2800" spc="-15" dirty="0">
                <a:latin typeface="Calibri"/>
                <a:cs typeface="Calibri"/>
              </a:rPr>
              <a:t>несколькими </a:t>
            </a:r>
            <a:r>
              <a:rPr sz="2800" spc="-10" dirty="0">
                <a:latin typeface="Calibri"/>
                <a:cs typeface="Calibri"/>
              </a:rPr>
              <a:t>физическими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факторами.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z="2800" spc="-20" dirty="0"/>
              <a:t>Содержание</a:t>
            </a:r>
            <a:r>
              <a:rPr sz="2800" spc="15" dirty="0"/>
              <a:t> </a:t>
            </a:r>
            <a:r>
              <a:rPr sz="2800" spc="-5" dirty="0"/>
              <a:t>лекции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78916" y="1814918"/>
            <a:ext cx="7263130" cy="403796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Организация </a:t>
            </a:r>
            <a:r>
              <a:rPr sz="2800" spc="-10" dirty="0">
                <a:latin typeface="Calibri"/>
                <a:cs typeface="Calibri"/>
              </a:rPr>
              <a:t>физиотерапевтической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помощи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5" dirty="0">
                <a:latin typeface="Calibri"/>
                <a:cs typeface="Calibri"/>
              </a:rPr>
              <a:t>Теоретические </a:t>
            </a:r>
            <a:r>
              <a:rPr sz="2800" spc="-5" dirty="0">
                <a:latin typeface="Calibri"/>
                <a:cs typeface="Calibri"/>
              </a:rPr>
              <a:t>основы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физиотерапии.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Классификация физических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факторов.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Принципы назначения </a:t>
            </a:r>
            <a:r>
              <a:rPr sz="2800" spc="-10" dirty="0">
                <a:latin typeface="Calibri"/>
                <a:cs typeface="Calibri"/>
              </a:rPr>
              <a:t>физических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факторов.</a:t>
            </a:r>
            <a:endParaRPr sz="2800">
              <a:latin typeface="Calibri"/>
              <a:cs typeface="Calibri"/>
            </a:endParaRPr>
          </a:p>
          <a:p>
            <a:pPr marL="355600" marR="66992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434340" algn="l"/>
                <a:tab pos="434975" algn="l"/>
                <a:tab pos="3017520" algn="l"/>
                <a:tab pos="6409055" algn="l"/>
              </a:tabLst>
            </a:pPr>
            <a:r>
              <a:rPr dirty="0"/>
              <a:t>	</a:t>
            </a:r>
            <a:r>
              <a:rPr sz="2800" b="1" spc="-5" dirty="0">
                <a:latin typeface="Calibri"/>
                <a:cs typeface="Calibri"/>
              </a:rPr>
              <a:t>Классифи</a:t>
            </a:r>
            <a:r>
              <a:rPr sz="2800" b="1" spc="-40" dirty="0">
                <a:latin typeface="Calibri"/>
                <a:cs typeface="Calibri"/>
              </a:rPr>
              <a:t>к</a:t>
            </a:r>
            <a:r>
              <a:rPr sz="2800" b="1" spc="-5" dirty="0">
                <a:latin typeface="Calibri"/>
                <a:cs typeface="Calibri"/>
              </a:rPr>
              <a:t>ация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физиче</a:t>
            </a:r>
            <a:r>
              <a:rPr sz="2800" b="1" spc="-5" dirty="0">
                <a:latin typeface="Calibri"/>
                <a:cs typeface="Calibri"/>
              </a:rPr>
              <a:t>ских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м</a:t>
            </a:r>
            <a:r>
              <a:rPr sz="2800" b="1" spc="-25" dirty="0">
                <a:latin typeface="Calibri"/>
                <a:cs typeface="Calibri"/>
              </a:rPr>
              <a:t>е</a:t>
            </a:r>
            <a:r>
              <a:rPr sz="2800" b="1" spc="-30" dirty="0">
                <a:latin typeface="Calibri"/>
                <a:cs typeface="Calibri"/>
              </a:rPr>
              <a:t>т</a:t>
            </a:r>
            <a:r>
              <a:rPr sz="2800" b="1" spc="-80" dirty="0">
                <a:latin typeface="Calibri"/>
                <a:cs typeface="Calibri"/>
              </a:rPr>
              <a:t>о</a:t>
            </a:r>
            <a:r>
              <a:rPr sz="2800" b="1" spc="-25" dirty="0">
                <a:latin typeface="Calibri"/>
                <a:cs typeface="Calibri"/>
              </a:rPr>
              <a:t>д</a:t>
            </a:r>
            <a:r>
              <a:rPr sz="2800" b="1" spc="-5" dirty="0">
                <a:latin typeface="Calibri"/>
                <a:cs typeface="Calibri"/>
              </a:rPr>
              <a:t>ов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в  зависимости </a:t>
            </a:r>
            <a:r>
              <a:rPr sz="2800" b="1" spc="-15" dirty="0">
                <a:latin typeface="Calibri"/>
                <a:cs typeface="Calibri"/>
              </a:rPr>
              <a:t>от </a:t>
            </a:r>
            <a:r>
              <a:rPr sz="2800" b="1" spc="-5" dirty="0">
                <a:latin typeface="Calibri"/>
                <a:cs typeface="Calibri"/>
              </a:rPr>
              <a:t>лечебного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эффекта</a:t>
            </a:r>
            <a:r>
              <a:rPr sz="2800" spc="-1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Синдромо </a:t>
            </a:r>
            <a:r>
              <a:rPr sz="2800" spc="-5" dirty="0">
                <a:latin typeface="Calibri"/>
                <a:cs typeface="Calibri"/>
              </a:rPr>
              <a:t>- </a:t>
            </a:r>
            <a:r>
              <a:rPr sz="2800" spc="-15" dirty="0">
                <a:latin typeface="Calibri"/>
                <a:cs typeface="Calibri"/>
              </a:rPr>
              <a:t>патогенетическая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физиотерапия.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Противопоказания для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физиотерапии.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714375"/>
          </a:xfrm>
          <a:custGeom>
            <a:avLst/>
            <a:gdLst/>
            <a:ahLst/>
            <a:cxnLst/>
            <a:rect l="l" t="t" r="r" b="b"/>
            <a:pathLst>
              <a:path w="9144000" h="714375">
                <a:moveTo>
                  <a:pt x="0" y="714375"/>
                </a:moveTo>
                <a:lnTo>
                  <a:pt x="9144000" y="714375"/>
                </a:lnTo>
                <a:lnTo>
                  <a:pt x="9144000" y="0"/>
                </a:lnTo>
                <a:lnTo>
                  <a:pt x="0" y="0"/>
                </a:lnTo>
                <a:lnTo>
                  <a:pt x="0" y="71437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6226" y="108330"/>
            <a:ext cx="74479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3.2.1 </a:t>
            </a:r>
            <a:r>
              <a:rPr sz="2800" spc="-45" dirty="0"/>
              <a:t>Трудовая </a:t>
            </a:r>
            <a:r>
              <a:rPr sz="2800" spc="-15" dirty="0"/>
              <a:t>функция </a:t>
            </a:r>
            <a:r>
              <a:rPr sz="2800" spc="-5" dirty="0"/>
              <a:t>врача по</a:t>
            </a:r>
            <a:r>
              <a:rPr sz="2800" spc="150" dirty="0"/>
              <a:t> </a:t>
            </a:r>
            <a:r>
              <a:rPr sz="2800" spc="-10" dirty="0"/>
              <a:t>физиотерапии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0" y="1592325"/>
            <a:ext cx="8936355" cy="0"/>
          </a:xfrm>
          <a:custGeom>
            <a:avLst/>
            <a:gdLst/>
            <a:ahLst/>
            <a:cxnLst/>
            <a:rect l="l" t="t" r="r" b="b"/>
            <a:pathLst>
              <a:path w="8936355">
                <a:moveTo>
                  <a:pt x="0" y="0"/>
                </a:moveTo>
                <a:lnTo>
                  <a:pt x="893610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-396" y="850900"/>
          <a:ext cx="8922383" cy="60412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6880"/>
                <a:gridCol w="404494"/>
                <a:gridCol w="2817495"/>
                <a:gridCol w="704850"/>
                <a:gridCol w="864870"/>
                <a:gridCol w="1357629"/>
                <a:gridCol w="852170"/>
                <a:gridCol w="213995"/>
              </a:tblGrid>
              <a:tr h="70967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7978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80808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Проведение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обследова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ния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пациентов</a:t>
                      </a:r>
                      <a:r>
                        <a:rPr sz="10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с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заболеваниями и (или)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состояниями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целью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назначения физиотера</a:t>
                      </a:r>
                      <a:r>
                        <a:rPr sz="10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пии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808080"/>
                      </a:solidFill>
                      <a:prstDash val="solid"/>
                    </a:lnT>
                    <a:lnB w="127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1783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Код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80808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В/01.8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808080"/>
                      </a:solidFill>
                      <a:prstDash val="solid"/>
                    </a:lnT>
                    <a:lnB w="127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532765">
                        <a:lnSpc>
                          <a:spcPct val="114999"/>
                        </a:lnSpc>
                        <a:spcBef>
                          <a:spcPts val="57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Уровень 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ове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ь)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квалификации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80808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808080"/>
                      </a:solidFill>
                      <a:prstDash val="solid"/>
                    </a:lnT>
                    <a:lnB w="127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808080"/>
                      </a:solidFill>
                      <a:prstDash val="solid"/>
                    </a:lnL>
                  </a:tcPr>
                </a:tc>
              </a:tr>
              <a:tr h="2357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02993">
                <a:tc rowSpan="3"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spc="-15" dirty="0">
                          <a:latin typeface="Calibri"/>
                          <a:cs typeface="Calibri"/>
                        </a:rPr>
                        <a:t>Необходимые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знания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7">
                  <a:txBody>
                    <a:bodyPr/>
                    <a:lstStyle/>
                    <a:p>
                      <a:pPr marL="47625" algn="just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u="heavy" spc="-50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Основные    клинические    проявления    заболеваний   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и  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(или)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7625" marR="36830" algn="just">
                        <a:lnSpc>
                          <a:spcPct val="114999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состояний нервной, иммунной,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сердечно-сосудистой,  дыхательной,     пищеварительной,     мочеполовой     систем   </a:t>
                      </a:r>
                      <a:r>
                        <a:rPr sz="2000" b="1" spc="1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и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7625" marR="36195" algn="just">
                        <a:lnSpc>
                          <a:spcPct val="114999"/>
                        </a:lnSpc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системы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крови,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приводящие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к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тяжелым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осложнениям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и (или) 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угрожающим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жизни,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определение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тактики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ведения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пациента с 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целью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их</a:t>
                      </a:r>
                      <a:r>
                        <a:rPr sz="20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предотвращения.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031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7">
                  <a:txBody>
                    <a:bodyPr/>
                    <a:lstStyle/>
                    <a:p>
                      <a:pPr marL="47625" algn="just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u="heavy" spc="-50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Стандарты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 первичной специализированной</a:t>
                      </a:r>
                      <a:r>
                        <a:rPr sz="2000" b="1" spc="40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медико-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7625" marR="36830" algn="just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санитарной помощи, специализированной,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том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числе 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высокотехнологичной, медицинской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помощи при  заболеваниях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(или)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состояниях,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связи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которыми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пациент  направлен на</a:t>
                      </a:r>
                      <a:r>
                        <a:rPr sz="20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физиотерапии.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7625" algn="just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b="1" spc="-15" dirty="0">
                          <a:latin typeface="Calibri"/>
                          <a:cs typeface="Calibri"/>
                        </a:rPr>
                        <a:t>Методика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сбора жалоб, анамнеза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жизни, осмотра</a:t>
                      </a:r>
                      <a:r>
                        <a:rPr sz="2000" b="1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пациентов.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3887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7"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85"/>
                        </a:spcBef>
                        <a:tabLst>
                          <a:tab pos="1929764" algn="l"/>
                          <a:tab pos="2324735" algn="l"/>
                          <a:tab pos="4095115" algn="l"/>
                          <a:tab pos="5173345" algn="l"/>
                          <a:tab pos="7028180" algn="l"/>
                        </a:tabLst>
                      </a:pPr>
                      <a:r>
                        <a:rPr sz="2000" b="1" spc="-15" dirty="0">
                          <a:latin typeface="Calibri"/>
                          <a:cs typeface="Calibri"/>
                        </a:rPr>
                        <a:t>Теоретические	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и	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практические	</a:t>
                      </a:r>
                      <a:r>
                        <a:rPr sz="2000" b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основы	физиотерапии	</a:t>
                      </a:r>
                      <a:r>
                        <a:rPr sz="20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и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7625">
                        <a:lnSpc>
                          <a:spcPts val="2080"/>
                        </a:lnSpc>
                        <a:spcBef>
                          <a:spcPts val="360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курортологии.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464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8625" y="214375"/>
            <a:ext cx="8229600" cy="85725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7305" rIns="0" bIns="0" rtlCol="0">
            <a:spAutoFit/>
          </a:bodyPr>
          <a:lstStyle/>
          <a:p>
            <a:pPr marL="2251710" marR="946785" indent="-1303655">
              <a:lnSpc>
                <a:spcPct val="100000"/>
              </a:lnSpc>
              <a:spcBef>
                <a:spcPts val="215"/>
              </a:spcBef>
            </a:pP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Классификация физических </a:t>
            </a:r>
            <a:r>
              <a:rPr sz="2500" b="1" spc="-20" dirty="0">
                <a:solidFill>
                  <a:srgbClr val="FFFFFF"/>
                </a:solidFill>
                <a:latin typeface="Calibri"/>
                <a:cs typeface="Calibri"/>
              </a:rPr>
              <a:t>методов 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лечения  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(Пономаренко </a:t>
            </a:r>
            <a:r>
              <a:rPr sz="2500" b="1" spc="-40" dirty="0">
                <a:solidFill>
                  <a:srgbClr val="FFFFFF"/>
                </a:solidFill>
                <a:latin typeface="Calibri"/>
                <a:cs typeface="Calibri"/>
              </a:rPr>
              <a:t>Г.Н., 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2005</a:t>
            </a:r>
            <a:r>
              <a:rPr sz="25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45" dirty="0">
                <a:solidFill>
                  <a:srgbClr val="FFFFFF"/>
                </a:solidFill>
                <a:latin typeface="Calibri"/>
                <a:cs typeface="Calibri"/>
              </a:rPr>
              <a:t>г.)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9590" y="1499362"/>
            <a:ext cx="64160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9265" algn="l"/>
              </a:tabLst>
            </a:pPr>
            <a:r>
              <a:rPr sz="3200" spc="-5" dirty="0">
                <a:solidFill>
                  <a:srgbClr val="000000"/>
                </a:solidFill>
              </a:rPr>
              <a:t>1.	Органонеспецифические</a:t>
            </a:r>
            <a:r>
              <a:rPr sz="3200" spc="-40" dirty="0">
                <a:solidFill>
                  <a:srgbClr val="000000"/>
                </a:solidFill>
              </a:rPr>
              <a:t> </a:t>
            </a:r>
            <a:r>
              <a:rPr sz="3200" spc="-25" dirty="0">
                <a:solidFill>
                  <a:srgbClr val="000000"/>
                </a:solidFill>
              </a:rPr>
              <a:t>методы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329590" y="1987042"/>
            <a:ext cx="8276590" cy="1879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27100" algn="l"/>
              </a:tabLst>
            </a:pPr>
            <a:r>
              <a:rPr sz="3200" spc="-5" dirty="0">
                <a:latin typeface="Calibri"/>
                <a:cs typeface="Calibri"/>
              </a:rPr>
              <a:t>1.1.	</a:t>
            </a:r>
            <a:r>
              <a:rPr sz="3200" b="1" spc="-5" dirty="0">
                <a:latin typeface="Calibri"/>
                <a:cs typeface="Calibri"/>
              </a:rPr>
              <a:t>Анальгетические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методы: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95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070"/>
              </a:lnSpc>
              <a:buFont typeface="Arial"/>
              <a:buChar char="•"/>
              <a:tabLst>
                <a:tab pos="354965" algn="l"/>
                <a:tab pos="355600" algn="l"/>
                <a:tab pos="3083560" algn="l"/>
                <a:tab pos="5074285" algn="l"/>
              </a:tabLst>
            </a:pPr>
            <a:r>
              <a:rPr sz="3200" u="heavy" spc="-8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Ц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ентрал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ь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но</a:t>
            </a:r>
            <a:r>
              <a:rPr sz="32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г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40" dirty="0">
                <a:latin typeface="Calibri"/>
                <a:cs typeface="Calibri"/>
              </a:rPr>
              <a:t>д</a:t>
            </a:r>
            <a:r>
              <a:rPr sz="3200" dirty="0">
                <a:latin typeface="Calibri"/>
                <a:cs typeface="Calibri"/>
              </a:rPr>
              <a:t>ейств</a:t>
            </a:r>
            <a:r>
              <a:rPr sz="3200" spc="-25" dirty="0">
                <a:latin typeface="Calibri"/>
                <a:cs typeface="Calibri"/>
              </a:rPr>
              <a:t>и</a:t>
            </a:r>
            <a:r>
              <a:rPr sz="3200" dirty="0">
                <a:latin typeface="Calibri"/>
                <a:cs typeface="Calibri"/>
              </a:rPr>
              <a:t>я:	</a:t>
            </a:r>
            <a:r>
              <a:rPr sz="3200" spc="-5" dirty="0">
                <a:latin typeface="Calibri"/>
                <a:cs typeface="Calibri"/>
              </a:rPr>
              <a:t>транскраниальная  </a:t>
            </a:r>
            <a:r>
              <a:rPr sz="3200" spc="-10" dirty="0">
                <a:latin typeface="Calibri"/>
                <a:cs typeface="Calibri"/>
              </a:rPr>
              <a:t>электроаналгезия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21555" y="3840556"/>
            <a:ext cx="4288155" cy="90424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 marR="5080" indent="1995170">
              <a:lnSpc>
                <a:spcPts val="3070"/>
              </a:lnSpc>
              <a:spcBef>
                <a:spcPts val="850"/>
              </a:spcBef>
              <a:tabLst>
                <a:tab pos="1525905" algn="l"/>
                <a:tab pos="2416175" algn="l"/>
                <a:tab pos="3205480" algn="l"/>
                <a:tab pos="3698240" algn="l"/>
              </a:tabLst>
            </a:pPr>
            <a:r>
              <a:rPr sz="3200" dirty="0">
                <a:latin typeface="Calibri"/>
                <a:cs typeface="Calibri"/>
              </a:rPr>
              <a:t>во</a:t>
            </a:r>
            <a:r>
              <a:rPr sz="3200" spc="-25" dirty="0">
                <a:latin typeface="Calibri"/>
                <a:cs typeface="Calibri"/>
              </a:rPr>
              <a:t>з</a:t>
            </a:r>
            <a:r>
              <a:rPr sz="3200" spc="-40" dirty="0">
                <a:latin typeface="Calibri"/>
                <a:cs typeface="Calibri"/>
              </a:rPr>
              <a:t>д</a:t>
            </a:r>
            <a:r>
              <a:rPr sz="3200" dirty="0">
                <a:latin typeface="Calibri"/>
                <a:cs typeface="Calibri"/>
              </a:rPr>
              <a:t>е</a:t>
            </a:r>
            <a:r>
              <a:rPr sz="3200" spc="-20" dirty="0">
                <a:latin typeface="Calibri"/>
                <a:cs typeface="Calibri"/>
              </a:rPr>
              <a:t>й</a:t>
            </a:r>
            <a:r>
              <a:rPr sz="3200" dirty="0">
                <a:latin typeface="Calibri"/>
                <a:cs typeface="Calibri"/>
              </a:rPr>
              <a:t>с</a:t>
            </a:r>
            <a:r>
              <a:rPr sz="3200" spc="-20" dirty="0">
                <a:latin typeface="Calibri"/>
                <a:cs typeface="Calibri"/>
              </a:rPr>
              <a:t>т</a:t>
            </a:r>
            <a:r>
              <a:rPr sz="3200" dirty="0">
                <a:latin typeface="Calibri"/>
                <a:cs typeface="Calibri"/>
              </a:rPr>
              <a:t>вия:  </a:t>
            </a:r>
            <a:r>
              <a:rPr sz="3200" spc="-55" dirty="0">
                <a:latin typeface="Calibri"/>
                <a:cs typeface="Calibri"/>
              </a:rPr>
              <a:t>т</a:t>
            </a:r>
            <a:r>
              <a:rPr sz="3200" spc="-5" dirty="0">
                <a:latin typeface="Calibri"/>
                <a:cs typeface="Calibri"/>
              </a:rPr>
              <a:t>о</a:t>
            </a:r>
            <a:r>
              <a:rPr sz="3200" spc="-45" dirty="0">
                <a:latin typeface="Calibri"/>
                <a:cs typeface="Calibri"/>
              </a:rPr>
              <a:t>к</a:t>
            </a:r>
            <a:r>
              <a:rPr sz="3200" dirty="0">
                <a:latin typeface="Calibri"/>
                <a:cs typeface="Calibri"/>
              </a:rPr>
              <a:t>ами	</a:t>
            </a:r>
            <a:r>
              <a:rPr sz="3200" spc="-5" dirty="0">
                <a:latin typeface="Calibri"/>
                <a:cs typeface="Calibri"/>
              </a:rPr>
              <a:t>ДН</a:t>
            </a:r>
            <a:r>
              <a:rPr sz="3200" dirty="0">
                <a:latin typeface="Calibri"/>
                <a:cs typeface="Calibri"/>
              </a:rPr>
              <a:t>,	ДП	и	КП,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9590" y="3840556"/>
            <a:ext cx="3987800" cy="129476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355600" marR="5080" indent="-342900">
              <a:lnSpc>
                <a:spcPts val="3070"/>
              </a:lnSpc>
              <a:spcBef>
                <a:spcPts val="8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u="heavy" spc="-8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Периферического </a:t>
            </a:r>
            <a:r>
              <a:rPr sz="3200" spc="-10" dirty="0">
                <a:latin typeface="Calibri"/>
                <a:cs typeface="Calibri"/>
              </a:rPr>
              <a:t> диадинамотерапия  </a:t>
            </a:r>
            <a:r>
              <a:rPr sz="3200" spc="-15" dirty="0">
                <a:latin typeface="Calibri"/>
                <a:cs typeface="Calibri"/>
              </a:rPr>
              <a:t>СУФ-облучение </a:t>
            </a:r>
            <a:r>
              <a:rPr sz="3200" dirty="0">
                <a:latin typeface="Calibri"/>
                <a:cs typeface="Calibri"/>
              </a:rPr>
              <a:t>и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др.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8625" y="214375"/>
            <a:ext cx="8229600" cy="85725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7305" rIns="0" bIns="0" rtlCol="0">
            <a:spAutoFit/>
          </a:bodyPr>
          <a:lstStyle/>
          <a:p>
            <a:pPr marL="1543050" marR="946785" indent="-594360">
              <a:lnSpc>
                <a:spcPct val="100000"/>
              </a:lnSpc>
              <a:spcBef>
                <a:spcPts val="215"/>
              </a:spcBef>
            </a:pP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Классификация физических </a:t>
            </a:r>
            <a:r>
              <a:rPr sz="2500" b="1" spc="-20" dirty="0">
                <a:solidFill>
                  <a:srgbClr val="FFFFFF"/>
                </a:solidFill>
                <a:latin typeface="Calibri"/>
                <a:cs typeface="Calibri"/>
              </a:rPr>
              <a:t>методов 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лечения  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(Пономаренко </a:t>
            </a:r>
            <a:r>
              <a:rPr sz="2500" b="1" spc="-40" dirty="0">
                <a:solidFill>
                  <a:srgbClr val="FFFFFF"/>
                </a:solidFill>
                <a:latin typeface="Calibri"/>
                <a:cs typeface="Calibri"/>
              </a:rPr>
              <a:t>Г.Н., 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2005; 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2014 ;</a:t>
            </a:r>
            <a:r>
              <a:rPr sz="25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2017)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9590" y="1502410"/>
            <a:ext cx="56673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800" spc="-5" dirty="0">
                <a:solidFill>
                  <a:srgbClr val="000000"/>
                </a:solidFill>
              </a:rPr>
              <a:t>1.	</a:t>
            </a:r>
            <a:r>
              <a:rPr sz="2800" spc="-10" dirty="0">
                <a:solidFill>
                  <a:srgbClr val="000000"/>
                </a:solidFill>
              </a:rPr>
              <a:t>Органонеспецифические</a:t>
            </a:r>
            <a:r>
              <a:rPr sz="2800" spc="30" dirty="0">
                <a:solidFill>
                  <a:srgbClr val="000000"/>
                </a:solidFill>
              </a:rPr>
              <a:t> </a:t>
            </a:r>
            <a:r>
              <a:rPr sz="2800" spc="-25" dirty="0">
                <a:solidFill>
                  <a:srgbClr val="000000"/>
                </a:solidFill>
              </a:rPr>
              <a:t>методы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329590" y="1929129"/>
            <a:ext cx="8278495" cy="1561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27100" algn="l"/>
                <a:tab pos="4961890" algn="l"/>
              </a:tabLst>
            </a:pPr>
            <a:r>
              <a:rPr sz="2800" spc="-5" dirty="0">
                <a:latin typeface="Calibri"/>
                <a:cs typeface="Calibri"/>
              </a:rPr>
              <a:t>1.2.	</a:t>
            </a:r>
            <a:r>
              <a:rPr sz="2800" b="1" spc="-10" dirty="0">
                <a:latin typeface="Calibri"/>
                <a:cs typeface="Calibri"/>
              </a:rPr>
              <a:t>Противовоспалительные	</a:t>
            </a:r>
            <a:r>
              <a:rPr sz="2800" spc="-25" dirty="0">
                <a:latin typeface="Calibri"/>
                <a:cs typeface="Calibri"/>
              </a:rPr>
              <a:t>методы:</a:t>
            </a:r>
            <a:endParaRPr sz="2800">
              <a:latin typeface="Calibri"/>
              <a:cs typeface="Calibri"/>
            </a:endParaRPr>
          </a:p>
          <a:p>
            <a:pPr marL="354965" indent="-342900">
              <a:lnSpc>
                <a:spcPts val="3025"/>
              </a:lnSpc>
              <a:buFont typeface="Arial"/>
              <a:buChar char="•"/>
              <a:tabLst>
                <a:tab pos="354965" algn="l"/>
                <a:tab pos="355600" algn="l"/>
                <a:tab pos="4149090" algn="l"/>
                <a:tab pos="7694295" algn="l"/>
              </a:tabLst>
            </a:pPr>
            <a:r>
              <a:rPr sz="2800" u="heavy" spc="-7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Антиэ</a:t>
            </a:r>
            <a:r>
              <a:rPr sz="28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сс</a:t>
            </a:r>
            <a:r>
              <a:rPr sz="2800" u="heavy" spc="-1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да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ивные</a:t>
            </a:r>
            <a:r>
              <a:rPr sz="2800" spc="-5" dirty="0">
                <a:latin typeface="Calibri"/>
                <a:cs typeface="Calibri"/>
              </a:rPr>
              <a:t>: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ни</a:t>
            </a:r>
            <a:r>
              <a:rPr sz="2800" dirty="0">
                <a:latin typeface="Calibri"/>
                <a:cs typeface="Calibri"/>
              </a:rPr>
              <a:t>з</a:t>
            </a:r>
            <a:r>
              <a:rPr sz="2800" spc="-30" dirty="0">
                <a:latin typeface="Calibri"/>
                <a:cs typeface="Calibri"/>
              </a:rPr>
              <a:t>к</a:t>
            </a:r>
            <a:r>
              <a:rPr sz="2800" spc="-10" dirty="0">
                <a:latin typeface="Calibri"/>
                <a:cs typeface="Calibri"/>
              </a:rPr>
              <a:t>оин</a:t>
            </a:r>
            <a:r>
              <a:rPr sz="2800" spc="-30" dirty="0">
                <a:latin typeface="Calibri"/>
                <a:cs typeface="Calibri"/>
              </a:rPr>
              <a:t>т</a:t>
            </a:r>
            <a:r>
              <a:rPr sz="2800" spc="-5" dirty="0">
                <a:latin typeface="Calibri"/>
                <a:cs typeface="Calibri"/>
              </a:rPr>
              <a:t>ен</a:t>
            </a:r>
            <a:r>
              <a:rPr sz="2800" dirty="0">
                <a:latin typeface="Calibri"/>
                <a:cs typeface="Calibri"/>
              </a:rPr>
              <a:t>с</a:t>
            </a:r>
            <a:r>
              <a:rPr sz="2800" spc="-5" dirty="0">
                <a:latin typeface="Calibri"/>
                <a:cs typeface="Calibri"/>
              </a:rPr>
              <a:t>ивн</a:t>
            </a:r>
            <a:r>
              <a:rPr sz="2800" spc="5" dirty="0">
                <a:latin typeface="Calibri"/>
                <a:cs typeface="Calibri"/>
              </a:rPr>
              <a:t>а</a:t>
            </a:r>
            <a:r>
              <a:rPr sz="2800" spc="-5" dirty="0">
                <a:latin typeface="Calibri"/>
                <a:cs typeface="Calibri"/>
              </a:rPr>
              <a:t>я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У</a:t>
            </a:r>
            <a:r>
              <a:rPr sz="2800" spc="-60" dirty="0">
                <a:latin typeface="Calibri"/>
                <a:cs typeface="Calibri"/>
              </a:rPr>
              <a:t>В</a:t>
            </a:r>
            <a:r>
              <a:rPr sz="2800" spc="-5" dirty="0">
                <a:latin typeface="Calibri"/>
                <a:cs typeface="Calibri"/>
              </a:rPr>
              <a:t>Ч</a:t>
            </a:r>
            <a:endParaRPr sz="2800">
              <a:latin typeface="Calibri"/>
              <a:cs typeface="Calibri"/>
            </a:endParaRPr>
          </a:p>
          <a:p>
            <a:pPr marL="355600" marR="5080">
              <a:lnSpc>
                <a:spcPts val="2690"/>
              </a:lnSpc>
              <a:spcBef>
                <a:spcPts val="315"/>
              </a:spcBef>
              <a:tabLst>
                <a:tab pos="966469" algn="l"/>
              </a:tabLst>
            </a:pPr>
            <a:r>
              <a:rPr sz="2800" spc="-5" dirty="0">
                <a:latin typeface="Calibri"/>
                <a:cs typeface="Calibri"/>
              </a:rPr>
              <a:t>-	</a:t>
            </a:r>
            <a:r>
              <a:rPr sz="2800" spc="-10" dirty="0">
                <a:latin typeface="Calibri"/>
                <a:cs typeface="Calibri"/>
              </a:rPr>
              <a:t>терапия, электрофорез противовоспалительных  препаратов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др.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590" y="3465703"/>
            <a:ext cx="397065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u="heavy" spc="-7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Антипролиферативные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01971" y="3465703"/>
            <a:ext cx="30448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высокоинтенсивная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9590" y="3892372"/>
            <a:ext cx="8280400" cy="198882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5600" marR="5080" indent="-342900">
              <a:lnSpc>
                <a:spcPts val="2690"/>
              </a:lnSpc>
              <a:spcBef>
                <a:spcPts val="745"/>
              </a:spcBef>
              <a:buFont typeface="Arial"/>
              <a:buChar char="•"/>
              <a:tabLst>
                <a:tab pos="354965" algn="l"/>
                <a:tab pos="355600" algn="l"/>
                <a:tab pos="2219325" algn="l"/>
                <a:tab pos="3622040" algn="l"/>
                <a:tab pos="5248275" algn="l"/>
              </a:tabLst>
            </a:pPr>
            <a:r>
              <a:rPr sz="2800" spc="-25" dirty="0">
                <a:latin typeface="Calibri"/>
                <a:cs typeface="Calibri"/>
              </a:rPr>
              <a:t>УВЧ	</a:t>
            </a:r>
            <a:r>
              <a:rPr sz="2800" spc="-5" dirty="0">
                <a:latin typeface="Calibri"/>
                <a:cs typeface="Calibri"/>
              </a:rPr>
              <a:t>-	</a:t>
            </a:r>
            <a:r>
              <a:rPr sz="2800" spc="-10" dirty="0">
                <a:latin typeface="Calibri"/>
                <a:cs typeface="Calibri"/>
              </a:rPr>
              <a:t>терапия,	высокоинтенсивная  дециметроволновая терапия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др.</a:t>
            </a:r>
            <a:endParaRPr sz="28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u="heavy" spc="-7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Репаративно-регенеративные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355600" marR="50800" indent="60960">
              <a:lnSpc>
                <a:spcPct val="80000"/>
              </a:lnSpc>
              <a:spcBef>
                <a:spcPts val="675"/>
              </a:spcBef>
              <a:tabLst>
                <a:tab pos="2755900" algn="l"/>
                <a:tab pos="4452620" algn="l"/>
                <a:tab pos="7747000" algn="l"/>
              </a:tabLst>
            </a:pPr>
            <a:r>
              <a:rPr sz="2800" spc="-10" dirty="0">
                <a:latin typeface="Calibri"/>
                <a:cs typeface="Calibri"/>
              </a:rPr>
              <a:t>лечебный	массаж,	мезодиэнцефальная  м</a:t>
            </a:r>
            <a:r>
              <a:rPr sz="2800" spc="-75" dirty="0">
                <a:latin typeface="Calibri"/>
                <a:cs typeface="Calibri"/>
              </a:rPr>
              <a:t>о</a:t>
            </a:r>
            <a:r>
              <a:rPr sz="2800" spc="-35" dirty="0">
                <a:latin typeface="Calibri"/>
                <a:cs typeface="Calibri"/>
              </a:rPr>
              <a:t>д</a:t>
            </a:r>
            <a:r>
              <a:rPr sz="2800" spc="-95" dirty="0">
                <a:latin typeface="Calibri"/>
                <a:cs typeface="Calibri"/>
              </a:rPr>
              <a:t>у</a:t>
            </a:r>
            <a:r>
              <a:rPr sz="2800" spc="-10" dirty="0">
                <a:latin typeface="Calibri"/>
                <a:cs typeface="Calibri"/>
              </a:rPr>
              <a:t>ляци</a:t>
            </a:r>
            <a:r>
              <a:rPr sz="2800" spc="-20" dirty="0">
                <a:latin typeface="Calibri"/>
                <a:cs typeface="Calibri"/>
              </a:rPr>
              <a:t>я</a:t>
            </a:r>
            <a:r>
              <a:rPr sz="2800" spc="-5" dirty="0">
                <a:latin typeface="Calibri"/>
                <a:cs typeface="Calibri"/>
              </a:rPr>
              <a:t>, </a:t>
            </a:r>
            <a:r>
              <a:rPr sz="2800" spc="-10" dirty="0">
                <a:latin typeface="Calibri"/>
                <a:cs typeface="Calibri"/>
              </a:rPr>
              <a:t>транс</a:t>
            </a:r>
            <a:r>
              <a:rPr sz="2800" spc="-30" dirty="0">
                <a:latin typeface="Calibri"/>
                <a:cs typeface="Calibri"/>
              </a:rPr>
              <a:t>ц</a:t>
            </a:r>
            <a:r>
              <a:rPr sz="2800" spc="-5" dirty="0">
                <a:latin typeface="Calibri"/>
                <a:cs typeface="Calibri"/>
              </a:rPr>
              <a:t>ереб</a:t>
            </a:r>
            <a:r>
              <a:rPr sz="2800" spc="-15" dirty="0">
                <a:latin typeface="Calibri"/>
                <a:cs typeface="Calibri"/>
              </a:rPr>
              <a:t>р</a:t>
            </a:r>
            <a:r>
              <a:rPr sz="2800" spc="-5" dirty="0">
                <a:latin typeface="Calibri"/>
                <a:cs typeface="Calibri"/>
              </a:rPr>
              <a:t>альн</a:t>
            </a:r>
            <a:r>
              <a:rPr sz="2800" dirty="0">
                <a:latin typeface="Calibri"/>
                <a:cs typeface="Calibri"/>
              </a:rPr>
              <a:t>а</a:t>
            </a:r>
            <a:r>
              <a:rPr sz="2800" spc="-5" dirty="0">
                <a:latin typeface="Calibri"/>
                <a:cs typeface="Calibri"/>
              </a:rPr>
              <a:t>я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У</a:t>
            </a:r>
            <a:r>
              <a:rPr sz="2800" spc="-60" dirty="0">
                <a:latin typeface="Calibri"/>
                <a:cs typeface="Calibri"/>
              </a:rPr>
              <a:t>В</a:t>
            </a:r>
            <a:r>
              <a:rPr sz="2800" spc="-5" dirty="0">
                <a:latin typeface="Calibri"/>
                <a:cs typeface="Calibri"/>
              </a:rPr>
              <a:t>Ч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т</a:t>
            </a:r>
            <a:r>
              <a:rPr sz="2800" spc="-5" dirty="0">
                <a:latin typeface="Calibri"/>
                <a:cs typeface="Calibri"/>
              </a:rPr>
              <a:t>ерапия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др.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0062" y="214375"/>
            <a:ext cx="8229600" cy="106045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80010" rIns="0" bIns="0" rtlCol="0">
            <a:spAutoFit/>
          </a:bodyPr>
          <a:lstStyle/>
          <a:p>
            <a:pPr marL="1226185" marR="563245" indent="-660400">
              <a:lnSpc>
                <a:spcPct val="100000"/>
              </a:lnSpc>
              <a:spcBef>
                <a:spcPts val="630"/>
              </a:spcBef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Классификация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физических 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методов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лечения 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(Пономаренко 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Г.Н.,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2005; 2014 ;</a:t>
            </a:r>
            <a:r>
              <a:rPr sz="2800" b="1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2017)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0304" y="2136901"/>
            <a:ext cx="7131050" cy="0"/>
          </a:xfrm>
          <a:custGeom>
            <a:avLst/>
            <a:gdLst/>
            <a:ahLst/>
            <a:cxnLst/>
            <a:rect l="l" t="t" r="r" b="b"/>
            <a:pathLst>
              <a:path w="7131050">
                <a:moveTo>
                  <a:pt x="0" y="0"/>
                </a:moveTo>
                <a:lnTo>
                  <a:pt x="7130796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1539" y="2478277"/>
            <a:ext cx="4581525" cy="0"/>
          </a:xfrm>
          <a:custGeom>
            <a:avLst/>
            <a:gdLst/>
            <a:ahLst/>
            <a:cxnLst/>
            <a:rect l="l" t="t" r="r" b="b"/>
            <a:pathLst>
              <a:path w="4581525">
                <a:moveTo>
                  <a:pt x="0" y="0"/>
                </a:moveTo>
                <a:lnTo>
                  <a:pt x="4581144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718259"/>
            <a:ext cx="8279765" cy="369570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marR="5080" indent="-342900" algn="just">
              <a:lnSpc>
                <a:spcPct val="8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13454" algn="l"/>
                <a:tab pos="5886450" algn="l"/>
                <a:tab pos="6664325" algn="l"/>
              </a:tabLst>
            </a:pPr>
            <a:r>
              <a:rPr sz="2800" b="1" spc="-5" dirty="0">
                <a:latin typeface="Calibri"/>
                <a:cs typeface="Calibri"/>
              </a:rPr>
              <a:t>1.3. </a:t>
            </a:r>
            <a:r>
              <a:rPr sz="2800" b="1" spc="-10" dirty="0">
                <a:latin typeface="Calibri"/>
                <a:cs typeface="Calibri"/>
              </a:rPr>
              <a:t>Противовирусные, </a:t>
            </a:r>
            <a:r>
              <a:rPr sz="2800" b="1" spc="-5" dirty="0">
                <a:latin typeface="Calibri"/>
                <a:cs typeface="Calibri"/>
              </a:rPr>
              <a:t>антибактериальные и  </a:t>
            </a:r>
            <a:r>
              <a:rPr sz="2800" b="1" spc="-10" dirty="0">
                <a:latin typeface="Calibri"/>
                <a:cs typeface="Calibri"/>
              </a:rPr>
              <a:t>пр</a:t>
            </a:r>
            <a:r>
              <a:rPr sz="2800" b="1" spc="-30" dirty="0">
                <a:latin typeface="Calibri"/>
                <a:cs typeface="Calibri"/>
              </a:rPr>
              <a:t>о</a:t>
            </a:r>
            <a:r>
              <a:rPr sz="2800" b="1" spc="-5" dirty="0">
                <a:latin typeface="Calibri"/>
                <a:cs typeface="Calibri"/>
              </a:rPr>
              <a:t>тиво</a:t>
            </a:r>
            <a:r>
              <a:rPr sz="2800" b="1" dirty="0">
                <a:latin typeface="Calibri"/>
                <a:cs typeface="Calibri"/>
              </a:rPr>
              <a:t>г</a:t>
            </a:r>
            <a:r>
              <a:rPr sz="2800" b="1" spc="-5" dirty="0">
                <a:latin typeface="Calibri"/>
                <a:cs typeface="Calibri"/>
              </a:rPr>
              <a:t>риб</a:t>
            </a:r>
            <a:r>
              <a:rPr sz="2800" b="1" spc="-55" dirty="0">
                <a:latin typeface="Calibri"/>
                <a:cs typeface="Calibri"/>
              </a:rPr>
              <a:t>к</a:t>
            </a:r>
            <a:r>
              <a:rPr sz="2800" b="1" spc="-5" dirty="0">
                <a:latin typeface="Calibri"/>
                <a:cs typeface="Calibri"/>
              </a:rPr>
              <a:t>овые</a:t>
            </a:r>
            <a:r>
              <a:rPr sz="2800" b="1" dirty="0">
                <a:latin typeface="Calibri"/>
                <a:cs typeface="Calibri"/>
              </a:rPr>
              <a:t>    </a:t>
            </a:r>
            <a:r>
              <a:rPr sz="2800" b="1" spc="-1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</a:t>
            </a:r>
            <a:r>
              <a:rPr sz="2800" spc="-30" dirty="0">
                <a:latin typeface="Calibri"/>
                <a:cs typeface="Calibri"/>
              </a:rPr>
              <a:t>е</a:t>
            </a:r>
            <a:r>
              <a:rPr sz="2800" spc="-45" dirty="0">
                <a:latin typeface="Calibri"/>
                <a:cs typeface="Calibri"/>
              </a:rPr>
              <a:t>т</a:t>
            </a:r>
            <a:r>
              <a:rPr sz="2800" spc="-80" dirty="0">
                <a:latin typeface="Calibri"/>
                <a:cs typeface="Calibri"/>
              </a:rPr>
              <a:t>о</a:t>
            </a:r>
            <a:r>
              <a:rPr sz="2800" spc="-10" dirty="0">
                <a:latin typeface="Calibri"/>
                <a:cs typeface="Calibri"/>
              </a:rPr>
              <a:t>д</a:t>
            </a:r>
            <a:r>
              <a:rPr sz="2800" spc="-5" dirty="0">
                <a:latin typeface="Calibri"/>
                <a:cs typeface="Calibri"/>
              </a:rPr>
              <a:t>ы: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э</a:t>
            </a:r>
            <a:r>
              <a:rPr sz="2800" spc="5" dirty="0">
                <a:latin typeface="Calibri"/>
                <a:cs typeface="Calibri"/>
              </a:rPr>
              <a:t>н</a:t>
            </a:r>
            <a:r>
              <a:rPr sz="2800" spc="-35" dirty="0">
                <a:latin typeface="Calibri"/>
                <a:cs typeface="Calibri"/>
              </a:rPr>
              <a:t>д</a:t>
            </a:r>
            <a:r>
              <a:rPr sz="2800" spc="-10" dirty="0">
                <a:latin typeface="Calibri"/>
                <a:cs typeface="Calibri"/>
              </a:rPr>
              <a:t>он</a:t>
            </a:r>
            <a:r>
              <a:rPr sz="2800" dirty="0">
                <a:latin typeface="Calibri"/>
                <a:cs typeface="Calibri"/>
              </a:rPr>
              <a:t>а</a:t>
            </a:r>
            <a:r>
              <a:rPr sz="2800" spc="-5" dirty="0">
                <a:latin typeface="Calibri"/>
                <a:cs typeface="Calibri"/>
              </a:rPr>
              <a:t>зальный  </a:t>
            </a:r>
            <a:r>
              <a:rPr sz="2800" spc="-55" dirty="0">
                <a:latin typeface="Calibri"/>
                <a:cs typeface="Calibri"/>
              </a:rPr>
              <a:t>э</a:t>
            </a:r>
            <a:r>
              <a:rPr sz="2800" spc="-10" dirty="0">
                <a:latin typeface="Calibri"/>
                <a:cs typeface="Calibri"/>
              </a:rPr>
              <a:t>лектр</a:t>
            </a:r>
            <a:r>
              <a:rPr sz="2800" spc="-5" dirty="0">
                <a:latin typeface="Calibri"/>
                <a:cs typeface="Calibri"/>
              </a:rPr>
              <a:t>о</a:t>
            </a:r>
            <a:r>
              <a:rPr sz="2800" spc="-10" dirty="0">
                <a:latin typeface="Calibri"/>
                <a:cs typeface="Calibri"/>
              </a:rPr>
              <a:t>ф</a:t>
            </a:r>
            <a:r>
              <a:rPr sz="2800" dirty="0">
                <a:latin typeface="Calibri"/>
                <a:cs typeface="Calibri"/>
              </a:rPr>
              <a:t>о</a:t>
            </a:r>
            <a:r>
              <a:rPr sz="2800" spc="-10" dirty="0">
                <a:latin typeface="Calibri"/>
                <a:cs typeface="Calibri"/>
              </a:rPr>
              <a:t>ре</a:t>
            </a:r>
            <a:r>
              <a:rPr sz="2800" spc="-5" dirty="0">
                <a:latin typeface="Calibri"/>
                <a:cs typeface="Calibri"/>
              </a:rPr>
              <a:t>з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ин</a:t>
            </a:r>
            <a:r>
              <a:rPr sz="2800" spc="-30" dirty="0">
                <a:latin typeface="Calibri"/>
                <a:cs typeface="Calibri"/>
              </a:rPr>
              <a:t>т</a:t>
            </a:r>
            <a:r>
              <a:rPr sz="2800" dirty="0">
                <a:latin typeface="Calibri"/>
                <a:cs typeface="Calibri"/>
              </a:rPr>
              <a:t>е</a:t>
            </a:r>
            <a:r>
              <a:rPr sz="2800" spc="-10" dirty="0">
                <a:latin typeface="Calibri"/>
                <a:cs typeface="Calibri"/>
              </a:rPr>
              <a:t>рферон</a:t>
            </a:r>
            <a:r>
              <a:rPr sz="2800" dirty="0">
                <a:latin typeface="Calibri"/>
                <a:cs typeface="Calibri"/>
              </a:rPr>
              <a:t>а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dirty="0">
                <a:latin typeface="Calibri"/>
                <a:cs typeface="Calibri"/>
              </a:rPr>
              <a:t>		</a:t>
            </a:r>
            <a:r>
              <a:rPr sz="2800" spc="-5" dirty="0">
                <a:latin typeface="Calibri"/>
                <a:cs typeface="Calibri"/>
              </a:rPr>
              <a:t>ингаляции  интерферона и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др.</a:t>
            </a:r>
            <a:endParaRPr sz="28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  <a:tab pos="4690110" algn="l"/>
                <a:tab pos="7220584" algn="l"/>
              </a:tabLst>
            </a:pPr>
            <a:r>
              <a:rPr sz="2800" b="1" spc="35" dirty="0">
                <a:latin typeface="Calibri"/>
                <a:cs typeface="Calibri"/>
              </a:rPr>
              <a:t>1.4.</a:t>
            </a:r>
            <a:r>
              <a:rPr sz="2800" b="1" u="heavy" spc="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Катаболические </a:t>
            </a:r>
            <a:r>
              <a:rPr sz="28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методы</a:t>
            </a:r>
            <a:r>
              <a:rPr sz="2800" spc="-25" dirty="0">
                <a:latin typeface="Calibri"/>
                <a:cs typeface="Calibri"/>
              </a:rPr>
              <a:t>: </a:t>
            </a:r>
            <a:r>
              <a:rPr sz="2800" spc="-10" dirty="0">
                <a:latin typeface="Calibri"/>
                <a:cs typeface="Calibri"/>
              </a:rPr>
              <a:t>воздушные </a:t>
            </a:r>
            <a:r>
              <a:rPr sz="2800" spc="-5" dirty="0">
                <a:latin typeface="Calibri"/>
                <a:cs typeface="Calibri"/>
              </a:rPr>
              <a:t>ванны,  вибров</a:t>
            </a:r>
            <a:r>
              <a:rPr sz="2800" dirty="0">
                <a:latin typeface="Calibri"/>
                <a:cs typeface="Calibri"/>
              </a:rPr>
              <a:t>а</a:t>
            </a:r>
            <a:r>
              <a:rPr sz="2800" spc="-5" dirty="0">
                <a:latin typeface="Calibri"/>
                <a:cs typeface="Calibri"/>
              </a:rPr>
              <a:t>ку</a:t>
            </a:r>
            <a:r>
              <a:rPr sz="2800" spc="-30" dirty="0">
                <a:latin typeface="Calibri"/>
                <a:cs typeface="Calibri"/>
              </a:rPr>
              <a:t>у</a:t>
            </a:r>
            <a:r>
              <a:rPr sz="2800" spc="-25" dirty="0">
                <a:latin typeface="Calibri"/>
                <a:cs typeface="Calibri"/>
              </a:rPr>
              <a:t>м</a:t>
            </a:r>
            <a:r>
              <a:rPr sz="2800" spc="-35" dirty="0">
                <a:latin typeface="Calibri"/>
                <a:cs typeface="Calibri"/>
              </a:rPr>
              <a:t>т</a:t>
            </a:r>
            <a:r>
              <a:rPr sz="2800" spc="-5" dirty="0">
                <a:latin typeface="Calibri"/>
                <a:cs typeface="Calibri"/>
              </a:rPr>
              <a:t>ерапия,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оз</a:t>
            </a:r>
            <a:r>
              <a:rPr sz="2800" dirty="0">
                <a:latin typeface="Calibri"/>
                <a:cs typeface="Calibri"/>
              </a:rPr>
              <a:t>о</a:t>
            </a:r>
            <a:r>
              <a:rPr sz="2800" spc="-5" dirty="0">
                <a:latin typeface="Calibri"/>
                <a:cs typeface="Calibri"/>
              </a:rPr>
              <a:t>но</a:t>
            </a:r>
            <a:r>
              <a:rPr sz="2800" dirty="0">
                <a:latin typeface="Calibri"/>
                <a:cs typeface="Calibri"/>
              </a:rPr>
              <a:t>в</a:t>
            </a:r>
            <a:r>
              <a:rPr sz="2800" spc="-5" dirty="0">
                <a:latin typeface="Calibri"/>
                <a:cs typeface="Calibri"/>
              </a:rPr>
              <a:t>ые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ванны,  </a:t>
            </a:r>
            <a:r>
              <a:rPr sz="2800" spc="-10" dirty="0">
                <a:latin typeface="Calibri"/>
                <a:cs typeface="Calibri"/>
              </a:rPr>
              <a:t>кислородные </a:t>
            </a:r>
            <a:r>
              <a:rPr sz="2800" spc="-5" dirty="0">
                <a:latin typeface="Calibri"/>
                <a:cs typeface="Calibri"/>
              </a:rPr>
              <a:t>ванны и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др.</a:t>
            </a:r>
            <a:endParaRPr sz="2800">
              <a:latin typeface="Calibri"/>
              <a:cs typeface="Calibri"/>
            </a:endParaRPr>
          </a:p>
          <a:p>
            <a:pPr marL="355600" marR="5080" indent="-342900" algn="just">
              <a:lnSpc>
                <a:spcPts val="2690"/>
              </a:lnSpc>
              <a:spcBef>
                <a:spcPts val="650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spc="35" dirty="0">
                <a:latin typeface="Calibri"/>
                <a:cs typeface="Calibri"/>
              </a:rPr>
              <a:t>1.5.</a:t>
            </a:r>
            <a:r>
              <a:rPr sz="2800" b="1" u="heavy" spc="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Пластические </a:t>
            </a:r>
            <a:r>
              <a:rPr sz="28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методы</a:t>
            </a:r>
            <a:r>
              <a:rPr sz="2800" spc="-25" dirty="0">
                <a:latin typeface="Calibri"/>
                <a:cs typeface="Calibri"/>
              </a:rPr>
              <a:t>: </a:t>
            </a:r>
            <a:r>
              <a:rPr sz="2800" spc="-20" dirty="0">
                <a:latin typeface="Calibri"/>
                <a:cs typeface="Calibri"/>
              </a:rPr>
              <a:t>сероводородные </a:t>
            </a:r>
            <a:r>
              <a:rPr sz="2800" dirty="0">
                <a:latin typeface="Calibri"/>
                <a:cs typeface="Calibri"/>
              </a:rPr>
              <a:t>ванны,  </a:t>
            </a:r>
            <a:r>
              <a:rPr sz="2800" spc="-10" dirty="0">
                <a:latin typeface="Calibri"/>
                <a:cs typeface="Calibri"/>
              </a:rPr>
              <a:t>радоновые </a:t>
            </a:r>
            <a:r>
              <a:rPr sz="2800" spc="-5" dirty="0">
                <a:latin typeface="Calibri"/>
                <a:cs typeface="Calibri"/>
              </a:rPr>
              <a:t>ванны, </a:t>
            </a:r>
            <a:r>
              <a:rPr sz="2800" spc="-10" dirty="0">
                <a:latin typeface="Calibri"/>
                <a:cs typeface="Calibri"/>
              </a:rPr>
              <a:t>оксигенотерапия, </a:t>
            </a:r>
            <a:r>
              <a:rPr sz="2800" spc="-20" dirty="0">
                <a:latin typeface="Calibri"/>
                <a:cs typeface="Calibri"/>
              </a:rPr>
              <a:t>углекислые  </a:t>
            </a:r>
            <a:r>
              <a:rPr sz="2800" spc="-5" dirty="0">
                <a:latin typeface="Calibri"/>
                <a:cs typeface="Calibri"/>
              </a:rPr>
              <a:t>ванны и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др.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0062" y="214375"/>
            <a:ext cx="8229600" cy="106045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80010" rIns="0" bIns="0" rtlCol="0">
            <a:spAutoFit/>
          </a:bodyPr>
          <a:lstStyle/>
          <a:p>
            <a:pPr marL="1226185" marR="563245" indent="-660400">
              <a:lnSpc>
                <a:spcPct val="100000"/>
              </a:lnSpc>
              <a:spcBef>
                <a:spcPts val="630"/>
              </a:spcBef>
            </a:pPr>
            <a:r>
              <a:rPr sz="2800" spc="-5" dirty="0"/>
              <a:t>Классификация </a:t>
            </a:r>
            <a:r>
              <a:rPr sz="2800" spc="-10" dirty="0"/>
              <a:t>физических </a:t>
            </a:r>
            <a:r>
              <a:rPr sz="2800" spc="-25" dirty="0"/>
              <a:t>методов </a:t>
            </a:r>
            <a:r>
              <a:rPr sz="2800" spc="-5" dirty="0"/>
              <a:t>лечения  </a:t>
            </a:r>
            <a:r>
              <a:rPr sz="2800" spc="-10" dirty="0"/>
              <a:t>(Пономаренко </a:t>
            </a:r>
            <a:r>
              <a:rPr sz="2800" spc="-45" dirty="0"/>
              <a:t>Г.Н., </a:t>
            </a:r>
            <a:r>
              <a:rPr sz="2800" spc="-5" dirty="0"/>
              <a:t>2005; 2014 ;</a:t>
            </a:r>
            <a:r>
              <a:rPr sz="2800" spc="140" dirty="0"/>
              <a:t> </a:t>
            </a:r>
            <a:r>
              <a:rPr sz="2800" spc="-5" dirty="0"/>
              <a:t>2017)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5940" y="1720342"/>
            <a:ext cx="7847330" cy="275653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55600" marR="228600" indent="-342900">
              <a:lnSpc>
                <a:spcPct val="8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  <a:tab pos="2703830" algn="l"/>
                <a:tab pos="3726815" algn="l"/>
                <a:tab pos="4439920" algn="l"/>
                <a:tab pos="5939155" algn="l"/>
              </a:tabLst>
            </a:pPr>
            <a:r>
              <a:rPr sz="2800" b="1" spc="35" dirty="0">
                <a:latin typeface="Calibri"/>
                <a:cs typeface="Calibri"/>
              </a:rPr>
              <a:t>1.6.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Ионокорригирующие	</a:t>
            </a:r>
            <a:r>
              <a:rPr sz="28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методы</a:t>
            </a:r>
            <a:r>
              <a:rPr sz="2800" spc="-25" dirty="0">
                <a:latin typeface="Calibri"/>
                <a:cs typeface="Calibri"/>
              </a:rPr>
              <a:t>:	</a:t>
            </a:r>
            <a:r>
              <a:rPr sz="2800" spc="-5" dirty="0">
                <a:latin typeface="Calibri"/>
                <a:cs typeface="Calibri"/>
              </a:rPr>
              <a:t>питьевые  минеральные	</a:t>
            </a:r>
            <a:r>
              <a:rPr sz="2800" spc="-25" dirty="0">
                <a:latin typeface="Calibri"/>
                <a:cs typeface="Calibri"/>
              </a:rPr>
              <a:t>воды	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10" dirty="0">
                <a:latin typeface="Calibri"/>
                <a:cs typeface="Calibri"/>
              </a:rPr>
              <a:t>микроэлементами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др.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ts val="302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1.7.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Витаминостимулирующие</a:t>
            </a:r>
            <a:r>
              <a:rPr sz="2800" b="1" u="heavy" spc="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методы</a:t>
            </a:r>
            <a:r>
              <a:rPr sz="2800" spc="-25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355600" marR="5080">
              <a:lnSpc>
                <a:spcPct val="80000"/>
              </a:lnSpc>
              <a:spcBef>
                <a:spcPts val="335"/>
              </a:spcBef>
              <a:tabLst>
                <a:tab pos="5080000" algn="l"/>
              </a:tabLst>
            </a:pPr>
            <a:r>
              <a:rPr sz="2800" spc="-15" dirty="0">
                <a:latin typeface="Calibri"/>
                <a:cs typeface="Calibri"/>
              </a:rPr>
              <a:t>гелиотерапия,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СУФ-облучение	</a:t>
            </a:r>
            <a:r>
              <a:rPr sz="2800" spc="-10" dirty="0">
                <a:latin typeface="Calibri"/>
                <a:cs typeface="Calibri"/>
              </a:rPr>
              <a:t>(эритемные </a:t>
            </a:r>
            <a:r>
              <a:rPr sz="2800" spc="-15" dirty="0">
                <a:latin typeface="Calibri"/>
                <a:cs typeface="Calibri"/>
              </a:rPr>
              <a:t>дозы) 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др.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1.8.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Трофостимулирующие</a:t>
            </a:r>
            <a:r>
              <a:rPr sz="2800" b="1" u="heavy" spc="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методы</a:t>
            </a:r>
            <a:r>
              <a:rPr sz="2800" spc="-25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4366640"/>
            <a:ext cx="3345815" cy="79311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2690"/>
              </a:lnSpc>
              <a:spcBef>
                <a:spcPts val="740"/>
              </a:spcBef>
            </a:pPr>
            <a:r>
              <a:rPr sz="2800" spc="-5" dirty="0">
                <a:latin typeface="Calibri"/>
                <a:cs typeface="Calibri"/>
              </a:rPr>
              <a:t>ин</a:t>
            </a:r>
            <a:r>
              <a:rPr sz="2800" spc="-30" dirty="0">
                <a:latin typeface="Calibri"/>
                <a:cs typeface="Calibri"/>
              </a:rPr>
              <a:t>т</a:t>
            </a:r>
            <a:r>
              <a:rPr sz="2800" spc="-5" dirty="0">
                <a:latin typeface="Calibri"/>
                <a:cs typeface="Calibri"/>
              </a:rPr>
              <a:t>ер</a:t>
            </a:r>
            <a:r>
              <a:rPr sz="2800" spc="-15" dirty="0">
                <a:latin typeface="Calibri"/>
                <a:cs typeface="Calibri"/>
              </a:rPr>
              <a:t>ф</a:t>
            </a:r>
            <a:r>
              <a:rPr sz="2800" spc="-5" dirty="0">
                <a:latin typeface="Calibri"/>
                <a:cs typeface="Calibri"/>
              </a:rPr>
              <a:t>ерен</a:t>
            </a:r>
            <a:r>
              <a:rPr sz="2800" spc="-45" dirty="0">
                <a:latin typeface="Calibri"/>
                <a:cs typeface="Calibri"/>
              </a:rPr>
              <a:t>ц</a:t>
            </a:r>
            <a:r>
              <a:rPr sz="2800" spc="-35" dirty="0">
                <a:latin typeface="Calibri"/>
                <a:cs typeface="Calibri"/>
              </a:rPr>
              <a:t>т</a:t>
            </a:r>
            <a:r>
              <a:rPr sz="2800" spc="-5" dirty="0">
                <a:latin typeface="Calibri"/>
                <a:cs typeface="Calibri"/>
              </a:rPr>
              <a:t>ерапи</a:t>
            </a:r>
            <a:r>
              <a:rPr sz="2800" spc="-15" dirty="0">
                <a:latin typeface="Calibri"/>
                <a:cs typeface="Calibri"/>
              </a:rPr>
              <a:t>я</a:t>
            </a:r>
            <a:r>
              <a:rPr sz="2800" spc="-5" dirty="0">
                <a:latin typeface="Calibri"/>
                <a:cs typeface="Calibri"/>
              </a:rPr>
              <a:t>,  </a:t>
            </a:r>
            <a:r>
              <a:rPr sz="2800" spc="-15" dirty="0">
                <a:latin typeface="Calibri"/>
                <a:cs typeface="Calibri"/>
              </a:rPr>
              <a:t>электростимуляция,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84823" y="4366640"/>
            <a:ext cx="3563620" cy="79311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 indent="365125">
              <a:lnSpc>
                <a:spcPts val="2690"/>
              </a:lnSpc>
              <a:spcBef>
                <a:spcPts val="740"/>
              </a:spcBef>
            </a:pPr>
            <a:r>
              <a:rPr sz="2800" spc="-5" dirty="0">
                <a:latin typeface="Calibri"/>
                <a:cs typeface="Calibri"/>
              </a:rPr>
              <a:t>транскутанная  </a:t>
            </a:r>
            <a:r>
              <a:rPr sz="2800" spc="-10" dirty="0">
                <a:latin typeface="Calibri"/>
                <a:cs typeface="Calibri"/>
              </a:rPr>
              <a:t>лечебный </a:t>
            </a:r>
            <a:r>
              <a:rPr sz="2800" spc="-5" dirty="0">
                <a:latin typeface="Calibri"/>
                <a:cs typeface="Calibri"/>
              </a:rPr>
              <a:t>массаж и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др.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0"/>
            <a:ext cx="8229600" cy="1285875"/>
          </a:xfrm>
          <a:custGeom>
            <a:avLst/>
            <a:gdLst/>
            <a:ahLst/>
            <a:cxnLst/>
            <a:rect l="l" t="t" r="r" b="b"/>
            <a:pathLst>
              <a:path w="8229600" h="1285875">
                <a:moveTo>
                  <a:pt x="0" y="1285875"/>
                </a:moveTo>
                <a:lnTo>
                  <a:pt x="8229600" y="1285875"/>
                </a:lnTo>
                <a:lnTo>
                  <a:pt x="8229600" y="0"/>
                </a:lnTo>
                <a:lnTo>
                  <a:pt x="0" y="0"/>
                </a:lnTo>
                <a:lnTo>
                  <a:pt x="0" y="128587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0818" y="218948"/>
            <a:ext cx="7127875" cy="8934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4840" marR="5080" indent="-612775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Классификация </a:t>
            </a:r>
            <a:r>
              <a:rPr sz="2800" spc="-5" dirty="0"/>
              <a:t>физических </a:t>
            </a:r>
            <a:r>
              <a:rPr sz="2800" spc="-25" dirty="0"/>
              <a:t>методов </a:t>
            </a:r>
            <a:r>
              <a:rPr sz="2800" spc="-5" dirty="0"/>
              <a:t>лечения  </a:t>
            </a:r>
            <a:r>
              <a:rPr sz="2800" spc="-10" dirty="0"/>
              <a:t>(Пономаренко </a:t>
            </a:r>
            <a:r>
              <a:rPr sz="2800" spc="-45" dirty="0"/>
              <a:t>Г.Н., </a:t>
            </a:r>
            <a:r>
              <a:rPr sz="2900" dirty="0"/>
              <a:t>2005; 2014 ;</a:t>
            </a:r>
            <a:r>
              <a:rPr sz="2900" spc="40" dirty="0"/>
              <a:t> </a:t>
            </a:r>
            <a:r>
              <a:rPr sz="2900" dirty="0"/>
              <a:t>2017)</a:t>
            </a:r>
            <a:endParaRPr sz="2900"/>
          </a:p>
        </p:txBody>
      </p:sp>
      <p:sp>
        <p:nvSpPr>
          <p:cNvPr id="4" name="object 4"/>
          <p:cNvSpPr txBox="1"/>
          <p:nvPr/>
        </p:nvSpPr>
        <p:spPr>
          <a:xfrm>
            <a:off x="329590" y="1259586"/>
            <a:ext cx="44900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Calibri"/>
                <a:cs typeface="Calibri"/>
              </a:rPr>
              <a:t>1.9.Вегетокорригирующие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56664" y="1678177"/>
            <a:ext cx="7447915" cy="0"/>
          </a:xfrm>
          <a:custGeom>
            <a:avLst/>
            <a:gdLst/>
            <a:ahLst/>
            <a:cxnLst/>
            <a:rect l="l" t="t" r="r" b="b"/>
            <a:pathLst>
              <a:path w="7447915">
                <a:moveTo>
                  <a:pt x="0" y="0"/>
                </a:moveTo>
                <a:lnTo>
                  <a:pt x="7447788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797041" y="1259586"/>
            <a:ext cx="3017520" cy="75057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 marR="5080" indent="1736089">
              <a:lnSpc>
                <a:spcPct val="70100"/>
              </a:lnSpc>
              <a:spcBef>
                <a:spcPts val="1100"/>
              </a:spcBef>
              <a:tabLst>
                <a:tab pos="2812415" algn="l"/>
              </a:tabLst>
            </a:pPr>
            <a:r>
              <a:rPr sz="2800" spc="-10" dirty="0">
                <a:latin typeface="Calibri"/>
                <a:cs typeface="Calibri"/>
              </a:rPr>
              <a:t>ме</a:t>
            </a:r>
            <a:r>
              <a:rPr sz="2800" spc="-55" dirty="0">
                <a:latin typeface="Calibri"/>
                <a:cs typeface="Calibri"/>
              </a:rPr>
              <a:t>т</a:t>
            </a:r>
            <a:r>
              <a:rPr sz="2800" spc="-90" dirty="0">
                <a:latin typeface="Calibri"/>
                <a:cs typeface="Calibri"/>
              </a:rPr>
              <a:t>о</a:t>
            </a:r>
            <a:r>
              <a:rPr sz="2800" spc="-10" dirty="0">
                <a:latin typeface="Calibri"/>
                <a:cs typeface="Calibri"/>
              </a:rPr>
              <a:t>ды</a:t>
            </a:r>
            <a:r>
              <a:rPr sz="2800" spc="-5" dirty="0">
                <a:latin typeface="Calibri"/>
                <a:cs typeface="Calibri"/>
              </a:rPr>
              <a:t>:  </a:t>
            </a:r>
            <a:r>
              <a:rPr sz="2800" spc="-10" dirty="0">
                <a:latin typeface="Calibri"/>
                <a:cs typeface="Calibri"/>
              </a:rPr>
              <a:t>дарсон</a:t>
            </a:r>
            <a:r>
              <a:rPr sz="2800" dirty="0">
                <a:latin typeface="Calibri"/>
                <a:cs typeface="Calibri"/>
              </a:rPr>
              <a:t>в</a:t>
            </a:r>
            <a:r>
              <a:rPr sz="2800" spc="-5" dirty="0">
                <a:latin typeface="Calibri"/>
                <a:cs typeface="Calibri"/>
              </a:rPr>
              <a:t>ализа</a:t>
            </a:r>
            <a:r>
              <a:rPr sz="2800" spc="-25" dirty="0">
                <a:latin typeface="Calibri"/>
                <a:cs typeface="Calibri"/>
              </a:rPr>
              <a:t>ц</a:t>
            </a:r>
            <a:r>
              <a:rPr sz="2800" spc="-5" dirty="0">
                <a:latin typeface="Calibri"/>
                <a:cs typeface="Calibri"/>
              </a:rPr>
              <a:t>ия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2490" y="1558239"/>
            <a:ext cx="4887595" cy="75057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1105"/>
              </a:spcBef>
              <a:tabLst>
                <a:tab pos="3641725" algn="l"/>
              </a:tabLst>
            </a:pPr>
            <a:r>
              <a:rPr sz="2800" spc="-5" dirty="0">
                <a:latin typeface="Calibri"/>
                <a:cs typeface="Calibri"/>
              </a:rPr>
              <a:t>амплип</a:t>
            </a:r>
            <a:r>
              <a:rPr sz="2800" spc="-105" dirty="0">
                <a:latin typeface="Calibri"/>
                <a:cs typeface="Calibri"/>
              </a:rPr>
              <a:t>у</a:t>
            </a:r>
            <a:r>
              <a:rPr sz="2800" spc="-10" dirty="0">
                <a:latin typeface="Calibri"/>
                <a:cs typeface="Calibri"/>
              </a:rPr>
              <a:t>льс</a:t>
            </a:r>
            <a:r>
              <a:rPr sz="2800" spc="-35" dirty="0">
                <a:latin typeface="Calibri"/>
                <a:cs typeface="Calibri"/>
              </a:rPr>
              <a:t>т</a:t>
            </a:r>
            <a:r>
              <a:rPr sz="2800" spc="-5" dirty="0">
                <a:latin typeface="Calibri"/>
                <a:cs typeface="Calibri"/>
              </a:rPr>
              <a:t>ер</a:t>
            </a:r>
            <a:r>
              <a:rPr sz="2800" dirty="0">
                <a:latin typeface="Calibri"/>
                <a:cs typeface="Calibri"/>
              </a:rPr>
              <a:t>а</a:t>
            </a:r>
            <a:r>
              <a:rPr sz="2800" spc="-5" dirty="0">
                <a:latin typeface="Calibri"/>
                <a:cs typeface="Calibri"/>
              </a:rPr>
              <a:t>пи</a:t>
            </a:r>
            <a:r>
              <a:rPr sz="2800" dirty="0">
                <a:latin typeface="Calibri"/>
                <a:cs typeface="Calibri"/>
              </a:rPr>
              <a:t>я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м</a:t>
            </a:r>
            <a:r>
              <a:rPr sz="2800" spc="-15" dirty="0">
                <a:latin typeface="Calibri"/>
                <a:cs typeface="Calibri"/>
              </a:rPr>
              <a:t>е</a:t>
            </a:r>
            <a:r>
              <a:rPr sz="2800" spc="-5" dirty="0">
                <a:latin typeface="Calibri"/>
                <a:cs typeface="Calibri"/>
              </a:rPr>
              <a:t>стная  </a:t>
            </a:r>
            <a:r>
              <a:rPr sz="2800" spc="-10" dirty="0">
                <a:latin typeface="Calibri"/>
                <a:cs typeface="Calibri"/>
              </a:rPr>
              <a:t>др.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9590" y="2241295"/>
            <a:ext cx="49510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1.10.Иммуностимулирующие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16685" y="2659507"/>
            <a:ext cx="7289800" cy="0"/>
          </a:xfrm>
          <a:custGeom>
            <a:avLst/>
            <a:gdLst/>
            <a:ahLst/>
            <a:cxnLst/>
            <a:rect l="l" t="t" r="r" b="b"/>
            <a:pathLst>
              <a:path w="7289800">
                <a:moveTo>
                  <a:pt x="0" y="0"/>
                </a:moveTo>
                <a:lnTo>
                  <a:pt x="7289292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533258" y="2241295"/>
            <a:ext cx="12820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latin typeface="Calibri"/>
                <a:cs typeface="Calibri"/>
              </a:rPr>
              <a:t>методы: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9590" y="2539999"/>
            <a:ext cx="8485505" cy="2031364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55600" marR="6350" algn="just">
              <a:lnSpc>
                <a:spcPct val="70000"/>
              </a:lnSpc>
              <a:spcBef>
                <a:spcPts val="1100"/>
              </a:spcBef>
            </a:pPr>
            <a:r>
              <a:rPr sz="2800" spc="-15" dirty="0">
                <a:latin typeface="Calibri"/>
                <a:cs typeface="Calibri"/>
              </a:rPr>
              <a:t>гелиотерапия, </a:t>
            </a:r>
            <a:r>
              <a:rPr sz="2800" spc="-10" dirty="0">
                <a:latin typeface="Calibri"/>
                <a:cs typeface="Calibri"/>
              </a:rPr>
              <a:t>нормобарическая гипокситерапия,  аутотрансфузия </a:t>
            </a:r>
            <a:r>
              <a:rPr sz="2800" dirty="0">
                <a:latin typeface="Calibri"/>
                <a:cs typeface="Calibri"/>
              </a:rPr>
              <a:t>крови </a:t>
            </a:r>
            <a:r>
              <a:rPr sz="2800" spc="-15" dirty="0">
                <a:latin typeface="Calibri"/>
                <a:cs typeface="Calibri"/>
              </a:rPr>
              <a:t>ДУФ-излучение, </a:t>
            </a:r>
            <a:r>
              <a:rPr sz="2800" spc="-10" dirty="0">
                <a:latin typeface="Calibri"/>
                <a:cs typeface="Calibri"/>
              </a:rPr>
              <a:t>КВЧ-терапия 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др.</a:t>
            </a:r>
            <a:endParaRPr sz="28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7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5162550" algn="l"/>
              </a:tabLst>
            </a:pPr>
            <a:r>
              <a:rPr sz="2800" b="1" dirty="0">
                <a:latin typeface="Calibri"/>
                <a:cs typeface="Calibri"/>
              </a:rPr>
              <a:t>1.11.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Иммуносупрессивные </a:t>
            </a:r>
            <a:r>
              <a:rPr sz="28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методы</a:t>
            </a:r>
            <a:r>
              <a:rPr sz="2800" spc="-25" dirty="0">
                <a:latin typeface="Calibri"/>
                <a:cs typeface="Calibri"/>
              </a:rPr>
              <a:t>: </a:t>
            </a:r>
            <a:r>
              <a:rPr sz="2800" spc="-10" dirty="0">
                <a:latin typeface="Calibri"/>
                <a:cs typeface="Calibri"/>
              </a:rPr>
              <a:t>электрофорез  </a:t>
            </a:r>
            <a:r>
              <a:rPr sz="2800" spc="-5" dirty="0">
                <a:latin typeface="Calibri"/>
                <a:cs typeface="Calibri"/>
              </a:rPr>
              <a:t>им</a:t>
            </a:r>
            <a:r>
              <a:rPr sz="2800" spc="-20" dirty="0">
                <a:latin typeface="Calibri"/>
                <a:cs typeface="Calibri"/>
              </a:rPr>
              <a:t>м</a:t>
            </a:r>
            <a:r>
              <a:rPr sz="2800" spc="-5" dirty="0">
                <a:latin typeface="Calibri"/>
                <a:cs typeface="Calibri"/>
              </a:rPr>
              <a:t>уном</a:t>
            </a:r>
            <a:r>
              <a:rPr sz="2800" spc="-80" dirty="0">
                <a:latin typeface="Calibri"/>
                <a:cs typeface="Calibri"/>
              </a:rPr>
              <a:t>о</a:t>
            </a:r>
            <a:r>
              <a:rPr sz="2800" spc="-35" dirty="0">
                <a:latin typeface="Calibri"/>
                <a:cs typeface="Calibri"/>
              </a:rPr>
              <a:t>д</a:t>
            </a:r>
            <a:r>
              <a:rPr sz="2800" spc="-95" dirty="0">
                <a:latin typeface="Calibri"/>
                <a:cs typeface="Calibri"/>
              </a:rPr>
              <a:t>у</a:t>
            </a:r>
            <a:r>
              <a:rPr sz="2800" spc="-10" dirty="0">
                <a:latin typeface="Calibri"/>
                <a:cs typeface="Calibri"/>
              </a:rPr>
              <a:t>ля</a:t>
            </a:r>
            <a:r>
              <a:rPr sz="2800" spc="-50" dirty="0">
                <a:latin typeface="Calibri"/>
                <a:cs typeface="Calibri"/>
              </a:rPr>
              <a:t>т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dirty="0">
                <a:latin typeface="Calibri"/>
                <a:cs typeface="Calibri"/>
              </a:rPr>
              <a:t>р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dirty="0">
                <a:latin typeface="Calibri"/>
                <a:cs typeface="Calibri"/>
              </a:rPr>
              <a:t>в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им</a:t>
            </a:r>
            <a:r>
              <a:rPr sz="2800" spc="-20" dirty="0">
                <a:latin typeface="Calibri"/>
                <a:cs typeface="Calibri"/>
              </a:rPr>
              <a:t>м</a:t>
            </a:r>
            <a:r>
              <a:rPr sz="2800" spc="-5" dirty="0">
                <a:latin typeface="Calibri"/>
                <a:cs typeface="Calibri"/>
              </a:rPr>
              <a:t>уносупресса</a:t>
            </a:r>
            <a:r>
              <a:rPr sz="2800" dirty="0">
                <a:latin typeface="Calibri"/>
                <a:cs typeface="Calibri"/>
              </a:rPr>
              <a:t>н</a:t>
            </a:r>
            <a:r>
              <a:rPr sz="2800" spc="-45" dirty="0">
                <a:latin typeface="Calibri"/>
                <a:cs typeface="Calibri"/>
              </a:rPr>
              <a:t>т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dirty="0">
                <a:latin typeface="Calibri"/>
                <a:cs typeface="Calibri"/>
              </a:rPr>
              <a:t>в</a:t>
            </a:r>
            <a:r>
              <a:rPr sz="2800" spc="-5" dirty="0">
                <a:latin typeface="Calibri"/>
                <a:cs typeface="Calibri"/>
              </a:rPr>
              <a:t>,  </a:t>
            </a:r>
            <a:r>
              <a:rPr sz="2800" spc="-10" dirty="0">
                <a:latin typeface="Calibri"/>
                <a:cs typeface="Calibri"/>
              </a:rPr>
              <a:t>аэрокроиотерапия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др.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18208" y="5305297"/>
            <a:ext cx="7287895" cy="0"/>
          </a:xfrm>
          <a:custGeom>
            <a:avLst/>
            <a:gdLst/>
            <a:ahLst/>
            <a:cxnLst/>
            <a:rect l="l" t="t" r="r" b="b"/>
            <a:pathLst>
              <a:path w="7287895">
                <a:moveTo>
                  <a:pt x="0" y="0"/>
                </a:moveTo>
                <a:lnTo>
                  <a:pt x="7287768" y="0"/>
                </a:lnTo>
              </a:path>
            </a:pathLst>
          </a:custGeom>
          <a:ln w="22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856221" y="4887595"/>
            <a:ext cx="1958975" cy="75057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 marR="5080" indent="676910">
              <a:lnSpc>
                <a:spcPct val="70000"/>
              </a:lnSpc>
              <a:spcBef>
                <a:spcPts val="1100"/>
              </a:spcBef>
            </a:pPr>
            <a:r>
              <a:rPr sz="2800" spc="-10" dirty="0">
                <a:latin typeface="Calibri"/>
                <a:cs typeface="Calibri"/>
              </a:rPr>
              <a:t>ме</a:t>
            </a:r>
            <a:r>
              <a:rPr sz="2800" spc="-55" dirty="0">
                <a:latin typeface="Calibri"/>
                <a:cs typeface="Calibri"/>
              </a:rPr>
              <a:t>т</a:t>
            </a:r>
            <a:r>
              <a:rPr sz="2800" spc="-80" dirty="0">
                <a:latin typeface="Calibri"/>
                <a:cs typeface="Calibri"/>
              </a:rPr>
              <a:t>о</a:t>
            </a:r>
            <a:r>
              <a:rPr sz="2800" spc="-10" dirty="0">
                <a:latin typeface="Calibri"/>
                <a:cs typeface="Calibri"/>
              </a:rPr>
              <a:t>д</a:t>
            </a:r>
            <a:r>
              <a:rPr sz="2800" spc="-5" dirty="0">
                <a:latin typeface="Calibri"/>
                <a:cs typeface="Calibri"/>
              </a:rPr>
              <a:t>ы:  </a:t>
            </a:r>
            <a:r>
              <a:rPr sz="2800" spc="-10" dirty="0">
                <a:latin typeface="Calibri"/>
                <a:cs typeface="Calibri"/>
              </a:rPr>
              <a:t>резон</a:t>
            </a:r>
            <a:r>
              <a:rPr sz="2800" dirty="0">
                <a:latin typeface="Calibri"/>
                <a:cs typeface="Calibri"/>
              </a:rPr>
              <a:t>а</a:t>
            </a:r>
            <a:r>
              <a:rPr sz="2800" spc="-5" dirty="0">
                <a:latin typeface="Calibri"/>
                <a:cs typeface="Calibri"/>
              </a:rPr>
              <a:t>н</a:t>
            </a:r>
            <a:r>
              <a:rPr sz="2800" dirty="0">
                <a:latin typeface="Calibri"/>
                <a:cs typeface="Calibri"/>
              </a:rPr>
              <a:t>с</a:t>
            </a:r>
            <a:r>
              <a:rPr sz="2800" spc="-5" dirty="0">
                <a:latin typeface="Calibri"/>
                <a:cs typeface="Calibri"/>
              </a:rPr>
              <a:t>н</a:t>
            </a:r>
            <a:r>
              <a:rPr sz="2800" dirty="0">
                <a:latin typeface="Calibri"/>
                <a:cs typeface="Calibri"/>
              </a:rPr>
              <a:t>а</a:t>
            </a:r>
            <a:r>
              <a:rPr sz="2800" spc="-5" dirty="0">
                <a:latin typeface="Calibri"/>
                <a:cs typeface="Calibri"/>
              </a:rPr>
              <a:t>я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9590" y="4887595"/>
            <a:ext cx="5591175" cy="1049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2855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1.12.Гипосенсибилизирующие</a:t>
            </a:r>
            <a:endParaRPr sz="2800">
              <a:latin typeface="Calibri"/>
              <a:cs typeface="Calibri"/>
            </a:endParaRPr>
          </a:p>
          <a:p>
            <a:pPr marL="355600" marR="5080">
              <a:lnSpc>
                <a:spcPct val="70100"/>
              </a:lnSpc>
              <a:spcBef>
                <a:spcPts val="500"/>
              </a:spcBef>
              <a:tabLst>
                <a:tab pos="3187700" algn="l"/>
              </a:tabLst>
            </a:pPr>
            <a:r>
              <a:rPr sz="2800" spc="-5" dirty="0">
                <a:latin typeface="Calibri"/>
                <a:cs typeface="Calibri"/>
              </a:rPr>
              <a:t>сп</a:t>
            </a:r>
            <a:r>
              <a:rPr sz="2800" spc="-55" dirty="0">
                <a:latin typeface="Calibri"/>
                <a:cs typeface="Calibri"/>
              </a:rPr>
              <a:t>е</a:t>
            </a:r>
            <a:r>
              <a:rPr sz="2800" spc="-10" dirty="0">
                <a:latin typeface="Calibri"/>
                <a:cs typeface="Calibri"/>
              </a:rPr>
              <a:t>ле</a:t>
            </a:r>
            <a:r>
              <a:rPr sz="2800" spc="-30" dirty="0">
                <a:latin typeface="Calibri"/>
                <a:cs typeface="Calibri"/>
              </a:rPr>
              <a:t>о</a:t>
            </a:r>
            <a:r>
              <a:rPr sz="2800" spc="-35" dirty="0">
                <a:latin typeface="Calibri"/>
                <a:cs typeface="Calibri"/>
              </a:rPr>
              <a:t>т</a:t>
            </a:r>
            <a:r>
              <a:rPr sz="2800" spc="-5" dirty="0">
                <a:latin typeface="Calibri"/>
                <a:cs typeface="Calibri"/>
              </a:rPr>
              <a:t>ер</a:t>
            </a:r>
            <a:r>
              <a:rPr sz="2800" dirty="0">
                <a:latin typeface="Calibri"/>
                <a:cs typeface="Calibri"/>
              </a:rPr>
              <a:t>а</a:t>
            </a:r>
            <a:r>
              <a:rPr sz="2800" spc="-5" dirty="0">
                <a:latin typeface="Calibri"/>
                <a:cs typeface="Calibri"/>
              </a:rPr>
              <a:t>пи</a:t>
            </a:r>
            <a:r>
              <a:rPr sz="2800" spc="-15" dirty="0">
                <a:latin typeface="Calibri"/>
                <a:cs typeface="Calibri"/>
              </a:rPr>
              <a:t>я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микров</a:t>
            </a:r>
            <a:r>
              <a:rPr sz="2800" spc="-45" dirty="0">
                <a:latin typeface="Calibri"/>
                <a:cs typeface="Calibri"/>
              </a:rPr>
              <a:t>о</a:t>
            </a:r>
            <a:r>
              <a:rPr sz="2800" spc="-10" dirty="0">
                <a:latin typeface="Calibri"/>
                <a:cs typeface="Calibri"/>
              </a:rPr>
              <a:t>лн</a:t>
            </a:r>
            <a:r>
              <a:rPr sz="2800" spc="-5" dirty="0">
                <a:latin typeface="Calibri"/>
                <a:cs typeface="Calibri"/>
              </a:rPr>
              <a:t>ов</a:t>
            </a:r>
            <a:r>
              <a:rPr sz="2800" dirty="0">
                <a:latin typeface="Calibri"/>
                <a:cs typeface="Calibri"/>
              </a:rPr>
              <a:t>а</a:t>
            </a:r>
            <a:r>
              <a:rPr sz="2800" spc="-5" dirty="0">
                <a:latin typeface="Calibri"/>
                <a:cs typeface="Calibri"/>
              </a:rPr>
              <a:t>я  </a:t>
            </a:r>
            <a:r>
              <a:rPr sz="2800" spc="-10" dirty="0">
                <a:latin typeface="Calibri"/>
                <a:cs typeface="Calibri"/>
              </a:rPr>
              <a:t>терапия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др.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0"/>
            <a:ext cx="8229600" cy="1285875"/>
          </a:xfrm>
          <a:custGeom>
            <a:avLst/>
            <a:gdLst/>
            <a:ahLst/>
            <a:cxnLst/>
            <a:rect l="l" t="t" r="r" b="b"/>
            <a:pathLst>
              <a:path w="8229600" h="1285875">
                <a:moveTo>
                  <a:pt x="0" y="1285875"/>
                </a:moveTo>
                <a:lnTo>
                  <a:pt x="8229600" y="1285875"/>
                </a:lnTo>
                <a:lnTo>
                  <a:pt x="8229600" y="0"/>
                </a:lnTo>
                <a:lnTo>
                  <a:pt x="0" y="0"/>
                </a:lnTo>
                <a:lnTo>
                  <a:pt x="0" y="128587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0818" y="218948"/>
            <a:ext cx="7127875" cy="8934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4840" marR="5080" indent="-612775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Классификация </a:t>
            </a:r>
            <a:r>
              <a:rPr sz="2800" spc="-5" dirty="0"/>
              <a:t>физических </a:t>
            </a:r>
            <a:r>
              <a:rPr sz="2800" spc="-25" dirty="0"/>
              <a:t>методов </a:t>
            </a:r>
            <a:r>
              <a:rPr sz="2800" spc="-5" dirty="0"/>
              <a:t>лечения  </a:t>
            </a:r>
            <a:r>
              <a:rPr sz="2800" spc="-10" dirty="0"/>
              <a:t>(Пономаренко </a:t>
            </a:r>
            <a:r>
              <a:rPr sz="2800" spc="-45" dirty="0"/>
              <a:t>Г.Н., </a:t>
            </a:r>
            <a:r>
              <a:rPr sz="2900" dirty="0"/>
              <a:t>2005; 2014 ;</a:t>
            </a:r>
            <a:r>
              <a:rPr sz="2900" spc="40" dirty="0"/>
              <a:t> </a:t>
            </a:r>
            <a:r>
              <a:rPr sz="2900" dirty="0"/>
              <a:t>2017)</a:t>
            </a:r>
            <a:endParaRPr sz="2900"/>
          </a:p>
        </p:txBody>
      </p:sp>
      <p:sp>
        <p:nvSpPr>
          <p:cNvPr id="4" name="object 4"/>
          <p:cNvSpPr txBox="1"/>
          <p:nvPr/>
        </p:nvSpPr>
        <p:spPr>
          <a:xfrm>
            <a:off x="78739" y="1291590"/>
            <a:ext cx="64033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  <a:tab pos="1841500" algn="l"/>
              </a:tabLst>
            </a:pPr>
            <a:r>
              <a:rPr sz="2800" b="1" spc="-5" dirty="0">
                <a:latin typeface="Calibri"/>
                <a:cs typeface="Calibri"/>
              </a:rPr>
              <a:t>1.13.	Мембраностабилизирующие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20239" y="1710182"/>
            <a:ext cx="6821805" cy="0"/>
          </a:xfrm>
          <a:custGeom>
            <a:avLst/>
            <a:gdLst/>
            <a:ahLst/>
            <a:cxnLst/>
            <a:rect l="l" t="t" r="r" b="b"/>
            <a:pathLst>
              <a:path w="6821805">
                <a:moveTo>
                  <a:pt x="0" y="0"/>
                </a:moveTo>
                <a:lnTo>
                  <a:pt x="6821423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567421" y="1291590"/>
            <a:ext cx="12833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latin typeface="Calibri"/>
                <a:cs typeface="Calibri"/>
              </a:rPr>
              <a:t>методы: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1632915"/>
            <a:ext cx="8432165" cy="79375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ts val="2690"/>
              </a:lnSpc>
              <a:spcBef>
                <a:spcPts val="745"/>
              </a:spcBef>
              <a:tabLst>
                <a:tab pos="2447925" algn="l"/>
                <a:tab pos="6839584" algn="l"/>
              </a:tabLst>
            </a:pPr>
            <a:r>
              <a:rPr sz="2800" spc="-55" dirty="0">
                <a:latin typeface="Calibri"/>
                <a:cs typeface="Calibri"/>
              </a:rPr>
              <a:t>э</a:t>
            </a:r>
            <a:r>
              <a:rPr sz="2800" spc="-10" dirty="0">
                <a:latin typeface="Calibri"/>
                <a:cs typeface="Calibri"/>
              </a:rPr>
              <a:t>лект</a:t>
            </a:r>
            <a:r>
              <a:rPr sz="2800" spc="-20" dirty="0">
                <a:latin typeface="Calibri"/>
                <a:cs typeface="Calibri"/>
              </a:rPr>
              <a:t>р</a:t>
            </a:r>
            <a:r>
              <a:rPr sz="2800" spc="5" dirty="0">
                <a:latin typeface="Calibri"/>
                <a:cs typeface="Calibri"/>
              </a:rPr>
              <a:t>о</a:t>
            </a:r>
            <a:r>
              <a:rPr sz="2800" spc="-10" dirty="0">
                <a:latin typeface="Calibri"/>
                <a:cs typeface="Calibri"/>
              </a:rPr>
              <a:t>форе</a:t>
            </a:r>
            <a:r>
              <a:rPr sz="2800" spc="-5" dirty="0">
                <a:latin typeface="Calibri"/>
                <a:cs typeface="Calibri"/>
              </a:rPr>
              <a:t>з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м</a:t>
            </a:r>
            <a:r>
              <a:rPr sz="2800" spc="-30" dirty="0">
                <a:latin typeface="Calibri"/>
                <a:cs typeface="Calibri"/>
              </a:rPr>
              <a:t>е</a:t>
            </a:r>
            <a:r>
              <a:rPr sz="2800" spc="-10" dirty="0">
                <a:latin typeface="Calibri"/>
                <a:cs typeface="Calibri"/>
              </a:rPr>
              <a:t>мбраностабилиза</a:t>
            </a:r>
            <a:r>
              <a:rPr sz="2800" spc="-50" dirty="0">
                <a:latin typeface="Calibri"/>
                <a:cs typeface="Calibri"/>
              </a:rPr>
              <a:t>т</a:t>
            </a:r>
            <a:r>
              <a:rPr sz="2800" spc="-10" dirty="0">
                <a:latin typeface="Calibri"/>
                <a:cs typeface="Calibri"/>
              </a:rPr>
              <a:t>оров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5" dirty="0">
                <a:latin typeface="Calibri"/>
                <a:cs typeface="Calibri"/>
              </a:rPr>
              <a:t>н</a:t>
            </a:r>
            <a:r>
              <a:rPr sz="2800" spc="-5" dirty="0">
                <a:latin typeface="Calibri"/>
                <a:cs typeface="Calibri"/>
              </a:rPr>
              <a:t>гал</a:t>
            </a:r>
            <a:r>
              <a:rPr sz="2800" spc="-20" dirty="0">
                <a:latin typeface="Calibri"/>
                <a:cs typeface="Calibri"/>
              </a:rPr>
              <a:t>я</a:t>
            </a:r>
            <a:r>
              <a:rPr sz="2800" spc="-5" dirty="0">
                <a:latin typeface="Calibri"/>
                <a:cs typeface="Calibri"/>
              </a:rPr>
              <a:t>ция  </a:t>
            </a:r>
            <a:r>
              <a:rPr sz="2800" spc="-15" dirty="0">
                <a:latin typeface="Calibri"/>
                <a:cs typeface="Calibri"/>
              </a:rPr>
              <a:t>бронхолитиков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др.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20239" y="3246373"/>
            <a:ext cx="6821805" cy="0"/>
          </a:xfrm>
          <a:custGeom>
            <a:avLst/>
            <a:gdLst/>
            <a:ahLst/>
            <a:cxnLst/>
            <a:rect l="l" t="t" r="r" b="b"/>
            <a:pathLst>
              <a:path w="6821805">
                <a:moveTo>
                  <a:pt x="0" y="0"/>
                </a:moveTo>
                <a:lnTo>
                  <a:pt x="6821423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567421" y="2827985"/>
            <a:ext cx="12833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м</a:t>
            </a:r>
            <a:r>
              <a:rPr sz="2800" spc="-15" dirty="0">
                <a:latin typeface="Calibri"/>
                <a:cs typeface="Calibri"/>
              </a:rPr>
              <a:t>е</a:t>
            </a:r>
            <a:r>
              <a:rPr sz="2800" spc="-45" dirty="0">
                <a:latin typeface="Calibri"/>
                <a:cs typeface="Calibri"/>
              </a:rPr>
              <a:t>т</a:t>
            </a:r>
            <a:r>
              <a:rPr sz="2800" spc="-80" dirty="0">
                <a:latin typeface="Calibri"/>
                <a:cs typeface="Calibri"/>
              </a:rPr>
              <a:t>о</a:t>
            </a:r>
            <a:r>
              <a:rPr sz="2800" spc="-10" dirty="0">
                <a:latin typeface="Calibri"/>
                <a:cs typeface="Calibri"/>
              </a:rPr>
              <a:t>д</a:t>
            </a:r>
            <a:r>
              <a:rPr sz="2800" dirty="0">
                <a:latin typeface="Calibri"/>
                <a:cs typeface="Calibri"/>
              </a:rPr>
              <a:t>ы</a:t>
            </a:r>
            <a:r>
              <a:rPr sz="2800" spc="-5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39" y="2827985"/>
            <a:ext cx="4877435" cy="793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3025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  <a:tab pos="1841500" algn="l"/>
              </a:tabLst>
            </a:pPr>
            <a:r>
              <a:rPr sz="2800" b="1" spc="-5" dirty="0">
                <a:latin typeface="Calibri"/>
                <a:cs typeface="Calibri"/>
              </a:rPr>
              <a:t>1.14.	Антигипоксические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ts val="3025"/>
              </a:lnSpc>
            </a:pPr>
            <a:r>
              <a:rPr sz="2800" spc="-10" dirty="0">
                <a:latin typeface="Calibri"/>
                <a:cs typeface="Calibri"/>
              </a:rPr>
              <a:t>оксигенотерапия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-10" dirty="0">
                <a:latin typeface="Calibri"/>
                <a:cs typeface="Calibri"/>
              </a:rPr>
              <a:t> др.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65860" y="4441063"/>
            <a:ext cx="7574280" cy="0"/>
          </a:xfrm>
          <a:custGeom>
            <a:avLst/>
            <a:gdLst/>
            <a:ahLst/>
            <a:cxnLst/>
            <a:rect l="l" t="t" r="r" b="b"/>
            <a:pathLst>
              <a:path w="7574280">
                <a:moveTo>
                  <a:pt x="0" y="0"/>
                </a:moveTo>
                <a:lnTo>
                  <a:pt x="7574280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8739" y="4023182"/>
            <a:ext cx="8773795" cy="113474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marR="5080" indent="-342900" algn="just">
              <a:lnSpc>
                <a:spcPct val="8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spc="-15" dirty="0">
                <a:latin typeface="Calibri"/>
                <a:cs typeface="Calibri"/>
              </a:rPr>
              <a:t>1.15.Онкодеструктивные </a:t>
            </a:r>
            <a:r>
              <a:rPr sz="2800" spc="-10" dirty="0">
                <a:latin typeface="Calibri"/>
                <a:cs typeface="Calibri"/>
              </a:rPr>
              <a:t>(цитолитические) </a:t>
            </a:r>
            <a:r>
              <a:rPr sz="2800" spc="-25" dirty="0">
                <a:latin typeface="Calibri"/>
                <a:cs typeface="Calibri"/>
              </a:rPr>
              <a:t>методы:  </a:t>
            </a:r>
            <a:r>
              <a:rPr sz="2800" spc="-15" dirty="0">
                <a:latin typeface="Calibri"/>
                <a:cs typeface="Calibri"/>
              </a:rPr>
              <a:t>фотодинамическая </a:t>
            </a:r>
            <a:r>
              <a:rPr sz="2800" spc="-5" dirty="0">
                <a:latin typeface="Calibri"/>
                <a:cs typeface="Calibri"/>
              </a:rPr>
              <a:t>терапия, высокоинтенсивная  </a:t>
            </a:r>
            <a:r>
              <a:rPr sz="2800" spc="-10" dirty="0">
                <a:latin typeface="Calibri"/>
                <a:cs typeface="Calibri"/>
              </a:rPr>
              <a:t>лазеротерапия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др.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287" y="188912"/>
            <a:ext cx="8432800" cy="122428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26060" rIns="0" bIns="0" rtlCol="0">
            <a:spAutoFit/>
          </a:bodyPr>
          <a:lstStyle/>
          <a:p>
            <a:pPr marL="2759075" marR="765810" indent="-1987550">
              <a:lnSpc>
                <a:spcPct val="100000"/>
              </a:lnSpc>
              <a:spcBef>
                <a:spcPts val="1780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Классификация физических 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методов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зависимости 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от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лечебного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эффекта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77085"/>
            <a:ext cx="8071484" cy="394017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420"/>
              </a:spcBef>
              <a:tabLst>
                <a:tab pos="2700020" algn="l"/>
                <a:tab pos="3505835" algn="l"/>
                <a:tab pos="6304280" algn="l"/>
              </a:tabLst>
            </a:pPr>
            <a:r>
              <a:rPr sz="2400" b="1" spc="-5" dirty="0">
                <a:latin typeface="Calibri"/>
                <a:cs typeface="Calibri"/>
              </a:rPr>
              <a:t>Ме</a:t>
            </a:r>
            <a:r>
              <a:rPr sz="2400" b="1" spc="-20" dirty="0">
                <a:latin typeface="Calibri"/>
                <a:cs typeface="Calibri"/>
              </a:rPr>
              <a:t>т</a:t>
            </a:r>
            <a:r>
              <a:rPr sz="2400" b="1" spc="-55" dirty="0">
                <a:latin typeface="Calibri"/>
                <a:cs typeface="Calibri"/>
              </a:rPr>
              <a:t>о</a:t>
            </a:r>
            <a:r>
              <a:rPr sz="2400" b="1" spc="-5" dirty="0">
                <a:latin typeface="Calibri"/>
                <a:cs typeface="Calibri"/>
              </a:rPr>
              <a:t>д</a:t>
            </a:r>
            <a:r>
              <a:rPr sz="2400" b="1" dirty="0">
                <a:latin typeface="Calibri"/>
                <a:cs typeface="Calibri"/>
              </a:rPr>
              <a:t>ы	</a:t>
            </a:r>
            <a:r>
              <a:rPr sz="2400" b="1" spc="-5" dirty="0">
                <a:latin typeface="Calibri"/>
                <a:cs typeface="Calibri"/>
              </a:rPr>
              <a:t>физи</a:t>
            </a:r>
            <a:r>
              <a:rPr sz="2400" b="1" spc="-15" dirty="0">
                <a:latin typeface="Calibri"/>
                <a:cs typeface="Calibri"/>
              </a:rPr>
              <a:t>от</a:t>
            </a:r>
            <a:r>
              <a:rPr sz="2400" b="1" spc="-5" dirty="0">
                <a:latin typeface="Calibri"/>
                <a:cs typeface="Calibri"/>
              </a:rPr>
              <a:t>ерапии</a:t>
            </a:r>
            <a:r>
              <a:rPr sz="2400" b="1" dirty="0">
                <a:latin typeface="Calibri"/>
                <a:cs typeface="Calibri"/>
              </a:rPr>
              <a:t>,	о</a:t>
            </a:r>
            <a:r>
              <a:rPr sz="2400" b="1" spc="-35" dirty="0">
                <a:latin typeface="Calibri"/>
                <a:cs typeface="Calibri"/>
              </a:rPr>
              <a:t>б</a:t>
            </a:r>
            <a:r>
              <a:rPr sz="2400" b="1" dirty="0">
                <a:latin typeface="Calibri"/>
                <a:cs typeface="Calibri"/>
              </a:rPr>
              <a:t>ладающие  </a:t>
            </a:r>
            <a:r>
              <a:rPr sz="2400" b="1" spc="-5" dirty="0">
                <a:latin typeface="Calibri"/>
                <a:cs typeface="Calibri"/>
              </a:rPr>
              <a:t>противовоспалительным	эффектом: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УВЧ-терапия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СМВ-терапия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ДМВ-терапия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Криотерапия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Лазерное </a:t>
            </a:r>
            <a:r>
              <a:rPr sz="2400" spc="-10" dirty="0">
                <a:latin typeface="Calibri"/>
                <a:cs typeface="Calibri"/>
              </a:rPr>
              <a:t>облучение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лекарственный </a:t>
            </a:r>
            <a:r>
              <a:rPr sz="2400" spc="-10" dirty="0">
                <a:latin typeface="Calibri"/>
                <a:cs typeface="Calibri"/>
              </a:rPr>
              <a:t>фотофорез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30" dirty="0">
                <a:latin typeface="Calibri"/>
                <a:cs typeface="Calibri"/>
              </a:rPr>
              <a:t>Ультразвуковая </a:t>
            </a:r>
            <a:r>
              <a:rPr sz="2400" spc="-5" dirty="0">
                <a:latin typeface="Calibri"/>
                <a:cs typeface="Calibri"/>
              </a:rPr>
              <a:t>терапия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лекарственный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фонофорез;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Гальванизация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лекарственный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электрофорез;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91101" y="2961380"/>
            <a:ext cx="2467023" cy="10050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8625" y="214375"/>
            <a:ext cx="8229600" cy="84772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8100" rIns="0" bIns="0" rtlCol="0">
            <a:spAutoFit/>
          </a:bodyPr>
          <a:lstStyle/>
          <a:p>
            <a:pPr marL="2657475" marR="661670" indent="-1988185">
              <a:lnSpc>
                <a:spcPct val="100000"/>
              </a:lnSpc>
              <a:spcBef>
                <a:spcPts val="300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Классификация физических 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методов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зависимости 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от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лечебного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эффекта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1090929"/>
            <a:ext cx="7494905" cy="544004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660"/>
              </a:spcBef>
            </a:pPr>
            <a:r>
              <a:rPr sz="2400" b="1" spc="-15" dirty="0">
                <a:latin typeface="Calibri"/>
                <a:cs typeface="Calibri"/>
              </a:rPr>
              <a:t>Методы </a:t>
            </a:r>
            <a:r>
              <a:rPr sz="2400" b="1" spc="-10" dirty="0">
                <a:latin typeface="Calibri"/>
                <a:cs typeface="Calibri"/>
              </a:rPr>
              <a:t>физиотерапии, </a:t>
            </a:r>
            <a:r>
              <a:rPr sz="2400" b="1" spc="-5" dirty="0">
                <a:latin typeface="Calibri"/>
                <a:cs typeface="Calibri"/>
              </a:rPr>
              <a:t>обладающие обезболивающим  эффектом: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ЧЭНС;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Транскраниальная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электроаналгезия;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Диадинамотерапия;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latin typeface="Calibri"/>
                <a:cs typeface="Calibri"/>
              </a:rPr>
              <a:t>Короткоимпульская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электроаналгезия;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Амплипульстерапия;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Флуктуоризация;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Гальванизация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лекарственный электрофорез;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30" dirty="0">
                <a:latin typeface="Calibri"/>
                <a:cs typeface="Calibri"/>
              </a:rPr>
              <a:t>Ультразвуковая </a:t>
            </a:r>
            <a:r>
              <a:rPr sz="2400" spc="-5" dirty="0">
                <a:latin typeface="Calibri"/>
                <a:cs typeface="Calibri"/>
              </a:rPr>
              <a:t>терапия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лекарственный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фонофорез;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Лазерное </a:t>
            </a:r>
            <a:r>
              <a:rPr sz="2400" spc="-10" dirty="0">
                <a:latin typeface="Calibri"/>
                <a:cs typeface="Calibri"/>
              </a:rPr>
              <a:t>облучение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лекарственный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фотофорез;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ДМВ-терапия;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УВЧ-терапия;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Индуктотермия;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Магнитотерапия;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4675" y="304863"/>
            <a:ext cx="8001000" cy="103695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32715" rIns="0" bIns="0" rtlCol="0">
            <a:spAutoFit/>
          </a:bodyPr>
          <a:lstStyle/>
          <a:p>
            <a:pPr marL="1552575" marR="1540510" indent="-6350">
              <a:lnSpc>
                <a:spcPct val="100000"/>
              </a:lnSpc>
              <a:spcBef>
                <a:spcPts val="1045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Классификация физических 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методов 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зависимости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от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лечебного</a:t>
            </a:r>
            <a:r>
              <a:rPr sz="24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эффекта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1448180"/>
            <a:ext cx="7842250" cy="470852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660"/>
              </a:spcBef>
              <a:tabLst>
                <a:tab pos="1243965" algn="l"/>
                <a:tab pos="3395979" algn="l"/>
                <a:tab pos="5295265" algn="l"/>
              </a:tabLst>
            </a:pPr>
            <a:r>
              <a:rPr sz="2400" b="1" spc="-5" dirty="0">
                <a:latin typeface="Calibri"/>
                <a:cs typeface="Calibri"/>
              </a:rPr>
              <a:t>Ме</a:t>
            </a:r>
            <a:r>
              <a:rPr sz="2400" b="1" spc="-20" dirty="0">
                <a:latin typeface="Calibri"/>
                <a:cs typeface="Calibri"/>
              </a:rPr>
              <a:t>т</a:t>
            </a:r>
            <a:r>
              <a:rPr sz="2400" b="1" spc="-55" dirty="0">
                <a:latin typeface="Calibri"/>
                <a:cs typeface="Calibri"/>
              </a:rPr>
              <a:t>о</a:t>
            </a:r>
            <a:r>
              <a:rPr sz="2400" b="1" spc="-5" dirty="0">
                <a:latin typeface="Calibri"/>
                <a:cs typeface="Calibri"/>
              </a:rPr>
              <a:t>д</a:t>
            </a:r>
            <a:r>
              <a:rPr sz="2400" b="1" dirty="0">
                <a:latin typeface="Calibri"/>
                <a:cs typeface="Calibri"/>
              </a:rPr>
              <a:t>ы	</a:t>
            </a:r>
            <a:r>
              <a:rPr sz="2400" b="1" spc="5" dirty="0">
                <a:latin typeface="Calibri"/>
                <a:cs typeface="Calibri"/>
              </a:rPr>
              <a:t>ф</a:t>
            </a:r>
            <a:r>
              <a:rPr sz="2400" b="1" dirty="0">
                <a:latin typeface="Calibri"/>
                <a:cs typeface="Calibri"/>
              </a:rPr>
              <a:t>и</a:t>
            </a:r>
            <a:r>
              <a:rPr sz="2400" b="1" spc="-10" dirty="0">
                <a:latin typeface="Calibri"/>
                <a:cs typeface="Calibri"/>
              </a:rPr>
              <a:t>з</a:t>
            </a:r>
            <a:r>
              <a:rPr sz="2400" b="1" dirty="0">
                <a:latin typeface="Calibri"/>
                <a:cs typeface="Calibri"/>
              </a:rPr>
              <a:t>и</a:t>
            </a:r>
            <a:r>
              <a:rPr sz="2400" b="1" spc="-15" dirty="0">
                <a:latin typeface="Calibri"/>
                <a:cs typeface="Calibri"/>
              </a:rPr>
              <a:t>от</a:t>
            </a:r>
            <a:r>
              <a:rPr sz="2400" b="1" spc="-5" dirty="0">
                <a:latin typeface="Calibri"/>
                <a:cs typeface="Calibri"/>
              </a:rPr>
              <a:t>ера</a:t>
            </a:r>
            <a:r>
              <a:rPr sz="2400" b="1" spc="10" dirty="0">
                <a:latin typeface="Calibri"/>
                <a:cs typeface="Calibri"/>
              </a:rPr>
              <a:t>п</a:t>
            </a:r>
            <a:r>
              <a:rPr sz="2400" b="1" spc="5" dirty="0">
                <a:latin typeface="Calibri"/>
                <a:cs typeface="Calibri"/>
              </a:rPr>
              <a:t>и</a:t>
            </a:r>
            <a:r>
              <a:rPr sz="2400" b="1" dirty="0">
                <a:latin typeface="Calibri"/>
                <a:cs typeface="Calibri"/>
              </a:rPr>
              <a:t>и,	о</a:t>
            </a:r>
            <a:r>
              <a:rPr sz="2400" b="1" spc="-35" dirty="0">
                <a:latin typeface="Calibri"/>
                <a:cs typeface="Calibri"/>
              </a:rPr>
              <a:t>б</a:t>
            </a:r>
            <a:r>
              <a:rPr sz="2400" b="1" dirty="0">
                <a:latin typeface="Calibri"/>
                <a:cs typeface="Calibri"/>
              </a:rPr>
              <a:t>ладающие	</a:t>
            </a:r>
            <a:r>
              <a:rPr sz="2400" b="1" spc="-5" dirty="0">
                <a:latin typeface="Calibri"/>
                <a:cs typeface="Calibri"/>
              </a:rPr>
              <a:t>сп</a:t>
            </a:r>
            <a:r>
              <a:rPr sz="2400" b="1" spc="5" dirty="0">
                <a:latin typeface="Calibri"/>
                <a:cs typeface="Calibri"/>
              </a:rPr>
              <a:t>а</a:t>
            </a:r>
            <a:r>
              <a:rPr sz="2400" b="1" dirty="0">
                <a:latin typeface="Calibri"/>
                <a:cs typeface="Calibri"/>
              </a:rPr>
              <a:t>зм</a:t>
            </a:r>
            <a:r>
              <a:rPr sz="2400" b="1" spc="-35" dirty="0">
                <a:latin typeface="Calibri"/>
                <a:cs typeface="Calibri"/>
              </a:rPr>
              <a:t>о</a:t>
            </a:r>
            <a:r>
              <a:rPr sz="2400" b="1" dirty="0">
                <a:latin typeface="Calibri"/>
                <a:cs typeface="Calibri"/>
              </a:rPr>
              <a:t>лит</a:t>
            </a:r>
            <a:r>
              <a:rPr sz="2400" b="1" spc="-15" dirty="0">
                <a:latin typeface="Calibri"/>
                <a:cs typeface="Calibri"/>
              </a:rPr>
              <a:t>и</a:t>
            </a:r>
            <a:r>
              <a:rPr sz="2400" b="1" spc="-5" dirty="0">
                <a:latin typeface="Calibri"/>
                <a:cs typeface="Calibri"/>
              </a:rPr>
              <a:t>ч</a:t>
            </a:r>
            <a:r>
              <a:rPr sz="2400" b="1" spc="5" dirty="0">
                <a:latin typeface="Calibri"/>
                <a:cs typeface="Calibri"/>
              </a:rPr>
              <a:t>е</a:t>
            </a:r>
            <a:r>
              <a:rPr sz="2400" b="1" spc="-10" dirty="0">
                <a:latin typeface="Calibri"/>
                <a:cs typeface="Calibri"/>
              </a:rPr>
              <a:t>с</a:t>
            </a:r>
            <a:r>
              <a:rPr sz="2400" b="1" dirty="0">
                <a:latin typeface="Calibri"/>
                <a:cs typeface="Calibri"/>
              </a:rPr>
              <a:t>ким  </a:t>
            </a:r>
            <a:r>
              <a:rPr sz="2400" b="1" spc="-5" dirty="0">
                <a:latin typeface="Calibri"/>
                <a:cs typeface="Calibri"/>
              </a:rPr>
              <a:t>эффектом: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Парафино-озокеритолечение;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Индуктотермия;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УВЧ-терапия;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latin typeface="Calibri"/>
                <a:cs typeface="Calibri"/>
              </a:rPr>
              <a:t>СВЧ </a:t>
            </a:r>
            <a:r>
              <a:rPr sz="2400" spc="-5" dirty="0">
                <a:latin typeface="Calibri"/>
                <a:cs typeface="Calibri"/>
              </a:rPr>
              <a:t>(СМВ-терапия,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ДМВ-терапия);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latin typeface="Calibri"/>
                <a:cs typeface="Calibri"/>
              </a:rPr>
              <a:t>Грязелечение </a:t>
            </a:r>
            <a:r>
              <a:rPr sz="2400" dirty="0">
                <a:latin typeface="Calibri"/>
                <a:cs typeface="Calibri"/>
              </a:rPr>
              <a:t>(t выше </a:t>
            </a:r>
            <a:r>
              <a:rPr sz="2400" spc="-5" dirty="0">
                <a:latin typeface="Calibri"/>
                <a:cs typeface="Calibri"/>
              </a:rPr>
              <a:t>37-38 </a:t>
            </a:r>
            <a:r>
              <a:rPr sz="2400" dirty="0">
                <a:latin typeface="Calibri"/>
                <a:cs typeface="Calibri"/>
              </a:rPr>
              <a:t>С);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Электросонтерапия;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Гальванизация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лекарственный</a:t>
            </a:r>
            <a:r>
              <a:rPr sz="2400" spc="-10" dirty="0">
                <a:latin typeface="Calibri"/>
                <a:cs typeface="Calibri"/>
              </a:rPr>
              <a:t> электрофорез;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Лазерное </a:t>
            </a:r>
            <a:r>
              <a:rPr sz="2400" spc="-10" dirty="0">
                <a:latin typeface="Calibri"/>
                <a:cs typeface="Calibri"/>
              </a:rPr>
              <a:t>облучение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лекарственный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фотофорез;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30" dirty="0">
                <a:latin typeface="Calibri"/>
                <a:cs typeface="Calibri"/>
              </a:rPr>
              <a:t>Ультразвуковая </a:t>
            </a:r>
            <a:r>
              <a:rPr sz="2400" spc="-5" dirty="0">
                <a:latin typeface="Calibri"/>
                <a:cs typeface="Calibri"/>
              </a:rPr>
              <a:t>терапия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лекарственный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фонофорез;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Флуктуоризация;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825" y="304800"/>
            <a:ext cx="8642350" cy="121602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22250" rIns="0" bIns="0" rtlCol="0">
            <a:spAutoFit/>
          </a:bodyPr>
          <a:lstStyle/>
          <a:p>
            <a:pPr marL="2864485" marR="871855" indent="-1989455">
              <a:lnSpc>
                <a:spcPct val="100000"/>
              </a:lnSpc>
              <a:spcBef>
                <a:spcPts val="1750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Классификация физических 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методов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зависимости 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от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лечебного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эффекта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217" y="1605788"/>
            <a:ext cx="8070215" cy="47453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 spc="-15" dirty="0">
                <a:latin typeface="Calibri"/>
                <a:cs typeface="Calibri"/>
              </a:rPr>
              <a:t>Методы </a:t>
            </a:r>
            <a:r>
              <a:rPr sz="2400" b="1" spc="-5" dirty="0">
                <a:latin typeface="Calibri"/>
                <a:cs typeface="Calibri"/>
              </a:rPr>
              <a:t>физиотерапии, обладающие эффектом </a:t>
            </a:r>
            <a:r>
              <a:rPr sz="2400" b="1" spc="-10" dirty="0">
                <a:latin typeface="Calibri"/>
                <a:cs typeface="Calibri"/>
              </a:rPr>
              <a:t>улучшения  микроциркуляции: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Магнитотерапия;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Дарсонвализация;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25" dirty="0">
                <a:latin typeface="Calibri"/>
                <a:cs typeface="Calibri"/>
              </a:rPr>
              <a:t>Ультратонотерапия;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Лазерное </a:t>
            </a:r>
            <a:r>
              <a:rPr sz="2400" spc="-10" dirty="0">
                <a:latin typeface="Calibri"/>
                <a:cs typeface="Calibri"/>
              </a:rPr>
              <a:t>облучение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лекарственный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фотофорез;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Индуктотермия;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УВЧ-терапия;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СМВ-терапия;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30" dirty="0">
                <a:latin typeface="Calibri"/>
                <a:cs typeface="Calibri"/>
              </a:rPr>
              <a:t>Ультразвуковая </a:t>
            </a:r>
            <a:r>
              <a:rPr sz="2400" spc="-5" dirty="0">
                <a:latin typeface="Calibri"/>
                <a:cs typeface="Calibri"/>
              </a:rPr>
              <a:t>терапия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лекарственный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фонофорез;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Диадинамотерапия;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714375"/>
          </a:xfrm>
          <a:custGeom>
            <a:avLst/>
            <a:gdLst/>
            <a:ahLst/>
            <a:cxnLst/>
            <a:rect l="l" t="t" r="r" b="b"/>
            <a:pathLst>
              <a:path w="9144000" h="714375">
                <a:moveTo>
                  <a:pt x="0" y="714375"/>
                </a:moveTo>
                <a:lnTo>
                  <a:pt x="9144000" y="714375"/>
                </a:lnTo>
                <a:lnTo>
                  <a:pt x="9144000" y="0"/>
                </a:lnTo>
                <a:lnTo>
                  <a:pt x="0" y="0"/>
                </a:lnTo>
                <a:lnTo>
                  <a:pt x="0" y="71437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8982" y="108330"/>
            <a:ext cx="7541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3.2.2. </a:t>
            </a:r>
            <a:r>
              <a:rPr sz="2800" spc="-45" dirty="0"/>
              <a:t>Трудовая </a:t>
            </a:r>
            <a:r>
              <a:rPr sz="2800" spc="-15" dirty="0"/>
              <a:t>функция </a:t>
            </a:r>
            <a:r>
              <a:rPr sz="2800" spc="-5" dirty="0"/>
              <a:t>врача по</a:t>
            </a:r>
            <a:r>
              <a:rPr sz="2800" spc="145" dirty="0"/>
              <a:t> </a:t>
            </a:r>
            <a:r>
              <a:rPr sz="2800" spc="-10" dirty="0"/>
              <a:t>физиотерапии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2021713" y="779526"/>
            <a:ext cx="0" cy="538480"/>
          </a:xfrm>
          <a:custGeom>
            <a:avLst/>
            <a:gdLst/>
            <a:ahLst/>
            <a:cxnLst/>
            <a:rect l="l" t="t" r="r" b="b"/>
            <a:pathLst>
              <a:path h="538480">
                <a:moveTo>
                  <a:pt x="0" y="0"/>
                </a:moveTo>
                <a:lnTo>
                  <a:pt x="0" y="538479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40300" y="779526"/>
            <a:ext cx="0" cy="538480"/>
          </a:xfrm>
          <a:custGeom>
            <a:avLst/>
            <a:gdLst/>
            <a:ahLst/>
            <a:cxnLst/>
            <a:rect l="l" t="t" r="r" b="b"/>
            <a:pathLst>
              <a:path h="538480">
                <a:moveTo>
                  <a:pt x="0" y="0"/>
                </a:moveTo>
                <a:lnTo>
                  <a:pt x="0" y="538479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71184" y="779526"/>
            <a:ext cx="0" cy="538480"/>
          </a:xfrm>
          <a:custGeom>
            <a:avLst/>
            <a:gdLst/>
            <a:ahLst/>
            <a:cxnLst/>
            <a:rect l="l" t="t" r="r" b="b"/>
            <a:pathLst>
              <a:path h="538480">
                <a:moveTo>
                  <a:pt x="0" y="0"/>
                </a:moveTo>
                <a:lnTo>
                  <a:pt x="0" y="538479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67805" y="779526"/>
            <a:ext cx="0" cy="538480"/>
          </a:xfrm>
          <a:custGeom>
            <a:avLst/>
            <a:gdLst/>
            <a:ahLst/>
            <a:cxnLst/>
            <a:rect l="l" t="t" r="r" b="b"/>
            <a:pathLst>
              <a:path h="538480">
                <a:moveTo>
                  <a:pt x="0" y="0"/>
                </a:moveTo>
                <a:lnTo>
                  <a:pt x="0" y="538479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74838" y="779526"/>
            <a:ext cx="0" cy="538480"/>
          </a:xfrm>
          <a:custGeom>
            <a:avLst/>
            <a:gdLst/>
            <a:ahLst/>
            <a:cxnLst/>
            <a:rect l="l" t="t" r="r" b="b"/>
            <a:pathLst>
              <a:path h="538480">
                <a:moveTo>
                  <a:pt x="0" y="0"/>
                </a:moveTo>
                <a:lnTo>
                  <a:pt x="0" y="538479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58250" y="779526"/>
            <a:ext cx="0" cy="538480"/>
          </a:xfrm>
          <a:custGeom>
            <a:avLst/>
            <a:gdLst/>
            <a:ahLst/>
            <a:cxnLst/>
            <a:rect l="l" t="t" r="r" b="b"/>
            <a:pathLst>
              <a:path h="538480">
                <a:moveTo>
                  <a:pt x="0" y="0"/>
                </a:moveTo>
                <a:lnTo>
                  <a:pt x="0" y="538479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15363" y="785876"/>
            <a:ext cx="2931795" cy="0"/>
          </a:xfrm>
          <a:custGeom>
            <a:avLst/>
            <a:gdLst/>
            <a:ahLst/>
            <a:cxnLst/>
            <a:rect l="l" t="t" r="r" b="b"/>
            <a:pathLst>
              <a:path w="2931795">
                <a:moveTo>
                  <a:pt x="0" y="0"/>
                </a:moveTo>
                <a:lnTo>
                  <a:pt x="2931287" y="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64834" y="785876"/>
            <a:ext cx="909319" cy="0"/>
          </a:xfrm>
          <a:custGeom>
            <a:avLst/>
            <a:gdLst/>
            <a:ahLst/>
            <a:cxnLst/>
            <a:rect l="l" t="t" r="r" b="b"/>
            <a:pathLst>
              <a:path w="909320">
                <a:moveTo>
                  <a:pt x="0" y="0"/>
                </a:moveTo>
                <a:lnTo>
                  <a:pt x="909319" y="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68488" y="785876"/>
            <a:ext cx="896619" cy="0"/>
          </a:xfrm>
          <a:custGeom>
            <a:avLst/>
            <a:gdLst/>
            <a:ahLst/>
            <a:cxnLst/>
            <a:rect l="l" t="t" r="r" b="b"/>
            <a:pathLst>
              <a:path w="896620">
                <a:moveTo>
                  <a:pt x="0" y="0"/>
                </a:moveTo>
                <a:lnTo>
                  <a:pt x="896111" y="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15363" y="1311655"/>
            <a:ext cx="2931795" cy="0"/>
          </a:xfrm>
          <a:custGeom>
            <a:avLst/>
            <a:gdLst/>
            <a:ahLst/>
            <a:cxnLst/>
            <a:rect l="l" t="t" r="r" b="b"/>
            <a:pathLst>
              <a:path w="2931795">
                <a:moveTo>
                  <a:pt x="0" y="0"/>
                </a:moveTo>
                <a:lnTo>
                  <a:pt x="2931287" y="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64834" y="1311655"/>
            <a:ext cx="909319" cy="0"/>
          </a:xfrm>
          <a:custGeom>
            <a:avLst/>
            <a:gdLst/>
            <a:ahLst/>
            <a:cxnLst/>
            <a:rect l="l" t="t" r="r" b="b"/>
            <a:pathLst>
              <a:path w="909320">
                <a:moveTo>
                  <a:pt x="0" y="0"/>
                </a:moveTo>
                <a:lnTo>
                  <a:pt x="909319" y="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68488" y="1311655"/>
            <a:ext cx="896619" cy="0"/>
          </a:xfrm>
          <a:custGeom>
            <a:avLst/>
            <a:gdLst/>
            <a:ahLst/>
            <a:cxnLst/>
            <a:rect l="l" t="t" r="r" b="b"/>
            <a:pathLst>
              <a:path w="896620">
                <a:moveTo>
                  <a:pt x="0" y="0"/>
                </a:moveTo>
                <a:lnTo>
                  <a:pt x="896111" y="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27380" y="953261"/>
            <a:ext cx="8763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Times New Roman"/>
                <a:cs typeface="Times New Roman"/>
              </a:rPr>
              <a:t>Наименование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77973" y="754532"/>
            <a:ext cx="4018915" cy="37592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  <a:tabLst>
                <a:tab pos="888365" algn="l"/>
                <a:tab pos="1914525" algn="l"/>
                <a:tab pos="2740660" algn="l"/>
              </a:tabLst>
            </a:pPr>
            <a:r>
              <a:rPr sz="1000" b="1" spc="-5" dirty="0">
                <a:latin typeface="Calibri"/>
                <a:cs typeface="Calibri"/>
              </a:rPr>
              <a:t>Назначение	физиотерапии	пациентам	с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  <a:tabLst>
                <a:tab pos="3306445" algn="l"/>
                <a:tab pos="3662045" algn="l"/>
              </a:tabLst>
            </a:pPr>
            <a:r>
              <a:rPr sz="1000" b="1" spc="-5" dirty="0">
                <a:latin typeface="Calibri"/>
                <a:cs typeface="Calibri"/>
              </a:rPr>
              <a:t>заболеваниями и</a:t>
            </a:r>
            <a:r>
              <a:rPr sz="1000" b="1" spc="6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(или)</a:t>
            </a:r>
            <a:r>
              <a:rPr sz="1000" b="1" spc="40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состояниями	</a:t>
            </a:r>
            <a:r>
              <a:rPr sz="1000" b="1" spc="-5" dirty="0">
                <a:latin typeface="Times New Roman"/>
                <a:cs typeface="Times New Roman"/>
              </a:rPr>
              <a:t>Код	В/02.8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24573" y="1128522"/>
            <a:ext cx="8921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Times New Roman"/>
                <a:cs typeface="Times New Roman"/>
              </a:rPr>
              <a:t>квалификации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24573" y="754532"/>
            <a:ext cx="1837689" cy="37592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000" b="1" spc="-5" dirty="0">
                <a:latin typeface="Times New Roman"/>
                <a:cs typeface="Times New Roman"/>
              </a:rPr>
              <a:t>Уровень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  <a:tabLst>
                <a:tab pos="1761489" algn="l"/>
              </a:tabLst>
            </a:pPr>
            <a:r>
              <a:rPr sz="1000" b="1" spc="-5" dirty="0">
                <a:latin typeface="Times New Roman"/>
                <a:cs typeface="Times New Roman"/>
              </a:rPr>
              <a:t>(</a:t>
            </a:r>
            <a:r>
              <a:rPr sz="1000" b="1" spc="-10" dirty="0">
                <a:latin typeface="Times New Roman"/>
                <a:cs typeface="Times New Roman"/>
              </a:rPr>
              <a:t>п</a:t>
            </a:r>
            <a:r>
              <a:rPr sz="1000" b="1" dirty="0">
                <a:latin typeface="Times New Roman"/>
                <a:cs typeface="Times New Roman"/>
              </a:rPr>
              <a:t>о</a:t>
            </a:r>
            <a:r>
              <a:rPr sz="1000" b="1" spc="-5" dirty="0">
                <a:latin typeface="Times New Roman"/>
                <a:cs typeface="Times New Roman"/>
              </a:rPr>
              <a:t>д</a:t>
            </a:r>
            <a:r>
              <a:rPr sz="1000" b="1" dirty="0">
                <a:latin typeface="Times New Roman"/>
                <a:cs typeface="Times New Roman"/>
              </a:rPr>
              <a:t>у</a:t>
            </a:r>
            <a:r>
              <a:rPr sz="1000" b="1" spc="-10" dirty="0">
                <a:latin typeface="Times New Roman"/>
                <a:cs typeface="Times New Roman"/>
              </a:rPr>
              <a:t>р</a:t>
            </a:r>
            <a:r>
              <a:rPr sz="1000" b="1" spc="-5" dirty="0">
                <a:latin typeface="Times New Roman"/>
                <a:cs typeface="Times New Roman"/>
              </a:rPr>
              <a:t>ове</a:t>
            </a:r>
            <a:r>
              <a:rPr sz="1000" b="1" spc="-10" dirty="0">
                <a:latin typeface="Times New Roman"/>
                <a:cs typeface="Times New Roman"/>
              </a:rPr>
              <a:t>н</a:t>
            </a:r>
            <a:r>
              <a:rPr sz="1000" b="1" spc="-5" dirty="0">
                <a:latin typeface="Times New Roman"/>
                <a:cs typeface="Times New Roman"/>
              </a:rPr>
              <a:t>ь)</a:t>
            </a:r>
            <a:r>
              <a:rPr sz="1000" b="1" dirty="0">
                <a:latin typeface="Times New Roman"/>
                <a:cs typeface="Times New Roman"/>
              </a:rPr>
              <a:t>	</a:t>
            </a:r>
            <a:r>
              <a:rPr sz="1000" b="1" spc="-5" dirty="0">
                <a:latin typeface="Times New Roman"/>
                <a:cs typeface="Times New Roman"/>
              </a:rPr>
              <a:t>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853692" y="1208150"/>
            <a:ext cx="0" cy="5650230"/>
          </a:xfrm>
          <a:custGeom>
            <a:avLst/>
            <a:gdLst/>
            <a:ahLst/>
            <a:cxnLst/>
            <a:rect l="l" t="t" r="r" b="b"/>
            <a:pathLst>
              <a:path h="5650230">
                <a:moveTo>
                  <a:pt x="0" y="0"/>
                </a:moveTo>
                <a:lnTo>
                  <a:pt x="0" y="5649845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47342" y="1842516"/>
            <a:ext cx="7017384" cy="0"/>
          </a:xfrm>
          <a:custGeom>
            <a:avLst/>
            <a:gdLst/>
            <a:ahLst/>
            <a:cxnLst/>
            <a:rect l="l" t="t" r="r" b="b"/>
            <a:pathLst>
              <a:path w="7017384">
                <a:moveTo>
                  <a:pt x="0" y="0"/>
                </a:moveTo>
                <a:lnTo>
                  <a:pt x="701725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7962" y="4354957"/>
            <a:ext cx="1645920" cy="0"/>
          </a:xfrm>
          <a:custGeom>
            <a:avLst/>
            <a:gdLst/>
            <a:ahLst/>
            <a:cxnLst/>
            <a:rect l="l" t="t" r="r" b="b"/>
            <a:pathLst>
              <a:path w="1645920">
                <a:moveTo>
                  <a:pt x="0" y="0"/>
                </a:moveTo>
                <a:lnTo>
                  <a:pt x="1645729" y="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53692" y="4354957"/>
            <a:ext cx="7011034" cy="0"/>
          </a:xfrm>
          <a:custGeom>
            <a:avLst/>
            <a:gdLst/>
            <a:ahLst/>
            <a:cxnLst/>
            <a:rect l="l" t="t" r="r" b="b"/>
            <a:pathLst>
              <a:path w="7011034">
                <a:moveTo>
                  <a:pt x="0" y="0"/>
                </a:moveTo>
                <a:lnTo>
                  <a:pt x="701090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7962" y="6642100"/>
            <a:ext cx="8656955" cy="0"/>
          </a:xfrm>
          <a:custGeom>
            <a:avLst/>
            <a:gdLst/>
            <a:ahLst/>
            <a:cxnLst/>
            <a:rect l="l" t="t" r="r" b="b"/>
            <a:pathLst>
              <a:path w="8656955">
                <a:moveTo>
                  <a:pt x="0" y="0"/>
                </a:moveTo>
                <a:lnTo>
                  <a:pt x="8656637" y="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4312" y="1208150"/>
            <a:ext cx="0" cy="5650230"/>
          </a:xfrm>
          <a:custGeom>
            <a:avLst/>
            <a:gdLst/>
            <a:ahLst/>
            <a:cxnLst/>
            <a:rect l="l" t="t" r="r" b="b"/>
            <a:pathLst>
              <a:path h="5650230">
                <a:moveTo>
                  <a:pt x="0" y="0"/>
                </a:moveTo>
                <a:lnTo>
                  <a:pt x="0" y="564984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58250" y="1208150"/>
            <a:ext cx="0" cy="5650230"/>
          </a:xfrm>
          <a:custGeom>
            <a:avLst/>
            <a:gdLst/>
            <a:ahLst/>
            <a:cxnLst/>
            <a:rect l="l" t="t" r="r" b="b"/>
            <a:pathLst>
              <a:path h="5650230">
                <a:moveTo>
                  <a:pt x="0" y="0"/>
                </a:moveTo>
                <a:lnTo>
                  <a:pt x="0" y="564984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7962" y="1214500"/>
            <a:ext cx="8656955" cy="0"/>
          </a:xfrm>
          <a:custGeom>
            <a:avLst/>
            <a:gdLst/>
            <a:ahLst/>
            <a:cxnLst/>
            <a:rect l="l" t="t" r="r" b="b"/>
            <a:pathLst>
              <a:path w="8656955">
                <a:moveTo>
                  <a:pt x="0" y="0"/>
                </a:moveTo>
                <a:lnTo>
                  <a:pt x="865663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16814" y="1172108"/>
            <a:ext cx="883285" cy="58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100"/>
              </a:spcBef>
            </a:pPr>
            <a:r>
              <a:rPr sz="1600" b="1" spc="-90" dirty="0">
                <a:latin typeface="Calibri"/>
                <a:cs typeface="Calibri"/>
              </a:rPr>
              <a:t>Т</a:t>
            </a:r>
            <a:r>
              <a:rPr sz="1600" b="1" spc="-25" dirty="0">
                <a:latin typeface="Calibri"/>
                <a:cs typeface="Calibri"/>
              </a:rPr>
              <a:t>р</a:t>
            </a:r>
            <a:r>
              <a:rPr sz="1600" b="1" spc="-70" dirty="0">
                <a:latin typeface="Calibri"/>
                <a:cs typeface="Calibri"/>
              </a:rPr>
              <a:t>у</a:t>
            </a:r>
            <a:r>
              <a:rPr sz="1600" b="1" spc="-25" dirty="0">
                <a:latin typeface="Calibri"/>
                <a:cs typeface="Calibri"/>
              </a:rPr>
              <a:t>д</a:t>
            </a:r>
            <a:r>
              <a:rPr sz="1600" b="1" spc="-5" dirty="0">
                <a:latin typeface="Calibri"/>
                <a:cs typeface="Calibri"/>
              </a:rPr>
              <a:t>ов</a:t>
            </a:r>
            <a:r>
              <a:rPr sz="1600" b="1" dirty="0">
                <a:latin typeface="Calibri"/>
                <a:cs typeface="Calibri"/>
              </a:rPr>
              <a:t>ы</a:t>
            </a:r>
            <a:r>
              <a:rPr sz="1600" b="1" spc="-5" dirty="0">
                <a:latin typeface="Calibri"/>
                <a:cs typeface="Calibri"/>
              </a:rPr>
              <a:t>е  </a:t>
            </a:r>
            <a:r>
              <a:rPr sz="1600" b="1" spc="-10" dirty="0">
                <a:latin typeface="Calibri"/>
                <a:cs typeface="Calibri"/>
              </a:rPr>
              <a:t>действия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56613" y="1209548"/>
            <a:ext cx="69996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43000" algn="l"/>
                <a:tab pos="1801495" algn="l"/>
                <a:tab pos="3046730" algn="l"/>
                <a:tab pos="4458970" algn="l"/>
                <a:tab pos="4921885" algn="l"/>
                <a:tab pos="6282690" algn="l"/>
                <a:tab pos="6528434" algn="l"/>
              </a:tabLst>
            </a:pPr>
            <a:r>
              <a:rPr sz="1600" b="1" spc="-10" dirty="0">
                <a:latin typeface="Calibri"/>
                <a:cs typeface="Calibri"/>
              </a:rPr>
              <a:t>Р</a:t>
            </a:r>
            <a:r>
              <a:rPr sz="1600" b="1" spc="-5" dirty="0">
                <a:latin typeface="Calibri"/>
                <a:cs typeface="Calibri"/>
              </a:rPr>
              <a:t>азработ</a:t>
            </a:r>
            <a:r>
              <a:rPr sz="1600" b="1" spc="-30" dirty="0">
                <a:latin typeface="Calibri"/>
                <a:cs typeface="Calibri"/>
              </a:rPr>
              <a:t>к</a:t>
            </a:r>
            <a:r>
              <a:rPr sz="1600" b="1" spc="-5" dirty="0">
                <a:latin typeface="Calibri"/>
                <a:cs typeface="Calibri"/>
              </a:rPr>
              <a:t>а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u="heavy" spc="-4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план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</a:t>
            </a:r>
            <a:r>
              <a:rPr sz="16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име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ия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физио</a:t>
            </a:r>
            <a:r>
              <a:rPr sz="16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ерапи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1600" b="1" spc="-10" dirty="0">
                <a:latin typeface="Calibri"/>
                <a:cs typeface="Calibri"/>
              </a:rPr>
              <a:t>п</a:t>
            </a:r>
            <a:r>
              <a:rPr sz="1600" b="1" spc="-15" dirty="0">
                <a:latin typeface="Calibri"/>
                <a:cs typeface="Calibri"/>
              </a:rPr>
              <a:t>р</a:t>
            </a:r>
            <a:r>
              <a:rPr sz="1600" b="1" spc="-5" dirty="0">
                <a:latin typeface="Calibri"/>
                <a:cs typeface="Calibri"/>
              </a:rPr>
              <a:t>и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-5" dirty="0">
                <a:latin typeface="Calibri"/>
                <a:cs typeface="Calibri"/>
              </a:rPr>
              <a:t>з</a:t>
            </a:r>
            <a:r>
              <a:rPr sz="1600" b="1" dirty="0">
                <a:latin typeface="Calibri"/>
                <a:cs typeface="Calibri"/>
              </a:rPr>
              <a:t>а</a:t>
            </a:r>
            <a:r>
              <a:rPr sz="1600" b="1" spc="-10" dirty="0">
                <a:latin typeface="Calibri"/>
                <a:cs typeface="Calibri"/>
              </a:rPr>
              <a:t>б</a:t>
            </a:r>
            <a:r>
              <a:rPr sz="1600" b="1" spc="-25" dirty="0">
                <a:latin typeface="Calibri"/>
                <a:cs typeface="Calibri"/>
              </a:rPr>
              <a:t>о</a:t>
            </a:r>
            <a:r>
              <a:rPr sz="1600" b="1" spc="-5" dirty="0">
                <a:latin typeface="Calibri"/>
                <a:cs typeface="Calibri"/>
              </a:rPr>
              <a:t>лев</a:t>
            </a:r>
            <a:r>
              <a:rPr sz="1600" b="1" dirty="0">
                <a:latin typeface="Calibri"/>
                <a:cs typeface="Calibri"/>
              </a:rPr>
              <a:t>а</a:t>
            </a:r>
            <a:r>
              <a:rPr sz="1600" b="1" spc="-15" dirty="0">
                <a:latin typeface="Calibri"/>
                <a:cs typeface="Calibri"/>
              </a:rPr>
              <a:t>н</a:t>
            </a:r>
            <a:r>
              <a:rPr sz="1600" b="1" spc="-5" dirty="0">
                <a:latin typeface="Calibri"/>
                <a:cs typeface="Calibri"/>
              </a:rPr>
              <a:t>иях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-5" dirty="0">
                <a:latin typeface="Calibri"/>
                <a:cs typeface="Calibri"/>
              </a:rPr>
              <a:t>и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-15" dirty="0">
                <a:latin typeface="Calibri"/>
                <a:cs typeface="Calibri"/>
              </a:rPr>
              <a:t>(</a:t>
            </a:r>
            <a:r>
              <a:rPr sz="1600" b="1" spc="-5" dirty="0">
                <a:latin typeface="Calibri"/>
                <a:cs typeface="Calibri"/>
              </a:rPr>
              <a:t>или)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856613" y="1490217"/>
            <a:ext cx="9175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состояния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56232" y="1800885"/>
            <a:ext cx="7002145" cy="2269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just">
              <a:lnSpc>
                <a:spcPct val="114999"/>
              </a:lnSpc>
              <a:spcBef>
                <a:spcPts val="100"/>
              </a:spcBef>
            </a:pPr>
            <a:r>
              <a:rPr sz="1600" u="heavy" spc="-4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Назначение 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физиотерапии </a:t>
            </a:r>
            <a:r>
              <a:rPr sz="1600" b="1" spc="-5" dirty="0">
                <a:latin typeface="Calibri"/>
                <a:cs typeface="Calibri"/>
              </a:rPr>
              <a:t>пациентам с заболеваниями и (или) состояниями  в соответствии с </a:t>
            </a:r>
            <a:r>
              <a:rPr sz="1600" b="1" spc="-10" dirty="0">
                <a:latin typeface="Calibri"/>
                <a:cs typeface="Calibri"/>
              </a:rPr>
              <a:t>действующими </a:t>
            </a:r>
            <a:r>
              <a:rPr sz="1600" b="1" spc="-5" dirty="0">
                <a:latin typeface="Calibri"/>
                <a:cs typeface="Calibri"/>
              </a:rPr>
              <a:t>порядками оказания </a:t>
            </a:r>
            <a:r>
              <a:rPr sz="1600" b="1" spc="-10" dirty="0">
                <a:latin typeface="Calibri"/>
                <a:cs typeface="Calibri"/>
              </a:rPr>
              <a:t>медицинской помощи,  </a:t>
            </a:r>
            <a:r>
              <a:rPr sz="1600" b="1" spc="-5" dirty="0">
                <a:latin typeface="Calibri"/>
                <a:cs typeface="Calibri"/>
              </a:rPr>
              <a:t>клиническими </a:t>
            </a:r>
            <a:r>
              <a:rPr sz="1600" b="1" spc="-10" dirty="0">
                <a:latin typeface="Calibri"/>
                <a:cs typeface="Calibri"/>
              </a:rPr>
              <a:t>рекомендациями (протоколами </a:t>
            </a:r>
            <a:r>
              <a:rPr sz="1600" b="1" spc="-5" dirty="0">
                <a:latin typeface="Calibri"/>
                <a:cs typeface="Calibri"/>
              </a:rPr>
              <a:t>лечения) по вопросам  оказания </a:t>
            </a:r>
            <a:r>
              <a:rPr sz="1600" b="1" spc="-10" dirty="0">
                <a:latin typeface="Calibri"/>
                <a:cs typeface="Calibri"/>
              </a:rPr>
              <a:t>медицинской </a:t>
            </a:r>
            <a:r>
              <a:rPr sz="1600" b="1" spc="-5" dirty="0">
                <a:latin typeface="Calibri"/>
                <a:cs typeface="Calibri"/>
              </a:rPr>
              <a:t>помощи по </a:t>
            </a:r>
            <a:r>
              <a:rPr sz="1600" b="1" spc="-10" dirty="0">
                <a:latin typeface="Calibri"/>
                <a:cs typeface="Calibri"/>
              </a:rPr>
              <a:t>медицинской </a:t>
            </a:r>
            <a:r>
              <a:rPr sz="1600" b="1" spc="-5" dirty="0">
                <a:latin typeface="Calibri"/>
                <a:cs typeface="Calibri"/>
              </a:rPr>
              <a:t>реабилитации, с учетом  стандартов </a:t>
            </a:r>
            <a:r>
              <a:rPr sz="1600" b="1" spc="-10" dirty="0">
                <a:latin typeface="Calibri"/>
                <a:cs typeface="Calibri"/>
              </a:rPr>
              <a:t>медицинской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помощи.</a:t>
            </a:r>
            <a:endParaRPr sz="1600">
              <a:latin typeface="Calibri"/>
              <a:cs typeface="Calibri"/>
            </a:endParaRPr>
          </a:p>
          <a:p>
            <a:pPr marL="12700" marR="5080" algn="just">
              <a:lnSpc>
                <a:spcPct val="114999"/>
              </a:lnSpc>
            </a:pPr>
            <a:r>
              <a:rPr sz="1600" b="1" spc="-5" dirty="0">
                <a:latin typeface="Calibri"/>
                <a:cs typeface="Calibri"/>
              </a:rPr>
              <a:t>Профилактика или лечение осложнений, побочных </a:t>
            </a:r>
            <a:r>
              <a:rPr sz="1600" b="1" spc="-10" dirty="0">
                <a:latin typeface="Calibri"/>
                <a:cs typeface="Calibri"/>
              </a:rPr>
              <a:t>действий, </a:t>
            </a:r>
            <a:r>
              <a:rPr sz="1600" b="1" spc="-15" dirty="0">
                <a:latin typeface="Calibri"/>
                <a:cs typeface="Calibri"/>
              </a:rPr>
              <a:t>нежелательных  </a:t>
            </a:r>
            <a:r>
              <a:rPr sz="1600" b="1" spc="-5" dirty="0">
                <a:latin typeface="Calibri"/>
                <a:cs typeface="Calibri"/>
              </a:rPr>
              <a:t>реакций, в </a:t>
            </a:r>
            <a:r>
              <a:rPr sz="1600" b="1" spc="-10" dirty="0">
                <a:latin typeface="Calibri"/>
                <a:cs typeface="Calibri"/>
              </a:rPr>
              <a:t>том </a:t>
            </a:r>
            <a:r>
              <a:rPr sz="1600" b="1" spc="-5" dirty="0">
                <a:latin typeface="Calibri"/>
                <a:cs typeface="Calibri"/>
              </a:rPr>
              <a:t>числе серьезных и </a:t>
            </a:r>
            <a:r>
              <a:rPr sz="1600" b="1" spc="-10" dirty="0">
                <a:latin typeface="Calibri"/>
                <a:cs typeface="Calibri"/>
              </a:rPr>
              <a:t>непредвиденных, </a:t>
            </a:r>
            <a:r>
              <a:rPr sz="1600" b="1" spc="-5" dirty="0">
                <a:latin typeface="Calibri"/>
                <a:cs typeface="Calibri"/>
              </a:rPr>
              <a:t>возникших в </a:t>
            </a:r>
            <a:r>
              <a:rPr sz="1600" b="1" spc="-20" dirty="0">
                <a:latin typeface="Calibri"/>
                <a:cs typeface="Calibri"/>
              </a:rPr>
              <a:t>результате </a:t>
            </a:r>
            <a:r>
              <a:rPr sz="1600" b="1" spc="3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диагностических или лечебных </a:t>
            </a:r>
            <a:r>
              <a:rPr sz="1600" b="1" spc="-10" dirty="0">
                <a:latin typeface="Calibri"/>
                <a:cs typeface="Calibri"/>
              </a:rPr>
              <a:t>манипуляций, </a:t>
            </a:r>
            <a:r>
              <a:rPr sz="1600" b="1" spc="-5" dirty="0">
                <a:latin typeface="Calibri"/>
                <a:cs typeface="Calibri"/>
              </a:rPr>
              <a:t>применения</a:t>
            </a:r>
            <a:r>
              <a:rPr sz="1600" b="1" spc="6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физиотерапии.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6814" y="4313199"/>
            <a:ext cx="1287145" cy="587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</a:pPr>
            <a:r>
              <a:rPr sz="1600" b="1" spc="-5" dirty="0">
                <a:latin typeface="Calibri"/>
                <a:cs typeface="Calibri"/>
              </a:rPr>
              <a:t>Не</a:t>
            </a:r>
            <a:r>
              <a:rPr sz="1600" b="1" dirty="0">
                <a:latin typeface="Calibri"/>
                <a:cs typeface="Calibri"/>
              </a:rPr>
              <a:t>о</a:t>
            </a:r>
            <a:r>
              <a:rPr sz="1600" b="1" spc="-30" dirty="0">
                <a:latin typeface="Calibri"/>
                <a:cs typeface="Calibri"/>
              </a:rPr>
              <a:t>бх</a:t>
            </a:r>
            <a:r>
              <a:rPr sz="1600" b="1" spc="-35" dirty="0">
                <a:latin typeface="Calibri"/>
                <a:cs typeface="Calibri"/>
              </a:rPr>
              <a:t>о</a:t>
            </a:r>
            <a:r>
              <a:rPr sz="1600" b="1" spc="-10" dirty="0">
                <a:latin typeface="Calibri"/>
                <a:cs typeface="Calibri"/>
              </a:rPr>
              <a:t>д</a:t>
            </a:r>
            <a:r>
              <a:rPr sz="1600" b="1" spc="-5" dirty="0">
                <a:latin typeface="Calibri"/>
                <a:cs typeface="Calibri"/>
              </a:rPr>
              <a:t>имые  </a:t>
            </a:r>
            <a:r>
              <a:rPr sz="1600" b="1" spc="-10" dirty="0">
                <a:latin typeface="Calibri"/>
                <a:cs typeface="Calibri"/>
              </a:rPr>
              <a:t>умения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932813" y="4379722"/>
            <a:ext cx="6850380" cy="1976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Обобщать данные, полученные </a:t>
            </a:r>
            <a:r>
              <a:rPr sz="1600" b="1" spc="-10" dirty="0">
                <a:latin typeface="Calibri"/>
                <a:cs typeface="Calibri"/>
              </a:rPr>
              <a:t>при </a:t>
            </a:r>
            <a:r>
              <a:rPr sz="1600" b="1" spc="-15" dirty="0">
                <a:latin typeface="Calibri"/>
                <a:cs typeface="Calibri"/>
              </a:rPr>
              <a:t>консультировании </a:t>
            </a:r>
            <a:r>
              <a:rPr sz="1600" b="1" spc="-5" dirty="0">
                <a:latin typeface="Calibri"/>
                <a:cs typeface="Calibri"/>
              </a:rPr>
              <a:t>пациента врачами-  специалистами, специалистами с профессиональным </a:t>
            </a:r>
            <a:r>
              <a:rPr sz="1600" b="1" spc="-10" dirty="0">
                <a:latin typeface="Calibri"/>
                <a:cs typeface="Calibri"/>
              </a:rPr>
              <a:t>(немедицинским)  </a:t>
            </a:r>
            <a:r>
              <a:rPr sz="1600" b="1" spc="-5" dirty="0">
                <a:latin typeface="Calibri"/>
                <a:cs typeface="Calibri"/>
              </a:rPr>
              <a:t>образованием </a:t>
            </a:r>
            <a:r>
              <a:rPr sz="1600" b="1" spc="-10" dirty="0">
                <a:latin typeface="Calibri"/>
                <a:cs typeface="Calibri"/>
              </a:rPr>
              <a:t>мультидисциплинарной </a:t>
            </a:r>
            <a:r>
              <a:rPr sz="1600" b="1" spc="-5" dirty="0">
                <a:latin typeface="Calibri"/>
                <a:cs typeface="Calibri"/>
              </a:rPr>
              <a:t>реабилитационной бригады,  данные лабораторных, инструментальных и клинических исследований с  </a:t>
            </a:r>
            <a:r>
              <a:rPr sz="1600" b="1" spc="-10" dirty="0">
                <a:latin typeface="Calibri"/>
                <a:cs typeface="Calibri"/>
              </a:rPr>
              <a:t>целью получения представления </a:t>
            </a:r>
            <a:r>
              <a:rPr sz="1600" b="1" spc="-5" dirty="0">
                <a:latin typeface="Calibri"/>
                <a:cs typeface="Calibri"/>
              </a:rPr>
              <a:t>о </a:t>
            </a:r>
            <a:r>
              <a:rPr sz="1600" b="1" spc="-10" dirty="0">
                <a:latin typeface="Calibri"/>
                <a:cs typeface="Calibri"/>
              </a:rPr>
              <a:t>степени </a:t>
            </a:r>
            <a:r>
              <a:rPr sz="1600" b="1" spc="-5" dirty="0">
                <a:latin typeface="Calibri"/>
                <a:cs typeface="Calibri"/>
              </a:rPr>
              <a:t>нарушения различных функций,  структур организма, </a:t>
            </a:r>
            <a:r>
              <a:rPr sz="1600" b="1" spc="-10" dirty="0">
                <a:latin typeface="Calibri"/>
                <a:cs typeface="Calibri"/>
              </a:rPr>
              <a:t>жизнедеятельности пациента </a:t>
            </a:r>
            <a:r>
              <a:rPr sz="1600" b="1" spc="-5" dirty="0">
                <a:latin typeface="Calibri"/>
                <a:cs typeface="Calibri"/>
              </a:rPr>
              <a:t>(активности, участия,  влияния факторов </a:t>
            </a:r>
            <a:r>
              <a:rPr sz="1600" b="1" spc="-10" dirty="0">
                <a:latin typeface="Calibri"/>
                <a:cs typeface="Calibri"/>
              </a:rPr>
              <a:t>окружающей среды) </a:t>
            </a:r>
            <a:r>
              <a:rPr sz="1600" b="1" spc="-5" dirty="0">
                <a:latin typeface="Calibri"/>
                <a:cs typeface="Calibri"/>
              </a:rPr>
              <a:t>вследствие заболевания и (или)  состояния.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86055" rIns="0" bIns="0" rtlCol="0">
            <a:spAutoFit/>
          </a:bodyPr>
          <a:lstStyle/>
          <a:p>
            <a:pPr marL="8890" algn="ctr">
              <a:lnSpc>
                <a:spcPct val="100000"/>
              </a:lnSpc>
              <a:spcBef>
                <a:spcPts val="1465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Классификация физических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методов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зависимости</a:t>
            </a:r>
            <a:endParaRPr sz="24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от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лечебного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эффекта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217" y="1942591"/>
            <a:ext cx="8069580" cy="3977004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650"/>
              </a:spcBef>
              <a:tabLst>
                <a:tab pos="1412875" algn="l"/>
                <a:tab pos="3731260" algn="l"/>
                <a:tab pos="5801360" algn="l"/>
              </a:tabLst>
            </a:pPr>
            <a:r>
              <a:rPr sz="2400" b="1" spc="-5" dirty="0">
                <a:latin typeface="Calibri"/>
                <a:cs typeface="Calibri"/>
              </a:rPr>
              <a:t>Ме</a:t>
            </a:r>
            <a:r>
              <a:rPr sz="2400" b="1" spc="-20" dirty="0">
                <a:latin typeface="Calibri"/>
                <a:cs typeface="Calibri"/>
              </a:rPr>
              <a:t>т</a:t>
            </a:r>
            <a:r>
              <a:rPr sz="2400" b="1" spc="-55" dirty="0">
                <a:latin typeface="Calibri"/>
                <a:cs typeface="Calibri"/>
              </a:rPr>
              <a:t>о</a:t>
            </a:r>
            <a:r>
              <a:rPr sz="2400" b="1" spc="-5" dirty="0">
                <a:latin typeface="Calibri"/>
                <a:cs typeface="Calibri"/>
              </a:rPr>
              <a:t>д</a:t>
            </a:r>
            <a:r>
              <a:rPr sz="2400" b="1" dirty="0">
                <a:latin typeface="Calibri"/>
                <a:cs typeface="Calibri"/>
              </a:rPr>
              <a:t>ы	</a:t>
            </a:r>
            <a:r>
              <a:rPr sz="2400" b="1" spc="-5" dirty="0">
                <a:latin typeface="Calibri"/>
                <a:cs typeface="Calibri"/>
              </a:rPr>
              <a:t>физи</a:t>
            </a:r>
            <a:r>
              <a:rPr sz="2400" b="1" spc="-15" dirty="0">
                <a:latin typeface="Calibri"/>
                <a:cs typeface="Calibri"/>
              </a:rPr>
              <a:t>от</a:t>
            </a:r>
            <a:r>
              <a:rPr sz="2400" b="1" spc="-5" dirty="0">
                <a:latin typeface="Calibri"/>
                <a:cs typeface="Calibri"/>
              </a:rPr>
              <a:t>ерапии</a:t>
            </a:r>
            <a:r>
              <a:rPr sz="2400" b="1" dirty="0">
                <a:latin typeface="Calibri"/>
                <a:cs typeface="Calibri"/>
              </a:rPr>
              <a:t>,	о</a:t>
            </a:r>
            <a:r>
              <a:rPr sz="2400" b="1" spc="-35" dirty="0">
                <a:latin typeface="Calibri"/>
                <a:cs typeface="Calibri"/>
              </a:rPr>
              <a:t>б</a:t>
            </a:r>
            <a:r>
              <a:rPr sz="2400" b="1" dirty="0">
                <a:latin typeface="Calibri"/>
                <a:cs typeface="Calibri"/>
              </a:rPr>
              <a:t>ладающие	ре</a:t>
            </a:r>
            <a:r>
              <a:rPr sz="2400" b="1" spc="-25" dirty="0">
                <a:latin typeface="Calibri"/>
                <a:cs typeface="Calibri"/>
              </a:rPr>
              <a:t>г</a:t>
            </a:r>
            <a:r>
              <a:rPr sz="2400" b="1" spc="-5" dirty="0">
                <a:latin typeface="Calibri"/>
                <a:cs typeface="Calibri"/>
              </a:rPr>
              <a:t>ен</a:t>
            </a:r>
            <a:r>
              <a:rPr sz="2400" b="1" spc="5" dirty="0">
                <a:latin typeface="Calibri"/>
                <a:cs typeface="Calibri"/>
              </a:rPr>
              <a:t>е</a:t>
            </a:r>
            <a:r>
              <a:rPr sz="2400" b="1" dirty="0">
                <a:latin typeface="Calibri"/>
                <a:cs typeface="Calibri"/>
              </a:rPr>
              <a:t>ра</a:t>
            </a:r>
            <a:r>
              <a:rPr sz="2400" b="1" spc="-30" dirty="0">
                <a:latin typeface="Calibri"/>
                <a:cs typeface="Calibri"/>
              </a:rPr>
              <a:t>т</a:t>
            </a:r>
            <a:r>
              <a:rPr sz="2400" b="1" dirty="0">
                <a:latin typeface="Calibri"/>
                <a:cs typeface="Calibri"/>
              </a:rPr>
              <a:t>орным  </a:t>
            </a:r>
            <a:r>
              <a:rPr sz="2400" b="1" spc="-5" dirty="0">
                <a:latin typeface="Calibri"/>
                <a:cs typeface="Calibri"/>
              </a:rPr>
              <a:t>эффектом: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Магнитотерапия;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Лазерное </a:t>
            </a:r>
            <a:r>
              <a:rPr sz="2400" spc="-10" dirty="0">
                <a:latin typeface="Calibri"/>
                <a:cs typeface="Calibri"/>
              </a:rPr>
              <a:t>облучение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лекарственный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фотофорез;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Дарсонвализация;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25" dirty="0">
                <a:latin typeface="Calibri"/>
                <a:cs typeface="Calibri"/>
              </a:rPr>
              <a:t>Ультратонотерапия;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КВЧ-терапия;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Светолечение;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СМВ-терапия;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ДМВ-терапия;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30" dirty="0">
                <a:latin typeface="Calibri"/>
                <a:cs typeface="Calibri"/>
              </a:rPr>
              <a:t>Ультразвуковая </a:t>
            </a:r>
            <a:r>
              <a:rPr sz="2400" spc="-5" dirty="0">
                <a:latin typeface="Calibri"/>
                <a:cs typeface="Calibri"/>
              </a:rPr>
              <a:t>терапия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лекарственный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фонофорез;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287" y="304863"/>
            <a:ext cx="8280400" cy="117983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0447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610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Классификация физических 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методов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зависимости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от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лечебного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эффекта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27901" y="2052954"/>
            <a:ext cx="1778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о</a:t>
            </a:r>
            <a:r>
              <a:rPr sz="2400" b="1" spc="-35" dirty="0">
                <a:latin typeface="Calibri"/>
                <a:cs typeface="Calibri"/>
              </a:rPr>
              <a:t>б</a:t>
            </a:r>
            <a:r>
              <a:rPr sz="2400" b="1" spc="-15" dirty="0">
                <a:latin typeface="Calibri"/>
                <a:cs typeface="Calibri"/>
              </a:rPr>
              <a:t>л</a:t>
            </a:r>
            <a:r>
              <a:rPr sz="2400" b="1" dirty="0">
                <a:latin typeface="Calibri"/>
                <a:cs typeface="Calibri"/>
              </a:rPr>
              <a:t>адаю</a:t>
            </a:r>
            <a:r>
              <a:rPr sz="2400" b="1" spc="5" dirty="0">
                <a:latin typeface="Calibri"/>
                <a:cs typeface="Calibri"/>
              </a:rPr>
              <a:t>щ</a:t>
            </a:r>
            <a:r>
              <a:rPr sz="2400" b="1" dirty="0">
                <a:latin typeface="Calibri"/>
                <a:cs typeface="Calibri"/>
              </a:rPr>
              <a:t>ие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052954"/>
            <a:ext cx="51523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165985" algn="l"/>
              </a:tabLst>
            </a:pPr>
            <a:r>
              <a:rPr sz="2400" b="1" spc="-15" dirty="0">
                <a:latin typeface="Calibri"/>
                <a:cs typeface="Calibri"/>
              </a:rPr>
              <a:t>Методы	</a:t>
            </a:r>
            <a:r>
              <a:rPr sz="2400" b="1" spc="-5" dirty="0">
                <a:latin typeface="Calibri"/>
                <a:cs typeface="Calibri"/>
              </a:rPr>
              <a:t>физиотерапии,  </a:t>
            </a:r>
            <a:r>
              <a:rPr sz="2400" b="1" spc="-10" dirty="0">
                <a:latin typeface="Calibri"/>
                <a:cs typeface="Calibri"/>
              </a:rPr>
              <a:t>нейромиостимулирующим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эффектом: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223641"/>
            <a:ext cx="7378065" cy="26593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Электростимуляция;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Диадинамотерапия;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latin typeface="Calibri"/>
                <a:cs typeface="Calibri"/>
              </a:rPr>
              <a:t>Короткоимпульская </a:t>
            </a:r>
            <a:r>
              <a:rPr sz="2400" spc="-10" dirty="0">
                <a:latin typeface="Calibri"/>
                <a:cs typeface="Calibri"/>
              </a:rPr>
              <a:t>электроаналгезия;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Амплипульстерапия;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30" dirty="0">
                <a:latin typeface="Calibri"/>
                <a:cs typeface="Calibri"/>
              </a:rPr>
              <a:t>Ультразвуковая </a:t>
            </a:r>
            <a:r>
              <a:rPr sz="2400" spc="-5" dirty="0">
                <a:latin typeface="Calibri"/>
                <a:cs typeface="Calibri"/>
              </a:rPr>
              <a:t>терапия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лекарственный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фонофорез;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Интерференцтерапия;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600093"/>
            <a:ext cx="3809980" cy="45721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8200" y="1628775"/>
            <a:ext cx="3962400" cy="4543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304863"/>
            <a:ext cx="8147050" cy="111315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54940" rIns="0" bIns="0" rtlCol="0">
            <a:spAutoFit/>
          </a:bodyPr>
          <a:lstStyle/>
          <a:p>
            <a:pPr marL="2396490" marR="968375" indent="-1414780">
              <a:lnSpc>
                <a:spcPct val="100000"/>
              </a:lnSpc>
              <a:spcBef>
                <a:spcPts val="1220"/>
              </a:spcBef>
            </a:pPr>
            <a:r>
              <a:rPr sz="2500" spc="-5" dirty="0"/>
              <a:t>Аппарат </a:t>
            </a:r>
            <a:r>
              <a:rPr sz="2500" spc="-10" dirty="0"/>
              <a:t>для электростимуляции </a:t>
            </a:r>
            <a:r>
              <a:rPr sz="2500" spc="-5" dirty="0"/>
              <a:t>с </a:t>
            </a:r>
            <a:r>
              <a:rPr sz="2500" spc="-10" dirty="0"/>
              <a:t>помощью  высокотоновой</a:t>
            </a:r>
            <a:r>
              <a:rPr sz="2500" spc="10" dirty="0"/>
              <a:t> </a:t>
            </a:r>
            <a:r>
              <a:rPr sz="2500" spc="-5" dirty="0"/>
              <a:t>терапии</a:t>
            </a:r>
            <a:endParaRPr sz="2500"/>
          </a:p>
        </p:txBody>
      </p:sp>
      <p:sp>
        <p:nvSpPr>
          <p:cNvPr id="5" name="object 5"/>
          <p:cNvSpPr txBox="1"/>
          <p:nvPr/>
        </p:nvSpPr>
        <p:spPr>
          <a:xfrm>
            <a:off x="3355975" y="6266179"/>
            <a:ext cx="20732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Hi– </a:t>
            </a:r>
            <a:r>
              <a:rPr sz="2000" b="1" dirty="0">
                <a:latin typeface="Calibri"/>
                <a:cs typeface="Calibri"/>
              </a:rPr>
              <a:t>TOP,</a:t>
            </a:r>
            <a:r>
              <a:rPr sz="2000" b="1" spc="-10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Германия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86055" rIns="0" bIns="0" rtlCol="0">
            <a:spAutoFit/>
          </a:bodyPr>
          <a:lstStyle/>
          <a:p>
            <a:pPr marL="8890" algn="ctr">
              <a:lnSpc>
                <a:spcPct val="100000"/>
              </a:lnSpc>
              <a:spcBef>
                <a:spcPts val="1465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Классификация физических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методов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зависимости</a:t>
            </a:r>
            <a:endParaRPr sz="24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от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лечебного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эффекта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12391" y="2095627"/>
            <a:ext cx="20288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физиотерапии,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36770" y="2095627"/>
            <a:ext cx="1779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о</a:t>
            </a:r>
            <a:r>
              <a:rPr sz="2400" b="1" spc="-35" dirty="0">
                <a:latin typeface="Calibri"/>
                <a:cs typeface="Calibri"/>
              </a:rPr>
              <a:t>б</a:t>
            </a:r>
            <a:r>
              <a:rPr sz="2400" b="1" dirty="0">
                <a:latin typeface="Calibri"/>
                <a:cs typeface="Calibri"/>
              </a:rPr>
              <a:t>ладающие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07783" y="2095627"/>
            <a:ext cx="1670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с</a:t>
            </a:r>
            <a:r>
              <a:rPr sz="2400" b="1" spc="-30" dirty="0">
                <a:latin typeface="Calibri"/>
                <a:cs typeface="Calibri"/>
              </a:rPr>
              <a:t>е</a:t>
            </a:r>
            <a:r>
              <a:rPr sz="2400" b="1" spc="-5" dirty="0">
                <a:latin typeface="Calibri"/>
                <a:cs typeface="Calibri"/>
              </a:rPr>
              <a:t>д</a:t>
            </a:r>
            <a:r>
              <a:rPr sz="2400" b="1" spc="-15" dirty="0">
                <a:latin typeface="Calibri"/>
                <a:cs typeface="Calibri"/>
              </a:rPr>
              <a:t>а</a:t>
            </a:r>
            <a:r>
              <a:rPr sz="2400" b="1" spc="10" dirty="0">
                <a:latin typeface="Calibri"/>
                <a:cs typeface="Calibri"/>
              </a:rPr>
              <a:t>т</a:t>
            </a:r>
            <a:r>
              <a:rPr sz="2400" b="1" dirty="0">
                <a:latin typeface="Calibri"/>
                <a:cs typeface="Calibri"/>
              </a:rPr>
              <a:t>ивным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7593" y="2095627"/>
            <a:ext cx="14573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Calibri"/>
                <a:cs typeface="Calibri"/>
              </a:rPr>
              <a:t>Методы  </a:t>
            </a:r>
            <a:r>
              <a:rPr sz="2400" b="1" dirty="0">
                <a:latin typeface="Calibri"/>
                <a:cs typeface="Calibri"/>
              </a:rPr>
              <a:t>эффек</a:t>
            </a:r>
            <a:r>
              <a:rPr sz="2400" b="1" spc="-25" dirty="0">
                <a:latin typeface="Calibri"/>
                <a:cs typeface="Calibri"/>
              </a:rPr>
              <a:t>т</a:t>
            </a:r>
            <a:r>
              <a:rPr sz="2400" b="1" dirty="0">
                <a:latin typeface="Calibri"/>
                <a:cs typeface="Calibri"/>
              </a:rPr>
              <a:t>о</a:t>
            </a:r>
            <a:r>
              <a:rPr sz="2400" b="1" spc="5" dirty="0">
                <a:latin typeface="Calibri"/>
                <a:cs typeface="Calibri"/>
              </a:rPr>
              <a:t>м</a:t>
            </a:r>
            <a:r>
              <a:rPr sz="2400" b="1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7593" y="3265932"/>
            <a:ext cx="6544309" cy="222123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Центральная </a:t>
            </a:r>
            <a:r>
              <a:rPr sz="2400" spc="-10" dirty="0">
                <a:latin typeface="Calibri"/>
                <a:cs typeface="Calibri"/>
              </a:rPr>
              <a:t>электроаналгезия;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Электросонтерапия;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Гальванизация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лекарственный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электрофорез;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Магнитотерапия </a:t>
            </a:r>
            <a:r>
              <a:rPr sz="2400" spc="-40" dirty="0">
                <a:latin typeface="Calibri"/>
                <a:cs typeface="Calibri"/>
              </a:rPr>
              <a:t>(ПоМТ,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ПеМТ);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Индуктотермия;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57875" y="4714938"/>
            <a:ext cx="2819400" cy="1909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86055" rIns="0" bIns="0" rtlCol="0">
            <a:spAutoFit/>
          </a:bodyPr>
          <a:lstStyle/>
          <a:p>
            <a:pPr marL="8890" algn="ctr">
              <a:lnSpc>
                <a:spcPct val="100000"/>
              </a:lnSpc>
              <a:spcBef>
                <a:spcPts val="1465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Классификация физических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методов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в зависимости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от</a:t>
            </a:r>
            <a:endParaRPr sz="24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лечебного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эффекта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91614" y="1979803"/>
            <a:ext cx="20275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физиотерапии,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63339" y="1979803"/>
            <a:ext cx="17818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обладающие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88048" y="1979803"/>
            <a:ext cx="2117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гипотензивным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979803"/>
            <a:ext cx="145732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 spc="-20" dirty="0">
                <a:latin typeface="Calibri"/>
                <a:cs typeface="Calibri"/>
              </a:rPr>
              <a:t>Методы  </a:t>
            </a:r>
            <a:r>
              <a:rPr sz="2400" b="1" dirty="0">
                <a:latin typeface="Calibri"/>
                <a:cs typeface="Calibri"/>
              </a:rPr>
              <a:t>эффек</a:t>
            </a:r>
            <a:r>
              <a:rPr sz="2400" b="1" spc="-25" dirty="0">
                <a:latin typeface="Calibri"/>
                <a:cs typeface="Calibri"/>
              </a:rPr>
              <a:t>т</a:t>
            </a:r>
            <a:r>
              <a:rPr sz="2400" b="1" dirty="0">
                <a:latin typeface="Calibri"/>
                <a:cs typeface="Calibri"/>
              </a:rPr>
              <a:t>о</a:t>
            </a:r>
            <a:r>
              <a:rPr sz="2400" b="1" spc="10" dirty="0">
                <a:latin typeface="Calibri"/>
                <a:cs typeface="Calibri"/>
              </a:rPr>
              <a:t>м</a:t>
            </a:r>
            <a:r>
              <a:rPr sz="2400" b="1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3077056"/>
            <a:ext cx="6544309" cy="24403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УВЧ-терапия;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Магнитотерапия;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Электросонтерапия;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Центральная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электроаналгезия;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Гальванизация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лекарственный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электрофорез;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Индуктотермия;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8312" y="188912"/>
            <a:ext cx="8229600" cy="1030605"/>
          </a:xfrm>
          <a:custGeom>
            <a:avLst/>
            <a:gdLst/>
            <a:ahLst/>
            <a:cxnLst/>
            <a:rect l="l" t="t" r="r" b="b"/>
            <a:pathLst>
              <a:path w="8229600" h="1030605">
                <a:moveTo>
                  <a:pt x="0" y="1030287"/>
                </a:moveTo>
                <a:lnTo>
                  <a:pt x="8229600" y="1030287"/>
                </a:lnTo>
                <a:lnTo>
                  <a:pt x="8229600" y="0"/>
                </a:lnTo>
                <a:lnTo>
                  <a:pt x="0" y="0"/>
                </a:lnTo>
                <a:lnTo>
                  <a:pt x="0" y="103028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16429" y="430733"/>
            <a:ext cx="533019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10" dirty="0"/>
              <a:t>Аппараты </a:t>
            </a:r>
            <a:r>
              <a:rPr sz="3100" spc="-5" dirty="0"/>
              <a:t>для </a:t>
            </a:r>
            <a:r>
              <a:rPr sz="3100" spc="-15" dirty="0"/>
              <a:t>магнитотерапии</a:t>
            </a:r>
            <a:endParaRPr sz="3100"/>
          </a:p>
        </p:txBody>
      </p:sp>
      <p:sp>
        <p:nvSpPr>
          <p:cNvPr id="4" name="object 4"/>
          <p:cNvSpPr/>
          <p:nvPr/>
        </p:nvSpPr>
        <p:spPr>
          <a:xfrm>
            <a:off x="3946396" y="1984409"/>
            <a:ext cx="3056896" cy="380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2523" y="2450166"/>
            <a:ext cx="2024305" cy="32733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72250" y="4500626"/>
            <a:ext cx="2286000" cy="17858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20967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19075" rIns="0" bIns="0" rtlCol="0">
            <a:spAutoFit/>
          </a:bodyPr>
          <a:lstStyle/>
          <a:p>
            <a:pPr marL="2657475" marR="652145" indent="-1988185">
              <a:lnSpc>
                <a:spcPct val="100000"/>
              </a:lnSpc>
              <a:spcBef>
                <a:spcPts val="1725"/>
              </a:spcBef>
            </a:pPr>
            <a:r>
              <a:rPr sz="2400" spc="-5" dirty="0"/>
              <a:t>Классификация физических </a:t>
            </a:r>
            <a:r>
              <a:rPr sz="2400" spc="-15" dirty="0"/>
              <a:t>методов </a:t>
            </a:r>
            <a:r>
              <a:rPr sz="2400" dirty="0"/>
              <a:t>в зависимости  от </a:t>
            </a:r>
            <a:r>
              <a:rPr sz="2400" spc="-5" dirty="0"/>
              <a:t>лечебного</a:t>
            </a:r>
            <a:r>
              <a:rPr sz="2400" spc="-30" dirty="0"/>
              <a:t> </a:t>
            </a:r>
            <a:r>
              <a:rPr sz="2400" dirty="0"/>
              <a:t>эффекта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29590" y="2205354"/>
            <a:ext cx="8522970" cy="3391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858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Calibri"/>
                <a:cs typeface="Calibri"/>
              </a:rPr>
              <a:t>Методы </a:t>
            </a:r>
            <a:r>
              <a:rPr sz="2400" b="1" spc="-5" dirty="0">
                <a:latin typeface="Calibri"/>
                <a:cs typeface="Calibri"/>
              </a:rPr>
              <a:t>физиотерапии, обладающие иммунокоррегирующим  эффектом: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КВЧ-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терапия;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ДМВ-терапия </a:t>
            </a:r>
            <a:r>
              <a:rPr sz="2400" dirty="0">
                <a:latin typeface="Calibri"/>
                <a:cs typeface="Calibri"/>
              </a:rPr>
              <a:t>на </a:t>
            </a:r>
            <a:r>
              <a:rPr sz="2400" spc="-10" dirty="0">
                <a:latin typeface="Calibri"/>
                <a:cs typeface="Calibri"/>
              </a:rPr>
              <a:t>область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надпочечников;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СМВ-терапия </a:t>
            </a:r>
            <a:r>
              <a:rPr sz="2400" dirty="0">
                <a:latin typeface="Calibri"/>
                <a:cs typeface="Calibri"/>
              </a:rPr>
              <a:t>на </a:t>
            </a:r>
            <a:r>
              <a:rPr sz="2400" spc="-10" dirty="0">
                <a:latin typeface="Calibri"/>
                <a:cs typeface="Calibri"/>
              </a:rPr>
              <a:t>область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надпочечников;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Лазерное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облучение;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30" dirty="0">
                <a:latin typeface="Calibri"/>
                <a:cs typeface="Calibri"/>
              </a:rPr>
              <a:t>Ультразвуковая </a:t>
            </a:r>
            <a:r>
              <a:rPr sz="2400" spc="-5" dirty="0">
                <a:latin typeface="Calibri"/>
                <a:cs typeface="Calibri"/>
              </a:rPr>
              <a:t>терапия </a:t>
            </a:r>
            <a:r>
              <a:rPr sz="2400" dirty="0">
                <a:latin typeface="Calibri"/>
                <a:cs typeface="Calibri"/>
              </a:rPr>
              <a:t>на </a:t>
            </a:r>
            <a:r>
              <a:rPr sz="2400" spc="-10" dirty="0">
                <a:latin typeface="Calibri"/>
                <a:cs typeface="Calibri"/>
              </a:rPr>
              <a:t>область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надпочечников;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86055" rIns="0" bIns="0" rtlCol="0">
            <a:spAutoFit/>
          </a:bodyPr>
          <a:lstStyle/>
          <a:p>
            <a:pPr marL="8890" algn="ctr">
              <a:lnSpc>
                <a:spcPct val="100000"/>
              </a:lnSpc>
              <a:spcBef>
                <a:spcPts val="1465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Классификация физических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методов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зависимости</a:t>
            </a:r>
            <a:endParaRPr sz="24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от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лечебного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эффекта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27901" y="2052954"/>
            <a:ext cx="1779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о</a:t>
            </a:r>
            <a:r>
              <a:rPr sz="2400" b="1" spc="-35" dirty="0">
                <a:latin typeface="Calibri"/>
                <a:cs typeface="Calibri"/>
              </a:rPr>
              <a:t>б</a:t>
            </a:r>
            <a:r>
              <a:rPr sz="2400" b="1" dirty="0">
                <a:latin typeface="Calibri"/>
                <a:cs typeface="Calibri"/>
              </a:rPr>
              <a:t>ладающие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052954"/>
            <a:ext cx="47237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700020" algn="l"/>
              </a:tabLst>
            </a:pPr>
            <a:r>
              <a:rPr sz="2400" b="1" spc="-15" dirty="0">
                <a:latin typeface="Calibri"/>
                <a:cs typeface="Calibri"/>
              </a:rPr>
              <a:t>Методы	</a:t>
            </a:r>
            <a:r>
              <a:rPr sz="2400" b="1" spc="-10" dirty="0">
                <a:latin typeface="Calibri"/>
                <a:cs typeface="Calibri"/>
              </a:rPr>
              <a:t>физиотерапии,  десенсибилизирующим</a:t>
            </a:r>
            <a:r>
              <a:rPr sz="2400" b="1" spc="4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эффектом: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223641"/>
            <a:ext cx="6931659" cy="26593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Лекарственный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электрофорез;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Электросонтерапия;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Лазерное </a:t>
            </a:r>
            <a:r>
              <a:rPr sz="2400" spc="-10" dirty="0">
                <a:latin typeface="Calibri"/>
                <a:cs typeface="Calibri"/>
              </a:rPr>
              <a:t>облучение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лекарственный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фотофорез;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Гальванизация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лекарственный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электрофорез;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ДМВ-терапия;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Магнитотерапия;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86055" rIns="0" bIns="0" rtlCol="0">
            <a:spAutoFit/>
          </a:bodyPr>
          <a:lstStyle/>
          <a:p>
            <a:pPr marL="8890" algn="ctr">
              <a:lnSpc>
                <a:spcPct val="100000"/>
              </a:lnSpc>
              <a:spcBef>
                <a:spcPts val="1465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Классификация физических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методов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зависимости</a:t>
            </a:r>
            <a:endParaRPr sz="24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от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лечебного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эффекта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052954"/>
            <a:ext cx="8068945" cy="3830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1454150" algn="l"/>
                <a:tab pos="3813810" algn="l"/>
                <a:tab pos="5924550" algn="l"/>
              </a:tabLst>
            </a:pPr>
            <a:r>
              <a:rPr sz="2400" b="1" spc="-5" dirty="0">
                <a:latin typeface="Calibri"/>
                <a:cs typeface="Calibri"/>
              </a:rPr>
              <a:t>Ме</a:t>
            </a:r>
            <a:r>
              <a:rPr sz="2400" b="1" spc="-20" dirty="0">
                <a:latin typeface="Calibri"/>
                <a:cs typeface="Calibri"/>
              </a:rPr>
              <a:t>т</a:t>
            </a:r>
            <a:r>
              <a:rPr sz="2400" b="1" spc="-55" dirty="0">
                <a:latin typeface="Calibri"/>
                <a:cs typeface="Calibri"/>
              </a:rPr>
              <a:t>о</a:t>
            </a:r>
            <a:r>
              <a:rPr sz="2400" b="1" spc="-5" dirty="0">
                <a:latin typeface="Calibri"/>
                <a:cs typeface="Calibri"/>
              </a:rPr>
              <a:t>д</a:t>
            </a:r>
            <a:r>
              <a:rPr sz="2400" b="1" dirty="0">
                <a:latin typeface="Calibri"/>
                <a:cs typeface="Calibri"/>
              </a:rPr>
              <a:t>ы	</a:t>
            </a:r>
            <a:r>
              <a:rPr sz="2400" b="1" spc="-5" dirty="0">
                <a:latin typeface="Calibri"/>
                <a:cs typeface="Calibri"/>
              </a:rPr>
              <a:t>физи</a:t>
            </a:r>
            <a:r>
              <a:rPr sz="2400" b="1" spc="-15" dirty="0">
                <a:latin typeface="Calibri"/>
                <a:cs typeface="Calibri"/>
              </a:rPr>
              <a:t>от</a:t>
            </a:r>
            <a:r>
              <a:rPr sz="2400" b="1" spc="-5" dirty="0">
                <a:latin typeface="Calibri"/>
                <a:cs typeface="Calibri"/>
              </a:rPr>
              <a:t>ерапии</a:t>
            </a:r>
            <a:r>
              <a:rPr sz="2400" b="1" dirty="0">
                <a:latin typeface="Calibri"/>
                <a:cs typeface="Calibri"/>
              </a:rPr>
              <a:t>,	о</a:t>
            </a:r>
            <a:r>
              <a:rPr sz="2400" b="1" spc="-35" dirty="0">
                <a:latin typeface="Calibri"/>
                <a:cs typeface="Calibri"/>
              </a:rPr>
              <a:t>б</a:t>
            </a:r>
            <a:r>
              <a:rPr sz="2400" b="1" dirty="0">
                <a:latin typeface="Calibri"/>
                <a:cs typeface="Calibri"/>
              </a:rPr>
              <a:t>ладающие	</a:t>
            </a:r>
            <a:r>
              <a:rPr sz="2400" b="1" spc="-5" dirty="0">
                <a:latin typeface="Calibri"/>
                <a:cs typeface="Calibri"/>
              </a:rPr>
              <a:t>пр</a:t>
            </a:r>
            <a:r>
              <a:rPr sz="2400" b="1" spc="-10" dirty="0">
                <a:latin typeface="Calibri"/>
                <a:cs typeface="Calibri"/>
              </a:rPr>
              <a:t>о</a:t>
            </a:r>
            <a:r>
              <a:rPr sz="2400" b="1" dirty="0">
                <a:latin typeface="Calibri"/>
                <a:cs typeface="Calibri"/>
              </a:rPr>
              <a:t>тив</a:t>
            </a:r>
            <a:r>
              <a:rPr sz="2400" b="1" spc="-15" dirty="0">
                <a:latin typeface="Calibri"/>
                <a:cs typeface="Calibri"/>
              </a:rPr>
              <a:t>о</a:t>
            </a:r>
            <a:r>
              <a:rPr sz="2400" b="1" spc="-20" dirty="0">
                <a:latin typeface="Calibri"/>
                <a:cs typeface="Calibri"/>
              </a:rPr>
              <a:t>з</a:t>
            </a:r>
            <a:r>
              <a:rPr sz="2400" b="1" spc="-95" dirty="0">
                <a:latin typeface="Calibri"/>
                <a:cs typeface="Calibri"/>
              </a:rPr>
              <a:t>у</a:t>
            </a:r>
            <a:r>
              <a:rPr sz="2400" b="1" spc="-5" dirty="0">
                <a:latin typeface="Calibri"/>
                <a:cs typeface="Calibri"/>
              </a:rPr>
              <a:t>дн</a:t>
            </a:r>
            <a:r>
              <a:rPr sz="2400" b="1" spc="10" dirty="0">
                <a:latin typeface="Calibri"/>
                <a:cs typeface="Calibri"/>
              </a:rPr>
              <a:t>ы</a:t>
            </a:r>
            <a:r>
              <a:rPr sz="2400" b="1" dirty="0">
                <a:latin typeface="Calibri"/>
                <a:cs typeface="Calibri"/>
              </a:rPr>
              <a:t>м  </a:t>
            </a:r>
            <a:r>
              <a:rPr sz="2400" b="1" spc="-5" dirty="0">
                <a:latin typeface="Calibri"/>
                <a:cs typeface="Calibri"/>
              </a:rPr>
              <a:t>эффектом: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Лазерное </a:t>
            </a:r>
            <a:r>
              <a:rPr sz="2400" spc="-10" dirty="0">
                <a:latin typeface="Calibri"/>
                <a:cs typeface="Calibri"/>
              </a:rPr>
              <a:t>облучение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лекарственный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фотофорез;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30" dirty="0">
                <a:latin typeface="Calibri"/>
                <a:cs typeface="Calibri"/>
              </a:rPr>
              <a:t>Ультрафиолетовое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облучение;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Облучение </a:t>
            </a:r>
            <a:r>
              <a:rPr sz="2400" dirty="0">
                <a:latin typeface="Calibri"/>
                <a:cs typeface="Calibri"/>
              </a:rPr>
              <a:t>видимым и инфракрасным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светом;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Дарсонвализация;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ДМВ-терапия;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Магнитотерапия;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86055" rIns="0" bIns="0" rtlCol="0">
            <a:spAutoFit/>
          </a:bodyPr>
          <a:lstStyle/>
          <a:p>
            <a:pPr marL="8890" algn="ctr">
              <a:lnSpc>
                <a:spcPct val="100000"/>
              </a:lnSpc>
              <a:spcBef>
                <a:spcPts val="1465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Классификация физических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методов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зависимости</a:t>
            </a:r>
            <a:endParaRPr sz="24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от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лечебного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эффекта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052954"/>
            <a:ext cx="8068309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Calibri"/>
                <a:cs typeface="Calibri"/>
              </a:rPr>
              <a:t>Методы </a:t>
            </a:r>
            <a:r>
              <a:rPr sz="2400" b="1" spc="-5" dirty="0">
                <a:latin typeface="Calibri"/>
                <a:cs typeface="Calibri"/>
              </a:rPr>
              <a:t>физиотерапии, обладающие эффектом </a:t>
            </a:r>
            <a:r>
              <a:rPr sz="2400" b="1" spc="-15" dirty="0">
                <a:latin typeface="Calibri"/>
                <a:cs typeface="Calibri"/>
              </a:rPr>
              <a:t>понижения  кожной </a:t>
            </a:r>
            <a:r>
              <a:rPr sz="2400" b="1" spc="-5" dirty="0">
                <a:latin typeface="Calibri"/>
                <a:cs typeface="Calibri"/>
              </a:rPr>
              <a:t>рецептурной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чувствительности: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Дарсонвализация;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25" dirty="0">
                <a:latin typeface="Calibri"/>
                <a:cs typeface="Calibri"/>
              </a:rPr>
              <a:t>Ультратонотерапия;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Лазерное </a:t>
            </a:r>
            <a:r>
              <a:rPr sz="2400" spc="-10" dirty="0">
                <a:latin typeface="Calibri"/>
                <a:cs typeface="Calibri"/>
              </a:rPr>
              <a:t>облучение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лекарственный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фотофорез;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Облучение </a:t>
            </a:r>
            <a:r>
              <a:rPr sz="2400" dirty="0">
                <a:latin typeface="Calibri"/>
                <a:cs typeface="Calibri"/>
              </a:rPr>
              <a:t>видимым и инфракрасным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светом;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714375"/>
          </a:xfrm>
          <a:custGeom>
            <a:avLst/>
            <a:gdLst/>
            <a:ahLst/>
            <a:cxnLst/>
            <a:rect l="l" t="t" r="r" b="b"/>
            <a:pathLst>
              <a:path w="9144000" h="714375">
                <a:moveTo>
                  <a:pt x="0" y="714375"/>
                </a:moveTo>
                <a:lnTo>
                  <a:pt x="9144000" y="714375"/>
                </a:lnTo>
                <a:lnTo>
                  <a:pt x="9144000" y="0"/>
                </a:lnTo>
                <a:lnTo>
                  <a:pt x="0" y="0"/>
                </a:lnTo>
                <a:lnTo>
                  <a:pt x="0" y="71437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8982" y="108330"/>
            <a:ext cx="7541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3.2.2. </a:t>
            </a:r>
            <a:r>
              <a:rPr sz="2800" spc="-45" dirty="0"/>
              <a:t>Трудовая </a:t>
            </a:r>
            <a:r>
              <a:rPr sz="2800" spc="-15" dirty="0"/>
              <a:t>функция </a:t>
            </a:r>
            <a:r>
              <a:rPr sz="2800" spc="-5" dirty="0"/>
              <a:t>врача по</a:t>
            </a:r>
            <a:r>
              <a:rPr sz="2800" spc="145" dirty="0"/>
              <a:t> </a:t>
            </a:r>
            <a:r>
              <a:rPr sz="2800" spc="-10" dirty="0"/>
              <a:t>физиотерапии</a:t>
            </a:r>
            <a:endParaRPr sz="28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41756" y="779526"/>
          <a:ext cx="8416287" cy="5257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9880"/>
                <a:gridCol w="2918460"/>
                <a:gridCol w="730885"/>
                <a:gridCol w="896619"/>
                <a:gridCol w="1407159"/>
                <a:gridCol w="883284"/>
              </a:tblGrid>
              <a:tr h="5257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R w="12700">
                      <a:solidFill>
                        <a:srgbClr val="80808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"/>
                        </a:spcBef>
                        <a:tabLst>
                          <a:tab pos="944880" algn="l"/>
                          <a:tab pos="1971039" algn="l"/>
                          <a:tab pos="2796540" algn="l"/>
                        </a:tabLst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Назначение	физиотерапии	пациентам	с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заболеваниями и (или)</a:t>
                      </a:r>
                      <a:r>
                        <a:rPr sz="100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состояниями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808080"/>
                      </a:solidFill>
                      <a:prstDash val="solid"/>
                    </a:lnT>
                    <a:lnB w="127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438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Код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80808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В/02.8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808080"/>
                      </a:solidFill>
                      <a:prstDash val="solid"/>
                    </a:lnT>
                    <a:lnB w="127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Уровень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9215" marR="463550">
                        <a:lnSpc>
                          <a:spcPct val="114999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(подуровень)  к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ифик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ии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80808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808080"/>
                      </a:solidFill>
                      <a:prstDash val="solid"/>
                    </a:lnT>
                    <a:lnB w="1270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50837" y="1422400"/>
          <a:ext cx="8500745" cy="51526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6550"/>
                <a:gridCol w="6894195"/>
              </a:tblGrid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808080"/>
                      </a:solidFill>
                      <a:prstDash val="solid"/>
                    </a:lnT>
                    <a:lnB w="127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808080"/>
                      </a:solidFill>
                      <a:prstDash val="solid"/>
                    </a:lnT>
                    <a:lnB w="1270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946403">
                <a:tc rowSpan="4"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Необходимые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52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знания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808080"/>
                      </a:solidFill>
                      <a:prstDash val="solid"/>
                    </a:lnT>
                    <a:lnB w="127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65"/>
                        </a:spcBef>
                        <a:tabLst>
                          <a:tab pos="1132205" algn="l"/>
                          <a:tab pos="2662555" algn="l"/>
                          <a:tab pos="4277995" algn="l"/>
                          <a:tab pos="6019165" algn="l"/>
                        </a:tabLst>
                      </a:pPr>
                      <a:r>
                        <a:rPr sz="1800" u="heavy" spc="-45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Порядок	организации	</a:t>
                      </a:r>
                      <a:r>
                        <a:rPr sz="1800" b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медицинской	</a:t>
                      </a:r>
                      <a:r>
                        <a:rPr sz="1800" b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реабилитации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;	порядки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52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оказания 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медицинской  помощи 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по 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медицинской 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реабилитации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и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52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санаторно-курортному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лечению.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80808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63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808080"/>
                      </a:solidFill>
                      <a:prstDash val="solid"/>
                    </a:lnT>
                    <a:lnB w="127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80645" indent="-635" algn="just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u="heavy" spc="-45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Стандарты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первичной специализированной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медико-санитарной 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помощи, специализированной,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том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числе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высокотехнологичной,  медицинской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помощи при заболеваниях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и (или)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состояниях,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в 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связи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развитием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которых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проводятся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мероприятия по  применения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физиотерапии.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887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808080"/>
                      </a:solidFill>
                      <a:prstDash val="solid"/>
                    </a:lnT>
                    <a:lnB w="127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81915" indent="-635" algn="just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800" u="heavy" spc="-45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Клинические </a:t>
                      </a:r>
                      <a:r>
                        <a:rPr sz="1800" b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рекомендации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(протоколы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лечения) по вопросам  оказания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медицинской помощи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при заболеваниях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(или) 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состояниях,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связи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развитием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которых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проводятся мероприятия 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физиотерапии.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887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808080"/>
                      </a:solidFill>
                      <a:prstDash val="solid"/>
                    </a:lnT>
                    <a:lnB w="127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81280" indent="-635" algn="just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u="heavy" spc="-45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Современные </a:t>
                      </a:r>
                      <a:r>
                        <a:rPr sz="1800" b="1" u="heavy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методы </a:t>
                      </a:r>
                      <a:r>
                        <a:rPr sz="1800" b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физиотерапии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(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электро-, магнито-, свето-, 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механо-,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гидро-, термотерапия)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санаторно-курортного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лечения  (климато-, бальнео-,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пелоидотерапия)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при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различных 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заболеваниях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или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состояниях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учетом особенностей</a:t>
                      </a:r>
                      <a:r>
                        <a:rPr sz="1800" b="1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возраста.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z="2800" spc="-20" dirty="0"/>
              <a:t>Содержание</a:t>
            </a:r>
            <a:r>
              <a:rPr sz="2800" spc="15" dirty="0"/>
              <a:t> </a:t>
            </a:r>
            <a:r>
              <a:rPr sz="2800" spc="-5" dirty="0"/>
              <a:t>лекции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78916" y="1814918"/>
            <a:ext cx="7372350" cy="403796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Организация </a:t>
            </a:r>
            <a:r>
              <a:rPr sz="2800" spc="-10" dirty="0">
                <a:latin typeface="Calibri"/>
                <a:cs typeface="Calibri"/>
              </a:rPr>
              <a:t>физиотерапевтической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помощи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5" dirty="0">
                <a:latin typeface="Calibri"/>
                <a:cs typeface="Calibri"/>
              </a:rPr>
              <a:t>Теоретические </a:t>
            </a:r>
            <a:r>
              <a:rPr sz="2800" spc="-5" dirty="0">
                <a:latin typeface="Calibri"/>
                <a:cs typeface="Calibri"/>
              </a:rPr>
              <a:t>основы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физиотерапии.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Классификация физических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факторов.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Принципы назначения </a:t>
            </a:r>
            <a:r>
              <a:rPr sz="2800" spc="-10" dirty="0">
                <a:latin typeface="Calibri"/>
                <a:cs typeface="Calibri"/>
              </a:rPr>
              <a:t>физических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факторов.</a:t>
            </a:r>
            <a:endParaRPr sz="2800">
              <a:latin typeface="Calibri"/>
              <a:cs typeface="Calibri"/>
            </a:endParaRPr>
          </a:p>
          <a:p>
            <a:pPr marL="355600" marR="982344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434340" algn="l"/>
                <a:tab pos="434975" algn="l"/>
                <a:tab pos="2927985" algn="l"/>
                <a:tab pos="6210935" algn="l"/>
              </a:tabLst>
            </a:pPr>
            <a:r>
              <a:rPr dirty="0"/>
              <a:t>	</a:t>
            </a:r>
            <a:r>
              <a:rPr sz="2800" spc="-5" dirty="0">
                <a:latin typeface="Calibri"/>
                <a:cs typeface="Calibri"/>
              </a:rPr>
              <a:t>Кл</a:t>
            </a:r>
            <a:r>
              <a:rPr sz="2800" dirty="0">
                <a:latin typeface="Calibri"/>
                <a:cs typeface="Calibri"/>
              </a:rPr>
              <a:t>а</a:t>
            </a:r>
            <a:r>
              <a:rPr sz="2800" spc="-5" dirty="0">
                <a:latin typeface="Calibri"/>
                <a:cs typeface="Calibri"/>
              </a:rPr>
              <a:t>ссифи</a:t>
            </a:r>
            <a:r>
              <a:rPr sz="2800" spc="-50" dirty="0">
                <a:latin typeface="Calibri"/>
                <a:cs typeface="Calibri"/>
              </a:rPr>
              <a:t>к</a:t>
            </a:r>
            <a:r>
              <a:rPr sz="2800" spc="-5" dirty="0">
                <a:latin typeface="Calibri"/>
                <a:cs typeface="Calibri"/>
              </a:rPr>
              <a:t>ация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физически</a:t>
            </a:r>
            <a:r>
              <a:rPr sz="2800" spc="-5" dirty="0">
                <a:latin typeface="Calibri"/>
                <a:cs typeface="Calibri"/>
              </a:rPr>
              <a:t>х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ме</a:t>
            </a:r>
            <a:r>
              <a:rPr sz="2800" spc="-55" dirty="0">
                <a:latin typeface="Calibri"/>
                <a:cs typeface="Calibri"/>
              </a:rPr>
              <a:t>т</a:t>
            </a:r>
            <a:r>
              <a:rPr sz="2800" spc="-80" dirty="0">
                <a:latin typeface="Calibri"/>
                <a:cs typeface="Calibri"/>
              </a:rPr>
              <a:t>о</a:t>
            </a:r>
            <a:r>
              <a:rPr sz="2800" spc="-35" dirty="0">
                <a:latin typeface="Calibri"/>
                <a:cs typeface="Calibri"/>
              </a:rPr>
              <a:t>д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в  зависимости </a:t>
            </a:r>
            <a:r>
              <a:rPr sz="2800" spc="-15" dirty="0">
                <a:latin typeface="Calibri"/>
                <a:cs typeface="Calibri"/>
              </a:rPr>
              <a:t>от </a:t>
            </a:r>
            <a:r>
              <a:rPr sz="2800" spc="-10" dirty="0">
                <a:latin typeface="Calibri"/>
                <a:cs typeface="Calibri"/>
              </a:rPr>
              <a:t>лечебного эффекта.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Синдромо </a:t>
            </a:r>
            <a:r>
              <a:rPr sz="2800" b="1" spc="-5" dirty="0">
                <a:latin typeface="Calibri"/>
                <a:cs typeface="Calibri"/>
              </a:rPr>
              <a:t>- </a:t>
            </a:r>
            <a:r>
              <a:rPr sz="2800" b="1" spc="-15" dirty="0">
                <a:latin typeface="Calibri"/>
                <a:cs typeface="Calibri"/>
              </a:rPr>
              <a:t>патогенетическая</a:t>
            </a:r>
            <a:r>
              <a:rPr sz="2800" b="1" spc="114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физиотерапия</a:t>
            </a:r>
            <a:r>
              <a:rPr sz="2800" spc="-1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Противопоказания для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физиотерапии.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0062" y="214312"/>
            <a:ext cx="8229600" cy="100838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539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5"/>
              </a:spcBef>
              <a:tabLst>
                <a:tab pos="2102485" algn="l"/>
                <a:tab pos="5891530" algn="l"/>
              </a:tabLst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Физические	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методы,</a:t>
            </a:r>
            <a:r>
              <a:rPr sz="28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применяемые	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endParaRPr sz="2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tabLst>
                <a:tab pos="2551430" algn="l"/>
              </a:tabLst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зависимости</a:t>
            </a:r>
            <a:r>
              <a:rPr sz="28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от	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ведущего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клинического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синдрома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34109"/>
            <a:ext cx="53473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u="heavy" spc="-7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при воспалительном</a:t>
            </a:r>
            <a:r>
              <a:rPr sz="28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синдроме</a:t>
            </a:r>
            <a:r>
              <a:rPr sz="2800" b="1" spc="-5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22742" y="3241928"/>
            <a:ext cx="386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alibri"/>
                <a:cs typeface="Calibri"/>
              </a:rPr>
              <a:t>на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961514"/>
            <a:ext cx="6576059" cy="2073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3220" indent="-350520">
              <a:lnSpc>
                <a:spcPct val="100000"/>
              </a:lnSpc>
              <a:spcBef>
                <a:spcPts val="95"/>
              </a:spcBef>
              <a:buChar char="-"/>
              <a:tabLst>
                <a:tab pos="362585" algn="l"/>
                <a:tab pos="363220" algn="l"/>
              </a:tabLst>
            </a:pPr>
            <a:r>
              <a:rPr sz="2800" spc="-10" dirty="0">
                <a:latin typeface="Calibri"/>
                <a:cs typeface="Calibri"/>
              </a:rPr>
              <a:t>низкоинтенсивная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УВЧ-терапия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  <a:tab pos="2870200" algn="l"/>
              </a:tabLst>
            </a:pPr>
            <a:r>
              <a:rPr sz="2800" spc="-15" dirty="0">
                <a:latin typeface="Calibri"/>
                <a:cs typeface="Calibri"/>
              </a:rPr>
              <a:t>низкочастотная	</a:t>
            </a:r>
            <a:r>
              <a:rPr sz="2800" spc="-10" dirty="0">
                <a:latin typeface="Calibri"/>
                <a:cs typeface="Calibri"/>
              </a:rPr>
              <a:t>магнитотерапия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криотерапия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ts val="2690"/>
              </a:lnSpc>
              <a:spcBef>
                <a:spcPts val="650"/>
              </a:spcBef>
              <a:buChar char="-"/>
              <a:tabLst>
                <a:tab pos="354965" algn="l"/>
                <a:tab pos="355600" algn="l"/>
                <a:tab pos="4511675" algn="l"/>
              </a:tabLst>
            </a:pPr>
            <a:r>
              <a:rPr sz="2800" spc="-5" dirty="0">
                <a:latin typeface="Calibri"/>
                <a:cs typeface="Calibri"/>
              </a:rPr>
              <a:t>выс</a:t>
            </a:r>
            <a:r>
              <a:rPr sz="2800" dirty="0">
                <a:latin typeface="Calibri"/>
                <a:cs typeface="Calibri"/>
              </a:rPr>
              <a:t>о</a:t>
            </a:r>
            <a:r>
              <a:rPr sz="2800" spc="-45" dirty="0">
                <a:latin typeface="Calibri"/>
                <a:cs typeface="Calibri"/>
              </a:rPr>
              <a:t>к</a:t>
            </a:r>
            <a:r>
              <a:rPr sz="2800" spc="-10" dirty="0">
                <a:latin typeface="Calibri"/>
                <a:cs typeface="Calibri"/>
              </a:rPr>
              <a:t>оин</a:t>
            </a:r>
            <a:r>
              <a:rPr sz="2800" spc="-30" dirty="0">
                <a:latin typeface="Calibri"/>
                <a:cs typeface="Calibri"/>
              </a:rPr>
              <a:t>т</a:t>
            </a:r>
            <a:r>
              <a:rPr sz="2800" spc="-5" dirty="0">
                <a:latin typeface="Calibri"/>
                <a:cs typeface="Calibri"/>
              </a:rPr>
              <a:t>ен</a:t>
            </a:r>
            <a:r>
              <a:rPr sz="2800" dirty="0">
                <a:latin typeface="Calibri"/>
                <a:cs typeface="Calibri"/>
              </a:rPr>
              <a:t>с</a:t>
            </a:r>
            <a:r>
              <a:rPr sz="2800" spc="-5" dirty="0">
                <a:latin typeface="Calibri"/>
                <a:cs typeface="Calibri"/>
              </a:rPr>
              <a:t>ивн</a:t>
            </a:r>
            <a:r>
              <a:rPr sz="2800" spc="5" dirty="0">
                <a:latin typeface="Calibri"/>
                <a:cs typeface="Calibri"/>
              </a:rPr>
              <a:t>а</a:t>
            </a:r>
            <a:r>
              <a:rPr sz="2800" spc="-5" dirty="0">
                <a:latin typeface="Calibri"/>
                <a:cs typeface="Calibri"/>
              </a:rPr>
              <a:t>я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ДМ</a:t>
            </a:r>
            <a:r>
              <a:rPr sz="2800" spc="5" dirty="0">
                <a:latin typeface="Calibri"/>
                <a:cs typeface="Calibri"/>
              </a:rPr>
              <a:t>В</a:t>
            </a:r>
            <a:r>
              <a:rPr sz="2800" dirty="0">
                <a:latin typeface="Calibri"/>
                <a:cs typeface="Calibri"/>
              </a:rPr>
              <a:t>-</a:t>
            </a:r>
            <a:r>
              <a:rPr sz="2800" spc="-35" dirty="0">
                <a:latin typeface="Calibri"/>
                <a:cs typeface="Calibri"/>
              </a:rPr>
              <a:t>т</a:t>
            </a:r>
            <a:r>
              <a:rPr sz="2800" spc="-5" dirty="0">
                <a:latin typeface="Calibri"/>
                <a:cs typeface="Calibri"/>
              </a:rPr>
              <a:t>ерапия  надпочечники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14312"/>
            <a:ext cx="8229600" cy="100838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539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5"/>
              </a:spcBef>
              <a:tabLst>
                <a:tab pos="2103120" algn="l"/>
                <a:tab pos="5893435" algn="l"/>
              </a:tabLst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Физические	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методы,</a:t>
            </a:r>
            <a:r>
              <a:rPr sz="28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применяемые	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endParaRPr sz="2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tabLst>
                <a:tab pos="2552065" algn="l"/>
              </a:tabLst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зависимости</a:t>
            </a:r>
            <a:r>
              <a:rPr sz="280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от	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ведущего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клинического</a:t>
            </a:r>
            <a:r>
              <a:rPr sz="2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синдрома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12747"/>
            <a:ext cx="8074025" cy="2927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  <a:tab pos="1094740" algn="l"/>
                <a:tab pos="2618740" algn="l"/>
              </a:tabLst>
            </a:pPr>
            <a:r>
              <a:rPr sz="2800" u="heavy" spc="-7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при	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болевом	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синдроме</a:t>
            </a:r>
            <a:r>
              <a:rPr sz="2800" b="1" spc="-5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ЧЭНС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2800" spc="-65" dirty="0">
                <a:latin typeface="Calibri"/>
                <a:cs typeface="Calibri"/>
              </a:rPr>
              <a:t>СМТ,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ДДТ-терапия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СУФ-облучение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0" dirty="0">
                <a:latin typeface="Calibri"/>
                <a:cs typeface="Calibri"/>
              </a:rPr>
              <a:t>эритемных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дозах</a:t>
            </a:r>
            <a:endParaRPr sz="2800">
              <a:latin typeface="Calibri"/>
              <a:cs typeface="Calibri"/>
            </a:endParaRPr>
          </a:p>
          <a:p>
            <a:pPr marL="363220" indent="-350520">
              <a:lnSpc>
                <a:spcPct val="100000"/>
              </a:lnSpc>
              <a:buChar char="-"/>
              <a:tabLst>
                <a:tab pos="362585" algn="l"/>
                <a:tab pos="363220" algn="l"/>
              </a:tabLst>
            </a:pPr>
            <a:r>
              <a:rPr sz="2800" spc="-5" dirty="0">
                <a:latin typeface="Calibri"/>
                <a:cs typeface="Calibri"/>
              </a:rPr>
              <a:t>ТЭС (транскраниальная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электростимуляция)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ts val="2690"/>
              </a:lnSpc>
              <a:spcBef>
                <a:spcPts val="650"/>
              </a:spcBef>
              <a:buFont typeface="Calibri"/>
              <a:buChar char="-"/>
              <a:tabLst>
                <a:tab pos="398145" algn="l"/>
                <a:tab pos="398780" algn="l"/>
                <a:tab pos="2997200" algn="l"/>
                <a:tab pos="5383530" algn="l"/>
                <a:tab pos="7494905" algn="l"/>
              </a:tabLst>
            </a:pPr>
            <a:r>
              <a:rPr dirty="0"/>
              <a:t>	</a:t>
            </a:r>
            <a:r>
              <a:rPr sz="2800" spc="-10" dirty="0">
                <a:latin typeface="Calibri"/>
                <a:cs typeface="Calibri"/>
              </a:rPr>
              <a:t>ле</a:t>
            </a:r>
            <a:r>
              <a:rPr sz="2800" spc="-45" dirty="0">
                <a:latin typeface="Calibri"/>
                <a:cs typeface="Calibri"/>
              </a:rPr>
              <a:t>к</a:t>
            </a:r>
            <a:r>
              <a:rPr sz="2800" spc="-5" dirty="0">
                <a:latin typeface="Calibri"/>
                <a:cs typeface="Calibri"/>
              </a:rPr>
              <a:t>арс</a:t>
            </a:r>
            <a:r>
              <a:rPr sz="2800" spc="5" dirty="0">
                <a:latin typeface="Calibri"/>
                <a:cs typeface="Calibri"/>
              </a:rPr>
              <a:t>т</a:t>
            </a:r>
            <a:r>
              <a:rPr sz="2800" spc="-5" dirty="0">
                <a:latin typeface="Calibri"/>
                <a:cs typeface="Calibri"/>
              </a:rPr>
              <a:t>ве</a:t>
            </a:r>
            <a:r>
              <a:rPr sz="2800" dirty="0">
                <a:latin typeface="Calibri"/>
                <a:cs typeface="Calibri"/>
              </a:rPr>
              <a:t>н</a:t>
            </a:r>
            <a:r>
              <a:rPr sz="2800" spc="-5" dirty="0">
                <a:latin typeface="Calibri"/>
                <a:cs typeface="Calibri"/>
              </a:rPr>
              <a:t>ный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5" dirty="0">
                <a:latin typeface="Calibri"/>
                <a:cs typeface="Calibri"/>
              </a:rPr>
              <a:t>э</a:t>
            </a:r>
            <a:r>
              <a:rPr sz="2800" spc="-10" dirty="0">
                <a:latin typeface="Calibri"/>
                <a:cs typeface="Calibri"/>
              </a:rPr>
              <a:t>лектр</a:t>
            </a:r>
            <a:r>
              <a:rPr sz="2800" spc="-5" dirty="0">
                <a:latin typeface="Calibri"/>
                <a:cs typeface="Calibri"/>
              </a:rPr>
              <a:t>о</a:t>
            </a:r>
            <a:r>
              <a:rPr sz="2800" spc="-10" dirty="0">
                <a:latin typeface="Calibri"/>
                <a:cs typeface="Calibri"/>
              </a:rPr>
              <a:t>ф</a:t>
            </a:r>
            <a:r>
              <a:rPr sz="2800" dirty="0">
                <a:latin typeface="Calibri"/>
                <a:cs typeface="Calibri"/>
              </a:rPr>
              <a:t>о</a:t>
            </a:r>
            <a:r>
              <a:rPr sz="2800" spc="-10" dirty="0">
                <a:latin typeface="Calibri"/>
                <a:cs typeface="Calibri"/>
              </a:rPr>
              <a:t>ре</a:t>
            </a:r>
            <a:r>
              <a:rPr sz="2800" spc="-5" dirty="0">
                <a:latin typeface="Calibri"/>
                <a:cs typeface="Calibri"/>
              </a:rPr>
              <a:t>з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а</a:t>
            </a:r>
            <a:r>
              <a:rPr sz="2800" dirty="0">
                <a:latin typeface="Calibri"/>
                <a:cs typeface="Calibri"/>
              </a:rPr>
              <a:t>н</a:t>
            </a:r>
            <a:r>
              <a:rPr sz="2800" spc="-5" dirty="0">
                <a:latin typeface="Calibri"/>
                <a:cs typeface="Calibri"/>
              </a:rPr>
              <a:t>аль</a:t>
            </a:r>
            <a:r>
              <a:rPr sz="2800" spc="-25" dirty="0">
                <a:latin typeface="Calibri"/>
                <a:cs typeface="Calibri"/>
              </a:rPr>
              <a:t>г</a:t>
            </a:r>
            <a:r>
              <a:rPr sz="2800" spc="-15" dirty="0">
                <a:latin typeface="Calibri"/>
                <a:cs typeface="Calibri"/>
              </a:rPr>
              <a:t>е</a:t>
            </a:r>
            <a:r>
              <a:rPr sz="2800" spc="-10" dirty="0">
                <a:latin typeface="Calibri"/>
                <a:cs typeface="Calibri"/>
              </a:rPr>
              <a:t>ти</a:t>
            </a:r>
            <a:r>
              <a:rPr sz="2800" spc="-45" dirty="0">
                <a:latin typeface="Calibri"/>
                <a:cs typeface="Calibri"/>
              </a:rPr>
              <a:t>к</a:t>
            </a:r>
            <a:r>
              <a:rPr sz="2800" spc="-5" dirty="0">
                <a:latin typeface="Calibri"/>
                <a:cs typeface="Calibri"/>
              </a:rPr>
              <a:t>а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или  </a:t>
            </a:r>
            <a:r>
              <a:rPr sz="2800" spc="-15" dirty="0">
                <a:latin typeface="Calibri"/>
                <a:cs typeface="Calibri"/>
              </a:rPr>
              <a:t>анестетика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850" y="214312"/>
            <a:ext cx="8229600" cy="118935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44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35"/>
              </a:spcBef>
              <a:tabLst>
                <a:tab pos="2102485" algn="l"/>
                <a:tab pos="5891530" algn="l"/>
              </a:tabLst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Физические	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методы,</a:t>
            </a:r>
            <a:r>
              <a:rPr sz="28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применяемые	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endParaRPr sz="2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  <a:tabLst>
                <a:tab pos="2551430" algn="l"/>
              </a:tabLst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зависимости</a:t>
            </a:r>
            <a:r>
              <a:rPr sz="28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от	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ведущего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клинического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синдрома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34109"/>
            <a:ext cx="6980555" cy="4378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u="heavy" spc="-7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при мышечно-тоническом</a:t>
            </a:r>
            <a:r>
              <a:rPr sz="2800" b="1" u="heavy" spc="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синдроме</a:t>
            </a:r>
            <a:r>
              <a:rPr sz="2800" b="1" spc="-5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latin typeface="Calibri"/>
                <a:cs typeface="Calibri"/>
              </a:rPr>
              <a:t>- </a:t>
            </a:r>
            <a:r>
              <a:rPr sz="2800" spc="-65" dirty="0">
                <a:latin typeface="Calibri"/>
                <a:cs typeface="Calibri"/>
              </a:rPr>
              <a:t>СМТ, </a:t>
            </a:r>
            <a:r>
              <a:rPr sz="2800" spc="-15" dirty="0">
                <a:latin typeface="Calibri"/>
                <a:cs typeface="Calibri"/>
              </a:rPr>
              <a:t>ДДТ-форез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спазмолитика</a:t>
            </a:r>
            <a:endParaRPr sz="2800">
              <a:latin typeface="Calibri"/>
              <a:cs typeface="Calibri"/>
            </a:endParaRPr>
          </a:p>
          <a:p>
            <a:pPr marL="281940" indent="-269875">
              <a:lnSpc>
                <a:spcPct val="100000"/>
              </a:lnSpc>
              <a:buChar char="-"/>
              <a:tabLst>
                <a:tab pos="281940" algn="l"/>
                <a:tab pos="282575" algn="l"/>
              </a:tabLst>
            </a:pPr>
            <a:r>
              <a:rPr sz="2800" spc="-20" dirty="0">
                <a:latin typeface="Calibri"/>
                <a:cs typeface="Calibri"/>
              </a:rPr>
              <a:t>ультрафонофорез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спазмолитика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вибротерапия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Char char="-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электростатическое </a:t>
            </a:r>
            <a:r>
              <a:rPr sz="2800" spc="-20" dirty="0">
                <a:latin typeface="Calibri"/>
                <a:cs typeface="Calibri"/>
              </a:rPr>
              <a:t>поле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«Хивамат»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har char="-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видимое </a:t>
            </a:r>
            <a:r>
              <a:rPr sz="2800" spc="-15" dirty="0">
                <a:latin typeface="Calibri"/>
                <a:cs typeface="Calibri"/>
              </a:rPr>
              <a:t>излучение </a:t>
            </a:r>
            <a:r>
              <a:rPr sz="2800" spc="-10" dirty="0">
                <a:latin typeface="Calibri"/>
                <a:cs typeface="Calibri"/>
              </a:rPr>
              <a:t>(поляризованный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свет)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5"/>
              </a:spcBef>
              <a:buChar char="-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ДМВ-терапия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индуктотермия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диатермия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  <a:tab pos="4277360" algn="l"/>
              </a:tabLst>
            </a:pPr>
            <a:r>
              <a:rPr sz="2800" spc="-10" dirty="0">
                <a:latin typeface="Calibri"/>
                <a:cs typeface="Calibri"/>
              </a:rPr>
              <a:t>парафино-озокеритовые	аппликации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850" y="285750"/>
            <a:ext cx="8229600" cy="11176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085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55"/>
              </a:spcBef>
              <a:tabLst>
                <a:tab pos="2102485" algn="l"/>
                <a:tab pos="5891530" algn="l"/>
              </a:tabLst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Физические	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методы,</a:t>
            </a:r>
            <a:r>
              <a:rPr sz="28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применяемые	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  <a:tabLst>
                <a:tab pos="2549525" algn="l"/>
              </a:tabLst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зависимости</a:t>
            </a:r>
            <a:r>
              <a:rPr sz="28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от	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ведущего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клинического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синдрома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12747"/>
            <a:ext cx="517906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u="heavy" spc="-7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для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вазомоторного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эффекта</a:t>
            </a:r>
            <a:r>
              <a:rPr sz="2800" b="1" spc="-5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281940" indent="-269875">
              <a:lnSpc>
                <a:spcPct val="100000"/>
              </a:lnSpc>
              <a:buChar char="-"/>
              <a:tabLst>
                <a:tab pos="281940" algn="l"/>
                <a:tab pos="282575" algn="l"/>
              </a:tabLst>
            </a:pPr>
            <a:r>
              <a:rPr sz="2800" spc="-15" dirty="0">
                <a:latin typeface="Calibri"/>
                <a:cs typeface="Calibri"/>
              </a:rPr>
              <a:t>низкочастотная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магнитотерапия</a:t>
            </a:r>
            <a:endParaRPr sz="2800">
              <a:latin typeface="Calibri"/>
              <a:cs typeface="Calibri"/>
            </a:endParaRPr>
          </a:p>
          <a:p>
            <a:pPr marL="281940" indent="-269875">
              <a:lnSpc>
                <a:spcPct val="100000"/>
              </a:lnSpc>
              <a:buChar char="-"/>
              <a:tabLst>
                <a:tab pos="281940" algn="l"/>
                <a:tab pos="282575" algn="l"/>
              </a:tabLst>
            </a:pPr>
            <a:r>
              <a:rPr sz="2800" spc="-5" dirty="0">
                <a:latin typeface="Calibri"/>
                <a:cs typeface="Calibri"/>
              </a:rPr>
              <a:t>дарсонвализация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4375" y="4071937"/>
            <a:ext cx="3714750" cy="2143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91358" y="3047769"/>
            <a:ext cx="3404209" cy="32508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0"/>
            <a:ext cx="8229600" cy="1417955"/>
          </a:xfrm>
          <a:custGeom>
            <a:avLst/>
            <a:gdLst/>
            <a:ahLst/>
            <a:cxnLst/>
            <a:rect l="l" t="t" r="r" b="b"/>
            <a:pathLst>
              <a:path w="8229600" h="1417955">
                <a:moveTo>
                  <a:pt x="0" y="1417701"/>
                </a:moveTo>
                <a:lnTo>
                  <a:pt x="8229600" y="1417701"/>
                </a:lnTo>
                <a:lnTo>
                  <a:pt x="8229600" y="0"/>
                </a:lnTo>
                <a:lnTo>
                  <a:pt x="0" y="0"/>
                </a:lnTo>
                <a:lnTo>
                  <a:pt x="0" y="141770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4273" y="246634"/>
            <a:ext cx="791273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5"/>
              </a:spcBef>
              <a:tabLst>
                <a:tab pos="2105660" algn="l"/>
                <a:tab pos="5895975" algn="l"/>
              </a:tabLst>
            </a:pPr>
            <a:r>
              <a:rPr sz="2800" spc="-5" dirty="0"/>
              <a:t>Физические	</a:t>
            </a:r>
            <a:r>
              <a:rPr sz="2800" spc="-25" dirty="0"/>
              <a:t>методы,</a:t>
            </a:r>
            <a:r>
              <a:rPr sz="2800" spc="40" dirty="0"/>
              <a:t> </a:t>
            </a:r>
            <a:r>
              <a:rPr sz="2800" spc="-10" dirty="0"/>
              <a:t>применяемые	</a:t>
            </a:r>
            <a:r>
              <a:rPr sz="2800" spc="-5" dirty="0"/>
              <a:t>в</a:t>
            </a:r>
            <a:endParaRPr sz="2800"/>
          </a:p>
          <a:p>
            <a:pPr algn="ctr">
              <a:lnSpc>
                <a:spcPct val="100000"/>
              </a:lnSpc>
              <a:tabLst>
                <a:tab pos="2548890" algn="l"/>
              </a:tabLst>
            </a:pPr>
            <a:r>
              <a:rPr sz="2800" spc="-5" dirty="0"/>
              <a:t>зависимости</a:t>
            </a:r>
            <a:r>
              <a:rPr sz="2800" spc="35" dirty="0"/>
              <a:t> </a:t>
            </a:r>
            <a:r>
              <a:rPr sz="2800" spc="-15" dirty="0"/>
              <a:t>от	</a:t>
            </a:r>
            <a:r>
              <a:rPr sz="2800" spc="-20" dirty="0"/>
              <a:t>ведущего </a:t>
            </a:r>
            <a:r>
              <a:rPr sz="2800" spc="-10" dirty="0"/>
              <a:t>клинического</a:t>
            </a:r>
            <a:r>
              <a:rPr sz="2800" spc="-5" dirty="0"/>
              <a:t> </a:t>
            </a:r>
            <a:r>
              <a:rPr sz="2800" spc="-10" dirty="0"/>
              <a:t>синдрома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535940" y="1540205"/>
            <a:ext cx="7482840" cy="4386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u="heavy" spc="-6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для </a:t>
            </a:r>
            <a:r>
              <a:rPr sz="26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фибромодулирущего</a:t>
            </a:r>
            <a:r>
              <a:rPr sz="26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действия</a:t>
            </a:r>
            <a:r>
              <a:rPr sz="2600" b="1" spc="-5" dirty="0"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  <a:p>
            <a:pPr marL="187960" indent="-175260">
              <a:lnSpc>
                <a:spcPct val="100000"/>
              </a:lnSpc>
              <a:spcBef>
                <a:spcPts val="5"/>
              </a:spcBef>
              <a:buChar char="-"/>
              <a:tabLst>
                <a:tab pos="187960" algn="l"/>
              </a:tabLst>
            </a:pPr>
            <a:r>
              <a:rPr sz="2600" spc="-5" dirty="0">
                <a:latin typeface="Calibri"/>
                <a:cs typeface="Calibri"/>
              </a:rPr>
              <a:t>инфракрасная лазерная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терапия</a:t>
            </a:r>
            <a:endParaRPr sz="2600">
              <a:latin typeface="Calibri"/>
              <a:cs typeface="Calibri"/>
            </a:endParaRPr>
          </a:p>
          <a:p>
            <a:pPr marL="187960" indent="-175260">
              <a:lnSpc>
                <a:spcPct val="100000"/>
              </a:lnSpc>
              <a:buChar char="-"/>
              <a:tabLst>
                <a:tab pos="187960" algn="l"/>
              </a:tabLst>
            </a:pPr>
            <a:r>
              <a:rPr sz="2600" spc="-10" dirty="0">
                <a:latin typeface="Calibri"/>
                <a:cs typeface="Calibri"/>
              </a:rPr>
              <a:t>пелоидотерапия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(грязелечение)</a:t>
            </a:r>
            <a:endParaRPr sz="2600">
              <a:latin typeface="Calibri"/>
              <a:cs typeface="Calibri"/>
            </a:endParaRPr>
          </a:p>
          <a:p>
            <a:pPr marL="187960" indent="-175260">
              <a:lnSpc>
                <a:spcPct val="100000"/>
              </a:lnSpc>
              <a:buChar char="-"/>
              <a:tabLst>
                <a:tab pos="187960" algn="l"/>
              </a:tabLst>
            </a:pPr>
            <a:r>
              <a:rPr sz="2600" spc="-5" dirty="0">
                <a:latin typeface="Calibri"/>
                <a:cs typeface="Calibri"/>
              </a:rPr>
              <a:t>радоновые, </a:t>
            </a:r>
            <a:r>
              <a:rPr sz="2600" spc="-10" dirty="0">
                <a:latin typeface="Calibri"/>
                <a:cs typeface="Calibri"/>
              </a:rPr>
              <a:t>йодобромные, </a:t>
            </a:r>
            <a:r>
              <a:rPr sz="2600" spc="-15" dirty="0">
                <a:latin typeface="Calibri"/>
                <a:cs typeface="Calibri"/>
              </a:rPr>
              <a:t>сероводородные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ванны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2600" dirty="0">
                <a:latin typeface="Calibri"/>
                <a:cs typeface="Calibri"/>
              </a:rPr>
              <a:t>вихревые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ванны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u="heavy" spc="-6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для </a:t>
            </a:r>
            <a:r>
              <a:rPr sz="2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трофостимулирующего</a:t>
            </a:r>
            <a:r>
              <a:rPr sz="2600"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эффекта</a:t>
            </a:r>
            <a:r>
              <a:rPr sz="2600" b="1" dirty="0"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-"/>
              <a:tabLst>
                <a:tab pos="354965" algn="l"/>
                <a:tab pos="355600" algn="l"/>
              </a:tabLst>
            </a:pPr>
            <a:r>
              <a:rPr sz="2600" spc="-65" dirty="0">
                <a:latin typeface="Calibri"/>
                <a:cs typeface="Calibri"/>
              </a:rPr>
              <a:t>ДДТ,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СМТ-терапия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2600" spc="-5" dirty="0">
                <a:latin typeface="Calibri"/>
                <a:cs typeface="Calibri"/>
              </a:rPr>
              <a:t>интерференцтерапия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2600" spc="-5" dirty="0">
                <a:latin typeface="Calibri"/>
                <a:cs typeface="Calibri"/>
              </a:rPr>
              <a:t>дарсонвализация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2600" dirty="0">
                <a:latin typeface="Calibri"/>
                <a:cs typeface="Calibri"/>
              </a:rPr>
              <a:t>видимое </a:t>
            </a:r>
            <a:r>
              <a:rPr sz="2600" spc="-10" dirty="0">
                <a:latin typeface="Calibri"/>
                <a:cs typeface="Calibri"/>
              </a:rPr>
              <a:t>излучение </a:t>
            </a:r>
            <a:r>
              <a:rPr sz="2600" spc="-5" dirty="0">
                <a:latin typeface="Calibri"/>
                <a:cs typeface="Calibri"/>
              </a:rPr>
              <a:t>(поляризованный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свет)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2128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55"/>
              </a:spcBef>
              <a:tabLst>
                <a:tab pos="2106930" algn="l"/>
                <a:tab pos="5899150" algn="l"/>
              </a:tabLst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Физические	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методы,</a:t>
            </a:r>
            <a:r>
              <a:rPr sz="28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применяемые	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tabLst>
                <a:tab pos="2548890" algn="l"/>
              </a:tabLst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зависимости</a:t>
            </a:r>
            <a:r>
              <a:rPr sz="28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от	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ведущего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клинического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синдрома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39569"/>
            <a:ext cx="6159500" cy="378142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u="heavy" spc="-7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для 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дефиброзирующего</a:t>
            </a:r>
            <a:r>
              <a:rPr sz="2800" b="1" u="heavy" spc="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действия: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har char="-"/>
              <a:tabLst>
                <a:tab pos="354965" algn="l"/>
                <a:tab pos="355600" algn="l"/>
              </a:tabLst>
            </a:pPr>
            <a:r>
              <a:rPr sz="2800" spc="-30" dirty="0">
                <a:latin typeface="Calibri"/>
                <a:cs typeface="Calibri"/>
              </a:rPr>
              <a:t>Ультрафонофорез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лидазы;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Char char="-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Электрофорез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лидазы;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har char="-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Парафино-озокеритовые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аппликации;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har char="-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Пелоидотерапия(грязелечение);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Char char="-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СМТ-форез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лидазы;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har char="-"/>
              <a:tabLst>
                <a:tab pos="354965" algn="l"/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Сероводородные</a:t>
            </a:r>
            <a:r>
              <a:rPr sz="2800" spc="-5" dirty="0">
                <a:latin typeface="Calibri"/>
                <a:cs typeface="Calibri"/>
              </a:rPr>
              <a:t> ванны;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har char="-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Массаж;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86519" y="4000500"/>
            <a:ext cx="2266892" cy="2428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7593" y="1539621"/>
            <a:ext cx="7611745" cy="4677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8115" algn="ctr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Альтеративно-экссудативная</a:t>
            </a:r>
            <a:r>
              <a:rPr sz="2800" b="1" u="heavy" spc="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фаза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00">
              <a:latin typeface="Times New Roman"/>
              <a:cs typeface="Times New Roman"/>
            </a:endParaRPr>
          </a:p>
          <a:p>
            <a:pPr marL="545465" marR="373380" indent="-545465">
              <a:lnSpc>
                <a:spcPct val="110100"/>
              </a:lnSpc>
              <a:buFont typeface="Arial"/>
              <a:buChar char="•"/>
              <a:tabLst>
                <a:tab pos="545465" algn="l"/>
                <a:tab pos="546100" algn="l"/>
                <a:tab pos="4659630" algn="l"/>
              </a:tabLst>
            </a:pPr>
            <a:r>
              <a:rPr sz="2800" spc="-15" dirty="0">
                <a:latin typeface="Calibri"/>
                <a:cs typeface="Calibri"/>
              </a:rPr>
              <a:t>Электрическое </a:t>
            </a:r>
            <a:r>
              <a:rPr sz="2800" spc="-20" dirty="0">
                <a:latin typeface="Calibri"/>
                <a:cs typeface="Calibri"/>
              </a:rPr>
              <a:t>поле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УВЧ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	</a:t>
            </a:r>
            <a:r>
              <a:rPr sz="2800" spc="-10" dirty="0">
                <a:latin typeface="Calibri"/>
                <a:cs typeface="Calibri"/>
              </a:rPr>
              <a:t>нетепловой </a:t>
            </a:r>
            <a:r>
              <a:rPr sz="2800" spc="-15" dirty="0">
                <a:latin typeface="Calibri"/>
                <a:cs typeface="Calibri"/>
              </a:rPr>
              <a:t>дозе  </a:t>
            </a:r>
            <a:r>
              <a:rPr sz="2800" spc="-5" dirty="0">
                <a:latin typeface="Calibri"/>
                <a:cs typeface="Calibri"/>
              </a:rPr>
              <a:t>(4-5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процедур)</a:t>
            </a:r>
            <a:endParaRPr sz="2800">
              <a:latin typeface="Calibri"/>
              <a:cs typeface="Calibri"/>
            </a:endParaRPr>
          </a:p>
          <a:p>
            <a:pPr marL="545465" marR="5080" indent="-545465">
              <a:lnSpc>
                <a:spcPts val="3700"/>
              </a:lnSpc>
              <a:spcBef>
                <a:spcPts val="180"/>
              </a:spcBef>
              <a:buFont typeface="Arial"/>
              <a:buChar char="•"/>
              <a:tabLst>
                <a:tab pos="545465" algn="l"/>
                <a:tab pos="546100" algn="l"/>
              </a:tabLst>
            </a:pPr>
            <a:r>
              <a:rPr sz="2800" spc="-35" dirty="0">
                <a:latin typeface="Calibri"/>
                <a:cs typeface="Calibri"/>
              </a:rPr>
              <a:t>УФО </a:t>
            </a:r>
            <a:r>
              <a:rPr sz="2800" spc="-10" dirty="0">
                <a:latin typeface="Calibri"/>
                <a:cs typeface="Calibri"/>
              </a:rPr>
              <a:t>(средневолновое </a:t>
            </a:r>
            <a:r>
              <a:rPr sz="2800" spc="-25" dirty="0">
                <a:latin typeface="Calibri"/>
                <a:cs typeface="Calibri"/>
              </a:rPr>
              <a:t>(СУФ)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0" dirty="0">
                <a:latin typeface="Calibri"/>
                <a:cs typeface="Calibri"/>
              </a:rPr>
              <a:t>эритемной </a:t>
            </a:r>
            <a:r>
              <a:rPr sz="2800" spc="-15" dirty="0">
                <a:latin typeface="Calibri"/>
                <a:cs typeface="Calibri"/>
              </a:rPr>
              <a:t>дозе  </a:t>
            </a:r>
            <a:r>
              <a:rPr sz="2800" spc="-5" dirty="0">
                <a:latin typeface="Calibri"/>
                <a:cs typeface="Calibri"/>
              </a:rPr>
              <a:t>(3-4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биодозы)</a:t>
            </a:r>
            <a:endParaRPr sz="2800">
              <a:latin typeface="Calibri"/>
              <a:cs typeface="Calibri"/>
            </a:endParaRPr>
          </a:p>
          <a:p>
            <a:pPr marL="546100" indent="-533400">
              <a:lnSpc>
                <a:spcPct val="100000"/>
              </a:lnSpc>
              <a:spcBef>
                <a:spcPts val="150"/>
              </a:spcBef>
              <a:buFont typeface="Arial"/>
              <a:buChar char="•"/>
              <a:tabLst>
                <a:tab pos="545465" algn="l"/>
                <a:tab pos="546100" algn="l"/>
              </a:tabLst>
            </a:pPr>
            <a:r>
              <a:rPr sz="2800" spc="-10" dirty="0">
                <a:latin typeface="Calibri"/>
                <a:cs typeface="Calibri"/>
              </a:rPr>
              <a:t>Криотерапия</a:t>
            </a:r>
            <a:endParaRPr sz="2800">
              <a:latin typeface="Calibri"/>
              <a:cs typeface="Calibri"/>
            </a:endParaRPr>
          </a:p>
          <a:p>
            <a:pPr marL="546100" indent="-53340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545465" algn="l"/>
                <a:tab pos="546100" algn="l"/>
              </a:tabLst>
            </a:pPr>
            <a:r>
              <a:rPr sz="2800" spc="-5" dirty="0">
                <a:latin typeface="Calibri"/>
                <a:cs typeface="Calibri"/>
              </a:rPr>
              <a:t>Дарсонвализация</a:t>
            </a:r>
            <a:endParaRPr sz="2800">
              <a:latin typeface="Calibri"/>
              <a:cs typeface="Calibri"/>
            </a:endParaRPr>
          </a:p>
          <a:p>
            <a:pPr marL="546100" indent="-5334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545465" algn="l"/>
                <a:tab pos="546100" algn="l"/>
              </a:tabLst>
            </a:pPr>
            <a:r>
              <a:rPr sz="2800" spc="-15" dirty="0">
                <a:latin typeface="Calibri"/>
                <a:cs typeface="Calibri"/>
              </a:rPr>
              <a:t>Низкочастотная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магнитотерапия</a:t>
            </a:r>
            <a:endParaRPr sz="2800">
              <a:latin typeface="Calibri"/>
              <a:cs typeface="Calibri"/>
            </a:endParaRPr>
          </a:p>
          <a:p>
            <a:pPr marL="546100" indent="-53340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545465" algn="l"/>
                <a:tab pos="546100" algn="l"/>
              </a:tabLst>
            </a:pPr>
            <a:r>
              <a:rPr sz="2800" spc="-10" dirty="0">
                <a:latin typeface="Calibri"/>
                <a:cs typeface="Calibri"/>
              </a:rPr>
              <a:t>Поляризованный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свет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2128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955"/>
              </a:spcBef>
              <a:tabLst>
                <a:tab pos="2027555" algn="l"/>
              </a:tabLst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Физические	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методы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лечения</a:t>
            </a:r>
            <a:endParaRPr sz="2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в зависимости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от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фазы</a:t>
            </a:r>
            <a:r>
              <a:rPr sz="2800" b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воспаления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8625" y="214312"/>
            <a:ext cx="8229600" cy="92900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9209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29"/>
              </a:spcBef>
              <a:tabLst>
                <a:tab pos="2093595" algn="l"/>
              </a:tabLst>
            </a:pPr>
            <a:r>
              <a:rPr sz="2900" b="1" dirty="0">
                <a:solidFill>
                  <a:srgbClr val="FFFFFF"/>
                </a:solidFill>
                <a:latin typeface="Calibri"/>
                <a:cs typeface="Calibri"/>
              </a:rPr>
              <a:t>Физические	</a:t>
            </a:r>
            <a:r>
              <a:rPr sz="2900" b="1" spc="-20" dirty="0">
                <a:solidFill>
                  <a:srgbClr val="FFFFFF"/>
                </a:solidFill>
                <a:latin typeface="Calibri"/>
                <a:cs typeface="Calibri"/>
              </a:rPr>
              <a:t>методы</a:t>
            </a:r>
            <a:r>
              <a:rPr sz="29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dirty="0">
                <a:solidFill>
                  <a:srgbClr val="FFFFFF"/>
                </a:solidFill>
                <a:latin typeface="Calibri"/>
                <a:cs typeface="Calibri"/>
              </a:rPr>
              <a:t>лечения</a:t>
            </a:r>
            <a:endParaRPr sz="29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25"/>
              </a:spcBef>
            </a:pP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в зависимости 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от фазы</a:t>
            </a:r>
            <a:r>
              <a:rPr sz="25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воспаления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8640" y="1610741"/>
            <a:ext cx="8045450" cy="0"/>
          </a:xfrm>
          <a:custGeom>
            <a:avLst/>
            <a:gdLst/>
            <a:ahLst/>
            <a:cxnLst/>
            <a:rect l="l" t="t" r="r" b="b"/>
            <a:pathLst>
              <a:path w="8045450">
                <a:moveTo>
                  <a:pt x="0" y="0"/>
                </a:moveTo>
                <a:lnTo>
                  <a:pt x="8045196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192148"/>
            <a:ext cx="8072120" cy="5403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025"/>
              </a:lnSpc>
              <a:spcBef>
                <a:spcPts val="95"/>
              </a:spcBef>
              <a:tabLst>
                <a:tab pos="3627754" algn="l"/>
                <a:tab pos="7313295" algn="l"/>
              </a:tabLst>
            </a:pPr>
            <a:r>
              <a:rPr sz="2800" b="1" spc="-10" dirty="0">
                <a:latin typeface="Calibri"/>
                <a:cs typeface="Calibri"/>
              </a:rPr>
              <a:t>Инфильтративно-	пролиферативная	</a:t>
            </a:r>
            <a:r>
              <a:rPr sz="2800" b="1" spc="-5" dirty="0">
                <a:latin typeface="Calibri"/>
                <a:cs typeface="Calibri"/>
              </a:rPr>
              <a:t>фаза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ts val="3025"/>
              </a:lnSpc>
            </a:pPr>
            <a:r>
              <a:rPr sz="2800" u="heavy" spc="-7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воспаления</a:t>
            </a:r>
            <a:r>
              <a:rPr sz="2800" b="1" spc="-5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УФ-облучение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0" dirty="0">
                <a:latin typeface="Calibri"/>
                <a:cs typeface="Calibri"/>
              </a:rPr>
              <a:t>эритемных дозах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сегментарно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2902585" algn="l"/>
              </a:tabLst>
            </a:pPr>
            <a:r>
              <a:rPr sz="2800" spc="-15" dirty="0">
                <a:latin typeface="Calibri"/>
                <a:cs typeface="Calibri"/>
              </a:rPr>
              <a:t>Низкочастотная	</a:t>
            </a:r>
            <a:r>
              <a:rPr sz="2800" spc="-5" dirty="0">
                <a:latin typeface="Calibri"/>
                <a:cs typeface="Calibri"/>
              </a:rPr>
              <a:t>магнитнотерапия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Лазеротерапия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Инфракрасное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облучение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3557904" algn="l"/>
              </a:tabLst>
            </a:pPr>
            <a:r>
              <a:rPr sz="2800" spc="-10" dirty="0">
                <a:latin typeface="Calibri"/>
                <a:cs typeface="Calibri"/>
              </a:rPr>
              <a:t>Высокоинтенсивная	</a:t>
            </a:r>
            <a:r>
              <a:rPr sz="2800" spc="-15" dirty="0">
                <a:latin typeface="Calibri"/>
                <a:cs typeface="Calibri"/>
              </a:rPr>
              <a:t>УВЧ-терапия </a:t>
            </a:r>
            <a:r>
              <a:rPr sz="2800" spc="-10" dirty="0">
                <a:latin typeface="Calibri"/>
                <a:cs typeface="Calibri"/>
              </a:rPr>
              <a:t>(МП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УВЧ)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СВЧ-терапия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КВЧ-терапия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Диадинамические </a:t>
            </a:r>
            <a:r>
              <a:rPr sz="2800" spc="-15" dirty="0">
                <a:latin typeface="Calibri"/>
                <a:cs typeface="Calibri"/>
              </a:rPr>
              <a:t>(ДДТ), </a:t>
            </a:r>
            <a:r>
              <a:rPr sz="2800" spc="-20" dirty="0">
                <a:latin typeface="Calibri"/>
                <a:cs typeface="Calibri"/>
              </a:rPr>
              <a:t>короткоимпульсные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</a:t>
            </a:r>
            <a:endParaRPr sz="2800">
              <a:latin typeface="Calibri"/>
              <a:cs typeface="Calibri"/>
            </a:endParaRPr>
          </a:p>
          <a:p>
            <a:pPr marL="355600" marR="5080" indent="60960">
              <a:lnSpc>
                <a:spcPts val="2690"/>
              </a:lnSpc>
              <a:spcBef>
                <a:spcPts val="650"/>
              </a:spcBef>
              <a:tabLst>
                <a:tab pos="5865495" algn="l"/>
              </a:tabLst>
            </a:pPr>
            <a:r>
              <a:rPr sz="2800" spc="-5" dirty="0">
                <a:latin typeface="Calibri"/>
                <a:cs typeface="Calibri"/>
              </a:rPr>
              <a:t>синусоидальные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модулированные	</a:t>
            </a:r>
            <a:r>
              <a:rPr sz="2800" spc="-15" dirty="0">
                <a:latin typeface="Calibri"/>
                <a:cs typeface="Calibri"/>
              </a:rPr>
              <a:t>токи </a:t>
            </a:r>
            <a:r>
              <a:rPr sz="2800" spc="-5" dirty="0">
                <a:latin typeface="Calibri"/>
                <a:cs typeface="Calibri"/>
              </a:rPr>
              <a:t>(СМТ или  </a:t>
            </a:r>
            <a:r>
              <a:rPr sz="2800" spc="-10" dirty="0">
                <a:latin typeface="Calibri"/>
                <a:cs typeface="Calibri"/>
              </a:rPr>
              <a:t>амплипульстерапия)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Электро- </a:t>
            </a:r>
            <a:r>
              <a:rPr sz="2800" spc="-5" dirty="0">
                <a:latin typeface="Calibri"/>
                <a:cs typeface="Calibri"/>
              </a:rPr>
              <a:t>или </a:t>
            </a:r>
            <a:r>
              <a:rPr sz="2800" spc="-20" dirty="0">
                <a:latin typeface="Calibri"/>
                <a:cs typeface="Calibri"/>
              </a:rPr>
              <a:t>ультрафонофорез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НПВС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8625" y="214375"/>
            <a:ext cx="8229600" cy="120332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187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35"/>
              </a:spcBef>
              <a:tabLst>
                <a:tab pos="2308225" algn="l"/>
              </a:tabLst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Физические	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методы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 лечения</a:t>
            </a:r>
            <a:endParaRPr sz="32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20"/>
              </a:spcBef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в зависимости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от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фазы</a:t>
            </a:r>
            <a:r>
              <a:rPr sz="280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воспаления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49794" y="2448255"/>
            <a:ext cx="1417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лазерная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590" y="1594866"/>
            <a:ext cx="6674484" cy="16471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8168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Репаративная</a:t>
            </a:r>
            <a:r>
              <a:rPr sz="2800" b="1" u="heavy" spc="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регенерация</a:t>
            </a:r>
            <a:r>
              <a:rPr sz="2800" b="1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Инфракрасное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облучение;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ts val="2690"/>
              </a:lnSpc>
              <a:spcBef>
                <a:spcPts val="650"/>
              </a:spcBef>
              <a:buFont typeface="Arial"/>
              <a:buChar char="•"/>
              <a:tabLst>
                <a:tab pos="354965" algn="l"/>
                <a:tab pos="355600" algn="l"/>
                <a:tab pos="2925445" algn="l"/>
                <a:tab pos="4118610" algn="l"/>
                <a:tab pos="4496435" algn="l"/>
              </a:tabLst>
            </a:pPr>
            <a:r>
              <a:rPr sz="2800" spc="-5" dirty="0">
                <a:latin typeface="Calibri"/>
                <a:cs typeface="Calibri"/>
              </a:rPr>
              <a:t>Лазер</a:t>
            </a:r>
            <a:r>
              <a:rPr sz="2800" spc="-35" dirty="0">
                <a:latin typeface="Calibri"/>
                <a:cs typeface="Calibri"/>
              </a:rPr>
              <a:t>от</a:t>
            </a:r>
            <a:r>
              <a:rPr sz="2800" dirty="0">
                <a:latin typeface="Calibri"/>
                <a:cs typeface="Calibri"/>
              </a:rPr>
              <a:t>е</a:t>
            </a:r>
            <a:r>
              <a:rPr sz="2800" spc="-10" dirty="0">
                <a:latin typeface="Calibri"/>
                <a:cs typeface="Calibri"/>
              </a:rPr>
              <a:t>рапи</a:t>
            </a:r>
            <a:r>
              <a:rPr sz="2800" spc="-5" dirty="0">
                <a:latin typeface="Calibri"/>
                <a:cs typeface="Calibri"/>
              </a:rPr>
              <a:t>я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(</a:t>
            </a:r>
            <a:r>
              <a:rPr sz="2800" spc="10" dirty="0">
                <a:latin typeface="Calibri"/>
                <a:cs typeface="Calibri"/>
              </a:rPr>
              <a:t>И</a:t>
            </a:r>
            <a:r>
              <a:rPr sz="2800" spc="-5" dirty="0">
                <a:latin typeface="Calibri"/>
                <a:cs typeface="Calibri"/>
              </a:rPr>
              <a:t>КЛТ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	и</a:t>
            </a:r>
            <a:r>
              <a:rPr sz="2800" spc="-5" dirty="0">
                <a:latin typeface="Calibri"/>
                <a:cs typeface="Calibri"/>
              </a:rPr>
              <a:t>н</a:t>
            </a:r>
            <a:r>
              <a:rPr sz="2800" dirty="0">
                <a:latin typeface="Calibri"/>
                <a:cs typeface="Calibri"/>
              </a:rPr>
              <a:t>ф</a:t>
            </a:r>
            <a:r>
              <a:rPr sz="2800" spc="-10" dirty="0">
                <a:latin typeface="Calibri"/>
                <a:cs typeface="Calibri"/>
              </a:rPr>
              <a:t>рак</a:t>
            </a:r>
            <a:r>
              <a:rPr sz="2800" spc="-15" dirty="0">
                <a:latin typeface="Calibri"/>
                <a:cs typeface="Calibri"/>
              </a:rPr>
              <a:t>р</a:t>
            </a:r>
            <a:r>
              <a:rPr sz="2800" spc="-5" dirty="0">
                <a:latin typeface="Calibri"/>
                <a:cs typeface="Calibri"/>
              </a:rPr>
              <a:t>а</a:t>
            </a:r>
            <a:r>
              <a:rPr sz="2800" spc="10" dirty="0">
                <a:latin typeface="Calibri"/>
                <a:cs typeface="Calibri"/>
              </a:rPr>
              <a:t>с</a:t>
            </a:r>
            <a:r>
              <a:rPr sz="2800" spc="-5" dirty="0">
                <a:latin typeface="Calibri"/>
                <a:cs typeface="Calibri"/>
              </a:rPr>
              <a:t>ная  </a:t>
            </a:r>
            <a:r>
              <a:rPr sz="2800" spc="-10" dirty="0">
                <a:latin typeface="Calibri"/>
                <a:cs typeface="Calibri"/>
              </a:rPr>
              <a:t>терапия)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9640" y="3643325"/>
            <a:ext cx="52012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88160" algn="l"/>
                <a:tab pos="3970654" algn="l"/>
              </a:tabLst>
            </a:pPr>
            <a:r>
              <a:rPr sz="2800" spc="-10" dirty="0">
                <a:latin typeface="Calibri"/>
                <a:cs typeface="Calibri"/>
              </a:rPr>
              <a:t>терапия,	фонофорез	лидазы,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9590" y="3216655"/>
            <a:ext cx="8100059" cy="2927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Высокочастотная </a:t>
            </a:r>
            <a:r>
              <a:rPr sz="2800" spc="-10" dirty="0">
                <a:latin typeface="Calibri"/>
                <a:cs typeface="Calibri"/>
              </a:rPr>
              <a:t>магнитотерапия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(индуктотермия)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ts val="302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35" dirty="0">
                <a:latin typeface="Calibri"/>
                <a:cs typeface="Calibri"/>
              </a:rPr>
              <a:t>Ультразвуковая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ts val="3025"/>
              </a:lnSpc>
            </a:pPr>
            <a:r>
              <a:rPr sz="2800" spc="-15" dirty="0">
                <a:latin typeface="Calibri"/>
                <a:cs typeface="Calibri"/>
              </a:rPr>
              <a:t>пеллоидина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др.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Дарсонвализация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Парафинотерапия,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озокеритотерапия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Пелоидотерапия</a:t>
            </a:r>
            <a:r>
              <a:rPr sz="2800" spc="-10" dirty="0">
                <a:latin typeface="Calibri"/>
                <a:cs typeface="Calibri"/>
              </a:rPr>
              <a:t> (грязелечение)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Радоновые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20" dirty="0">
                <a:latin typeface="Calibri"/>
                <a:cs typeface="Calibri"/>
              </a:rPr>
              <a:t>сероводородные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ванны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714375"/>
          </a:xfrm>
          <a:custGeom>
            <a:avLst/>
            <a:gdLst/>
            <a:ahLst/>
            <a:cxnLst/>
            <a:rect l="l" t="t" r="r" b="b"/>
            <a:pathLst>
              <a:path w="9144000" h="714375">
                <a:moveTo>
                  <a:pt x="0" y="714375"/>
                </a:moveTo>
                <a:lnTo>
                  <a:pt x="9144000" y="714375"/>
                </a:lnTo>
                <a:lnTo>
                  <a:pt x="9144000" y="0"/>
                </a:lnTo>
                <a:lnTo>
                  <a:pt x="0" y="0"/>
                </a:lnTo>
                <a:lnTo>
                  <a:pt x="0" y="71437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8982" y="108330"/>
            <a:ext cx="7541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3.2.4. </a:t>
            </a:r>
            <a:r>
              <a:rPr sz="2800" spc="-45" dirty="0"/>
              <a:t>Трудовая </a:t>
            </a:r>
            <a:r>
              <a:rPr sz="2800" spc="-15" dirty="0"/>
              <a:t>функция </a:t>
            </a:r>
            <a:r>
              <a:rPr sz="2800" spc="-5" dirty="0"/>
              <a:t>врача по</a:t>
            </a:r>
            <a:r>
              <a:rPr sz="2800" spc="145" dirty="0"/>
              <a:t> </a:t>
            </a:r>
            <a:r>
              <a:rPr sz="2800" spc="-10" dirty="0"/>
              <a:t>физиотерапии</a:t>
            </a:r>
            <a:endParaRPr sz="28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98805" y="779526"/>
          <a:ext cx="8358505" cy="889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8760"/>
                <a:gridCol w="2919094"/>
                <a:gridCol w="731520"/>
                <a:gridCol w="897254"/>
                <a:gridCol w="1407795"/>
                <a:gridCol w="883920"/>
              </a:tblGrid>
              <a:tr h="876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80808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 algn="just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Проведение анализа</a:t>
                      </a:r>
                      <a:r>
                        <a:rPr sz="10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медико-статистической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8580" marR="62230" algn="just">
                        <a:lnSpc>
                          <a:spcPct val="114999"/>
                        </a:lnSpc>
                        <a:tabLst>
                          <a:tab pos="1220470" algn="l"/>
                          <a:tab pos="2082164" algn="l"/>
                        </a:tabLst>
                      </a:pPr>
                      <a:r>
                        <a:rPr sz="1000" b="1" spc="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нф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ор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мац</a:t>
                      </a:r>
                      <a:r>
                        <a:rPr sz="1000" b="1" spc="5" dirty="0">
                          <a:latin typeface="Calibri"/>
                          <a:cs typeface="Calibri"/>
                        </a:rPr>
                        <a:t>ии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,	в</a:t>
                      </a:r>
                      <a:r>
                        <a:rPr sz="1000" b="1" spc="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000" b="1" spc="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ие	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мед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00" b="1" spc="10" dirty="0">
                          <a:latin typeface="Calibri"/>
                          <a:cs typeface="Calibri"/>
                        </a:rPr>
                        <a:t>ц</a:t>
                      </a:r>
                      <a:r>
                        <a:rPr sz="1000" b="1" spc="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нск</a:t>
                      </a:r>
                      <a:r>
                        <a:rPr sz="1000" b="1" spc="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й 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документации, организация деятельности  находящегося в распоряжении медицинского  персонала.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808080"/>
                      </a:solidFill>
                      <a:prstDash val="solid"/>
                    </a:lnT>
                    <a:lnB w="127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438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Код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80808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В/04.8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808080"/>
                      </a:solidFill>
                      <a:prstDash val="solid"/>
                    </a:lnT>
                    <a:lnB w="127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9215" marR="581660">
                        <a:lnSpc>
                          <a:spcPct val="114999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Уровень 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ове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ь)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квалификации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80808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808080"/>
                      </a:solidFill>
                      <a:prstDash val="solid"/>
                    </a:lnT>
                    <a:lnB w="1270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50837" y="1847850"/>
          <a:ext cx="8520430" cy="493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5915"/>
                <a:gridCol w="6894830"/>
              </a:tblGrid>
              <a:tr h="245363">
                <a:tc rowSpan="2"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Трудовые</a:t>
                      </a:r>
                      <a:r>
                        <a:rPr sz="14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действия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Составление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плана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работы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и отчета о своей</a:t>
                      </a:r>
                      <a:r>
                        <a:rPr sz="1400" b="1" spc="-1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работе.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7218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917575" algn="l"/>
                          <a:tab pos="2220595" algn="l"/>
                          <a:tab pos="3641090" algn="l"/>
                          <a:tab pos="4607560" algn="l"/>
                          <a:tab pos="5813425" algn="l"/>
                        </a:tabLst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Ведение	медицинской	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документации.	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Контроль	выполнения	должностных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52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обязанностей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находящимся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распоряжении медицинским</a:t>
                      </a:r>
                      <a:r>
                        <a:rPr sz="1400" b="1" spc="-1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персоналом.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5240" marR="6350">
                        <a:lnSpc>
                          <a:spcPts val="1930"/>
                        </a:lnSpc>
                        <a:spcBef>
                          <a:spcPts val="110"/>
                        </a:spcBef>
                        <a:tabLst>
                          <a:tab pos="1447800" algn="l"/>
                          <a:tab pos="2743835" algn="l"/>
                          <a:tab pos="4401820" algn="l"/>
                          <a:tab pos="5174615" algn="l"/>
                          <a:tab pos="5516245" algn="l"/>
                        </a:tabLst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Исп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ль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ва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е	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ди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ц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ин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х	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ф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орм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ц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ны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х	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м	и	инф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орм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ац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- 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телекоммуникационной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сети</a:t>
                      </a:r>
                      <a:r>
                        <a:rPr sz="1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"Интернет«.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5240" marR="5715">
                        <a:lnSpc>
                          <a:spcPts val="193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Использование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работе персональных данных пациентов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сведений, составляющих 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врачебную</a:t>
                      </a:r>
                      <a:r>
                        <a:rPr sz="1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тайну.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1519">
                <a:tc rowSpan="2"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Необходимые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52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умения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808080"/>
                      </a:solidFill>
                      <a:prstDash val="solid"/>
                    </a:lnT>
                    <a:lnB w="127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Составлять план работы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отчет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о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своей</a:t>
                      </a:r>
                      <a:r>
                        <a:rPr sz="1400" b="1" spc="-1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работе.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400" u="sng" spc="-35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Проводить </a:t>
                      </a:r>
                      <a:r>
                        <a:rPr sz="14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анализ </a:t>
                      </a:r>
                      <a:r>
                        <a:rPr sz="14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медико-статистических показателей</a:t>
                      </a:r>
                      <a:r>
                        <a:rPr sz="1400" b="1" u="sng" spc="-22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заболеваемости,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u="sng" spc="-35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инвалидности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для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оценки здоровья прикрепленного</a:t>
                      </a:r>
                      <a:r>
                        <a:rPr sz="1400" b="1" spc="-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населения.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5181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808080"/>
                      </a:solidFill>
                      <a:prstDash val="solid"/>
                    </a:lnT>
                    <a:lnB w="127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8542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Осуществлять контроль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за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выполнением должностных обязанностей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находящимся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в 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распоряжении медицинским</a:t>
                      </a:r>
                      <a:r>
                        <a:rPr sz="1400" b="1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персоналом.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808080"/>
                      </a:solidFill>
                      <a:prstDash val="solid"/>
                    </a:lnT>
                    <a:lnB w="1270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490728">
                <a:tc rowSpan="4"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Необходимые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52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знания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808080"/>
                      </a:solidFill>
                      <a:prstDash val="solid"/>
                    </a:lnT>
                    <a:lnB w="127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Правила оформления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медицинской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документации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медицинских</a:t>
                      </a:r>
                      <a:r>
                        <a:rPr sz="1400" b="1" spc="1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организациях,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52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применяющих физиотерапию,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том числе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электронном</a:t>
                      </a:r>
                      <a:r>
                        <a:rPr sz="1400" b="1" spc="-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виде.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80808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4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808080"/>
                      </a:solidFill>
                      <a:prstDash val="solid"/>
                    </a:lnT>
                    <a:lnB w="127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Правила работы в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медицинских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информационных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системах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b="1" spc="-2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информационно-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телекоммуникационной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сети</a:t>
                      </a:r>
                      <a:r>
                        <a:rPr sz="1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"Интернет"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86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808080"/>
                      </a:solidFill>
                      <a:prstDash val="solid"/>
                    </a:lnT>
                    <a:lnB w="127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Требования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охраны 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труда,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основы личной</a:t>
                      </a:r>
                      <a:r>
                        <a:rPr sz="1400" b="1" spc="-1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безопасности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6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808080"/>
                      </a:solidFill>
                      <a:prstDash val="solid"/>
                    </a:lnR>
                    <a:lnT w="12700">
                      <a:solidFill>
                        <a:srgbClr val="808080"/>
                      </a:solidFill>
                      <a:prstDash val="solid"/>
                    </a:lnT>
                    <a:lnB w="1270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u="sng" spc="-35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Должностные</a:t>
                      </a:r>
                      <a:r>
                        <a:rPr sz="1400" b="1" u="sng" spc="-6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обязанности</a:t>
                      </a:r>
                      <a:r>
                        <a:rPr sz="140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медицинских</a:t>
                      </a:r>
                      <a:r>
                        <a:rPr sz="1400" b="1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работников</a:t>
                      </a:r>
                      <a:r>
                        <a:rPr sz="1400" b="1" u="sng" spc="-6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b="1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медицинских</a:t>
                      </a:r>
                      <a:r>
                        <a:rPr sz="1400" b="1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организациях,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400" u="sng" spc="-35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оказывающих медицинскую </a:t>
                      </a:r>
                      <a:r>
                        <a:rPr sz="14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помощь по профилю</a:t>
                      </a:r>
                      <a:r>
                        <a:rPr sz="1400" b="1" u="sng" spc="-17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"физиотерапия"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80808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z="2800" spc="-20" dirty="0"/>
              <a:t>Содержание</a:t>
            </a:r>
            <a:r>
              <a:rPr sz="2800" spc="15" dirty="0"/>
              <a:t> </a:t>
            </a:r>
            <a:r>
              <a:rPr sz="2800" spc="-5" dirty="0"/>
              <a:t>лекции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78916" y="1814918"/>
            <a:ext cx="7263130" cy="403796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Организация </a:t>
            </a:r>
            <a:r>
              <a:rPr sz="2800" spc="-10" dirty="0">
                <a:latin typeface="Calibri"/>
                <a:cs typeface="Calibri"/>
              </a:rPr>
              <a:t>физиотерапевтической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помощи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5" dirty="0">
                <a:latin typeface="Calibri"/>
                <a:cs typeface="Calibri"/>
              </a:rPr>
              <a:t>Теоретические </a:t>
            </a:r>
            <a:r>
              <a:rPr sz="2800" spc="-5" dirty="0">
                <a:latin typeface="Calibri"/>
                <a:cs typeface="Calibri"/>
              </a:rPr>
              <a:t>основы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физиотерапии.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Классификация физических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факторов.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Принципы назначения </a:t>
            </a:r>
            <a:r>
              <a:rPr sz="2800" spc="-10" dirty="0">
                <a:latin typeface="Calibri"/>
                <a:cs typeface="Calibri"/>
              </a:rPr>
              <a:t>физических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факторов.</a:t>
            </a:r>
            <a:endParaRPr sz="2800">
              <a:latin typeface="Calibri"/>
              <a:cs typeface="Calibri"/>
            </a:endParaRPr>
          </a:p>
          <a:p>
            <a:pPr marL="355600" marR="87376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434340" algn="l"/>
                <a:tab pos="434975" algn="l"/>
                <a:tab pos="2927985" algn="l"/>
                <a:tab pos="6210935" algn="l"/>
              </a:tabLst>
            </a:pPr>
            <a:r>
              <a:rPr dirty="0"/>
              <a:t>	</a:t>
            </a:r>
            <a:r>
              <a:rPr sz="2800" spc="-5" dirty="0">
                <a:latin typeface="Calibri"/>
                <a:cs typeface="Calibri"/>
              </a:rPr>
              <a:t>Кл</a:t>
            </a:r>
            <a:r>
              <a:rPr sz="2800" dirty="0">
                <a:latin typeface="Calibri"/>
                <a:cs typeface="Calibri"/>
              </a:rPr>
              <a:t>а</a:t>
            </a:r>
            <a:r>
              <a:rPr sz="2800" spc="-5" dirty="0">
                <a:latin typeface="Calibri"/>
                <a:cs typeface="Calibri"/>
              </a:rPr>
              <a:t>ссифи</a:t>
            </a:r>
            <a:r>
              <a:rPr sz="2800" spc="-50" dirty="0">
                <a:latin typeface="Calibri"/>
                <a:cs typeface="Calibri"/>
              </a:rPr>
              <a:t>к</a:t>
            </a:r>
            <a:r>
              <a:rPr sz="2800" spc="-5" dirty="0">
                <a:latin typeface="Calibri"/>
                <a:cs typeface="Calibri"/>
              </a:rPr>
              <a:t>ация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физически</a:t>
            </a:r>
            <a:r>
              <a:rPr sz="2800" spc="-5" dirty="0">
                <a:latin typeface="Calibri"/>
                <a:cs typeface="Calibri"/>
              </a:rPr>
              <a:t>х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ме</a:t>
            </a:r>
            <a:r>
              <a:rPr sz="2800" spc="-55" dirty="0">
                <a:latin typeface="Calibri"/>
                <a:cs typeface="Calibri"/>
              </a:rPr>
              <a:t>т</a:t>
            </a:r>
            <a:r>
              <a:rPr sz="2800" spc="-80" dirty="0">
                <a:latin typeface="Calibri"/>
                <a:cs typeface="Calibri"/>
              </a:rPr>
              <a:t>о</a:t>
            </a:r>
            <a:r>
              <a:rPr sz="2800" spc="-35" dirty="0">
                <a:latin typeface="Calibri"/>
                <a:cs typeface="Calibri"/>
              </a:rPr>
              <a:t>д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в  зависимости </a:t>
            </a:r>
            <a:r>
              <a:rPr sz="2800" spc="-15" dirty="0">
                <a:latin typeface="Calibri"/>
                <a:cs typeface="Calibri"/>
              </a:rPr>
              <a:t>от </a:t>
            </a:r>
            <a:r>
              <a:rPr sz="2800" spc="-10" dirty="0">
                <a:latin typeface="Calibri"/>
                <a:cs typeface="Calibri"/>
              </a:rPr>
              <a:t>лечебного эффекта.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Синдромо </a:t>
            </a:r>
            <a:r>
              <a:rPr sz="2800" spc="-5" dirty="0">
                <a:latin typeface="Calibri"/>
                <a:cs typeface="Calibri"/>
              </a:rPr>
              <a:t>- </a:t>
            </a:r>
            <a:r>
              <a:rPr sz="2800" spc="-15" dirty="0">
                <a:latin typeface="Calibri"/>
                <a:cs typeface="Calibri"/>
              </a:rPr>
              <a:t>патогенетическая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физиотерапия.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Противопоказания </a:t>
            </a:r>
            <a:r>
              <a:rPr sz="2800" b="1" spc="-5" dirty="0">
                <a:latin typeface="Calibri"/>
                <a:cs typeface="Calibri"/>
              </a:rPr>
              <a:t>для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физиотерапии</a:t>
            </a:r>
            <a:r>
              <a:rPr sz="2800" spc="-1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86055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465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Дерматиты,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дерматозы, повреждения</a:t>
            </a:r>
            <a:r>
              <a:rPr sz="24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кожи</a:t>
            </a:r>
            <a:endParaRPr sz="2400">
              <a:latin typeface="Calibri"/>
              <a:cs typeface="Calibri"/>
            </a:endParaRPr>
          </a:p>
          <a:p>
            <a:pPr marL="5715" algn="ctr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области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наложения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электродов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1925193"/>
            <a:ext cx="5845810" cy="4379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latin typeface="Calibri"/>
                <a:cs typeface="Calibri"/>
              </a:rPr>
              <a:t>Перечень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противопоказаний: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15" dirty="0">
                <a:latin typeface="Calibri"/>
                <a:cs typeface="Calibri"/>
              </a:rPr>
              <a:t>Гальванизация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Calibri"/>
                <a:cs typeface="Calibri"/>
              </a:rPr>
              <a:t>Лекарственный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электрофорез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10" dirty="0">
                <a:latin typeface="Calibri"/>
                <a:cs typeface="Calibri"/>
              </a:rPr>
              <a:t>Электросонтерапия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Calibri"/>
                <a:cs typeface="Calibri"/>
              </a:rPr>
              <a:t>Диадинамотерапия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10" dirty="0">
                <a:latin typeface="Calibri"/>
                <a:cs typeface="Calibri"/>
              </a:rPr>
              <a:t>Амплипульстерапия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15" dirty="0">
                <a:latin typeface="Calibri"/>
                <a:cs typeface="Calibri"/>
              </a:rPr>
              <a:t>Электростимуляция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4965" algn="l"/>
                <a:tab pos="355600" algn="l"/>
                <a:tab pos="3316604" algn="l"/>
              </a:tabLst>
            </a:pPr>
            <a:r>
              <a:rPr sz="2600" spc="-15" dirty="0">
                <a:latin typeface="Calibri"/>
                <a:cs typeface="Calibri"/>
              </a:rPr>
              <a:t>Короткоимпульсная	</a:t>
            </a:r>
            <a:r>
              <a:rPr sz="2600" spc="-10" dirty="0">
                <a:latin typeface="Calibri"/>
                <a:cs typeface="Calibri"/>
              </a:rPr>
              <a:t>электроаналгезия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Calibri"/>
                <a:cs typeface="Calibri"/>
              </a:rPr>
              <a:t>Интерференцтерапия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174355" cy="121602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58115" rIns="0" bIns="0" rtlCol="0">
            <a:spAutoFit/>
          </a:bodyPr>
          <a:lstStyle/>
          <a:p>
            <a:pPr marL="1879600" marR="532130" indent="-1338580">
              <a:lnSpc>
                <a:spcPct val="100000"/>
              </a:lnSpc>
              <a:spcBef>
                <a:spcPts val="1245"/>
              </a:spcBef>
            </a:pPr>
            <a:r>
              <a:rPr sz="2800" spc="-5" dirty="0"/>
              <a:t>Наличие металлических </a:t>
            </a:r>
            <a:r>
              <a:rPr sz="2800" spc="-15" dirty="0"/>
              <a:t>предметов (осколки,  </a:t>
            </a:r>
            <a:r>
              <a:rPr sz="2800" spc="-10" dirty="0"/>
              <a:t>штифты) </a:t>
            </a:r>
            <a:r>
              <a:rPr sz="2800" spc="-5" dirty="0"/>
              <a:t>в </a:t>
            </a:r>
            <a:r>
              <a:rPr sz="2800" spc="-10" dirty="0"/>
              <a:t>зоне</a:t>
            </a:r>
            <a:r>
              <a:rPr sz="2800" spc="10" dirty="0"/>
              <a:t> </a:t>
            </a:r>
            <a:r>
              <a:rPr sz="2800" spc="-10" dirty="0"/>
              <a:t>воздействия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5940" y="2011807"/>
            <a:ext cx="4265295" cy="3696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Перечень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противопоказаний: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Гальванизация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Лекарственный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электрофорез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Индуктотермия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УВЧ-терапия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СМВ-терапия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ДМВ-тералия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Дарсонвализация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25" dirty="0">
                <a:latin typeface="Calibri"/>
                <a:cs typeface="Calibri"/>
              </a:rPr>
              <a:t>Ультратонотерапия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850" y="333375"/>
            <a:ext cx="8648700" cy="121602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22250" rIns="0" bIns="0" rtlCol="0">
            <a:spAutoFit/>
          </a:bodyPr>
          <a:lstStyle/>
          <a:p>
            <a:pPr marL="2910205" marR="812165" indent="-2096135">
              <a:lnSpc>
                <a:spcPct val="100000"/>
              </a:lnSpc>
              <a:spcBef>
                <a:spcPts val="1750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Наличие искусственного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водителя сердечного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ритма 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(кардиостимулятора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217" y="1700606"/>
            <a:ext cx="5349875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Перечень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противопоказаний: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Гальванизация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Лекарственный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электрофорез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Амплипульстерапия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Диадинамотерапия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Интерференцтерапия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Электростимуляция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Короткоимпульсная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электроаналгезия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Дарсонвализация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25" dirty="0">
                <a:latin typeface="Calibri"/>
                <a:cs typeface="Calibri"/>
              </a:rPr>
              <a:t>Ультратонотерапия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Индуктотермия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Магнитотерапия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УВЧ-терапия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825" y="333375"/>
            <a:ext cx="8714105" cy="12954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622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65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Спастическое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состояние </a:t>
            </a:r>
            <a:r>
              <a:rPr sz="2400" b="1" spc="10" dirty="0">
                <a:solidFill>
                  <a:srgbClr val="FFFFFF"/>
                </a:solidFill>
                <a:latin typeface="Calibri"/>
                <a:cs typeface="Calibri"/>
              </a:rPr>
              <a:t>мышц,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вывихи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до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момента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tabLst>
                <a:tab pos="1716405" algn="l"/>
              </a:tabLst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вправления	суставов, переломы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костей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sz="2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консолидации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2266315"/>
            <a:ext cx="5232400" cy="302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Перечень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противопоказаний: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Электромионейростимуляция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Диадинамотерапия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Амплипульстерапия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Интерференцтерапия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Короткоимпульсная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элекроаналгезия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3810" algn="ctr">
              <a:lnSpc>
                <a:spcPct val="100000"/>
              </a:lnSpc>
            </a:pPr>
            <a:r>
              <a:rPr sz="2800" spc="-25" dirty="0"/>
              <a:t>Тиреотоксикоз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5940" y="2052954"/>
            <a:ext cx="3963035" cy="346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Перечень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противопоказаний: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Индуктотермия</a:t>
            </a:r>
            <a:endParaRPr sz="2400">
              <a:latin typeface="Calibri"/>
              <a:cs typeface="Calibri"/>
            </a:endParaRPr>
          </a:p>
          <a:p>
            <a:pPr marL="422275" indent="-410209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422275" algn="l"/>
                <a:tab pos="422909" algn="l"/>
              </a:tabLst>
            </a:pPr>
            <a:r>
              <a:rPr sz="2400" spc="-5" dirty="0">
                <a:latin typeface="Calibri"/>
                <a:cs typeface="Calibri"/>
              </a:rPr>
              <a:t>СМВ-терапия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ДМВ-терапия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Лазерная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терапия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latin typeface="Calibri"/>
                <a:cs typeface="Calibri"/>
              </a:rPr>
              <a:t>Грязелечение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25" dirty="0">
                <a:latin typeface="Calibri"/>
                <a:cs typeface="Calibri"/>
              </a:rPr>
              <a:t>Термотерапия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spc="-25" dirty="0"/>
              <a:t>Тромбофлебит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5940" y="2052954"/>
            <a:ext cx="5419090" cy="302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Перечень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противопоказаний: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Диадинамотерапия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Амплипульстерапия</a:t>
            </a:r>
            <a:endParaRPr sz="2400">
              <a:latin typeface="Calibri"/>
              <a:cs typeface="Calibri"/>
            </a:endParaRPr>
          </a:p>
          <a:p>
            <a:pPr marL="422275" indent="-410209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22275" algn="l"/>
                <a:tab pos="422909" algn="l"/>
              </a:tabLst>
            </a:pPr>
            <a:r>
              <a:rPr sz="2400" spc="-15" dirty="0">
                <a:latin typeface="Calibri"/>
                <a:cs typeface="Calibri"/>
              </a:rPr>
              <a:t>Короткоимпульсная</a:t>
            </a:r>
            <a:r>
              <a:rPr sz="2400" spc="-10" dirty="0">
                <a:latin typeface="Calibri"/>
                <a:cs typeface="Calibri"/>
              </a:rPr>
              <a:t> электроаналгезия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Электростимуляция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30" dirty="0">
                <a:latin typeface="Calibri"/>
                <a:cs typeface="Calibri"/>
              </a:rPr>
              <a:t>Ультразвуковая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терапия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74700"/>
            <a:ext cx="8229600" cy="135445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850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70"/>
              </a:spcBef>
            </a:pP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Нарушение барофункций ушей</a:t>
            </a:r>
            <a:r>
              <a:rPr sz="25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2500">
              <a:latin typeface="Calibri"/>
              <a:cs typeface="Calibri"/>
            </a:endParaRPr>
          </a:p>
          <a:p>
            <a:pPr marL="994410" marR="982344" algn="ctr">
              <a:lnSpc>
                <a:spcPts val="3020"/>
              </a:lnSpc>
              <a:spcBef>
                <a:spcPts val="85"/>
              </a:spcBef>
            </a:pP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придаточных </a:t>
            </a:r>
            <a:r>
              <a:rPr sz="2500" b="1" spc="-15" dirty="0">
                <a:solidFill>
                  <a:srgbClr val="FFFFFF"/>
                </a:solidFill>
                <a:latin typeface="Calibri"/>
                <a:cs typeface="Calibri"/>
              </a:rPr>
              <a:t>полостей 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носа, клаустрофобия,  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последствия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25" dirty="0">
                <a:solidFill>
                  <a:srgbClr val="FFFFFF"/>
                </a:solidFill>
                <a:latin typeface="Calibri"/>
                <a:cs typeface="Calibri"/>
              </a:rPr>
              <a:t>инсульта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052954"/>
            <a:ext cx="4838700" cy="1269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26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Перечень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противопоказаний: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Баротерапия </a:t>
            </a:r>
            <a:r>
              <a:rPr sz="2400" spc="-10" dirty="0">
                <a:latin typeface="Calibri"/>
                <a:cs typeface="Calibri"/>
              </a:rPr>
              <a:t>(общее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воздействие)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540" rIns="0" bIns="0" rtlCol="0">
            <a:spAutoFit/>
          </a:bodyPr>
          <a:lstStyle/>
          <a:p>
            <a:pPr marL="1219835" marR="1207135" algn="ctr">
              <a:lnSpc>
                <a:spcPct val="100000"/>
              </a:lnSpc>
              <a:spcBef>
                <a:spcPts val="20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Общие противопоказания для применения  физиотерапевтических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процедур</a:t>
            </a:r>
            <a:endParaRPr sz="2400">
              <a:latin typeface="Calibri"/>
              <a:cs typeface="Calibri"/>
            </a:endParaRPr>
          </a:p>
          <a:p>
            <a:pPr marL="70485" algn="ctr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(Пономаренко 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Г.Н.,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2005)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36716" y="5177790"/>
            <a:ext cx="28708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98830" algn="l"/>
                <a:tab pos="2724150" algn="l"/>
              </a:tabLst>
            </a:pPr>
            <a:r>
              <a:rPr sz="2200" spc="-5" dirty="0">
                <a:latin typeface="Calibri"/>
                <a:cs typeface="Calibri"/>
              </a:rPr>
              <a:t>вида	</a:t>
            </a:r>
            <a:r>
              <a:rPr sz="2200" spc="-10" dirty="0">
                <a:latin typeface="Calibri"/>
                <a:cs typeface="Calibri"/>
              </a:rPr>
              <a:t>физио</a:t>
            </a:r>
            <a:r>
              <a:rPr sz="2200" spc="-30" dirty="0">
                <a:latin typeface="Calibri"/>
                <a:cs typeface="Calibri"/>
              </a:rPr>
              <a:t>т</a:t>
            </a:r>
            <a:r>
              <a:rPr sz="2200" spc="-5" dirty="0">
                <a:latin typeface="Calibri"/>
                <a:cs typeface="Calibri"/>
              </a:rPr>
              <a:t>ерапии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в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555749"/>
            <a:ext cx="8072120" cy="45859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2300" indent="-6102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200" spc="-25" dirty="0">
                <a:latin typeface="Calibri"/>
                <a:cs typeface="Calibri"/>
              </a:rPr>
              <a:t>Геморрагический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синдром;</a:t>
            </a:r>
            <a:endParaRPr sz="2200">
              <a:latin typeface="Calibri"/>
              <a:cs typeface="Calibri"/>
            </a:endParaRPr>
          </a:p>
          <a:p>
            <a:pPr marL="622300" indent="-6102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200" spc="-10" dirty="0">
                <a:latin typeface="Calibri"/>
                <a:cs typeface="Calibri"/>
              </a:rPr>
              <a:t>Миелопластический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синдром;</a:t>
            </a:r>
            <a:endParaRPr sz="2200">
              <a:latin typeface="Calibri"/>
              <a:cs typeface="Calibri"/>
            </a:endParaRPr>
          </a:p>
          <a:p>
            <a:pPr marL="622300" marR="5080" indent="-610235">
              <a:lnSpc>
                <a:spcPct val="80000"/>
              </a:lnSpc>
              <a:spcBef>
                <a:spcPts val="525"/>
              </a:spcBef>
              <a:buFont typeface="Arial"/>
              <a:buChar char="•"/>
              <a:tabLst>
                <a:tab pos="622300" algn="l"/>
                <a:tab pos="622935" algn="l"/>
                <a:tab pos="2134235" algn="l"/>
                <a:tab pos="5036185" algn="l"/>
                <a:tab pos="6877684" algn="l"/>
              </a:tabLst>
            </a:pPr>
            <a:r>
              <a:rPr sz="2200" spc="-10" dirty="0">
                <a:latin typeface="Calibri"/>
                <a:cs typeface="Calibri"/>
              </a:rPr>
              <a:t>Сис</a:t>
            </a:r>
            <a:r>
              <a:rPr sz="2200" spc="-30" dirty="0">
                <a:latin typeface="Calibri"/>
                <a:cs typeface="Calibri"/>
              </a:rPr>
              <a:t>т</a:t>
            </a:r>
            <a:r>
              <a:rPr sz="2200" spc="-20" dirty="0">
                <a:latin typeface="Calibri"/>
                <a:cs typeface="Calibri"/>
              </a:rPr>
              <a:t>е</a:t>
            </a:r>
            <a:r>
              <a:rPr sz="2200" spc="-10" dirty="0">
                <a:latin typeface="Calibri"/>
                <a:cs typeface="Calibri"/>
              </a:rPr>
              <a:t>мн</a:t>
            </a:r>
            <a:r>
              <a:rPr sz="2200" dirty="0">
                <a:latin typeface="Calibri"/>
                <a:cs typeface="Calibri"/>
              </a:rPr>
              <a:t>а</a:t>
            </a:r>
            <a:r>
              <a:rPr sz="2200" spc="-5" dirty="0">
                <a:latin typeface="Calibri"/>
                <a:cs typeface="Calibri"/>
              </a:rPr>
              <a:t>я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(</a:t>
            </a:r>
            <a:r>
              <a:rPr sz="2200" spc="-20" dirty="0">
                <a:latin typeface="Calibri"/>
                <a:cs typeface="Calibri"/>
              </a:rPr>
              <a:t>с</a:t>
            </a:r>
            <a:r>
              <a:rPr sz="2200" spc="-5" dirty="0">
                <a:latin typeface="Calibri"/>
                <a:cs typeface="Calibri"/>
              </a:rPr>
              <a:t>е</a:t>
            </a:r>
            <a:r>
              <a:rPr sz="2200" spc="-55" dirty="0">
                <a:latin typeface="Calibri"/>
                <a:cs typeface="Calibri"/>
              </a:rPr>
              <a:t>р</a:t>
            </a:r>
            <a:r>
              <a:rPr sz="2200" spc="-35" dirty="0">
                <a:latin typeface="Calibri"/>
                <a:cs typeface="Calibri"/>
              </a:rPr>
              <a:t>д</a:t>
            </a:r>
            <a:r>
              <a:rPr sz="2200" dirty="0">
                <a:latin typeface="Calibri"/>
                <a:cs typeface="Calibri"/>
              </a:rPr>
              <a:t>е</a:t>
            </a:r>
            <a:r>
              <a:rPr sz="2200" spc="-5" dirty="0">
                <a:latin typeface="Calibri"/>
                <a:cs typeface="Calibri"/>
              </a:rPr>
              <a:t>чн</a:t>
            </a:r>
            <a:r>
              <a:rPr sz="2200" spc="5" dirty="0">
                <a:latin typeface="Calibri"/>
                <a:cs typeface="Calibri"/>
              </a:rPr>
              <a:t>о</a:t>
            </a:r>
            <a:r>
              <a:rPr sz="2200" spc="-10" dirty="0">
                <a:latin typeface="Calibri"/>
                <a:cs typeface="Calibri"/>
              </a:rPr>
              <a:t>-</a:t>
            </a:r>
            <a:r>
              <a:rPr sz="2200" spc="-5" dirty="0">
                <a:latin typeface="Calibri"/>
                <a:cs typeface="Calibri"/>
              </a:rPr>
              <a:t>с</a:t>
            </a:r>
            <a:r>
              <a:rPr sz="2200" spc="5" dirty="0">
                <a:latin typeface="Calibri"/>
                <a:cs typeface="Calibri"/>
              </a:rPr>
              <a:t>о</a:t>
            </a:r>
            <a:r>
              <a:rPr sz="2200" spc="-5" dirty="0">
                <a:latin typeface="Calibri"/>
                <a:cs typeface="Calibri"/>
              </a:rPr>
              <a:t>с</a:t>
            </a:r>
            <a:r>
              <a:rPr sz="2200" spc="-95" dirty="0">
                <a:latin typeface="Calibri"/>
                <a:cs typeface="Calibri"/>
              </a:rPr>
              <a:t>у</a:t>
            </a:r>
            <a:r>
              <a:rPr sz="2200" spc="-10" dirty="0">
                <a:latin typeface="Calibri"/>
                <a:cs typeface="Calibri"/>
              </a:rPr>
              <a:t>дистая</a:t>
            </a:r>
            <a:r>
              <a:rPr sz="2200" spc="-5" dirty="0">
                <a:latin typeface="Calibri"/>
                <a:cs typeface="Calibri"/>
              </a:rPr>
              <a:t>,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дых</a:t>
            </a:r>
            <a:r>
              <a:rPr sz="2200" spc="-20" dirty="0">
                <a:latin typeface="Calibri"/>
                <a:cs typeface="Calibri"/>
              </a:rPr>
              <a:t>а</a:t>
            </a:r>
            <a:r>
              <a:rPr sz="2200" spc="-30" dirty="0">
                <a:latin typeface="Calibri"/>
                <a:cs typeface="Calibri"/>
              </a:rPr>
              <a:t>т</a:t>
            </a:r>
            <a:r>
              <a:rPr sz="2200" spc="-35" dirty="0">
                <a:latin typeface="Calibri"/>
                <a:cs typeface="Calibri"/>
              </a:rPr>
              <a:t>е</a:t>
            </a:r>
            <a:r>
              <a:rPr sz="2200" spc="-10" dirty="0">
                <a:latin typeface="Calibri"/>
                <a:cs typeface="Calibri"/>
              </a:rPr>
              <a:t>льная</a:t>
            </a:r>
            <a:r>
              <a:rPr sz="2200" spc="-5" dirty="0">
                <a:latin typeface="Calibri"/>
                <a:cs typeface="Calibri"/>
              </a:rPr>
              <a:t>,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п</a:t>
            </a:r>
            <a:r>
              <a:rPr sz="2200" spc="5" dirty="0">
                <a:latin typeface="Calibri"/>
                <a:cs typeface="Calibri"/>
              </a:rPr>
              <a:t>о</a:t>
            </a:r>
            <a:r>
              <a:rPr sz="2200" spc="-5" dirty="0">
                <a:latin typeface="Calibri"/>
                <a:cs typeface="Calibri"/>
              </a:rPr>
              <a:t>ч</a:t>
            </a:r>
            <a:r>
              <a:rPr sz="2200" spc="5" dirty="0">
                <a:latin typeface="Calibri"/>
                <a:cs typeface="Calibri"/>
              </a:rPr>
              <a:t>е</a:t>
            </a:r>
            <a:r>
              <a:rPr sz="2200" spc="-5" dirty="0">
                <a:latin typeface="Calibri"/>
                <a:cs typeface="Calibri"/>
              </a:rPr>
              <a:t>чна</a:t>
            </a:r>
            <a:r>
              <a:rPr sz="2200" spc="-10" dirty="0">
                <a:latin typeface="Calibri"/>
                <a:cs typeface="Calibri"/>
              </a:rPr>
              <a:t>я,  </a:t>
            </a:r>
            <a:r>
              <a:rPr sz="2200" spc="-5" dirty="0">
                <a:latin typeface="Calibri"/>
                <a:cs typeface="Calibri"/>
              </a:rPr>
              <a:t>печеночная, или </a:t>
            </a:r>
            <a:r>
              <a:rPr sz="2200" spc="-10" dirty="0">
                <a:latin typeface="Calibri"/>
                <a:cs typeface="Calibri"/>
              </a:rPr>
              <a:t>полиорганная)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недостаточность;</a:t>
            </a:r>
            <a:endParaRPr sz="2200">
              <a:latin typeface="Calibri"/>
              <a:cs typeface="Calibri"/>
            </a:endParaRPr>
          </a:p>
          <a:p>
            <a:pPr marL="622300" indent="-610235">
              <a:lnSpc>
                <a:spcPct val="100000"/>
              </a:lnSpc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200" spc="-5" dirty="0">
                <a:latin typeface="Calibri"/>
                <a:cs typeface="Calibri"/>
              </a:rPr>
              <a:t>Артериальная </a:t>
            </a:r>
            <a:r>
              <a:rPr sz="2200" spc="-10" dirty="0">
                <a:latin typeface="Calibri"/>
                <a:cs typeface="Calibri"/>
              </a:rPr>
              <a:t>гипертензия </a:t>
            </a:r>
            <a:r>
              <a:rPr sz="2200" spc="-5" dirty="0">
                <a:latin typeface="Calibri"/>
                <a:cs typeface="Calibri"/>
              </a:rPr>
              <a:t>III </a:t>
            </a:r>
            <a:r>
              <a:rPr sz="2200" spc="-35" dirty="0">
                <a:latin typeface="Calibri"/>
                <a:cs typeface="Calibri"/>
              </a:rPr>
              <a:t>ст. </a:t>
            </a:r>
            <a:r>
              <a:rPr sz="2200" spc="-10" dirty="0">
                <a:latin typeface="Calibri"/>
                <a:cs typeface="Calibri"/>
              </a:rPr>
              <a:t>(АД </a:t>
            </a:r>
            <a:r>
              <a:rPr sz="2200" spc="-15" dirty="0">
                <a:latin typeface="Calibri"/>
                <a:cs typeface="Calibri"/>
              </a:rPr>
              <a:t>больше </a:t>
            </a:r>
            <a:r>
              <a:rPr sz="2200" spc="-5" dirty="0">
                <a:latin typeface="Calibri"/>
                <a:cs typeface="Calibri"/>
              </a:rPr>
              <a:t>180/100 </a:t>
            </a:r>
            <a:r>
              <a:rPr sz="2200" spc="-10" dirty="0">
                <a:latin typeface="Calibri"/>
                <a:cs typeface="Calibri"/>
              </a:rPr>
              <a:t>mm.</a:t>
            </a:r>
            <a:r>
              <a:rPr sz="2200" spc="1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Hg);</a:t>
            </a:r>
            <a:endParaRPr sz="2200">
              <a:latin typeface="Calibri"/>
              <a:cs typeface="Calibri"/>
            </a:endParaRPr>
          </a:p>
          <a:p>
            <a:pPr marL="622300" indent="-6102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200" spc="-15" dirty="0">
                <a:latin typeface="Calibri"/>
                <a:cs typeface="Calibri"/>
              </a:rPr>
              <a:t>Кахексия;</a:t>
            </a:r>
            <a:endParaRPr sz="2200">
              <a:latin typeface="Calibri"/>
              <a:cs typeface="Calibri"/>
            </a:endParaRPr>
          </a:p>
          <a:p>
            <a:pPr marL="622300" indent="-610235">
              <a:lnSpc>
                <a:spcPct val="100000"/>
              </a:lnSpc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200" spc="-15" dirty="0">
                <a:latin typeface="Calibri"/>
                <a:cs typeface="Calibri"/>
              </a:rPr>
              <a:t>Гипертермический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синдром;</a:t>
            </a:r>
            <a:endParaRPr sz="2200">
              <a:latin typeface="Calibri"/>
              <a:cs typeface="Calibri"/>
            </a:endParaRPr>
          </a:p>
          <a:p>
            <a:pPr marL="622300" indent="-610235">
              <a:lnSpc>
                <a:spcPct val="100000"/>
              </a:lnSpc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200" spc="-10" dirty="0">
                <a:latin typeface="Calibri"/>
                <a:cs typeface="Calibri"/>
              </a:rPr>
              <a:t>Эпилептический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синдром;</a:t>
            </a:r>
            <a:endParaRPr sz="2200">
              <a:latin typeface="Calibri"/>
              <a:cs typeface="Calibri"/>
            </a:endParaRPr>
          </a:p>
          <a:p>
            <a:pPr marL="622300" indent="-610235">
              <a:lnSpc>
                <a:spcPct val="100000"/>
              </a:lnSpc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200" spc="-10" dirty="0">
                <a:latin typeface="Calibri"/>
                <a:cs typeface="Calibri"/>
              </a:rPr>
              <a:t>Истерический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синдром;</a:t>
            </a:r>
            <a:endParaRPr sz="2200">
              <a:latin typeface="Calibri"/>
              <a:cs typeface="Calibri"/>
            </a:endParaRPr>
          </a:p>
          <a:p>
            <a:pPr marL="622300" indent="-610235">
              <a:lnSpc>
                <a:spcPct val="100000"/>
              </a:lnSpc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200" spc="-20" dirty="0">
                <a:latin typeface="Calibri"/>
                <a:cs typeface="Calibri"/>
              </a:rPr>
              <a:t>Судорожный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синдром;</a:t>
            </a:r>
            <a:endParaRPr sz="2200">
              <a:latin typeface="Calibri"/>
              <a:cs typeface="Calibri"/>
            </a:endParaRPr>
          </a:p>
          <a:p>
            <a:pPr marL="622300" indent="-610235">
              <a:lnSpc>
                <a:spcPct val="100000"/>
              </a:lnSpc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200" spc="-10" dirty="0">
                <a:latin typeface="Calibri"/>
                <a:cs typeface="Calibri"/>
              </a:rPr>
              <a:t>Психозы </a:t>
            </a:r>
            <a:r>
              <a:rPr sz="2200" spc="-5" dirty="0">
                <a:latin typeface="Calibri"/>
                <a:cs typeface="Calibri"/>
              </a:rPr>
              <a:t>с </a:t>
            </a:r>
            <a:r>
              <a:rPr sz="2200" spc="-10" dirty="0">
                <a:latin typeface="Calibri"/>
                <a:cs typeface="Calibri"/>
              </a:rPr>
              <a:t>явлениями </a:t>
            </a:r>
            <a:r>
              <a:rPr sz="2200" spc="-15" dirty="0">
                <a:latin typeface="Calibri"/>
                <a:cs typeface="Calibri"/>
              </a:rPr>
              <a:t>психомоторного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возбуждения;</a:t>
            </a:r>
            <a:endParaRPr sz="2200">
              <a:latin typeface="Calibri"/>
              <a:cs typeface="Calibri"/>
            </a:endParaRPr>
          </a:p>
          <a:p>
            <a:pPr marL="622300" marR="3063875" indent="-610235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622300" algn="l"/>
                <a:tab pos="622935" algn="l"/>
                <a:tab pos="1858010" algn="l"/>
                <a:tab pos="3557904" algn="l"/>
                <a:tab pos="4023995" algn="l"/>
              </a:tabLst>
            </a:pPr>
            <a:r>
              <a:rPr sz="2200" spc="-10" dirty="0">
                <a:latin typeface="Calibri"/>
                <a:cs typeface="Calibri"/>
              </a:rPr>
              <a:t>Налич</a:t>
            </a:r>
            <a:r>
              <a:rPr sz="2200" spc="5" dirty="0">
                <a:latin typeface="Calibri"/>
                <a:cs typeface="Calibri"/>
              </a:rPr>
              <a:t>и</a:t>
            </a:r>
            <a:r>
              <a:rPr sz="2200" spc="-5" dirty="0">
                <a:latin typeface="Calibri"/>
                <a:cs typeface="Calibri"/>
              </a:rPr>
              <a:t>е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ос</a:t>
            </a:r>
            <a:r>
              <a:rPr sz="2200" spc="-10" dirty="0">
                <a:latin typeface="Calibri"/>
                <a:cs typeface="Calibri"/>
              </a:rPr>
              <a:t>л</a:t>
            </a:r>
            <a:r>
              <a:rPr sz="2200" spc="-30" dirty="0">
                <a:latin typeface="Calibri"/>
                <a:cs typeface="Calibri"/>
              </a:rPr>
              <a:t>о</a:t>
            </a:r>
            <a:r>
              <a:rPr sz="2200" spc="-5" dirty="0">
                <a:latin typeface="Calibri"/>
                <a:cs typeface="Calibri"/>
              </a:rPr>
              <a:t>ж</a:t>
            </a:r>
            <a:r>
              <a:rPr sz="2200" spc="5" dirty="0">
                <a:latin typeface="Calibri"/>
                <a:cs typeface="Calibri"/>
              </a:rPr>
              <a:t>н</a:t>
            </a:r>
            <a:r>
              <a:rPr sz="2200" spc="-5" dirty="0">
                <a:latin typeface="Calibri"/>
                <a:cs typeface="Calibri"/>
              </a:rPr>
              <a:t>ений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5" dirty="0">
                <a:latin typeface="Calibri"/>
                <a:cs typeface="Calibri"/>
              </a:rPr>
              <a:t>о</a:t>
            </a:r>
            <a:r>
              <a:rPr sz="2200" spc="-5" dirty="0">
                <a:latin typeface="Calibri"/>
                <a:cs typeface="Calibri"/>
              </a:rPr>
              <a:t>т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данн</a:t>
            </a:r>
            <a:r>
              <a:rPr sz="2200" dirty="0">
                <a:latin typeface="Calibri"/>
                <a:cs typeface="Calibri"/>
              </a:rPr>
              <a:t>о</a:t>
            </a:r>
            <a:r>
              <a:rPr sz="2200" spc="-35" dirty="0">
                <a:latin typeface="Calibri"/>
                <a:cs typeface="Calibri"/>
              </a:rPr>
              <a:t>г</a:t>
            </a:r>
            <a:r>
              <a:rPr sz="2200" spc="-5" dirty="0">
                <a:latin typeface="Calibri"/>
                <a:cs typeface="Calibri"/>
              </a:rPr>
              <a:t>о  анамнезе;</a:t>
            </a:r>
            <a:endParaRPr sz="2200">
              <a:latin typeface="Calibri"/>
              <a:cs typeface="Calibri"/>
            </a:endParaRPr>
          </a:p>
          <a:p>
            <a:pPr marL="622300" indent="-610235">
              <a:lnSpc>
                <a:spcPct val="100000"/>
              </a:lnSpc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200" spc="-15" dirty="0">
                <a:latin typeface="Calibri"/>
                <a:cs typeface="Calibri"/>
              </a:rPr>
              <a:t>Дисциркуляторный </a:t>
            </a:r>
            <a:r>
              <a:rPr sz="2200" spc="-5" dirty="0">
                <a:latin typeface="Calibri"/>
                <a:cs typeface="Calibri"/>
              </a:rPr>
              <a:t>синдром;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" y="64007"/>
            <a:ext cx="9083040" cy="859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2304" y="172212"/>
            <a:ext cx="4402836" cy="5364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12" y="39751"/>
            <a:ext cx="9107805" cy="857250"/>
          </a:xfrm>
          <a:custGeom>
            <a:avLst/>
            <a:gdLst/>
            <a:ahLst/>
            <a:cxnLst/>
            <a:rect l="l" t="t" r="r" b="b"/>
            <a:pathLst>
              <a:path w="9107805" h="857250">
                <a:moveTo>
                  <a:pt x="0" y="857250"/>
                </a:moveTo>
                <a:lnTo>
                  <a:pt x="9107487" y="857250"/>
                </a:lnTo>
                <a:lnTo>
                  <a:pt x="9107487" y="0"/>
                </a:lnTo>
                <a:lnTo>
                  <a:pt x="0" y="0"/>
                </a:lnTo>
                <a:lnTo>
                  <a:pt x="0" y="85725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09469" y="219583"/>
            <a:ext cx="40017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Благодарю </a:t>
            </a:r>
            <a:r>
              <a:rPr sz="2800" spc="-10" dirty="0"/>
              <a:t>за </a:t>
            </a:r>
            <a:r>
              <a:rPr sz="2800" spc="-5" dirty="0"/>
              <a:t>внимание</a:t>
            </a:r>
            <a:r>
              <a:rPr sz="2800" spc="30" dirty="0"/>
              <a:t> </a:t>
            </a:r>
            <a:r>
              <a:rPr sz="2800" spc="-5" dirty="0"/>
              <a:t>!</a:t>
            </a:r>
            <a:endParaRPr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3476</Words>
  <Application>Microsoft Office PowerPoint</Application>
  <PresentationFormat>Экран (4:3)</PresentationFormat>
  <Paragraphs>1027</Paragraphs>
  <Slides>99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99</vt:i4>
      </vt:variant>
    </vt:vector>
  </HeadingPairs>
  <TitlesOfParts>
    <vt:vector size="100" baseType="lpstr">
      <vt:lpstr>Office Theme</vt:lpstr>
      <vt:lpstr>Организация физиотерапевтической помощи. Теоретические основы физиотерапии.</vt:lpstr>
      <vt:lpstr> Содержание лекции</vt:lpstr>
      <vt:lpstr>Законодательная база</vt:lpstr>
      <vt:lpstr>Профессиональный стандарт "Специалист по медицинской реабилитации"</vt:lpstr>
      <vt:lpstr>3.2.1 Трудовая функция врача по физиотерапии</vt:lpstr>
      <vt:lpstr>3.2.1 Трудовая функция врача по физиотерапии</vt:lpstr>
      <vt:lpstr>3.2.2. Трудовая функция врача по физиотерапии</vt:lpstr>
      <vt:lpstr>3.2.2. Трудовая функция врача по физиотерапии</vt:lpstr>
      <vt:lpstr>3.2.4. Трудовая функция врача по физиотерапии</vt:lpstr>
      <vt:lpstr>3.2.6. Трудовая функция врача по физиотерапии</vt:lpstr>
      <vt:lpstr>Законодательная база</vt:lpstr>
      <vt:lpstr>Основная нормативная документация</vt:lpstr>
      <vt:lpstr>Основная нормативная документация</vt:lpstr>
      <vt:lpstr>Основная нормативная документация</vt:lpstr>
      <vt:lpstr>Требования к размещению физиотерапевтических  кабинетов</vt:lpstr>
      <vt:lpstr>Требования к размещению физиотерапевтических  помещений</vt:lpstr>
      <vt:lpstr>Основная нормативная документация</vt:lpstr>
      <vt:lpstr>Презентация PowerPoint</vt:lpstr>
      <vt:lpstr>Пример заполнения документации</vt:lpstr>
      <vt:lpstr>Пример заполнения документации</vt:lpstr>
      <vt:lpstr>Презентация PowerPoint</vt:lpstr>
      <vt:lpstr>Штатные нормативы по физиотерапии</vt:lpstr>
      <vt:lpstr>Штатные нормативы по физиотерапии</vt:lpstr>
      <vt:lpstr>Штатные нормативы неврологического отделения для  больных с ОНМК</vt:lpstr>
      <vt:lpstr>Штатные нормативы неврологического отделения для  больных с ОНМК</vt:lpstr>
      <vt:lpstr> Содержание лекции</vt:lpstr>
      <vt:lpstr> Физиотерапия как наука</vt:lpstr>
      <vt:lpstr> Физиотерапия как наука</vt:lpstr>
      <vt:lpstr>История физиотерапии</vt:lpstr>
      <vt:lpstr>История физиотерапии</vt:lpstr>
      <vt:lpstr>История физиотерапии</vt:lpstr>
      <vt:lpstr>III этап - синтез эмпирических знаний</vt:lpstr>
      <vt:lpstr>История физиотерапии</vt:lpstr>
      <vt:lpstr>Основные направления научных исследований  современной физиотерапии</vt:lpstr>
      <vt:lpstr>Механизмы формирования реакций организма  на лечебные физические факторы (ФФ)</vt:lpstr>
      <vt:lpstr>Механизмы формирования реакций организма  на лечебные физические факторы</vt:lpstr>
      <vt:lpstr>Механизмы формирования реакций организма  на лечебные физические факторы</vt:lpstr>
      <vt:lpstr>Механизмы формирования реакций организма  на лечебные физические факторы</vt:lpstr>
      <vt:lpstr>Механизмы формирования реакций организма  на лечебные физические факторы</vt:lpstr>
      <vt:lpstr> Содержание лекции</vt:lpstr>
      <vt:lpstr>Презентация PowerPoint</vt:lpstr>
      <vt:lpstr>Презентация PowerPoint</vt:lpstr>
      <vt:lpstr>Презентация PowerPoint</vt:lpstr>
      <vt:lpstr>Аппарат для электростимуляции с помощью  высокотоновой терапии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Искусственные термолечебные факторы:</vt:lpstr>
      <vt:lpstr>Лечебные души</vt:lpstr>
      <vt:lpstr>Гидротерапия</vt:lpstr>
      <vt:lpstr>Классификация физических факторов</vt:lpstr>
      <vt:lpstr> Содержание лекции</vt:lpstr>
      <vt:lpstr>Презентация PowerPoint</vt:lpstr>
      <vt:lpstr>Презентация PowerPoint</vt:lpstr>
      <vt:lpstr> Содержание лекции</vt:lpstr>
      <vt:lpstr>1. Органонеспецифические методы</vt:lpstr>
      <vt:lpstr>1. Органонеспецифические методы</vt:lpstr>
      <vt:lpstr>Презентация PowerPoint</vt:lpstr>
      <vt:lpstr>Классификация физических методов лечения  (Пономаренко Г.Н., 2005; 2014 ; 2017)</vt:lpstr>
      <vt:lpstr>Классификация физических методов лечения  (Пономаренко Г.Н., 2005; 2014 ; 2017)</vt:lpstr>
      <vt:lpstr>Классификация физических методов лечения  (Пономаренко Г.Н., 2005; 2014 ; 2017)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Аппарат для электростимуляции с помощью  высокотоновой терапии</vt:lpstr>
      <vt:lpstr>Презентация PowerPoint</vt:lpstr>
      <vt:lpstr>Презентация PowerPoint</vt:lpstr>
      <vt:lpstr>Аппараты для магнитотерапии</vt:lpstr>
      <vt:lpstr>Классификация физических методов в зависимости  от лечебного эффекта</vt:lpstr>
      <vt:lpstr>Презентация PowerPoint</vt:lpstr>
      <vt:lpstr>Презентация PowerPoint</vt:lpstr>
      <vt:lpstr>Презентация PowerPoint</vt:lpstr>
      <vt:lpstr> Содержание лекции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Физические методы, применяемые в зависимости от ведущего клинического синдрома</vt:lpstr>
      <vt:lpstr>Презентация PowerPoint</vt:lpstr>
      <vt:lpstr>Презентация PowerPoint</vt:lpstr>
      <vt:lpstr>Презентация PowerPoint</vt:lpstr>
      <vt:lpstr>Презентация PowerPoint</vt:lpstr>
      <vt:lpstr> Содержание лекции</vt:lpstr>
      <vt:lpstr>Презентация PowerPoint</vt:lpstr>
      <vt:lpstr>Наличие металлических предметов (осколки,  штифты) в зоне воздействия</vt:lpstr>
      <vt:lpstr>Презентация PowerPoint</vt:lpstr>
      <vt:lpstr>Презентация PowerPoint</vt:lpstr>
      <vt:lpstr> Тиреотоксикоз</vt:lpstr>
      <vt:lpstr> Тромбофлебит</vt:lpstr>
      <vt:lpstr>Презентация PowerPoint</vt:lpstr>
      <vt:lpstr>Презентация PowerPoint</vt:lpstr>
      <vt:lpstr>Благодарю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GVV</dc:creator>
  <cp:lastModifiedBy>Екатерина Быкова</cp:lastModifiedBy>
  <cp:revision>1</cp:revision>
  <dcterms:created xsi:type="dcterms:W3CDTF">2020-11-13T14:28:36Z</dcterms:created>
  <dcterms:modified xsi:type="dcterms:W3CDTF">2020-11-15T16:29:45Z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2019-06-04T00:00:00Z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2020-11-13T00:00:00Z</vt:filetime>
  </property>
</Properties>
</file>