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676" r:id="rId2"/>
  </p:sldMasterIdLst>
  <p:notesMasterIdLst>
    <p:notesMasterId r:id="rId9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349" r:id="rId22"/>
    <p:sldId id="342" r:id="rId23"/>
    <p:sldId id="340" r:id="rId24"/>
    <p:sldId id="341" r:id="rId25"/>
    <p:sldId id="277" r:id="rId26"/>
    <p:sldId id="278" r:id="rId27"/>
    <p:sldId id="279" r:id="rId28"/>
    <p:sldId id="304" r:id="rId29"/>
    <p:sldId id="305" r:id="rId30"/>
    <p:sldId id="306" r:id="rId31"/>
    <p:sldId id="307" r:id="rId32"/>
    <p:sldId id="308" r:id="rId33"/>
    <p:sldId id="309" r:id="rId34"/>
    <p:sldId id="310" r:id="rId35"/>
    <p:sldId id="311" r:id="rId36"/>
    <p:sldId id="312" r:id="rId37"/>
    <p:sldId id="316" r:id="rId38"/>
    <p:sldId id="313" r:id="rId39"/>
    <p:sldId id="350" r:id="rId40"/>
    <p:sldId id="351" r:id="rId41"/>
    <p:sldId id="352" r:id="rId42"/>
    <p:sldId id="353" r:id="rId43"/>
    <p:sldId id="354" r:id="rId44"/>
    <p:sldId id="355" r:id="rId45"/>
    <p:sldId id="314" r:id="rId46"/>
    <p:sldId id="315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48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  <p:sldId id="280" r:id="rId66"/>
    <p:sldId id="281" r:id="rId67"/>
    <p:sldId id="282" r:id="rId68"/>
    <p:sldId id="283" r:id="rId69"/>
    <p:sldId id="284" r:id="rId70"/>
    <p:sldId id="285" r:id="rId71"/>
    <p:sldId id="286" r:id="rId72"/>
    <p:sldId id="287" r:id="rId73"/>
    <p:sldId id="288" r:id="rId74"/>
    <p:sldId id="289" r:id="rId75"/>
    <p:sldId id="290" r:id="rId76"/>
    <p:sldId id="291" r:id="rId77"/>
    <p:sldId id="292" r:id="rId78"/>
    <p:sldId id="293" r:id="rId79"/>
    <p:sldId id="294" r:id="rId80"/>
    <p:sldId id="295" r:id="rId81"/>
    <p:sldId id="296" r:id="rId82"/>
    <p:sldId id="297" r:id="rId83"/>
    <p:sldId id="298" r:id="rId84"/>
    <p:sldId id="299" r:id="rId85"/>
    <p:sldId id="300" r:id="rId86"/>
    <p:sldId id="301" r:id="rId87"/>
    <p:sldId id="302" r:id="rId88"/>
    <p:sldId id="303" r:id="rId8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6373"/>
    <a:srgbClr val="E8E8E8"/>
    <a:srgbClr val="DFD3D3"/>
    <a:srgbClr val="D3D3D3"/>
    <a:srgbClr val="BF1E3B"/>
    <a:srgbClr val="BF1E2E"/>
    <a:srgbClr val="BF1E00"/>
    <a:srgbClr val="BF0000"/>
    <a:srgbClr val="CC0000"/>
    <a:srgbClr val="963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44" autoAdjust="0"/>
    <p:restoredTop sz="99473" autoAdjust="0"/>
  </p:normalViewPr>
  <p:slideViewPr>
    <p:cSldViewPr snapToGrid="0">
      <p:cViewPr varScale="1">
        <p:scale>
          <a:sx n="102" d="100"/>
          <a:sy n="102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66" d="100"/>
        <a:sy n="66" d="100"/>
      </p:scale>
      <p:origin x="0" y="340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51708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04465be096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04465be096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4465be096_6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4465be096_6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04465be096_6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04465be096_6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04465be096_6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04465be096_6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04465be096_6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04465be096_6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04465be096_12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04465be096_12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04465be096_1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04465be096_1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04465be096_12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04465be096_12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04465be096_1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04465be096_12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4465be096_1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4465be096_1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04465be096_1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04465be096_1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4465be096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4465be096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04465be096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04465be096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465be096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465be096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08968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465be096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465be096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8056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465be096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465be096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6100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4465be096_6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4465be096_6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4465be096_1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4465be096_1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04465be096_12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04465be096_12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b243dabcec_0_3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b243dabcec_0_3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b243dabcec_0_37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29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104465be096_6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104465be096_6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b243dabcec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b243dabcec_2_1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b243dabcec_2_15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30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31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b243dabcec_0_376:notes"/>
          <p:cNvSpPr txBox="1"/>
          <p:nvPr/>
        </p:nvSpPr>
        <p:spPr>
          <a:xfrm>
            <a:off x="3883851" y="8685330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32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9" name="Google Shape;239;gb243dabcec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0" name="Google Shape;240;gb243dabcec_0_376:notes"/>
          <p:cNvSpPr txBox="1">
            <a:spLocks noGrp="1"/>
          </p:cNvSpPr>
          <p:nvPr>
            <p:ph type="body" idx="1"/>
          </p:nvPr>
        </p:nvSpPr>
        <p:spPr>
          <a:xfrm>
            <a:off x="685480" y="4344135"/>
            <a:ext cx="5487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В настоящее время гормональная контрацепция относится к наиболее эффективным методам предохранения от нежелательной беременности. Большинство женщин во всем мире отдают предпочтение этому методу контрацепции. 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С момента своего первого появления в 60-х годах прошлого столетия и до сегодняшнего дня гормональные контрацептивы постоянно совершенствуются: уменьшается дозировка ,особенно, эстрогенного компонента, повышается селективность прогестагенного компонента. Гормональные контрацептивы совершенствуют в безопасности и приемлемости. </a:t>
            </a:r>
            <a:endParaRPr/>
          </a:p>
          <a:p>
            <a:pPr marL="22860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На сегодняшний день общепринятой является следующая классификация КОК: 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дозировке эстрогенного компонента КОК делятся на три класса: высоко-, низко- и микродозированные;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прогестагену – на поколения в зависимости от селективности гестагена;</a:t>
            </a:r>
            <a:endParaRPr/>
          </a:p>
          <a:p>
            <a:pPr marL="228600" lvl="0" indent="-1143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ru-RU"/>
              <a:t>По фазности на моно- и многофазные.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b243dabce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52463"/>
            <a:ext cx="6173788" cy="347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85" name="Google Shape;285;gb243dabcec_0_5:notes"/>
          <p:cNvSpPr txBox="1">
            <a:spLocks noGrp="1"/>
          </p:cNvSpPr>
          <p:nvPr>
            <p:ph type="body" idx="1"/>
          </p:nvPr>
        </p:nvSpPr>
        <p:spPr>
          <a:xfrm>
            <a:off x="910398" y="4344230"/>
            <a:ext cx="50073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Times New Roman"/>
                <a:ea typeface="Times New Roman"/>
                <a:cs typeface="Times New Roman"/>
                <a:sym typeface="Times New Roman"/>
              </a:rPr>
              <a:t>В чем заключается механизм действия горм контрацептивов? Они подавляют функцию гипоталамо-гипофизарно-яичниковой системы Под влиянием синт стероидов предотвращаются пиковые колебания концентрации эндоген гормонов в течение менстр цикла. В результате блокируется созревание яйцеклетки в яичнике, подавляется рост домин фолликула и его последующая овуляция. также под действием горм контрацептивов не происходит циклическихьизменений эндометрия – пролиферация, секреторная трансформация и оттторжение, его толщина остается относительно постоянной на протяжении всего периода использования контрацептива.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</a:pPr>
            <a:r>
              <a:rPr lang="ru-RU" b="0">
                <a:latin typeface="Times New Roman"/>
                <a:ea typeface="Times New Roman"/>
                <a:cs typeface="Times New Roman"/>
                <a:sym typeface="Times New Roman"/>
              </a:rPr>
              <a:t>Горм контрацептивы не приводят к полному блокированию ГГЯС и поэтому не вызывают симптомы эстрогендефицита</a:t>
            </a:r>
            <a:endParaRPr b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6" name="Google Shape;286;gb243dabcec_0_5:notes"/>
          <p:cNvSpPr txBox="1">
            <a:spLocks noGrp="1"/>
          </p:cNvSpPr>
          <p:nvPr>
            <p:ph type="sldNum" idx="12"/>
          </p:nvPr>
        </p:nvSpPr>
        <p:spPr>
          <a:xfrm>
            <a:off x="3869190" y="8688459"/>
            <a:ext cx="2958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b243dabcec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27025" y="652463"/>
            <a:ext cx="6173788" cy="3473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35" name="Google Shape;335;gb243dabcec_0_149:notes"/>
          <p:cNvSpPr txBox="1">
            <a:spLocks noGrp="1"/>
          </p:cNvSpPr>
          <p:nvPr>
            <p:ph type="body" idx="1"/>
          </p:nvPr>
        </p:nvSpPr>
        <p:spPr>
          <a:xfrm>
            <a:off x="910398" y="4344230"/>
            <a:ext cx="5007300" cy="41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0">
                <a:latin typeface="Times New Roman"/>
                <a:ea typeface="Times New Roman"/>
                <a:cs typeface="Times New Roman"/>
                <a:sym typeface="Times New Roman"/>
              </a:rPr>
              <a:t>непосредственно за контрацепцию отвечает гестаген компонент: а Эстрогенный компонент, потенцируя действие прогестагена, но в первую очередь обеспечивает контроль цикла. на отмену действия синтет стероидов и кратковременный выброс эндогенных гормонов Во время перерыва между приемом контр таблеток происходит менструально-подобное кровотечение. </a:t>
            </a:r>
            <a:endParaRPr/>
          </a:p>
        </p:txBody>
      </p:sp>
      <p:sp>
        <p:nvSpPr>
          <p:cNvPr id="336" name="Google Shape;336;gb243dabcec_0_149:notes"/>
          <p:cNvSpPr txBox="1">
            <a:spLocks noGrp="1"/>
          </p:cNvSpPr>
          <p:nvPr>
            <p:ph type="sldNum" idx="12"/>
          </p:nvPr>
        </p:nvSpPr>
        <p:spPr>
          <a:xfrm>
            <a:off x="3869190" y="8688459"/>
            <a:ext cx="29589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275" tIns="45125" rIns="90275" bIns="4512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55" name="Google Shape;35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7" name="Google Shape;42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8" name="Google Shape;42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36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5" name="Google Shape;435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37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1740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4465be096_6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04465be096_6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2" name="Google Shape;41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4" name="Google Shape;45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-RU" i="0"/>
              <a:t>Например, гормональные контрацептивы предупреждают развитие рака трех локализаций: рака яичников, эндометрия, рака прямой и ободочной кишки.  Приче, для рака яичников и эндометрия выраженность профилактического эффекта КОК зависит от продолжительности его приема.</a:t>
            </a:r>
            <a:endParaRPr i="0"/>
          </a:p>
        </p:txBody>
      </p:sp>
      <p:sp>
        <p:nvSpPr>
          <p:cNvPr id="455" name="Google Shape;45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47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7" name="Google Shape;44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8" name="Google Shape;44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49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4" name="Google Shape;47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3" name="Google Shape;4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51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b243dabcec_2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2" name="Google Shape;492;gb243dabcec_2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gb243dabcec_2_35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b243dabcec_2_819:notes"/>
          <p:cNvSpPr txBox="1">
            <a:spLocks noGrp="1"/>
          </p:cNvSpPr>
          <p:nvPr>
            <p:ph type="body" idx="1"/>
          </p:nvPr>
        </p:nvSpPr>
        <p:spPr>
          <a:xfrm>
            <a:off x="685480" y="4344135"/>
            <a:ext cx="54870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gb243dabcec_2_8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b243dabcec_2_1129:notes"/>
          <p:cNvSpPr txBox="1"/>
          <p:nvPr/>
        </p:nvSpPr>
        <p:spPr>
          <a:xfrm>
            <a:off x="3883851" y="8685330"/>
            <a:ext cx="2972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  <a:tabLst/>
              <a:defRPr/>
            </a:pPr>
            <a:fld id="{00000000-1234-1234-1234-123412341234}" type="slidenum">
              <a: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  <a:tabLst/>
                <a:defRPr/>
              </a:pPr>
              <a:t>54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8" name="Google Shape;508;gb243dabcec_2_1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9" name="Google Shape;509;gb243dabcec_2_1129:notes"/>
          <p:cNvSpPr txBox="1">
            <a:spLocks noGrp="1"/>
          </p:cNvSpPr>
          <p:nvPr>
            <p:ph type="body" idx="1"/>
          </p:nvPr>
        </p:nvSpPr>
        <p:spPr>
          <a:xfrm>
            <a:off x="914506" y="4344135"/>
            <a:ext cx="50289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Внутриматочные средства контрацепции являются одними из самых древних. Упоминания о них относятся к античным временам. Внутриматочная спираль вводится доктором в полость матки и остается там на длительный период (3-5 лет).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Механизм действия и степень надежности ВМС зависят от типа устройства (нейтральные, медьсодержащие и прогестинвыделяющие). В качестве примера можно привести спираль Мультилоад Ку-375. Ее форма, повторяющая форму матки позволяет не травмировать матку, усики не обрываются и уменьшают риск инфекции.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Преимущества: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·        ВМС начинает действовать сразу после введения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·        Длительная контрацепция 3-5 лет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.       Достаточно высокая надежность (выше, чем у презервативов, хотя и не самая высокая среди имеющихся методов)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ru-RU"/>
              <a:t>Недостатки: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нельзя применять у нерожавших женщин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Может вводить только врач</a:t>
            </a:r>
            <a:endParaRPr/>
          </a:p>
          <a:p>
            <a:pPr marL="0" lvl="0" indent="-1143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-RU"/>
              <a:t>Возможно увеличение объема и продолжительности менструаций	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b243dabcec_2_1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b243dabcec_2_12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b243dabcec_2_12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56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04465be096_6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04465be096_6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b243dabcec_2_1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b243dabcec_2_13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gb243dabcec_2_130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57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5" name="Google Shape;54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6" name="Google Shape;54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58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6" name="Google Shape;55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60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3" name="Google Shape;56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61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9" name="Google Shape;5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70" name="Google Shape;57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62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fc05bdaacd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fc05bdaacd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fc05bdaac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fc05bdaac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fc05bdaac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fc05bdaac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c05bdaacd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fc05bdaacd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04465be096_6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04465be096_6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c05bdaac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c05bdaac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fc05bdaac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fc05bdaac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fc05bdaac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fc05bdaac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fc05bdaacd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fc05bdaacd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c05bdaacd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c05bdaacd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fc05bdaacd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fc05bdaacd_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c05bdaacd_5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c05bdaacd_5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fc05bdaacd_5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fc05bdaacd_5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fc05bdaacd_5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fc05bdaacd_5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c05bdaacd_5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c05bdaacd_5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04465be096_6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04465be096_6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fc05bdaacd_5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fc05bdaacd_5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fc05bdaacd_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fc05bdaacd_5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fc05bdaacd_5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fc05bdaacd_5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c05bdaacd_5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c05bdaacd_5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c05bdaacd_5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fc05bdaacd_5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fc05bdaacd_5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fc05bdaacd_5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fc05bdaacd_5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fc05bdaacd_5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fc05bdaacd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fc05bdaacd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104465be096_16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104465be096_16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4465be096_6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04465be096_6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04465be096_6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04465be096_6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8BCAF-B41B-42AD-8013-28DED0ADD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7C7EFDB-D793-44D9-B350-3104B647B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5E8DCB-ED34-4CF8-A3C0-FE3025F47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70C66-1629-4961-9AA2-61985CBE6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1F436F-780B-412E-A2D3-6E7B699D6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0465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852812-0B50-493A-B00B-7D0033EEC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22DDCC-F6D5-4CBA-85EE-4F3A23CE1F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2DD59E-7705-432B-B73B-EA08052DD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5B2305-16E8-481C-AEC1-6A89BD176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D6C6F0-7F72-4ECB-80E9-BEF2720FD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57308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C0BEEB-58BB-4199-AC18-81E2F80C33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0C643F-EAF9-4545-B119-EFA00951D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7B47A4-1271-4526-A2B1-BAA4BBA33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BE93D4-ABC7-4326-84BF-7AF9A82B9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D69D04-BA46-456E-AB75-731F3BDB6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31784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None/>
              <a:defRPr sz="3225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66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75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8216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хема или организационная диаграмма" type="dgm">
  <p:cSld name="Заголовок, схема или организационная диаграмма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title"/>
          </p:nvPr>
        </p:nvSpPr>
        <p:spPr>
          <a:xfrm>
            <a:off x="685800" y="195263"/>
            <a:ext cx="77724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6"/>
          <p:cNvSpPr>
            <a:spLocks noGrp="1"/>
          </p:cNvSpPr>
          <p:nvPr>
            <p:ph type="dgm" idx="2"/>
          </p:nvPr>
        </p:nvSpPr>
        <p:spPr>
          <a:xfrm>
            <a:off x="685800" y="1485900"/>
            <a:ext cx="7772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6"/>
          <p:cNvSpPr txBox="1">
            <a:spLocks noGrp="1"/>
          </p:cNvSpPr>
          <p:nvPr>
            <p:ph type="ftr" idx="11"/>
          </p:nvPr>
        </p:nvSpPr>
        <p:spPr>
          <a:xfrm>
            <a:off x="3124200" y="4686300"/>
            <a:ext cx="289552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16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75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05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sz="975">
              <a:solidFill>
                <a:schemeClr val="dk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525027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3000"/>
            </a:lvl9pPr>
          </a:lstStyle>
          <a:p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75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 rtl="0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55" name="Google Shape;155;p17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75" cy="24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342900" lvl="0" indent="-25241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 rtl="0">
              <a:lnSpc>
                <a:spcPct val="115000"/>
              </a:lnSpc>
              <a:spcBef>
                <a:spcPts val="1575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 rtl="0">
              <a:lnSpc>
                <a:spcPct val="115000"/>
              </a:lnSpc>
              <a:spcBef>
                <a:spcPts val="1575"/>
              </a:spcBef>
              <a:spcAft>
                <a:spcPts val="1575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156" name="Google Shape;156;p1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975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848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535601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25100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3684621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04595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81C5E-DE6B-4A06-BBEE-1168F0B3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E828B1-C9FD-43F4-856F-108BC0062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96D38-98A7-477C-B845-B1183935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7BB9F6-6D29-44B9-9936-BF1565F69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72FCBA-0AB9-49DA-BA08-0B8B95DA0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1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56842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8248664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53637287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31966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317100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960359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971958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4782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42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0679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1775E-CEC8-466C-8A09-2D31EDAD5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B87A2-10DB-4556-A358-361FC6DA9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F51FEF-BB7D-45AA-AA5F-F02E7034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DB81E-FE95-46F3-A9DC-F356AE6B1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98BBF1-0A31-4524-A04D-79B32417E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710136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10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C81561-59B1-445C-A310-06867A64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AD00C0-6F0B-43DE-8BD1-C51DE290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231DD4-CBCC-4A5D-B919-68279F4AB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297786-FA01-4E20-A654-1CA5F288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0EDF6-CAAE-45F2-9818-FFD1B760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216E2A-1D94-46BC-A778-F8AA9AF1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1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51E1F-9F23-4BEA-8670-05E0E326F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B0B605-9D7C-42AC-B415-60DF6D198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962078-179D-41A6-AAF7-F811FCD272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B233264-94B1-43B3-BBE1-87A40C238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7320EBA-5DC7-48C5-9666-3508D405F5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C8E6BC-81BF-46BF-A0E7-EC168A260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A23EF89-187B-4661-B5BA-244305195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DD5239-8822-48EF-A7B8-9B66DBFAB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17249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10AE4-4220-4EDC-947B-771BFCD2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50AF81-22A2-4410-A1A6-40C345020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F588D80-669C-4736-BCCB-529A2570C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E458BF3-EDC0-43F0-8AF1-F6DE9369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96808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6E96962-382D-49B5-A815-EE7E47E33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F0D5AC-B539-41CD-A854-B8CFB950A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EF164C-DD32-4D37-B430-67C43717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7593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8C3E8D-69A2-4C1F-8320-BA8FFD4D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70A50C7-F6EE-4126-B95F-F44F0B025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9B368A-7899-446E-81B6-C980431E4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D49A18-6DA7-4DFE-B01E-2077B9B9C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348D3B-FCF4-479C-A078-64E03B525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6A0291-489D-47CF-A238-9F4DEA956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1852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2DDB9-0667-45CD-89E5-7884BCD7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24C79B-C12D-47C5-8BB8-533771302E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3197F6-E24E-495F-B78F-5E222F8F2C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2FF2EF5-0FCD-45E0-A9FA-93BB674C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B01E85-D9B1-44B7-8453-B53EE3A23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C3F230F-0F73-4FE8-969C-ADE9FF59F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27099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0BC0DD-FE51-4003-87CC-B357BE149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DB82D2-66A4-44D5-9B34-0C6B48A5F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1539F-FCE5-4361-AD40-5F7AC578D9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F5B44-CB4D-4786-B1C3-2FA5642D46FB}" type="datetimeFigureOut">
              <a:rPr lang="ru-RU" smtClean="0"/>
              <a:pPr/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67D6C1-E6A9-4076-82AF-7F728F705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F35F5-BFE9-43F1-BB48-4F064CE6B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58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9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8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586651" y="1352549"/>
            <a:ext cx="7970700" cy="13710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lvl="0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Репродуктивное здоровье молодежи. </a:t>
            </a:r>
            <a:endParaRPr sz="81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46275" y="318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д.м.н., доц. Базина Марина Ивановна</a:t>
            </a:r>
            <a:endParaRPr sz="1810" b="1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к. м.н., доц. Шапошникова Екатерина Викторовна</a:t>
            </a:r>
            <a:endParaRPr sz="1810" b="1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к/о </a:t>
            </a:r>
            <a:r>
              <a:rPr lang="ru-RU" sz="1810" b="1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Меджидли</a:t>
            </a:r>
            <a:r>
              <a:rPr lang="ru-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10" b="1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Эльгюн</a:t>
            </a:r>
            <a:r>
              <a:rPr lang="ru-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10" b="1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Шакир</a:t>
            </a:r>
            <a:r>
              <a:rPr lang="ru-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10" b="1" dirty="0" err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кызы</a:t>
            </a:r>
            <a:endParaRPr sz="1810" b="1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ru" sz="181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к/о Михайлова Наталья Алексеевна</a:t>
            </a:r>
            <a:endParaRPr sz="2140" b="1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99600" y="81000"/>
            <a:ext cx="8944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ФГБОУ ВО КрасГМУ им. проф. В. Ф. Войно-Ясенецкого Минздрава России</a:t>
            </a:r>
            <a:endParaRPr sz="18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Кафедра акушерства и гинекологии ИПО (зав. каф. – д.м.н., доц. М.И. Базина)</a:t>
            </a:r>
            <a:endParaRPr sz="18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6275" y="4363200"/>
            <a:ext cx="54243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 dirty="0">
                <a:solidFill>
                  <a:srgbClr val="073763"/>
                </a:solidFill>
              </a:rPr>
              <a:t>Общеуниверситетский электронный семинар</a:t>
            </a:r>
            <a:endParaRPr sz="1800" i="1" dirty="0">
              <a:solidFill>
                <a:srgbClr val="07376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 dirty="0">
                <a:solidFill>
                  <a:srgbClr val="073763"/>
                </a:solidFill>
              </a:rPr>
              <a:t>КрасГМУ, Красноярск</a:t>
            </a:r>
            <a:endParaRPr sz="1800" i="1" dirty="0">
              <a:solidFill>
                <a:srgbClr val="07376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2"/>
          <p:cNvSpPr txBox="1">
            <a:spLocks noGrp="1"/>
          </p:cNvSpPr>
          <p:nvPr>
            <p:ph type="subTitle" idx="1"/>
          </p:nvPr>
        </p:nvSpPr>
        <p:spPr>
          <a:xfrm>
            <a:off x="597375" y="644625"/>
            <a:ext cx="5312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5"/>
              <a:buFont typeface="Arial"/>
              <a:buNone/>
            </a:pPr>
            <a:r>
              <a:rPr lang="ru" sz="2543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Доабортное психологическое консультирование </a:t>
            </a:r>
            <a:endParaRPr sz="2543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2040" b="1"/>
          </a:p>
        </p:txBody>
      </p:sp>
      <p:sp>
        <p:nvSpPr>
          <p:cNvPr id="119" name="Google Shape;119;p22"/>
          <p:cNvSpPr txBox="1"/>
          <p:nvPr/>
        </p:nvSpPr>
        <p:spPr>
          <a:xfrm>
            <a:off x="597375" y="1634400"/>
            <a:ext cx="53121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-это не давление или убеждение, а оказание квалифицированной </a:t>
            </a:r>
            <a:r>
              <a:rPr lang="ru" sz="2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психологической</a:t>
            </a: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помощи женщинам в кризисной ситуации.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0" name="Google Shape;120;p22"/>
          <p:cNvSpPr txBox="1"/>
          <p:nvPr/>
        </p:nvSpPr>
        <p:spPr>
          <a:xfrm>
            <a:off x="653550" y="3442500"/>
            <a:ext cx="78369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Аборт </a:t>
            </a:r>
            <a:r>
              <a:rPr lang="ru" sz="1700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- это серьёзная психологическая травма для любой женщины и решиться на него - это серьёзная психологическая проблема. Нужно не отговорить женщину, а помочь ей определиться в приоритетах</a:t>
            </a:r>
            <a:endParaRPr sz="13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09480" y="536625"/>
            <a:ext cx="2281220" cy="27241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520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22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Влияние аборта</a:t>
            </a:r>
            <a:endParaRPr sz="322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52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678375" y="1184650"/>
            <a:ext cx="8154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0000" lnSpcReduction="20000"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Физический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Осложнения (ранние и отдаленные)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Бесплодие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НМЦ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Эмоциональный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Постабортный синдром – 10%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Потеря партнера в ближайший год после аборта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Духовный аспект</a:t>
            </a:r>
            <a:endParaRPr sz="3108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ct val="35382"/>
              <a:buFont typeface="Arial"/>
              <a:buNone/>
            </a:pPr>
            <a:r>
              <a:rPr lang="ru" sz="3108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§ Чувство вины</a:t>
            </a:r>
            <a:endParaRPr sz="3108"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8" name="Google Shape;12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2175" y="1336500"/>
            <a:ext cx="3513226" cy="276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3429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Искусственное прерывание беременности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1"/>
          </p:nvPr>
        </p:nvSpPr>
        <p:spPr>
          <a:xfrm>
            <a:off x="718875" y="1152475"/>
            <a:ext cx="8113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Согласно </a:t>
            </a:r>
            <a:r>
              <a:rPr lang="ru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приказу №485 </a:t>
            </a: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«О производстве медицинского аборта в ранние и поздние (до 21-22 недель) сроки беременности» выделяют основные группы показаний к прерыванию беременности:</a:t>
            </a:r>
            <a:b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</a:b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желанию женщины до 12 недель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после 12 недель возможно: 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медицинским показаниям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 социальным показаниям(если доказан факт насилия)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>
            <a:spLocks noGrp="1"/>
          </p:cNvSpPr>
          <p:nvPr>
            <p:ph type="title"/>
          </p:nvPr>
        </p:nvSpPr>
        <p:spPr>
          <a:xfrm>
            <a:off x="311700" y="60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ПРЕРЫВАНИЯ БЕРЕМЕННОСТИ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5"/>
          <p:cNvSpPr txBox="1">
            <a:spLocks noGrp="1"/>
          </p:cNvSpPr>
          <p:nvPr>
            <p:ph type="body" idx="1"/>
          </p:nvPr>
        </p:nvSpPr>
        <p:spPr>
          <a:xfrm>
            <a:off x="528620" y="1727100"/>
            <a:ext cx="42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41" name="Google Shape;141;p25"/>
          <p:cNvPicPr preferRelativeResize="0"/>
          <p:nvPr/>
        </p:nvPicPr>
        <p:blipFill rotWithShape="1">
          <a:blip r:embed="rId4">
            <a:alphaModFix/>
          </a:blip>
          <a:srcRect l="907" r="50275" b="52597"/>
          <a:stretch/>
        </p:blipFill>
        <p:spPr>
          <a:xfrm>
            <a:off x="1457712" y="1746475"/>
            <a:ext cx="2510825" cy="243807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5"/>
          <p:cNvSpPr txBox="1"/>
          <p:nvPr/>
        </p:nvSpPr>
        <p:spPr>
          <a:xfrm>
            <a:off x="4513875" y="2324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5">
            <a:alphaModFix/>
          </a:blip>
          <a:srcRect l="98362" t="1201" r="48418" b="52570"/>
          <a:stretch/>
        </p:blipFill>
        <p:spPr>
          <a:xfrm flipH="1">
            <a:off x="4853025" y="1727100"/>
            <a:ext cx="2510825" cy="24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 r="-747" b="2237"/>
          <a:stretch>
            <a:fillRect/>
          </a:stretch>
        </p:blipFill>
        <p:spPr bwMode="auto">
          <a:xfrm>
            <a:off x="4910718" y="1800264"/>
            <a:ext cx="2418232" cy="242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596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44500" lvl="0" indent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990"/>
              <a:buNone/>
            </a:pPr>
            <a:r>
              <a:rPr lang="ru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ПРЕРЫВАНИЯ БЕРЕМЕННОСТИ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" name="Google Shape;149;p26"/>
          <p:cNvSpPr txBox="1">
            <a:spLocks noGrp="1"/>
          </p:cNvSpPr>
          <p:nvPr>
            <p:ph type="body" idx="1"/>
          </p:nvPr>
        </p:nvSpPr>
        <p:spPr>
          <a:xfrm>
            <a:off x="573225" y="1727100"/>
            <a:ext cx="4279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50" name="Google Shape;150;p26"/>
          <p:cNvPicPr preferRelativeResize="0"/>
          <p:nvPr/>
        </p:nvPicPr>
        <p:blipFill rotWithShape="1">
          <a:blip r:embed="rId4">
            <a:alphaModFix/>
          </a:blip>
          <a:srcRect l="909" t="49907" r="52199" b="-5"/>
          <a:stretch/>
        </p:blipFill>
        <p:spPr>
          <a:xfrm>
            <a:off x="1598175" y="1727100"/>
            <a:ext cx="2411851" cy="257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4513875" y="232475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2" name="Google Shape;152;p26"/>
          <p:cNvPicPr preferRelativeResize="0"/>
          <p:nvPr/>
        </p:nvPicPr>
        <p:blipFill rotWithShape="1">
          <a:blip r:embed="rId5">
            <a:alphaModFix/>
          </a:blip>
          <a:srcRect l="100000" t="50052" r="49813" b="1856"/>
          <a:stretch/>
        </p:blipFill>
        <p:spPr>
          <a:xfrm flipH="1">
            <a:off x="4853024" y="1727100"/>
            <a:ext cx="2673601" cy="25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Кюретка для выскабливания слизистой оболочки матки острая №1 К-1 купить в  Казани по цене 477.00 руб. | Грандмедика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07" y="1941513"/>
            <a:ext cx="2575742" cy="171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4-конечная звезда 3"/>
          <p:cNvSpPr/>
          <p:nvPr/>
        </p:nvSpPr>
        <p:spPr>
          <a:xfrm rot="2511344">
            <a:off x="5342626" y="1618438"/>
            <a:ext cx="2423504" cy="2362237"/>
          </a:xfrm>
          <a:prstGeom prst="star4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>
            <a:spLocks noGrp="1"/>
          </p:cNvSpPr>
          <p:nvPr>
            <p:ph type="title"/>
          </p:nvPr>
        </p:nvSpPr>
        <p:spPr>
          <a:xfrm>
            <a:off x="486075" y="4547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Осложнения аборта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59" name="Google Shape;159;p27"/>
          <p:cNvSpPr txBox="1">
            <a:spLocks noGrp="1"/>
          </p:cNvSpPr>
          <p:nvPr>
            <p:ph type="body" idx="1"/>
          </p:nvPr>
        </p:nvSpPr>
        <p:spPr>
          <a:xfrm>
            <a:off x="367650" y="1431825"/>
            <a:ext cx="729045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Прогрессирование маточной беременности</a:t>
            </a:r>
            <a:endParaRPr sz="2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Маточное кровотечение</a:t>
            </a:r>
            <a:endParaRPr sz="2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Остатки плодного яйца в полости матки</a:t>
            </a:r>
            <a:endParaRPr sz="2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Font typeface="Times"/>
              <a:buChar char="●"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Гематометра (скопление сгустков крови </a:t>
            </a:r>
          </a:p>
          <a:p>
            <a:pPr marL="7620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None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 полости матки)</a:t>
            </a:r>
            <a:endParaRPr sz="2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158" name="Google Shape;1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3375" y="2133800"/>
            <a:ext cx="2362200" cy="260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8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Осложнения инструментального аборта</a:t>
            </a:r>
            <a:endParaRPr sz="262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850" y="1493475"/>
            <a:ext cx="6480224" cy="30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9"/>
          <p:cNvSpPr txBox="1">
            <a:spLocks noGrp="1"/>
          </p:cNvSpPr>
          <p:nvPr>
            <p:ph type="title"/>
          </p:nvPr>
        </p:nvSpPr>
        <p:spPr>
          <a:xfrm>
            <a:off x="387625" y="927775"/>
            <a:ext cx="52620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4450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800" b="1">
                <a:solidFill>
                  <a:srgbClr val="20124D"/>
                </a:solidFill>
                <a:latin typeface="Times"/>
                <a:ea typeface="Times"/>
                <a:cs typeface="Times"/>
                <a:sym typeface="Times"/>
              </a:rPr>
              <a:t>Ни одна женщина, идущая на аборт, не застрахована от серьезнейших последствий, которые могут возникнуть после того или иного метода прерывания беременности.</a:t>
            </a:r>
            <a:endParaRPr sz="2800" b="1">
              <a:solidFill>
                <a:srgbClr val="20124D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44500" lvl="0" indent="0" algn="just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endParaRPr sz="2000">
              <a:solidFill>
                <a:srgbClr val="20124D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025" y="1751150"/>
            <a:ext cx="3005601" cy="30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0"/>
          <p:cNvSpPr txBox="1">
            <a:spLocks noGrp="1"/>
          </p:cNvSpPr>
          <p:nvPr>
            <p:ph type="body" idx="4294967295"/>
          </p:nvPr>
        </p:nvSpPr>
        <p:spPr>
          <a:xfrm>
            <a:off x="0" y="611188"/>
            <a:ext cx="6672263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42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Лучшей профилактикой осложнений после прерывания беременности является предупреждение аборта путём надёжной контрацепции!!!</a:t>
            </a:r>
            <a:endParaRPr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318575" y="50414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chemeClr val="dk1"/>
              </a:buClr>
              <a:buSzPct val="36397"/>
              <a:buFont typeface="Arial"/>
              <a:buNone/>
            </a:pPr>
            <a:r>
              <a:rPr lang="ru" sz="3022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Основные методы контрацепции:</a:t>
            </a:r>
            <a:endParaRPr sz="3022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454500" y="1423700"/>
            <a:ext cx="8235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Прерванный половой акт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Календарный метод 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Половое воздержание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Барьерный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Гормональный</a:t>
            </a:r>
            <a:r>
              <a:rPr lang="ru" b="1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457200" lvl="0" indent="-3429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Хирургический</a:t>
            </a:r>
            <a:endParaRPr b="1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4125" y="1423700"/>
            <a:ext cx="4081224" cy="275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1528"/>
              <a:buFont typeface="Arial"/>
              <a:buNone/>
            </a:pPr>
            <a:r>
              <a:rPr lang="ru" sz="3488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 мероприятия:</a:t>
            </a:r>
            <a:endParaRPr sz="3488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587250" y="1017725"/>
            <a:ext cx="578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Расширение знаний о репродуктивном здоровье молодёжи, современных методах планирования семьи и контрацепции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64" name="Google Shape;64;p14"/>
          <p:cNvSpPr txBox="1"/>
          <p:nvPr/>
        </p:nvSpPr>
        <p:spPr>
          <a:xfrm>
            <a:off x="328573" y="2399126"/>
            <a:ext cx="4765941" cy="66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 мероприятия:</a:t>
            </a:r>
            <a:endParaRPr sz="31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749250" y="3070625"/>
            <a:ext cx="4454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Репродуктивное здоровье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планирования семьи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 New Roman"/>
              <a:buChar char="●"/>
            </a:pPr>
            <a:r>
              <a:rPr lang="ru" sz="20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Методы контрацепции</a:t>
            </a:r>
            <a:endParaRPr sz="20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631775" y="416450"/>
            <a:ext cx="383004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307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Индекс Перля</a:t>
            </a:r>
            <a:endParaRPr sz="172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90" name="Google Shape;190;p32"/>
          <p:cNvSpPr txBox="1">
            <a:spLocks noGrp="1"/>
          </p:cNvSpPr>
          <p:nvPr>
            <p:ph type="body" idx="1"/>
          </p:nvPr>
        </p:nvSpPr>
        <p:spPr>
          <a:xfrm>
            <a:off x="2727100" y="1129733"/>
            <a:ext cx="376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количество наступивших беременностей</a:t>
            </a:r>
            <a:endParaRPr sz="2655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у</a:t>
            </a:r>
            <a:r>
              <a:rPr lang="ru" sz="2655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100 женщин</a:t>
            </a:r>
            <a:endParaRPr sz="2655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SzPts val="935"/>
              <a:buNone/>
            </a:pPr>
            <a:r>
              <a:rPr lang="ru" sz="2655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на протяжении года на фоне использования контрацепции</a:t>
            </a:r>
            <a:endParaRPr sz="5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6034" r="919" b="5863"/>
          <a:stretch/>
        </p:blipFill>
        <p:spPr>
          <a:xfrm>
            <a:off x="323850" y="200024"/>
            <a:ext cx="84296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91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83" y="0"/>
            <a:ext cx="6291617" cy="51210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6349"/>
            <a:ext cx="2874867" cy="287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7384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275" y="2284851"/>
            <a:ext cx="4276725" cy="2739460"/>
          </a:xfrm>
          <a:prstGeom prst="rect">
            <a:avLst/>
          </a:prstGeom>
        </p:spPr>
      </p:pic>
      <p:sp>
        <p:nvSpPr>
          <p:cNvPr id="10" name="Google Shape;196;p33"/>
          <p:cNvSpPr txBox="1">
            <a:spLocks noGrp="1"/>
          </p:cNvSpPr>
          <p:nvPr>
            <p:ph type="title"/>
          </p:nvPr>
        </p:nvSpPr>
        <p:spPr>
          <a:xfrm>
            <a:off x="1554675" y="438975"/>
            <a:ext cx="6105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«Естественные» методы</a:t>
            </a:r>
            <a:endParaRPr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1" name="Google Shape;200;p33"/>
          <p:cNvSpPr txBox="1"/>
          <p:nvPr/>
        </p:nvSpPr>
        <p:spPr>
          <a:xfrm>
            <a:off x="497400" y="2903088"/>
            <a:ext cx="4646100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70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Для кого:</a:t>
            </a:r>
            <a:endParaRPr sz="250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  женщин, планирующих беременность</a:t>
            </a:r>
            <a:endParaRPr sz="15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  при противопоказаниях к другим методам контрацепции</a:t>
            </a:r>
            <a:endParaRPr sz="15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" name="Google Shape;197;p33"/>
          <p:cNvSpPr txBox="1"/>
          <p:nvPr/>
        </p:nvSpPr>
        <p:spPr>
          <a:xfrm>
            <a:off x="327900" y="989325"/>
            <a:ext cx="30000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Календарный</a:t>
            </a:r>
            <a:endParaRPr sz="20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Метод базальной температуры</a:t>
            </a:r>
            <a:endParaRPr sz="20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Char char="●"/>
            </a:pP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Метод лактационной аменореи </a:t>
            </a:r>
            <a:endParaRPr sz="20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" name="Google Shape;198;p33"/>
          <p:cNvSpPr/>
          <p:nvPr/>
        </p:nvSpPr>
        <p:spPr>
          <a:xfrm>
            <a:off x="3196500" y="1194900"/>
            <a:ext cx="707100" cy="19293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99;p33"/>
          <p:cNvSpPr txBox="1"/>
          <p:nvPr/>
        </p:nvSpPr>
        <p:spPr>
          <a:xfrm>
            <a:off x="3746100" y="1194900"/>
            <a:ext cx="3495675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dirty="0">
                <a:solidFill>
                  <a:srgbClr val="1C4587"/>
                </a:solidFill>
                <a:latin typeface="Times"/>
                <a:ea typeface="Times"/>
                <a:cs typeface="Times"/>
                <a:sym typeface="Times"/>
              </a:rPr>
              <a:t>Определяют фертильные дни</a:t>
            </a:r>
            <a:endParaRPr sz="2800" b="1" dirty="0">
              <a:solidFill>
                <a:srgbClr val="1C4587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895025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>
            <a:spLocks noGrp="1"/>
          </p:cNvSpPr>
          <p:nvPr>
            <p:ph type="title"/>
          </p:nvPr>
        </p:nvSpPr>
        <p:spPr>
          <a:xfrm>
            <a:off x="463575" y="200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Барьерный метод:</a:t>
            </a:r>
            <a:r>
              <a:rPr lang="ru" sz="36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Презерватив</a:t>
            </a: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06" name="Google Shape;206;p34"/>
          <p:cNvSpPr txBox="1">
            <a:spLocks noGrp="1"/>
          </p:cNvSpPr>
          <p:nvPr>
            <p:ph type="body" idx="1"/>
          </p:nvPr>
        </p:nvSpPr>
        <p:spPr>
          <a:xfrm>
            <a:off x="322200" y="197487"/>
            <a:ext cx="60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•</a:t>
            </a: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Защищает от ИППП</a:t>
            </a:r>
          </a:p>
          <a:p>
            <a:pPr marL="0" lvl="0" indent="0" algn="l" rtl="0">
              <a:spcBef>
                <a:spcPts val="2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Для кого:</a:t>
            </a:r>
            <a:endParaRPr sz="200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342900">
              <a:spcBef>
                <a:spcPts val="300"/>
              </a:spcBef>
            </a:pP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Рекомендуется во всех случаях, когда необходима защита от ИППП</a:t>
            </a:r>
          </a:p>
          <a:p>
            <a:pPr marL="342900">
              <a:spcBef>
                <a:spcPts val="300"/>
              </a:spcBef>
            </a:pP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 случаях, когда другие методы контрацепции противопоказаны или не используются по иным причинам</a:t>
            </a:r>
            <a:endParaRPr sz="20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2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</p:txBody>
      </p:sp>
      <p:pic>
        <p:nvPicPr>
          <p:cNvPr id="207" name="Google Shape;20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05700" y="916475"/>
            <a:ext cx="2378475" cy="237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6028" y="3147752"/>
            <a:ext cx="3839095" cy="191954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Хирургическая стерилизация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13" name="Google Shape;213;p35"/>
          <p:cNvSpPr txBox="1">
            <a:spLocks noGrp="1"/>
          </p:cNvSpPr>
          <p:nvPr>
            <p:ph type="body" idx="1"/>
          </p:nvPr>
        </p:nvSpPr>
        <p:spPr>
          <a:xfrm>
            <a:off x="1647826" y="1158025"/>
            <a:ext cx="5762624" cy="220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ru" sz="2400" dirty="0">
                <a:solidFill>
                  <a:srgbClr val="073763"/>
                </a:solidFill>
              </a:rPr>
              <a:t>&gt; 2 здоровых детей</a:t>
            </a:r>
            <a:endParaRPr sz="2400" dirty="0">
              <a:solidFill>
                <a:srgbClr val="073763"/>
              </a:solidFill>
            </a:endParaRPr>
          </a:p>
          <a:p>
            <a:pPr marL="457200" lvl="0" indent="-381000" algn="ctr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400"/>
              <a:buChar char="●"/>
            </a:pPr>
            <a:r>
              <a:rPr lang="ru" sz="2400" dirty="0">
                <a:solidFill>
                  <a:srgbClr val="073763"/>
                </a:solidFill>
              </a:rPr>
              <a:t>Возраст &gt;35 лет</a:t>
            </a:r>
            <a:endParaRPr sz="2400" dirty="0">
              <a:solidFill>
                <a:srgbClr val="07376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5D1F2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rgbClr val="5D1F28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4" y="2169317"/>
            <a:ext cx="7600951" cy="285035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/>
              <a:t> </a:t>
            </a:r>
            <a:r>
              <a:rPr lang="ru" sz="36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Вазэктомия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20" name="Google Shape;220;p36"/>
          <p:cNvSpPr txBox="1">
            <a:spLocks noGrp="1"/>
          </p:cNvSpPr>
          <p:nvPr>
            <p:ph type="body" idx="1"/>
          </p:nvPr>
        </p:nvSpPr>
        <p:spPr>
          <a:xfrm>
            <a:off x="669575" y="1152475"/>
            <a:ext cx="4144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8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Осуществляется путем </a:t>
            </a:r>
            <a:r>
              <a:rPr lang="ru" sz="28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блокирования семявыводящего протока.</a:t>
            </a:r>
            <a:endParaRPr sz="280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Вазэктомия не обеспечивает защиты от беременности на протяжении первых 3-ох месяцев после операции</a:t>
            </a: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! </a:t>
            </a:r>
            <a:r>
              <a:rPr lang="ru" sz="2000" b="1" u="sng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 течение 3 месяцев после операции необходимо соблюдать дополнительные методы контрацепции!</a:t>
            </a:r>
            <a:endParaRPr sz="2000" b="1" u="sng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21" name="Google Shape;22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5400" y="1152475"/>
            <a:ext cx="2917800" cy="297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8AE787-9693-4EB2-8D71-DF89415A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4" name="Google Shape;174;p20"/>
          <p:cNvSpPr txBox="1">
            <a:spLocks noGrp="1"/>
          </p:cNvSpPr>
          <p:nvPr>
            <p:ph type="title"/>
          </p:nvPr>
        </p:nvSpPr>
        <p:spPr>
          <a:xfrm>
            <a:off x="1514114" y="1748700"/>
            <a:ext cx="6115773" cy="1646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lnSpc>
                <a:spcPct val="85000"/>
              </a:lnSpc>
              <a:buClr>
                <a:srgbClr val="FFFFFF"/>
              </a:buClr>
              <a:buSzPts val="7200"/>
            </a:pPr>
            <a:r>
              <a:rPr lang="ru-RU" sz="66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 контрацепция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9372F7-3900-4FC0-B19E-846F32E46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0" name="Google Shape;190;p22"/>
          <p:cNvSpPr txBox="1">
            <a:spLocks noGrp="1"/>
          </p:cNvSpPr>
          <p:nvPr>
            <p:ph type="title"/>
          </p:nvPr>
        </p:nvSpPr>
        <p:spPr>
          <a:xfrm>
            <a:off x="93919" y="294257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ru-RU" sz="40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Немного истории</a:t>
            </a:r>
            <a:endParaRPr sz="405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1" name="Google Shape;191;p22"/>
          <p:cNvSpPr txBox="1">
            <a:spLocks noGrp="1"/>
          </p:cNvSpPr>
          <p:nvPr>
            <p:ph type="body" idx="4294967295"/>
          </p:nvPr>
        </p:nvSpPr>
        <p:spPr>
          <a:xfrm>
            <a:off x="412789" y="1248932"/>
            <a:ext cx="8186925" cy="327414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Людвиг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Хабербладт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еще в первые годы нашего столетия доказал в эксперименте, что экстракт желтого тела содержит прогестерон, который блокирует овуляцию, и рекомендовал в качестве метода «гормональной стерилизации» применение экстракта яичников.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1920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Шмидт в 1929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г. при помощи экстракта желтого тела сумел предупредить овуляцию у крыс.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1920"/>
            </a:pPr>
            <a:endParaRPr lang="ru-RU" sz="1800" dirty="0">
              <a:solidFill>
                <a:schemeClr val="tx2">
                  <a:lumMod val="75000"/>
                </a:schemeClr>
              </a:solidFill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buSzPts val="1920"/>
            </a:pP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Открытие половых гормонов (в 1929 г. — эстрогена, а затем — прогестерона, синтезированного в 1934 г.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Гутенахтом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)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было новым этапом в развитии контрацепции. Вслед за его открытием появилось большое количество сообщений о физиологических действиях этих гормонов.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920"/>
              <a:buNone/>
            </a:pPr>
            <a:endParaRPr sz="195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F01412-E881-4304-A83C-2551DC4B9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8" name="Google Shape;198;p23"/>
          <p:cNvSpPr txBox="1">
            <a:spLocks noGrp="1"/>
          </p:cNvSpPr>
          <p:nvPr>
            <p:ph type="title"/>
          </p:nvPr>
        </p:nvSpPr>
        <p:spPr>
          <a:xfrm>
            <a:off x="154034" y="185521"/>
            <a:ext cx="7505775" cy="9546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Комбинированная гормональная контрацепция (КГК)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1"/>
          </p:nvPr>
        </p:nvSpPr>
        <p:spPr>
          <a:xfrm>
            <a:off x="819113" y="2641457"/>
            <a:ext cx="7505775" cy="244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Пероральные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гормональные контрацептивы (КОК)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гормональные контрацептивы (</a:t>
            </a:r>
            <a:r>
              <a:rPr lang="ru-RU" sz="195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гормональные пластыри)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95275">
              <a:buSzPts val="2600"/>
              <a:buFont typeface="Times New Roman"/>
              <a:buAutoNum type="arabicPeriod"/>
            </a:pPr>
            <a:r>
              <a:rPr lang="ru-RU" sz="195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Интравагинальные</a:t>
            </a:r>
            <a:r>
              <a:rPr lang="ru-RU" sz="195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95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гормональные контрацептивы (вагинальное кольцо)</a:t>
            </a:r>
            <a:endParaRPr sz="19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23"/>
          <p:cNvSpPr/>
          <p:nvPr/>
        </p:nvSpPr>
        <p:spPr>
          <a:xfrm>
            <a:off x="3947231" y="1547369"/>
            <a:ext cx="1120275" cy="954675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buClrTx/>
            </a:pPr>
            <a:endParaRPr sz="135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837A8EAF-C108-4B91-8BF9-97BAABA9E67A}"/>
              </a:ext>
            </a:extLst>
          </p:cNvPr>
          <p:cNvSpPr/>
          <p:nvPr/>
        </p:nvSpPr>
        <p:spPr>
          <a:xfrm>
            <a:off x="1591434" y="1617075"/>
            <a:ext cx="2008415" cy="8152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ЭСТРОГЕНЫ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270178A8-7DFC-4908-AD3B-4A71F03165F5}"/>
              </a:ext>
            </a:extLst>
          </p:cNvPr>
          <p:cNvSpPr/>
          <p:nvPr/>
        </p:nvSpPr>
        <p:spPr>
          <a:xfrm>
            <a:off x="5191284" y="1617075"/>
            <a:ext cx="2468526" cy="81526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buClrTx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ПРОГЕСТАГЕНЫ</a:t>
            </a:r>
          </a:p>
          <a:p>
            <a:pPr algn="ctr" defTabSz="685800">
              <a:buClrTx/>
            </a:pPr>
            <a:endParaRPr lang="ru-RU" sz="1350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560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302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Планирование семьи</a:t>
            </a:r>
            <a:endParaRPr sz="302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" name="Google Shape;71;p15"/>
          <p:cNvSpPr txBox="1">
            <a:spLocks noGrp="1"/>
          </p:cNvSpPr>
          <p:nvPr>
            <p:ph type="body" idx="1"/>
          </p:nvPr>
        </p:nvSpPr>
        <p:spPr>
          <a:xfrm>
            <a:off x="539199" y="1259648"/>
            <a:ext cx="8010600" cy="13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Комплекс мероприятий, направленных на наступление желанной беременности в сроки, повышающие вероятность нормального течения гестации и рождения здорового ребёнка, а также на предотвращение абортов с целью снижения материнской и младенческой заболеваемости и смертности.</a:t>
            </a: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" name="Google Shape;72;p15"/>
          <p:cNvSpPr txBox="1"/>
          <p:nvPr/>
        </p:nvSpPr>
        <p:spPr>
          <a:xfrm>
            <a:off x="2836800" y="2663225"/>
            <a:ext cx="3470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2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Репродуктивное здоровье молодежи - залог будущего успеха планирования семьи.</a:t>
            </a:r>
            <a:endParaRPr sz="1800" b="1">
              <a:solidFill>
                <a:srgbClr val="073763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474" y="2493951"/>
            <a:ext cx="1918954" cy="21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E76632-12EC-4C7F-B048-DBC5EBCD2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0"/>
            <a:ext cx="9144000" cy="5143500"/>
          </a:xfrm>
          <a:prstGeom prst="rect">
            <a:avLst/>
          </a:prstGeom>
        </p:spPr>
      </p:pic>
      <p:sp>
        <p:nvSpPr>
          <p:cNvPr id="208" name="Google Shape;208;p24"/>
          <p:cNvSpPr txBox="1">
            <a:spLocks noGrp="1"/>
          </p:cNvSpPr>
          <p:nvPr>
            <p:ph type="title"/>
          </p:nvPr>
        </p:nvSpPr>
        <p:spPr>
          <a:xfrm>
            <a:off x="539194" y="252500"/>
            <a:ext cx="7505775" cy="9546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sz="38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Чистые </a:t>
            </a:r>
            <a:r>
              <a:rPr lang="ru-RU" sz="382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прогестагены</a:t>
            </a:r>
            <a:endParaRPr sz="382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24"/>
          <p:cNvSpPr txBox="1">
            <a:spLocks noGrp="1"/>
          </p:cNvSpPr>
          <p:nvPr>
            <p:ph type="body" idx="1"/>
          </p:nvPr>
        </p:nvSpPr>
        <p:spPr>
          <a:xfrm>
            <a:off x="780299" y="2774077"/>
            <a:ext cx="7583400" cy="15831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Внутриматочная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(внутриматочная спираль)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Пероральная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(ЧПОК)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Инъекционная </a:t>
            </a:r>
            <a:r>
              <a:rPr lang="ru-RU" sz="17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гормональная контрацепция </a:t>
            </a:r>
          </a:p>
          <a:p>
            <a:pPr indent="-280988">
              <a:buSzPts val="2300"/>
              <a:buFont typeface="Times New Roman"/>
              <a:buAutoNum type="arabicPeriod"/>
            </a:pPr>
            <a:r>
              <a:rPr lang="ru-RU" sz="172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Импланты</a:t>
            </a:r>
            <a:endParaRPr sz="172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A4940B66-2FEA-41ED-A423-B9CFEB8217B0}"/>
              </a:ext>
            </a:extLst>
          </p:cNvPr>
          <p:cNvSpPr/>
          <p:nvPr/>
        </p:nvSpPr>
        <p:spPr>
          <a:xfrm>
            <a:off x="3313815" y="1411251"/>
            <a:ext cx="2658360" cy="95467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ru-RU" sz="15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ПРОГЕСТАГЕНЫ</a:t>
            </a:r>
          </a:p>
          <a:p>
            <a:pPr algn="ctr" defTabSz="685800">
              <a:buClrTx/>
            </a:pPr>
            <a:endParaRPr lang="ru-RU" sz="135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69B91B-A7ED-4B71-8F53-636934105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31"/>
            <a:ext cx="9144000" cy="5143500"/>
          </a:xfrm>
          <a:prstGeom prst="rect">
            <a:avLst/>
          </a:prstGeom>
        </p:spPr>
      </p:pic>
      <p:sp>
        <p:nvSpPr>
          <p:cNvPr id="216" name="Google Shape;216;p25"/>
          <p:cNvSpPr txBox="1">
            <a:spLocks noGrp="1"/>
          </p:cNvSpPr>
          <p:nvPr>
            <p:ph type="title"/>
          </p:nvPr>
        </p:nvSpPr>
        <p:spPr>
          <a:xfrm>
            <a:off x="624825" y="381753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4000"/>
            </a:pP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КОМБИНИРОВАННЫЕ ПЕРОРАЛЬНЫЕ КОНТРАЦЕПТИВЫ (КОК)</a:t>
            </a:r>
            <a:endParaRPr sz="3000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7" name="Google Shape;217;p25"/>
          <p:cNvSpPr txBox="1">
            <a:spLocks noGrp="1"/>
          </p:cNvSpPr>
          <p:nvPr>
            <p:ph type="body" idx="4294967295"/>
          </p:nvPr>
        </p:nvSpPr>
        <p:spPr>
          <a:xfrm>
            <a:off x="731044" y="1946939"/>
            <a:ext cx="7681913" cy="1613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Pts val="1700"/>
              <a:buNone/>
            </a:pPr>
            <a:r>
              <a:rPr lang="ru-RU" sz="1425" dirty="0">
                <a:latin typeface="Times New Roman"/>
                <a:ea typeface="Times New Roman"/>
                <a:cs typeface="Times New Roman"/>
                <a:sym typeface="Times New Roman"/>
              </a:rPr>
              <a:t>          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Комбинированные оральные контрацептивы (КОК)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комбинированные препараты, содержащие малые дозы двух гормонов –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прогестина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эстрогена, являющихся по действию искусственными аналогами естественных гормонов прогестерона и эстрогена.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SzPts val="1700"/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</a:t>
            </a:r>
            <a:endParaRPr sz="17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C2A111D-C81A-4CBE-9E78-A099F4F2EB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14" y="2990196"/>
            <a:ext cx="3520751" cy="19804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1CBF045-8186-4F5B-A888-613424423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2" name="Google Shape;242;p27"/>
          <p:cNvSpPr txBox="1">
            <a:spLocks noGrp="1"/>
          </p:cNvSpPr>
          <p:nvPr>
            <p:ph type="title"/>
          </p:nvPr>
        </p:nvSpPr>
        <p:spPr>
          <a:xfrm>
            <a:off x="1257306" y="202342"/>
            <a:ext cx="5818275" cy="931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>
              <a:lnSpc>
                <a:spcPct val="100000"/>
              </a:lnSpc>
              <a:buClr>
                <a:srgbClr val="6600CC"/>
              </a:buClr>
              <a:buSzPts val="3600"/>
            </a:pP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Классификация КОК</a:t>
            </a:r>
            <a:endParaRPr sz="40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43" name="Google Shape;243;p27"/>
          <p:cNvGrpSpPr/>
          <p:nvPr/>
        </p:nvGrpSpPr>
        <p:grpSpPr>
          <a:xfrm>
            <a:off x="211260" y="1498263"/>
            <a:ext cx="8652532" cy="2664619"/>
            <a:chOff x="-427" y="717"/>
            <a:chExt cx="7648" cy="2238"/>
          </a:xfrm>
          <a:solidFill>
            <a:schemeClr val="accent2">
              <a:lumMod val="40000"/>
              <a:lumOff val="60000"/>
            </a:schemeClr>
          </a:solidFill>
        </p:grpSpPr>
        <p:cxnSp>
          <p:nvCxnSpPr>
            <p:cNvPr id="244" name="Google Shape;244;p27"/>
            <p:cNvCxnSpPr/>
            <p:nvPr/>
          </p:nvCxnSpPr>
          <p:spPr>
            <a:xfrm rot="5400000" flipH="1">
              <a:off x="2319" y="1938"/>
              <a:ext cx="15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5" name="Google Shape;245;p27"/>
            <p:cNvCxnSpPr/>
            <p:nvPr/>
          </p:nvCxnSpPr>
          <p:spPr>
            <a:xfrm rot="5400000" flipH="1">
              <a:off x="2619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6" name="Google Shape;246;p27"/>
            <p:cNvCxnSpPr/>
            <p:nvPr/>
          </p:nvCxnSpPr>
          <p:spPr>
            <a:xfrm rot="5400000" flipH="1">
              <a:off x="2919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7" name="Google Shape;247;p27"/>
            <p:cNvCxnSpPr/>
            <p:nvPr/>
          </p:nvCxnSpPr>
          <p:spPr>
            <a:xfrm rot="5400000" flipH="1">
              <a:off x="4822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8" name="Google Shape;248;p27"/>
            <p:cNvCxnSpPr/>
            <p:nvPr/>
          </p:nvCxnSpPr>
          <p:spPr>
            <a:xfrm rot="5400000" flipH="1">
              <a:off x="5122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49" name="Google Shape;249;p27"/>
            <p:cNvCxnSpPr/>
            <p:nvPr/>
          </p:nvCxnSpPr>
          <p:spPr>
            <a:xfrm rot="-5400000">
              <a:off x="1013" y="1701"/>
              <a:ext cx="9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0" name="Google Shape;250;p27"/>
            <p:cNvCxnSpPr/>
            <p:nvPr/>
          </p:nvCxnSpPr>
          <p:spPr>
            <a:xfrm rot="-5400000">
              <a:off x="713" y="1938"/>
              <a:ext cx="15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1" name="Google Shape;251;p27"/>
            <p:cNvCxnSpPr/>
            <p:nvPr/>
          </p:nvCxnSpPr>
          <p:spPr>
            <a:xfrm rot="-5400000">
              <a:off x="1313" y="1464"/>
              <a:ext cx="300" cy="300"/>
            </a:xfrm>
            <a:prstGeom prst="bentConnector2">
              <a:avLst/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2" name="Google Shape;252;p27"/>
            <p:cNvCxnSpPr/>
            <p:nvPr/>
          </p:nvCxnSpPr>
          <p:spPr>
            <a:xfrm rot="10800000">
              <a:off x="3435" y="1149"/>
              <a:ext cx="18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3" name="Google Shape;253;p27"/>
            <p:cNvCxnSpPr/>
            <p:nvPr/>
          </p:nvCxnSpPr>
          <p:spPr>
            <a:xfrm>
              <a:off x="3033" y="1149"/>
              <a:ext cx="3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cxnSp>
          <p:nvCxnSpPr>
            <p:cNvPr id="254" name="Google Shape;254;p27"/>
            <p:cNvCxnSpPr/>
            <p:nvPr/>
          </p:nvCxnSpPr>
          <p:spPr>
            <a:xfrm>
              <a:off x="1592" y="1149"/>
              <a:ext cx="1800" cy="0"/>
            </a:xfrm>
            <a:prstGeom prst="bentConnector3">
              <a:avLst>
                <a:gd name="adj1" fmla="val 50000"/>
              </a:avLst>
            </a:prstGeom>
            <a:grpFill/>
            <a:ln w="2857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  <p:sp>
          <p:nvSpPr>
            <p:cNvPr id="255" name="Google Shape;255;p27"/>
            <p:cNvSpPr/>
            <p:nvPr/>
          </p:nvSpPr>
          <p:spPr>
            <a:xfrm>
              <a:off x="2960" y="717"/>
              <a:ext cx="9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КОК</a:t>
              </a:r>
              <a:endParaRPr sz="13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6" name="Google Shape;256;p27"/>
            <p:cNvSpPr/>
            <p:nvPr/>
          </p:nvSpPr>
          <p:spPr>
            <a:xfrm>
              <a:off x="952" y="1149"/>
              <a:ext cx="1200" cy="300"/>
            </a:xfrm>
            <a:prstGeom prst="cube">
              <a:avLst>
                <a:gd name="adj" fmla="val 2325"/>
              </a:avLst>
            </a:prstGeom>
            <a:solidFill>
              <a:srgbClr val="FF99FF"/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Эстрогены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7" name="Google Shape;257;p27"/>
            <p:cNvSpPr/>
            <p:nvPr/>
          </p:nvSpPr>
          <p:spPr>
            <a:xfrm>
              <a:off x="2394" y="1149"/>
              <a:ext cx="1200" cy="300"/>
            </a:xfrm>
            <a:prstGeom prst="cube">
              <a:avLst>
                <a:gd name="adj" fmla="val 2325"/>
              </a:avLst>
            </a:prstGeom>
            <a:solidFill>
              <a:schemeClr val="accent5">
                <a:lumMod val="40000"/>
                <a:lumOff val="60000"/>
              </a:schemeClr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Прогестагены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4597" y="1149"/>
              <a:ext cx="1200" cy="300"/>
            </a:xfrm>
            <a:prstGeom prst="cube">
              <a:avLst>
                <a:gd name="adj" fmla="val 2325"/>
              </a:avLst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1425" tIns="15713" rIns="31425" bIns="15713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Фазность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-427" y="1483"/>
              <a:ext cx="1800" cy="605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Этинилэстрадиол</a:t>
              </a:r>
              <a:r>
                <a:rPr lang="ru-RU" sz="12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(высокодозированный, </a:t>
              </a: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низкодозированные</a:t>
              </a:r>
              <a:r>
                <a:rPr lang="ru-RU" sz="12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микродозированные)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0" name="Google Shape;260;p27"/>
            <p:cNvSpPr/>
            <p:nvPr/>
          </p:nvSpPr>
          <p:spPr>
            <a:xfrm>
              <a:off x="-427" y="2655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Эстетрол</a:t>
              </a:r>
              <a:endParaRPr sz="18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1" name="Google Shape;261;p27"/>
            <p:cNvSpPr/>
            <p:nvPr/>
          </p:nvSpPr>
          <p:spPr>
            <a:xfrm>
              <a:off x="-427" y="2256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9769" tIns="19875" rIns="39769" bIns="19875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300"/>
              </a:pP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Эстрадиола</a:t>
              </a:r>
              <a:r>
                <a:rPr lang="ru-RU" sz="12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ru-RU" sz="1200" b="1" kern="1200" dirty="0" err="1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валерат</a:t>
              </a:r>
              <a:endParaRPr sz="12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2" name="Google Shape;262;p27"/>
            <p:cNvSpPr/>
            <p:nvPr/>
          </p:nvSpPr>
          <p:spPr>
            <a:xfrm>
              <a:off x="5421" y="1581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0988" tIns="20494" rIns="40988" bIns="20494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Монофазные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3" name="Google Shape;263;p27"/>
            <p:cNvSpPr/>
            <p:nvPr/>
          </p:nvSpPr>
          <p:spPr>
            <a:xfrm>
              <a:off x="5421" y="2118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2931" tIns="26456" rIns="52931" bIns="26456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Многофазные</a:t>
              </a:r>
              <a:endParaRPr sz="13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4" name="Google Shape;264;p27"/>
            <p:cNvSpPr/>
            <p:nvPr/>
          </p:nvSpPr>
          <p:spPr>
            <a:xfrm>
              <a:off x="3218" y="1581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2931" tIns="26456" rIns="52931" bIns="26456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5" name="Google Shape;265;p27"/>
            <p:cNvSpPr/>
            <p:nvPr/>
          </p:nvSpPr>
          <p:spPr>
            <a:xfrm>
              <a:off x="3218" y="2118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581" tIns="27281" rIns="54581" bIns="27281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6" name="Google Shape;266;p27"/>
            <p:cNvSpPr/>
            <p:nvPr/>
          </p:nvSpPr>
          <p:spPr>
            <a:xfrm>
              <a:off x="3218" y="2655"/>
              <a:ext cx="1800" cy="300"/>
            </a:xfrm>
            <a:prstGeom prst="cube">
              <a:avLst>
                <a:gd name="adj" fmla="val 2325"/>
              </a:avLst>
            </a:prstGeom>
            <a:grpFill/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581" tIns="27281" rIns="54581" bIns="27281" anchor="ctr" anchorCtr="0">
              <a:noAutofit/>
            </a:bodyPr>
            <a:lstStyle/>
            <a:p>
              <a:pPr algn="ctr" defTabSz="685800">
                <a:buClr>
                  <a:srgbClr val="000099"/>
                </a:buClr>
                <a:buSzPts val="1400"/>
              </a:pPr>
              <a:r>
                <a:rPr lang="ru-RU" sz="15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поколение</a:t>
              </a:r>
              <a:endParaRPr sz="210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A2A8A9-1FF9-44D1-95B5-1486E9BA4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F3C2D3-9383-4529-A4A7-A162232504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607"/>
          <a:stretch/>
        </p:blipFill>
        <p:spPr>
          <a:xfrm>
            <a:off x="4233826" y="192701"/>
            <a:ext cx="4730676" cy="3134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9D16B9-97CF-4D14-9761-82B7FB7B2D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070" r="14479" b="55145"/>
          <a:stretch/>
        </p:blipFill>
        <p:spPr>
          <a:xfrm>
            <a:off x="268005" y="194551"/>
            <a:ext cx="2979575" cy="28619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8C1277-FB53-48A5-810B-2C9D419341F7}"/>
              </a:ext>
            </a:extLst>
          </p:cNvPr>
          <p:cNvSpPr/>
          <p:nvPr/>
        </p:nvSpPr>
        <p:spPr>
          <a:xfrm>
            <a:off x="2281861" y="3191070"/>
            <a:ext cx="965719" cy="54584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ru-RU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D9B47C2-8209-4D99-9047-E24D2B2B1D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000"/>
          <a:stretch/>
        </p:blipFill>
        <p:spPr>
          <a:xfrm>
            <a:off x="3010252" y="3460281"/>
            <a:ext cx="973921" cy="2766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t="14945" r="7845" b="10334"/>
          <a:stretch/>
        </p:blipFill>
        <p:spPr>
          <a:xfrm>
            <a:off x="2039732" y="2720211"/>
            <a:ext cx="4254388" cy="229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41D8480-C8AD-48EC-A66C-E55DC09D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43" y="1"/>
            <a:ext cx="9144000" cy="5143499"/>
          </a:xfrm>
          <a:prstGeom prst="rect">
            <a:avLst/>
          </a:prstGeom>
        </p:spPr>
      </p:pic>
      <p:sp>
        <p:nvSpPr>
          <p:cNvPr id="338" name="Google Shape;338;p30"/>
          <p:cNvSpPr txBox="1"/>
          <p:nvPr/>
        </p:nvSpPr>
        <p:spPr>
          <a:xfrm>
            <a:off x="937845" y="574765"/>
            <a:ext cx="693464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b" anchorCtr="0">
            <a:noAutofit/>
          </a:bodyPr>
          <a:lstStyle/>
          <a:p>
            <a:pPr algn="ctr" defTabSz="685800">
              <a:lnSpc>
                <a:spcPct val="98843"/>
              </a:lnSpc>
              <a:buClrTx/>
            </a:pPr>
            <a:r>
              <a:rPr lang="ru-RU" sz="2625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Механизм действия гормональной контрацепции</a:t>
            </a:r>
            <a:endParaRPr sz="262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30"/>
          <p:cNvSpPr txBox="1"/>
          <p:nvPr/>
        </p:nvSpPr>
        <p:spPr>
          <a:xfrm>
            <a:off x="4565157" y="3150134"/>
            <a:ext cx="3816225" cy="162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t" anchorCtr="0">
            <a:noAutofit/>
          </a:bodyPr>
          <a:lstStyle/>
          <a:p>
            <a:pPr marL="255984" indent="-265509" defTabSz="685800">
              <a:lnSpc>
                <a:spcPct val="110000"/>
              </a:lnSpc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Предотвращает пик ЛГ и  подавляет овуляцию</a:t>
            </a:r>
            <a:endParaRPr sz="165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5984" indent="-265509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Повышает вязкость цервикальной слизи, нарушая транспорт спермы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5984" indent="-265509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атрофия эндометрия</a:t>
            </a:r>
            <a:endParaRPr sz="165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30"/>
          <p:cNvSpPr/>
          <p:nvPr/>
        </p:nvSpPr>
        <p:spPr>
          <a:xfrm>
            <a:off x="653532" y="3258134"/>
            <a:ext cx="3911625" cy="140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6638" tIns="38081" rIns="66638" bIns="38081" anchor="t" anchorCtr="0">
            <a:noAutofit/>
          </a:bodyPr>
          <a:lstStyle/>
          <a:p>
            <a:pPr marL="129778" indent="-139303" defTabSz="685800">
              <a:lnSpc>
                <a:spcPct val="110000"/>
              </a:lnSpc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Подавляет секрецию ФСГ и рост доминантного фолликула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9778" indent="-139303" defTabSz="685800">
              <a:lnSpc>
                <a:spcPct val="110000"/>
              </a:lnSpc>
              <a:spcBef>
                <a:spcPts val="206"/>
              </a:spcBef>
              <a:buClrTx/>
              <a:buSzPts val="2200"/>
              <a:buFont typeface="Times New Roman"/>
              <a:buChar char="•"/>
            </a:pPr>
            <a:r>
              <a:rPr lang="ru-RU" sz="165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Пролиферация эндометрия и его стабилизация за счет повышения концентрации ПР </a:t>
            </a:r>
            <a:endParaRPr sz="1200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29778" indent="-34528" defTabSz="685800">
              <a:lnSpc>
                <a:spcPct val="110000"/>
              </a:lnSpc>
              <a:spcBef>
                <a:spcPts val="206"/>
              </a:spcBef>
              <a:buClr>
                <a:srgbClr val="C00000"/>
              </a:buClr>
              <a:buSzPts val="2000"/>
            </a:pPr>
            <a:endParaRPr sz="1500" kern="1200" dirty="0">
              <a:solidFill>
                <a:prstClr val="white"/>
              </a:solidFill>
            </a:endParaRPr>
          </a:p>
        </p:txBody>
      </p:sp>
      <p:sp>
        <p:nvSpPr>
          <p:cNvPr id="341" name="Google Shape;341;p30"/>
          <p:cNvSpPr/>
          <p:nvPr/>
        </p:nvSpPr>
        <p:spPr>
          <a:xfrm>
            <a:off x="3429470" y="1402401"/>
            <a:ext cx="2271375" cy="75600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2700" cap="flat" cmpd="sng">
            <a:solidFill>
              <a:schemeClr val="lt1"/>
            </a:solidFill>
            <a:prstDash val="solid"/>
            <a:miter lim="0"/>
            <a:headEnd type="none" w="sm" len="sm"/>
            <a:tailEnd type="none" w="sm" len="sm"/>
          </a:ln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овуляции</a:t>
            </a:r>
            <a:endParaRPr sz="1500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2" name="Google Shape;342;p30"/>
          <p:cNvSpPr/>
          <p:nvPr/>
        </p:nvSpPr>
        <p:spPr>
          <a:xfrm>
            <a:off x="653532" y="2322842"/>
            <a:ext cx="3542625" cy="77085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38100" dir="8100000" algn="tr" rotWithShape="0">
              <a:schemeClr val="lt1">
                <a:alpha val="40000"/>
              </a:schemeClr>
            </a:outerShdw>
          </a:effectLst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ЭСТРОГЕН: 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ts val="206"/>
              </a:spcBef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цикла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Google Shape;343;p30"/>
          <p:cNvSpPr/>
          <p:nvPr/>
        </p:nvSpPr>
        <p:spPr>
          <a:xfrm>
            <a:off x="4405165" y="2322842"/>
            <a:ext cx="3858525" cy="77085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chemeClr val="lt1">
                <a:alpha val="31760"/>
              </a:schemeClr>
            </a:outerShdw>
          </a:effectLst>
        </p:spPr>
        <p:txBody>
          <a:bodyPr spcFirstLastPara="1" wrap="square" lIns="48188" tIns="24094" rIns="48188" bIns="24094" anchor="t" anchorCtr="0">
            <a:noAutofit/>
          </a:bodyPr>
          <a:lstStyle/>
          <a:p>
            <a:pPr algn="ctr" defTabSz="685800"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ПРОГЕСТАГЕН: 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spcBef>
                <a:spcPts val="206"/>
              </a:spcBef>
              <a:buClrTx/>
            </a:pPr>
            <a:r>
              <a:rPr lang="ru-RU" sz="210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Подавление овуляции</a:t>
            </a:r>
            <a:endParaRPr sz="210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5" name="Google Shape;345;p30" descr="FOIDART_Slide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7529" y="1140093"/>
            <a:ext cx="2052229" cy="110864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p30"/>
          <p:cNvCxnSpPr/>
          <p:nvPr/>
        </p:nvCxnSpPr>
        <p:spPr>
          <a:xfrm>
            <a:off x="1959725" y="1017531"/>
            <a:ext cx="698400" cy="469800"/>
          </a:xfrm>
          <a:prstGeom prst="straightConnector1">
            <a:avLst/>
          </a:prstGeom>
          <a:solidFill>
            <a:schemeClr val="accent1"/>
          </a:solidFill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DF59EA92-EAE4-47AE-A12A-4120951407B8}"/>
              </a:ext>
            </a:extLst>
          </p:cNvPr>
          <p:cNvGrpSpPr/>
          <p:nvPr/>
        </p:nvGrpSpPr>
        <p:grpSpPr>
          <a:xfrm>
            <a:off x="449161" y="1017531"/>
            <a:ext cx="2160184" cy="594066"/>
            <a:chOff x="4463819" y="1412776"/>
            <a:chExt cx="2880245" cy="792088"/>
          </a:xfrm>
        </p:grpSpPr>
        <p:cxnSp>
          <p:nvCxnSpPr>
            <p:cNvPr id="347" name="Google Shape;347;p30"/>
            <p:cNvCxnSpPr/>
            <p:nvPr/>
          </p:nvCxnSpPr>
          <p:spPr>
            <a:xfrm rot="10800000" flipH="1">
              <a:off x="4655840" y="1484864"/>
              <a:ext cx="672000" cy="7200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8" name="Google Shape;348;p30"/>
            <p:cNvCxnSpPr/>
            <p:nvPr/>
          </p:nvCxnSpPr>
          <p:spPr>
            <a:xfrm>
              <a:off x="4463819" y="1412776"/>
              <a:ext cx="931200" cy="6264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9" name="Google Shape;349;p30"/>
            <p:cNvCxnSpPr/>
            <p:nvPr/>
          </p:nvCxnSpPr>
          <p:spPr>
            <a:xfrm rot="10800000" flipH="1">
              <a:off x="6672064" y="1484864"/>
              <a:ext cx="672000" cy="720000"/>
            </a:xfrm>
            <a:prstGeom prst="straightConnector1">
              <a:avLst/>
            </a:prstGeom>
            <a:solidFill>
              <a:schemeClr val="accent1"/>
            </a:solidFill>
            <a:ln w="571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FF2A1F-876B-46DB-8B26-6B24195C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357" name="Google Shape;357;p31"/>
          <p:cNvSpPr/>
          <p:nvPr/>
        </p:nvSpPr>
        <p:spPr>
          <a:xfrm>
            <a:off x="-2133575" y="1402556"/>
            <a:ext cx="10836225" cy="3261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3" name="Google Shape;383;p31"/>
          <p:cNvSpPr txBox="1"/>
          <p:nvPr/>
        </p:nvSpPr>
        <p:spPr>
          <a:xfrm>
            <a:off x="8027987" y="3975497"/>
            <a:ext cx="184275" cy="27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31"/>
          <p:cNvSpPr txBox="1"/>
          <p:nvPr/>
        </p:nvSpPr>
        <p:spPr>
          <a:xfrm>
            <a:off x="876300" y="4105275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94" tIns="32138" rIns="64294" bIns="32138" anchor="ctr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31"/>
          <p:cNvSpPr txBox="1"/>
          <p:nvPr/>
        </p:nvSpPr>
        <p:spPr>
          <a:xfrm>
            <a:off x="977900" y="4057650"/>
            <a:ext cx="9144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4294" tIns="32138" rIns="64294" bIns="32138" anchor="ctr" anchorCtr="0">
            <a:noAutofit/>
          </a:bodyPr>
          <a:lstStyle/>
          <a:p>
            <a:pPr defTabSz="685800"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31"/>
          <p:cNvSpPr txBox="1">
            <a:spLocks noGrp="1"/>
          </p:cNvSpPr>
          <p:nvPr>
            <p:ph type="title"/>
          </p:nvPr>
        </p:nvSpPr>
        <p:spPr>
          <a:xfrm>
            <a:off x="676412" y="491663"/>
            <a:ext cx="7632675" cy="4311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1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Clr>
                <a:srgbClr val="FF0000"/>
              </a:buClr>
              <a:buSzPts val="3600"/>
            </a:pP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Возможные режимы </a:t>
            </a:r>
            <a:b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 i="0" u="none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приема КОК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2A0F6D1-996F-407A-BB7E-CDB12BAC501C}"/>
              </a:ext>
            </a:extLst>
          </p:cNvPr>
          <p:cNvGrpSpPr/>
          <p:nvPr/>
        </p:nvGrpSpPr>
        <p:grpSpPr>
          <a:xfrm>
            <a:off x="521081" y="1589025"/>
            <a:ext cx="8101838" cy="2661422"/>
            <a:chOff x="645575" y="1412875"/>
            <a:chExt cx="10802450" cy="3548562"/>
          </a:xfrm>
        </p:grpSpPr>
        <p:sp>
          <p:nvSpPr>
            <p:cNvPr id="358" name="Google Shape;358;p31"/>
            <p:cNvSpPr txBox="1"/>
            <p:nvPr/>
          </p:nvSpPr>
          <p:spPr>
            <a:xfrm>
              <a:off x="661166" y="4502150"/>
              <a:ext cx="2857500" cy="435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9" name="Google Shape;359;p31"/>
            <p:cNvSpPr txBox="1"/>
            <p:nvPr/>
          </p:nvSpPr>
          <p:spPr>
            <a:xfrm>
              <a:off x="645583" y="2057400"/>
              <a:ext cx="16341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0" name="Google Shape;360;p31"/>
            <p:cNvSpPr txBox="1"/>
            <p:nvPr/>
          </p:nvSpPr>
          <p:spPr>
            <a:xfrm>
              <a:off x="10689125" y="4526425"/>
              <a:ext cx="7536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SzPts val="2400"/>
              </a:pPr>
              <a:r>
                <a:rPr lang="ru-RU" sz="1800" kern="1200">
                  <a:solidFill>
                    <a:srgbClr val="07376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</a:t>
              </a:r>
              <a:endParaRPr sz="1800" kern="12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1" name="Google Shape;361;p31"/>
            <p:cNvSpPr txBox="1"/>
            <p:nvPr/>
          </p:nvSpPr>
          <p:spPr>
            <a:xfrm>
              <a:off x="2184400" y="2057400"/>
              <a:ext cx="5439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2" name="Google Shape;362;p31"/>
            <p:cNvSpPr txBox="1"/>
            <p:nvPr/>
          </p:nvSpPr>
          <p:spPr>
            <a:xfrm>
              <a:off x="2728383" y="2057400"/>
              <a:ext cx="16359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3" name="Google Shape;363;p31"/>
            <p:cNvSpPr txBox="1"/>
            <p:nvPr/>
          </p:nvSpPr>
          <p:spPr>
            <a:xfrm>
              <a:off x="4364567" y="2057400"/>
              <a:ext cx="5421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4" name="Google Shape;364;p31"/>
            <p:cNvSpPr txBox="1"/>
            <p:nvPr/>
          </p:nvSpPr>
          <p:spPr>
            <a:xfrm>
              <a:off x="4906433" y="2057400"/>
              <a:ext cx="16359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5" name="Google Shape;365;p31"/>
            <p:cNvSpPr txBox="1"/>
            <p:nvPr/>
          </p:nvSpPr>
          <p:spPr>
            <a:xfrm>
              <a:off x="6542616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6" name="Google Shape;366;p31"/>
            <p:cNvSpPr txBox="1"/>
            <p:nvPr/>
          </p:nvSpPr>
          <p:spPr>
            <a:xfrm>
              <a:off x="7088716" y="2057400"/>
              <a:ext cx="16320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7" name="Google Shape;367;p31"/>
            <p:cNvSpPr txBox="1"/>
            <p:nvPr/>
          </p:nvSpPr>
          <p:spPr>
            <a:xfrm>
              <a:off x="8720667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8" name="Google Shape;368;p31"/>
            <p:cNvSpPr txBox="1"/>
            <p:nvPr/>
          </p:nvSpPr>
          <p:spPr>
            <a:xfrm>
              <a:off x="9266767" y="2057400"/>
              <a:ext cx="1632000" cy="4350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9" name="Google Shape;369;p31"/>
            <p:cNvSpPr txBox="1"/>
            <p:nvPr/>
          </p:nvSpPr>
          <p:spPr>
            <a:xfrm>
              <a:off x="10898716" y="2057400"/>
              <a:ext cx="5460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0" name="Google Shape;370;p31"/>
            <p:cNvSpPr txBox="1"/>
            <p:nvPr/>
          </p:nvSpPr>
          <p:spPr>
            <a:xfrm>
              <a:off x="3888316" y="1412875"/>
              <a:ext cx="52260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8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ru-RU" sz="24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Циклический режим 21+7</a:t>
              </a:r>
              <a:endParaRPr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1" name="Google Shape;371;p31"/>
            <p:cNvSpPr txBox="1"/>
            <p:nvPr/>
          </p:nvSpPr>
          <p:spPr>
            <a:xfrm>
              <a:off x="2241541" y="3849288"/>
              <a:ext cx="7969200" cy="457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E7E6E6"/>
                  </a:solidFill>
                </a:rPr>
                <a:t>  </a:t>
              </a:r>
              <a:r>
                <a:rPr lang="ru-RU" sz="2400" b="1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Пролонгированный режим: (42–126) + 7</a:t>
              </a:r>
              <a:endParaRPr sz="10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2" name="Google Shape;372;p31"/>
            <p:cNvSpPr txBox="1"/>
            <p:nvPr/>
          </p:nvSpPr>
          <p:spPr>
            <a:xfrm>
              <a:off x="1708149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50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3" name="Google Shape;373;p31"/>
            <p:cNvSpPr txBox="1"/>
            <p:nvPr/>
          </p:nvSpPr>
          <p:spPr>
            <a:xfrm>
              <a:off x="2241549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4" name="Google Shape;374;p31"/>
            <p:cNvSpPr txBox="1"/>
            <p:nvPr/>
          </p:nvSpPr>
          <p:spPr>
            <a:xfrm>
              <a:off x="3886200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5" name="Google Shape;375;p31"/>
            <p:cNvSpPr txBox="1"/>
            <p:nvPr/>
          </p:nvSpPr>
          <p:spPr>
            <a:xfrm>
              <a:off x="4379383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6" name="Google Shape;376;p31"/>
            <p:cNvSpPr txBox="1"/>
            <p:nvPr/>
          </p:nvSpPr>
          <p:spPr>
            <a:xfrm>
              <a:off x="6036733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7" name="Google Shape;377;p31"/>
            <p:cNvSpPr txBox="1"/>
            <p:nvPr/>
          </p:nvSpPr>
          <p:spPr>
            <a:xfrm>
              <a:off x="6512983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78" name="Google Shape;378;p31"/>
            <p:cNvSpPr txBox="1"/>
            <p:nvPr/>
          </p:nvSpPr>
          <p:spPr>
            <a:xfrm>
              <a:off x="8142816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9" name="Google Shape;379;p31"/>
            <p:cNvSpPr txBox="1"/>
            <p:nvPr/>
          </p:nvSpPr>
          <p:spPr>
            <a:xfrm>
              <a:off x="8669867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80" name="Google Shape;380;p31"/>
            <p:cNvSpPr txBox="1"/>
            <p:nvPr/>
          </p:nvSpPr>
          <p:spPr>
            <a:xfrm>
              <a:off x="10316633" y="2128837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44546A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  <a:endParaRPr sz="1050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1" name="Google Shape;381;p31"/>
            <p:cNvSpPr txBox="1"/>
            <p:nvPr/>
          </p:nvSpPr>
          <p:spPr>
            <a:xfrm>
              <a:off x="10898716" y="2128837"/>
              <a:ext cx="4149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</a:rPr>
                <a:t>7</a:t>
              </a:r>
              <a:endParaRPr sz="1050" kern="1200"/>
            </a:p>
          </p:txBody>
        </p:sp>
        <p:sp>
          <p:nvSpPr>
            <p:cNvPr id="382" name="Google Shape;382;p31"/>
            <p:cNvSpPr txBox="1"/>
            <p:nvPr/>
          </p:nvSpPr>
          <p:spPr>
            <a:xfrm>
              <a:off x="2656458" y="4526425"/>
              <a:ext cx="5844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b="1" kern="1200">
                  <a:solidFill>
                    <a:srgbClr val="FFFFFF"/>
                  </a:solidFill>
                </a:rPr>
                <a:t>42</a:t>
              </a:r>
              <a:endParaRPr sz="1050" kern="1200">
                <a:solidFill>
                  <a:srgbClr val="FFFFFF"/>
                </a:solidFill>
              </a:endParaRPr>
            </a:p>
          </p:txBody>
        </p:sp>
        <p:sp>
          <p:nvSpPr>
            <p:cNvPr id="384" name="Google Shape;384;p31"/>
            <p:cNvSpPr txBox="1"/>
            <p:nvPr/>
          </p:nvSpPr>
          <p:spPr>
            <a:xfrm>
              <a:off x="4173875" y="4526425"/>
              <a:ext cx="6515100" cy="4350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5" name="Google Shape;385;p31"/>
            <p:cNvSpPr txBox="1"/>
            <p:nvPr/>
          </p:nvSpPr>
          <p:spPr>
            <a:xfrm>
              <a:off x="9263424" y="4526425"/>
              <a:ext cx="753600" cy="36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b="1" kern="1200">
                  <a:solidFill>
                    <a:srgbClr val="FFFFFF"/>
                  </a:solidFill>
                </a:rPr>
                <a:t>126</a:t>
              </a:r>
              <a:endParaRPr sz="1050" kern="1200">
                <a:solidFill>
                  <a:srgbClr val="FFFFFF"/>
                </a:solidFill>
              </a:endParaRPr>
            </a:p>
          </p:txBody>
        </p:sp>
        <p:sp>
          <p:nvSpPr>
            <p:cNvPr id="389" name="Google Shape;389;p31"/>
            <p:cNvSpPr txBox="1"/>
            <p:nvPr/>
          </p:nvSpPr>
          <p:spPr>
            <a:xfrm>
              <a:off x="3481933" y="4526437"/>
              <a:ext cx="670800" cy="435000"/>
            </a:xfrm>
            <a:prstGeom prst="rect">
              <a:avLst/>
            </a:prstGeom>
            <a:solidFill>
              <a:srgbClr val="FFFF99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ctr" defTabSz="685800">
                <a:buSzPts val="2400"/>
              </a:pPr>
              <a:r>
                <a:rPr lang="ru-RU" sz="1800" kern="1200" dirty="0">
                  <a:solidFill>
                    <a:srgbClr val="073763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7</a:t>
              </a:r>
              <a:endParaRPr sz="1800" kern="12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0" name="Google Shape;390;p31"/>
            <p:cNvSpPr txBox="1"/>
            <p:nvPr/>
          </p:nvSpPr>
          <p:spPr>
            <a:xfrm>
              <a:off x="645575" y="2639525"/>
              <a:ext cx="16653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r>
                <a:rPr lang="ru-RU" sz="1800" kern="1200" dirty="0">
                  <a:solidFill>
                    <a:srgbClr val="E7E6E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</a:t>
              </a: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1" name="Google Shape;391;p31"/>
            <p:cNvSpPr txBox="1"/>
            <p:nvPr/>
          </p:nvSpPr>
          <p:spPr>
            <a:xfrm>
              <a:off x="9263424" y="2639525"/>
              <a:ext cx="18078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2" name="Google Shape;392;p31"/>
            <p:cNvSpPr txBox="1"/>
            <p:nvPr/>
          </p:nvSpPr>
          <p:spPr>
            <a:xfrm>
              <a:off x="7097175" y="2639525"/>
              <a:ext cx="17304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31"/>
            <p:cNvSpPr txBox="1"/>
            <p:nvPr/>
          </p:nvSpPr>
          <p:spPr>
            <a:xfrm>
              <a:off x="4930925" y="2639525"/>
              <a:ext cx="18078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4" name="Google Shape;394;p31"/>
            <p:cNvSpPr txBox="1"/>
            <p:nvPr/>
          </p:nvSpPr>
          <p:spPr>
            <a:xfrm>
              <a:off x="2776449" y="2639525"/>
              <a:ext cx="1730400" cy="435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SzPts val="2400"/>
              </a:pPr>
              <a:r>
                <a:rPr lang="ru-RU" sz="1800" kern="1200" dirty="0">
                  <a:solidFill>
                    <a:srgbClr val="E7E6E6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             </a:t>
              </a: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24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5" name="Google Shape;395;p31"/>
            <p:cNvSpPr txBox="1"/>
            <p:nvPr/>
          </p:nvSpPr>
          <p:spPr>
            <a:xfrm>
              <a:off x="2336213" y="2639525"/>
              <a:ext cx="407289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/>
            </a:p>
          </p:txBody>
        </p:sp>
        <p:sp>
          <p:nvSpPr>
            <p:cNvPr id="396" name="Google Shape;396;p31"/>
            <p:cNvSpPr txBox="1"/>
            <p:nvPr/>
          </p:nvSpPr>
          <p:spPr>
            <a:xfrm>
              <a:off x="11027875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7" name="Google Shape;397;p31"/>
            <p:cNvSpPr txBox="1"/>
            <p:nvPr/>
          </p:nvSpPr>
          <p:spPr>
            <a:xfrm>
              <a:off x="6693147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 dirty="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 dirty="0"/>
            </a:p>
          </p:txBody>
        </p:sp>
        <p:sp>
          <p:nvSpPr>
            <p:cNvPr id="398" name="Google Shape;398;p31"/>
            <p:cNvSpPr txBox="1"/>
            <p:nvPr/>
          </p:nvSpPr>
          <p:spPr>
            <a:xfrm>
              <a:off x="4495956" y="2639525"/>
              <a:ext cx="47912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050" kern="1200"/>
            </a:p>
          </p:txBody>
        </p:sp>
        <p:sp>
          <p:nvSpPr>
            <p:cNvPr id="399" name="Google Shape;399;p31"/>
            <p:cNvSpPr txBox="1"/>
            <p:nvPr/>
          </p:nvSpPr>
          <p:spPr>
            <a:xfrm>
              <a:off x="8860522" y="2639525"/>
              <a:ext cx="414900" cy="4350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4</a:t>
              </a:r>
              <a:endParaRPr sz="1350" kern="120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0" name="Google Shape;400;p31"/>
            <p:cNvSpPr txBox="1"/>
            <p:nvPr/>
          </p:nvSpPr>
          <p:spPr>
            <a:xfrm>
              <a:off x="661175" y="3218625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1" name="Google Shape;401;p31"/>
            <p:cNvSpPr txBox="1"/>
            <p:nvPr/>
          </p:nvSpPr>
          <p:spPr>
            <a:xfrm>
              <a:off x="2468975" y="3221650"/>
              <a:ext cx="34205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050" kern="1200"/>
            </a:p>
          </p:txBody>
        </p:sp>
        <p:sp>
          <p:nvSpPr>
            <p:cNvPr id="402" name="Google Shape;402;p31"/>
            <p:cNvSpPr txBox="1"/>
            <p:nvPr/>
          </p:nvSpPr>
          <p:spPr>
            <a:xfrm>
              <a:off x="2784153" y="3224123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3" name="Google Shape;403;p31"/>
            <p:cNvSpPr txBox="1"/>
            <p:nvPr/>
          </p:nvSpPr>
          <p:spPr>
            <a:xfrm>
              <a:off x="6761875" y="3221650"/>
              <a:ext cx="44225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4" name="Google Shape;404;p31"/>
            <p:cNvSpPr txBox="1"/>
            <p:nvPr/>
          </p:nvSpPr>
          <p:spPr>
            <a:xfrm>
              <a:off x="4984574" y="3218625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5" name="Google Shape;405;p31"/>
            <p:cNvSpPr txBox="1"/>
            <p:nvPr/>
          </p:nvSpPr>
          <p:spPr>
            <a:xfrm>
              <a:off x="9307974" y="3243850"/>
              <a:ext cx="18078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6" name="Google Shape;406;p31"/>
            <p:cNvSpPr txBox="1"/>
            <p:nvPr/>
          </p:nvSpPr>
          <p:spPr>
            <a:xfrm>
              <a:off x="4557825" y="3221650"/>
              <a:ext cx="414900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7" name="Google Shape;407;p31"/>
            <p:cNvSpPr txBox="1"/>
            <p:nvPr/>
          </p:nvSpPr>
          <p:spPr>
            <a:xfrm>
              <a:off x="11115774" y="3218625"/>
              <a:ext cx="332251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8" name="Google Shape;408;p31"/>
            <p:cNvSpPr txBox="1"/>
            <p:nvPr/>
          </p:nvSpPr>
          <p:spPr>
            <a:xfrm>
              <a:off x="8860525" y="3232750"/>
              <a:ext cx="447448" cy="457200"/>
            </a:xfrm>
            <a:prstGeom prst="rect">
              <a:avLst/>
            </a:prstGeom>
            <a:solidFill>
              <a:srgbClr val="FFE599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>
                <a:buClr>
                  <a:srgbClr val="0563C1"/>
                </a:buClr>
                <a:buSzPts val="1800"/>
              </a:pPr>
              <a:r>
                <a:rPr lang="ru-RU" sz="1350" kern="1200">
                  <a:solidFill>
                    <a:srgbClr val="0563C1"/>
                  </a:solidFill>
                  <a:latin typeface="Calibri" panose="020F0502020204030204"/>
                  <a:ea typeface="+mn-ea"/>
                  <a:cs typeface="+mn-cs"/>
                </a:rPr>
                <a:t>2</a:t>
              </a:r>
              <a:endParaRPr sz="1800" kern="1200">
                <a:solidFill>
                  <a:prstClr val="black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defTabSz="685800">
                <a:buClr>
                  <a:srgbClr val="0563C1"/>
                </a:buClr>
                <a:buSzPts val="1800"/>
              </a:pPr>
              <a:endParaRPr sz="1350" kern="1200">
                <a:solidFill>
                  <a:srgbClr val="0563C1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9" name="Google Shape;409;p31"/>
            <p:cNvSpPr txBox="1"/>
            <p:nvPr/>
          </p:nvSpPr>
          <p:spPr>
            <a:xfrm>
              <a:off x="7204125" y="3218625"/>
              <a:ext cx="1665300" cy="435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algn="r" defTabSz="685800">
                <a:buSzPts val="2400"/>
              </a:pPr>
              <a:r>
                <a:rPr lang="ru-RU" sz="1800" kern="1200" dirty="0">
                  <a:solidFill>
                    <a:srgbClr val="44546A">
                      <a:lumMod val="75000"/>
                    </a:srgbClr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26</a:t>
              </a:r>
              <a:endParaRPr sz="1800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65C047-3D67-46C4-8434-819C46B00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30" name="Google Shape;430;p33"/>
          <p:cNvSpPr txBox="1">
            <a:spLocks noGrp="1"/>
          </p:cNvSpPr>
          <p:nvPr>
            <p:ph type="title"/>
          </p:nvPr>
        </p:nvSpPr>
        <p:spPr>
          <a:xfrm>
            <a:off x="819113" y="377794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buClr>
                <a:srgbClr val="FF0000"/>
              </a:buClr>
              <a:buSzPts val="32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Показания для приема КОК в пролонгированном режиме</a:t>
            </a:r>
            <a:endParaRPr sz="33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1" name="Google Shape;431;p33"/>
          <p:cNvSpPr txBox="1">
            <a:spLocks noGrp="1"/>
          </p:cNvSpPr>
          <p:nvPr>
            <p:ph type="body" idx="1"/>
          </p:nvPr>
        </p:nvSpPr>
        <p:spPr>
          <a:xfrm>
            <a:off x="819113" y="1277700"/>
            <a:ext cx="7505775" cy="20441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Эндометриоз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Предменструальный синдром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Дисфункциональные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маточные кровотечения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Анемия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Синдром поликистозных яичников</a:t>
            </a:r>
            <a:endParaRPr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750"/>
              </a:spcBef>
              <a:buClr>
                <a:srgbClr val="000000"/>
              </a:buClr>
              <a:buSzPts val="2400"/>
              <a:buFont typeface="Times New Roman"/>
              <a:buChar char="•"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"Менструальная" мигрень</a:t>
            </a:r>
            <a:endParaRPr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Google Shape;371;p31"/>
          <p:cNvSpPr txBox="1"/>
          <p:nvPr/>
        </p:nvSpPr>
        <p:spPr>
          <a:xfrm>
            <a:off x="1373975" y="3638550"/>
            <a:ext cx="59769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>
                <a:srgbClr val="0563C1"/>
              </a:buClr>
              <a:buSzPts val="1800"/>
            </a:pPr>
            <a:r>
              <a:rPr lang="ru-RU" sz="1350" kern="1200" dirty="0">
                <a:solidFill>
                  <a:srgbClr val="E7E6E6"/>
                </a:solidFill>
              </a:rPr>
              <a:t>  </a:t>
            </a: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</a:rPr>
              <a:t>Пролонгированный режим: (42–126) + 7</a:t>
            </a:r>
            <a:endParaRPr sz="1050" b="1" kern="12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6" name="Google Shape;358;p31"/>
          <p:cNvSpPr txBox="1"/>
          <p:nvPr/>
        </p:nvSpPr>
        <p:spPr>
          <a:xfrm>
            <a:off x="567563" y="4133850"/>
            <a:ext cx="2143125" cy="3262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389;p31"/>
          <p:cNvSpPr txBox="1"/>
          <p:nvPr/>
        </p:nvSpPr>
        <p:spPr>
          <a:xfrm>
            <a:off x="2710688" y="4133850"/>
            <a:ext cx="503100" cy="32625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384;p31"/>
          <p:cNvSpPr txBox="1"/>
          <p:nvPr/>
        </p:nvSpPr>
        <p:spPr>
          <a:xfrm>
            <a:off x="3213788" y="4133850"/>
            <a:ext cx="4886325" cy="3262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126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Google Shape;360;p31"/>
          <p:cNvSpPr txBox="1"/>
          <p:nvPr/>
        </p:nvSpPr>
        <p:spPr>
          <a:xfrm>
            <a:off x="8100113" y="4133850"/>
            <a:ext cx="565200" cy="326250"/>
          </a:xfrm>
          <a:prstGeom prst="rect">
            <a:avLst/>
          </a:prstGeom>
          <a:solidFill>
            <a:srgbClr val="FFFF99"/>
          </a:solidFill>
          <a:ln w="9525" cap="flat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2400"/>
            </a:pPr>
            <a:r>
              <a:rPr lang="ru-RU" sz="18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r>
            <a:endParaRPr sz="18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54694C-5D80-4A22-86E7-F9E3C08F7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37" name="Google Shape;437;p34"/>
          <p:cNvSpPr txBox="1">
            <a:spLocks noGrp="1"/>
          </p:cNvSpPr>
          <p:nvPr>
            <p:ph type="title"/>
          </p:nvPr>
        </p:nvSpPr>
        <p:spPr>
          <a:xfrm>
            <a:off x="819113" y="579294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Преимущества применения КОК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8" name="Google Shape;438;p34"/>
          <p:cNvSpPr txBox="1">
            <a:spLocks noGrp="1"/>
          </p:cNvSpPr>
          <p:nvPr>
            <p:ph type="body" idx="1"/>
          </p:nvPr>
        </p:nvSpPr>
        <p:spPr>
          <a:xfrm>
            <a:off x="819113" y="1320863"/>
            <a:ext cx="7505775" cy="22731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85750">
              <a:lnSpc>
                <a:spcPct val="130000"/>
              </a:lnSpc>
              <a:spcBef>
                <a:spcPts val="450"/>
              </a:spcBef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Надежное предотвращение от нежеланной беременности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Безопасные для большинства женщин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не связан с половым актом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Возможность контролировать собственную фертильность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Полная обратимость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удобный и легкий в применении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85750">
              <a:lnSpc>
                <a:spcPct val="130000"/>
              </a:lnSpc>
              <a:buClr>
                <a:srgbClr val="000000"/>
              </a:buClr>
              <a:buSzPts val="2400"/>
              <a:buFont typeface="Times New Roman"/>
              <a:buChar char="●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Достаточная изученность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843" y="2876550"/>
            <a:ext cx="2743182" cy="1828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исунок SmartArt 5"/>
          <p:cNvSpPr>
            <a:spLocks noGrp="1"/>
          </p:cNvSpPr>
          <p:nvPr>
            <p:ph type="dgm" idx="2"/>
          </p:nvPr>
        </p:nvSpPr>
        <p:spPr/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Google Shape;533;p46"/>
          <p:cNvSpPr txBox="1">
            <a:spLocks/>
          </p:cNvSpPr>
          <p:nvPr/>
        </p:nvSpPr>
        <p:spPr>
          <a:xfrm>
            <a:off x="819113" y="403832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pPr>
              <a:lnSpc>
                <a:spcPct val="115000"/>
              </a:lnSpc>
              <a:buClrTx/>
              <a:buFontTx/>
            </a:pPr>
            <a:r>
              <a:rPr lang="ru-RU" sz="27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Эстеретта</a:t>
            </a:r>
            <a:r>
              <a:rPr lang="ru-RU" sz="2775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-контрацепция высшего пилотажа</a:t>
            </a:r>
          </a:p>
          <a:p>
            <a:pPr>
              <a:lnSpc>
                <a:spcPct val="115000"/>
              </a:lnSpc>
              <a:buClrTx/>
              <a:buFontTx/>
            </a:pPr>
            <a:r>
              <a:rPr lang="ru-RU" sz="27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Эстеретта</a:t>
            </a:r>
            <a:r>
              <a:rPr lang="ru-RU" sz="2775" b="1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- оригинальный инновационный контрацептив с натуральным селективным эстрогеном и </a:t>
            </a:r>
            <a:r>
              <a:rPr lang="ru-RU" sz="27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  <a:sym typeface="Times New Roman"/>
              </a:rPr>
              <a:t>дроспиреноном</a:t>
            </a:r>
            <a:endParaRPr lang="ru-RU"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1" t="33036" r="61468" b="20148"/>
          <a:stretch/>
        </p:blipFill>
        <p:spPr>
          <a:xfrm>
            <a:off x="493362" y="2450925"/>
            <a:ext cx="2490359" cy="2248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59" y="2796452"/>
            <a:ext cx="3522395" cy="1607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5364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75" t="3202" r="5117" b="6854"/>
          <a:stretch/>
        </p:blipFill>
        <p:spPr>
          <a:xfrm>
            <a:off x="1066800" y="497093"/>
            <a:ext cx="6889750" cy="414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2940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>
            <a:spLocks noGrp="1"/>
          </p:cNvSpPr>
          <p:nvPr>
            <p:ph type="title"/>
          </p:nvPr>
        </p:nvSpPr>
        <p:spPr>
          <a:xfrm>
            <a:off x="214850" y="561250"/>
            <a:ext cx="8520600" cy="11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0555"/>
              <a:buFont typeface="Arial"/>
              <a:buNone/>
            </a:pPr>
            <a:r>
              <a:rPr lang="ru" sz="36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Планирование семьи позволяет: </a:t>
            </a:r>
            <a:endParaRPr sz="36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body" idx="1"/>
          </p:nvPr>
        </p:nvSpPr>
        <p:spPr>
          <a:xfrm>
            <a:off x="495450" y="1304925"/>
            <a:ext cx="5838675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24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Избежать нежелательной беременности</a:t>
            </a:r>
            <a:endParaRPr sz="2400" b="1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440055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2400" b="1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Родить желанных детей</a:t>
            </a:r>
          </a:p>
          <a:p>
            <a:pPr indent="-440055">
              <a:lnSpc>
                <a:spcPct val="130000"/>
              </a:lnSpc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-RU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Регулировать интервалы между беременностями по выбору женщины</a:t>
            </a:r>
          </a:p>
          <a:p>
            <a:pPr indent="-440055">
              <a:lnSpc>
                <a:spcPct val="130000"/>
              </a:lnSpc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Планировать время рождения детей в зависимости от возраста родителей</a:t>
            </a:r>
          </a:p>
          <a:p>
            <a:pPr indent="-440055">
              <a:lnSpc>
                <a:spcPct val="130000"/>
              </a:lnSpc>
              <a:buClr>
                <a:srgbClr val="073763"/>
              </a:buClr>
              <a:buSzPct val="100000"/>
              <a:buFont typeface="Times New Roman"/>
              <a:buChar char="●"/>
            </a:pPr>
            <a:r>
              <a:rPr lang="ru" sz="2400" dirty="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Определять число детей в семье</a:t>
            </a:r>
            <a:endParaRPr sz="2400" dirty="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203" l="9961" r="89941">
                        <a14:foregroundMark x1="69141" y1="55395" x2="75098" y2="58615"/>
                        <a14:foregroundMark x1="61328" y1="44122" x2="61719" y2="56522"/>
                        <a14:foregroundMark x1="62891" y1="60548" x2="68262" y2="63768"/>
                        <a14:foregroundMark x1="74414" y1="62641" x2="77930" y2="53945"/>
                        <a14:foregroundMark x1="68555" y1="55395" x2="69141" y2="52335"/>
                        <a14:foregroundMark x1="60449" y1="34944" x2="61328" y2="38969"/>
                        <a14:foregroundMark x1="61035" y1="34461" x2="61719" y2="29308"/>
                        <a14:foregroundMark x1="59473" y1="34944" x2="55176" y2="37037"/>
                        <a14:foregroundMark x1="66699" y1="76006" x2="67578" y2="87762"/>
                        <a14:foregroundMark x1="25781" y1="94203" x2="27930" y2="94203"/>
                        <a14:foregroundMark x1="34180" y1="92110" x2="33105" y2="93398"/>
                        <a14:foregroundMark x1="39941" y1="91143" x2="37402" y2="93398"/>
                      </a14:backgroundRemoval>
                    </a14:imgEffect>
                  </a14:imgLayer>
                </a14:imgProps>
              </a:ext>
            </a:extLst>
          </a:blip>
          <a:srcRect l="18381" r="15265"/>
          <a:stretch/>
        </p:blipFill>
        <p:spPr>
          <a:xfrm>
            <a:off x="5648325" y="1738483"/>
            <a:ext cx="3087125" cy="282144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9447" t="15862" r="4683" b="6973"/>
          <a:stretch/>
        </p:blipFill>
        <p:spPr>
          <a:xfrm>
            <a:off x="1101586" y="750351"/>
            <a:ext cx="6940826" cy="3742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6633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0405" y="101490"/>
            <a:ext cx="6932052" cy="62324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>
              <a:spcBef>
                <a:spcPct val="0"/>
              </a:spcBef>
              <a:buNone/>
              <a:defRPr sz="2400" b="1"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412041" y="2551918"/>
            <a:ext cx="3062369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 мкг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этинидэстрадиола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мг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дроспиренона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451 мкг </a:t>
            </a:r>
            <a:r>
              <a:rPr lang="ru-RU" sz="1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Метафолина</a:t>
            </a:r>
            <a:r>
              <a:rPr lang="ru-RU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*,</a:t>
            </a:r>
          </a:p>
          <a:p>
            <a:pPr algn="ctr"/>
            <a:r>
              <a:rPr lang="ru-RU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 соответствует 400 мкг фолиевой кислоты**</a:t>
            </a:r>
          </a:p>
          <a:p>
            <a:pPr algn="ctr"/>
            <a:endParaRPr lang="ru-RU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 активная таблетка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Метафолином</a:t>
            </a:r>
            <a:r>
              <a:rPr lang="ru-RU" sz="15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®</a:t>
            </a:r>
          </a:p>
          <a:p>
            <a:pPr algn="ctr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7- только с </a:t>
            </a:r>
            <a:r>
              <a:rPr lang="ru-RU" sz="1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Метафолином</a:t>
            </a:r>
            <a:r>
              <a:rPr lang="ru-RU" sz="1500" b="1" baseline="30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endParaRPr lang="ru-RU" sz="1100" b="1" baseline="30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6030FF-AA04-414E-AD91-6723DEB4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485" y="1176755"/>
            <a:ext cx="3023471" cy="1610895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68D8731-F463-4907-B2B1-481E42D0B435}"/>
              </a:ext>
            </a:extLst>
          </p:cNvPr>
          <p:cNvSpPr/>
          <p:nvPr/>
        </p:nvSpPr>
        <p:spPr>
          <a:xfrm>
            <a:off x="238226" y="252570"/>
            <a:ext cx="8554453" cy="7340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Препараты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Джес</a:t>
            </a:r>
            <a:r>
              <a:rPr lang="ru-RU" sz="24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Плюс и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Ярина</a:t>
            </a:r>
            <a:r>
              <a:rPr lang="ru-RU" sz="24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® </a:t>
            </a:r>
            <a:r>
              <a:rPr lang="ru-RU" sz="24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Плюс содержат рекомендованную суточную дозу </a:t>
            </a:r>
            <a:r>
              <a:rPr lang="ru-RU" sz="24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фолатов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Номер слайда 4">
            <a:extLst>
              <a:ext uri="{FF2B5EF4-FFF2-40B4-BE49-F238E27FC236}">
                <a16:creationId xmlns:a16="http://schemas.microsoft.com/office/drawing/2014/main" id="{B309CE53-A26C-4CC1-858E-E10E023FC358}"/>
              </a:ext>
            </a:extLst>
          </p:cNvPr>
          <p:cNvSpPr txBox="1">
            <a:spLocks/>
          </p:cNvSpPr>
          <p:nvPr/>
        </p:nvSpPr>
        <p:spPr>
          <a:xfrm>
            <a:off x="8119447" y="4667777"/>
            <a:ext cx="428046" cy="2355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fld id="{EEAD9179-7A6B-4268-BEB2-F3B8EB06115B}" type="slidenum">
              <a:rPr lang="en-US" sz="800">
                <a:solidFill>
                  <a:srgbClr val="898989"/>
                </a:solidFill>
                <a:latin typeface="Calibri" panose="020F0502020204030204"/>
              </a:rPr>
              <a:pPr>
                <a:spcAft>
                  <a:spcPts val="450"/>
                </a:spcAft>
                <a:defRPr/>
              </a:pPr>
              <a:t>41</a:t>
            </a:fld>
            <a:endParaRPr lang="en-US" sz="800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1301" y="1595789"/>
            <a:ext cx="1707749" cy="715612"/>
          </a:xfrm>
          <a:prstGeom prst="rect">
            <a:avLst/>
          </a:prstGeom>
          <a:noFill/>
          <a:ln w="44450" cmpd="sng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ru-RU"/>
          </a:p>
        </p:txBody>
      </p:sp>
      <p:pic>
        <p:nvPicPr>
          <p:cNvPr id="12" name="Picture 2" descr="\\Hrumoss0047\home$\SHBJT\Personal Data\ПЛЮСЫ\Имиджи и упаковки препарата\YazPlus_3x28_front.png">
            <a:extLst>
              <a:ext uri="{FF2B5EF4-FFF2-40B4-BE49-F238E27FC236}">
                <a16:creationId xmlns:a16="http://schemas.microsoft.com/office/drawing/2014/main" id="{66FEC03B-5B10-4E7F-AF65-9177D05D7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406" y="1027296"/>
            <a:ext cx="2416166" cy="161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427636" y="2595050"/>
            <a:ext cx="3062369" cy="194668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 мкг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этинидэстрадиола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мг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дроспиренона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451 мкг </a:t>
            </a:r>
            <a:r>
              <a:rPr lang="ru-RU" sz="11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Метафолина</a:t>
            </a:r>
            <a:r>
              <a:rPr lang="ru-RU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*,</a:t>
            </a:r>
          </a:p>
          <a:p>
            <a:pPr algn="ctr"/>
            <a:r>
              <a:rPr lang="ru-RU" sz="11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что соответствует 400 мкг фолиевой кислоты**</a:t>
            </a:r>
          </a:p>
          <a:p>
            <a:pPr algn="ctr"/>
            <a:endParaRPr lang="ru-RU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 активная таблетка</a:t>
            </a:r>
          </a:p>
          <a:p>
            <a:pPr algn="ctr"/>
            <a:r>
              <a:rPr lang="ru-RU" sz="15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5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Метафолином</a:t>
            </a:r>
            <a:r>
              <a:rPr lang="ru-RU" sz="1500" b="1" baseline="30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®</a:t>
            </a:r>
          </a:p>
          <a:p>
            <a:pPr algn="ctr"/>
            <a:r>
              <a:rPr lang="ru-RU" sz="15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4- только с </a:t>
            </a:r>
            <a:r>
              <a:rPr lang="ru-RU" sz="15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Метафолином</a:t>
            </a:r>
            <a:r>
              <a:rPr lang="ru-RU" sz="1500" b="1" baseline="300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®</a:t>
            </a:r>
            <a:endParaRPr lang="ru-RU" sz="1100" b="1" baseline="30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78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32072" y="0"/>
            <a:ext cx="8453387" cy="857250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ru-RU" sz="1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Важность 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оптимального уровня </a:t>
            </a:r>
            <a:r>
              <a:rPr lang="ru-RU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фолатов</a:t>
            </a:r>
            <a:r>
              <a:rPr lang="ru-RU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подготовке к беременности: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1810357" y="891532"/>
            <a:ext cx="3307877" cy="127415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Для профилактики дефектов нервной трубки и других пороков развития, которые часто приводят к ранним самопроизвольным выкидышам, рекомендован прием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фолиевой кислоты в дозе 400 мкг</a:t>
            </a:r>
            <a:r>
              <a:rPr lang="ru-RU" sz="1400" b="1" baseline="30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2" name="Picture 2" descr="C:\Users\ETORP\Desktop\Снимок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45" y="609858"/>
            <a:ext cx="1449503" cy="1289447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2616" y="4187172"/>
            <a:ext cx="6982605" cy="4967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81000" tIns="108000" rIns="81000" bIns="108000" rtlCol="0" anchor="ctr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ru-RU" sz="1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451 мкг </a:t>
            </a:r>
            <a:r>
              <a:rPr lang="ru-RU" sz="15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Метафолина</a:t>
            </a:r>
            <a:r>
              <a:rPr lang="ru-RU" sz="15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* соответствует 400 мкг фолиевой кислоты</a:t>
            </a:r>
            <a:r>
              <a:rPr lang="ru-RU" sz="1500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8" name="Номер слайда 4">
            <a:extLst>
              <a:ext uri="{FF2B5EF4-FFF2-40B4-BE49-F238E27FC236}">
                <a16:creationId xmlns:a16="http://schemas.microsoft.com/office/drawing/2014/main" id="{C3B1F30B-9AAF-49B1-8884-9CE4C2EF2E77}"/>
              </a:ext>
            </a:extLst>
          </p:cNvPr>
          <p:cNvSpPr txBox="1">
            <a:spLocks/>
          </p:cNvSpPr>
          <p:nvPr/>
        </p:nvSpPr>
        <p:spPr>
          <a:xfrm>
            <a:off x="8610335" y="4797718"/>
            <a:ext cx="428046" cy="23555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  <a:defRPr/>
            </a:pPr>
            <a:fld id="{EEAD9179-7A6B-4268-BEB2-F3B8EB06115B}" type="slidenum">
              <a:rPr lang="en-US" sz="800">
                <a:solidFill>
                  <a:srgbClr val="898989"/>
                </a:solidFill>
                <a:latin typeface="Calibri" panose="020F0502020204030204"/>
              </a:rPr>
              <a:pPr>
                <a:spcAft>
                  <a:spcPts val="450"/>
                </a:spcAft>
                <a:defRPr/>
              </a:pPr>
              <a:t>42</a:t>
            </a:fld>
            <a:endParaRPr lang="en-US" sz="800" dirty="0">
              <a:solidFill>
                <a:srgbClr val="898989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58904" y="2212664"/>
            <a:ext cx="4572000" cy="9310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lIns="68580" tIns="34290" rIns="68580" bIns="34290">
            <a:spAutoFit/>
          </a:bodyPr>
          <a:lstStyle/>
          <a:p>
            <a:pPr marL="184547" indent="-136922" algn="just">
              <a:tabLst>
                <a:tab pos="184547" algn="l"/>
              </a:tabLst>
            </a:pPr>
            <a:r>
              <a:rPr lang="ru-RU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Беременной рекомендован </a:t>
            </a:r>
            <a:r>
              <a:rPr lang="ru-RU" b="1" i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пероральный</a:t>
            </a:r>
            <a:r>
              <a:rPr lang="ru-RU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прием </a:t>
            </a:r>
            <a:r>
              <a:rPr 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фолиевой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кислоты </a:t>
            </a:r>
            <a:r>
              <a:rPr lang="ru-RU" b="1" i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протяжении 3-х месяцев до зачатия и </a:t>
            </a:r>
            <a:r>
              <a:rPr 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первых 12 недель беременности в  дозе 400-1000 -4000 мкг в день.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object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76937" y="773154"/>
            <a:ext cx="1029803" cy="143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8387" y="2392330"/>
            <a:ext cx="1034284" cy="16265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13" name="Прямоугольник 12"/>
          <p:cNvSpPr/>
          <p:nvPr/>
        </p:nvSpPr>
        <p:spPr>
          <a:xfrm>
            <a:off x="1815566" y="3178799"/>
            <a:ext cx="3360420" cy="114646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68580" tIns="34290" rIns="68580" bIns="34290">
            <a:spAutoFit/>
          </a:bodyPr>
          <a:lstStyle/>
          <a:p>
            <a:pPr marL="184547" indent="-136922" algn="just">
              <a:tabLst>
                <a:tab pos="184547" algn="l"/>
              </a:tabLst>
            </a:pP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Беременной рекомендован </a:t>
            </a:r>
            <a:r>
              <a:rPr lang="ru-RU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пероральный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прием </a:t>
            </a:r>
            <a:r>
              <a:rPr 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фолиевой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кислоты </a:t>
            </a:r>
            <a:r>
              <a:rPr lang="ru-RU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на протяжении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первых 12 недель беременности в  дозе 400 мкг в день.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5100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4301DED-229C-4A33-87A0-899E8DF22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58" y="1118219"/>
            <a:ext cx="7952217" cy="11532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Хронический стресс стал неотъемлемой частью современной жизни и чаще встречается у молодых женщин</a:t>
            </a:r>
            <a:endParaRPr lang="ru-RU" sz="1200" b="1" baseline="30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Негативное влияние неправильного рациона гораздо мощнее снижает стрессоустойчивость по сравнению с другими факторами</a:t>
            </a:r>
            <a:endParaRPr lang="ru-RU" sz="1200" b="1" baseline="30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C7A975F7-43AF-45AB-8096-0106E6860A76}"/>
              </a:ext>
            </a:extLst>
          </p:cNvPr>
          <p:cNvSpPr/>
          <p:nvPr/>
        </p:nvSpPr>
        <p:spPr>
          <a:xfrm>
            <a:off x="505547" y="130357"/>
            <a:ext cx="8751751" cy="8171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algn="ctr">
              <a:spcBef>
                <a:spcPct val="0"/>
              </a:spcBef>
            </a:pPr>
            <a:r>
              <a:rPr lang="ru-RU" sz="1800" b="1" dirty="0">
                <a:solidFill>
                  <a:srgbClr val="10384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Восполнение дефицита </a:t>
            </a:r>
            <a:r>
              <a:rPr lang="ru-RU" sz="1800" b="1" dirty="0" err="1">
                <a:solidFill>
                  <a:srgbClr val="10384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фолатов</a:t>
            </a:r>
            <a:r>
              <a:rPr lang="en-US" sz="1800" b="1" dirty="0">
                <a:solidFill>
                  <a:srgbClr val="10384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1800" b="1" dirty="0">
                <a:solidFill>
                  <a:srgbClr val="10384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может способствовать позитивному влиянию на психоэмоциональное состояние и повысить стрессоустойчивость</a:t>
            </a:r>
            <a:endParaRPr lang="ru-RU" sz="1800" b="1" baseline="30000" dirty="0">
              <a:solidFill>
                <a:srgbClr val="10384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00F0C7-9F72-4C1F-A82C-FDC823E2A17E}"/>
              </a:ext>
            </a:extLst>
          </p:cNvPr>
          <p:cNvSpPr txBox="1"/>
          <p:nvPr/>
        </p:nvSpPr>
        <p:spPr>
          <a:xfrm>
            <a:off x="1656628" y="2167870"/>
            <a:ext cx="5144678" cy="30008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ru-RU" sz="1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Фолаты</a:t>
            </a:r>
            <a:r>
              <a:rPr lang="ru-RU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играют ключевую роль в синтезе </a:t>
            </a:r>
            <a:r>
              <a:rPr lang="ru-RU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нейромедиаторов</a:t>
            </a:r>
            <a:endParaRPr lang="ru-RU" b="1" baseline="300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D7A0A162-663B-4008-B05A-3D8CFA64C4EB}"/>
              </a:ext>
            </a:extLst>
          </p:cNvPr>
          <p:cNvSpPr/>
          <p:nvPr/>
        </p:nvSpPr>
        <p:spPr bwMode="gray">
          <a:xfrm>
            <a:off x="1261311" y="2949446"/>
            <a:ext cx="1542353" cy="255113"/>
          </a:xfrm>
          <a:prstGeom prst="rect">
            <a:avLst/>
          </a:prstGeom>
          <a:solidFill>
            <a:srgbClr val="CEF000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84815" tIns="42407" rIns="84815" bIns="42407" rtlCol="0" anchor="ctr"/>
          <a:lstStyle/>
          <a:p>
            <a:pPr algn="ctr" defTabSz="685800">
              <a:buClrTx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Дофамин</a:t>
            </a:r>
            <a:r>
              <a:rPr lang="ru-RU" sz="12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8BDB2004-7EB6-4F41-8708-CEA575A545C2}"/>
              </a:ext>
            </a:extLst>
          </p:cNvPr>
          <p:cNvSpPr/>
          <p:nvPr/>
        </p:nvSpPr>
        <p:spPr>
          <a:xfrm>
            <a:off x="3499773" y="3192403"/>
            <a:ext cx="1678990" cy="701195"/>
          </a:xfrm>
          <a:prstGeom prst="rect">
            <a:avLst/>
          </a:prstGeom>
        </p:spPr>
        <p:txBody>
          <a:bodyPr wrap="square" lIns="84815" tIns="42407" rIns="84815" bIns="42407">
            <a:spAutoFit/>
          </a:bodyPr>
          <a:lstStyle/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Прилив энергии</a:t>
            </a: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Способность принимать быстрые решения </a:t>
            </a: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Поведение в экстремальных ситуациях 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7973A314-5DAD-4D92-B616-03A9D187382E}"/>
              </a:ext>
            </a:extLst>
          </p:cNvPr>
          <p:cNvSpPr/>
          <p:nvPr/>
        </p:nvSpPr>
        <p:spPr>
          <a:xfrm>
            <a:off x="1299664" y="3220928"/>
            <a:ext cx="1517665" cy="701195"/>
          </a:xfrm>
          <a:prstGeom prst="rect">
            <a:avLst/>
          </a:prstGeom>
        </p:spPr>
        <p:txBody>
          <a:bodyPr wrap="square" lIns="84815" tIns="42407" rIns="84815" bIns="42407">
            <a:spAutoFit/>
          </a:bodyPr>
          <a:lstStyle/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Радость движения</a:t>
            </a: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Жажда</a:t>
            </a:r>
            <a:r>
              <a:rPr lang="en-US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знаний</a:t>
            </a:r>
            <a:endParaRPr lang="en-US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Удовольствие и мотивация </a:t>
            </a: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endParaRPr lang="ru-RU" sz="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1D8BFC68-13C8-438D-B50B-2BF799E5B7EF}"/>
              </a:ext>
            </a:extLst>
          </p:cNvPr>
          <p:cNvSpPr/>
          <p:nvPr/>
        </p:nvSpPr>
        <p:spPr>
          <a:xfrm>
            <a:off x="6099222" y="3202539"/>
            <a:ext cx="1179089" cy="578085"/>
          </a:xfrm>
          <a:prstGeom prst="rect">
            <a:avLst/>
          </a:prstGeom>
        </p:spPr>
        <p:txBody>
          <a:bodyPr wrap="square" lIns="84815" tIns="42407" rIns="84815" bIns="42407">
            <a:spAutoFit/>
          </a:bodyPr>
          <a:lstStyle/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Управление эмоциями</a:t>
            </a:r>
          </a:p>
          <a:p>
            <a:pPr marL="265052" indent="-265052" algn="ctr" defTabSz="685800">
              <a:buClrTx/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Концентрация внимания</a:t>
            </a: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1D60D9D-16D5-40F4-966C-D165DBBBF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246" y="3830320"/>
            <a:ext cx="761482" cy="5063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A2198C1-8ED3-4445-83AD-2B268B1E9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03" y="3889414"/>
            <a:ext cx="615497" cy="461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D8C1FE7E-E514-4EB4-884E-0D3C678DEC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7" r="32846"/>
          <a:stretch/>
        </p:blipFill>
        <p:spPr>
          <a:xfrm>
            <a:off x="6400067" y="3789819"/>
            <a:ext cx="615497" cy="587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4" name="Скругленный прямоугольник 33">
            <a:extLst>
              <a:ext uri="{FF2B5EF4-FFF2-40B4-BE49-F238E27FC236}">
                <a16:creationId xmlns:a16="http://schemas.microsoft.com/office/drawing/2014/main" id="{4800E340-5A16-4C02-B140-0D08533676C6}"/>
              </a:ext>
            </a:extLst>
          </p:cNvPr>
          <p:cNvSpPr/>
          <p:nvPr/>
        </p:nvSpPr>
        <p:spPr bwMode="gray">
          <a:xfrm>
            <a:off x="828571" y="2504122"/>
            <a:ext cx="7081459" cy="221285"/>
          </a:xfrm>
          <a:prstGeom prst="roundRect">
            <a:avLst>
              <a:gd name="adj" fmla="val 50000"/>
            </a:avLst>
          </a:prstGeom>
          <a:solidFill>
            <a:sysClr val="window" lastClr="FFFFFF">
              <a:alpha val="36000"/>
            </a:sysClr>
          </a:solidFill>
          <a:ln w="2857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84815" tIns="42407" rIns="84815" bIns="42407" rtlCol="0" anchor="ctr"/>
          <a:lstStyle/>
          <a:p>
            <a:pPr algn="ctr" defTabSz="685800">
              <a:buClrTx/>
              <a:defRPr/>
            </a:pPr>
            <a:r>
              <a:rPr lang="ru-RU" sz="11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   Е   Й   Р   О   М   Е   Д   И   А   Т   О   Р   Ы </a:t>
            </a:r>
          </a:p>
        </p:txBody>
      </p: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119643B4-9095-43F1-8577-23C16C05FEB6}"/>
              </a:ext>
            </a:extLst>
          </p:cNvPr>
          <p:cNvCxnSpPr>
            <a:cxnSpLocks/>
          </p:cNvCxnSpPr>
          <p:nvPr/>
        </p:nvCxnSpPr>
        <p:spPr bwMode="gray">
          <a:xfrm>
            <a:off x="2026578" y="2775054"/>
            <a:ext cx="5909" cy="1579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6" name="Прямая со стрелкой 45">
            <a:extLst>
              <a:ext uri="{FF2B5EF4-FFF2-40B4-BE49-F238E27FC236}">
                <a16:creationId xmlns:a16="http://schemas.microsoft.com/office/drawing/2014/main" id="{E97B0826-2B3D-44FB-8B3F-43091D6DC2E6}"/>
              </a:ext>
            </a:extLst>
          </p:cNvPr>
          <p:cNvCxnSpPr>
            <a:cxnSpLocks/>
          </p:cNvCxnSpPr>
          <p:nvPr/>
        </p:nvCxnSpPr>
        <p:spPr bwMode="gray">
          <a:xfrm>
            <a:off x="4267346" y="2750968"/>
            <a:ext cx="0" cy="178100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9BC48310-CE17-460C-AEBD-133330ADCFEE}"/>
              </a:ext>
            </a:extLst>
          </p:cNvPr>
          <p:cNvCxnSpPr>
            <a:cxnSpLocks/>
          </p:cNvCxnSpPr>
          <p:nvPr/>
        </p:nvCxnSpPr>
        <p:spPr bwMode="gray">
          <a:xfrm>
            <a:off x="6767517" y="2750968"/>
            <a:ext cx="0" cy="150668"/>
          </a:xfrm>
          <a:prstGeom prst="straightConnector1">
            <a:avLst/>
          </a:prstGeom>
          <a:noFill/>
          <a:ln w="28575" cap="flat" cmpd="sng" algn="ctr">
            <a:solidFill>
              <a:sysClr val="windowText" lastClr="000000"/>
            </a:solidFill>
            <a:prstDash val="solid"/>
            <a:tailEnd type="arrow"/>
          </a:ln>
          <a:effectLst/>
        </p:spPr>
      </p:cxn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6C00C030-87B1-4499-ACCB-E3FE0D5CDF86}"/>
              </a:ext>
            </a:extLst>
          </p:cNvPr>
          <p:cNvSpPr/>
          <p:nvPr/>
        </p:nvSpPr>
        <p:spPr bwMode="gray">
          <a:xfrm>
            <a:off x="3484630" y="2951431"/>
            <a:ext cx="1542344" cy="255113"/>
          </a:xfrm>
          <a:prstGeom prst="rect">
            <a:avLst/>
          </a:prstGeom>
          <a:solidFill>
            <a:srgbClr val="00617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84815" tIns="42407" rIns="84815" bIns="42407" rtlCol="0" anchor="ctr"/>
          <a:lstStyle/>
          <a:p>
            <a:pPr algn="ctr" defTabSz="685800">
              <a:buClrTx/>
              <a:defRPr/>
            </a:pPr>
            <a:r>
              <a: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Адреналин</a:t>
            </a:r>
            <a:r>
              <a:rPr lang="ru-RU" sz="1200" b="1" baseline="300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ru-RU" sz="12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95CF6601-4323-422B-AA2F-435F3B3A7195}"/>
              </a:ext>
            </a:extLst>
          </p:cNvPr>
          <p:cNvSpPr/>
          <p:nvPr/>
        </p:nvSpPr>
        <p:spPr bwMode="gray">
          <a:xfrm>
            <a:off x="6070080" y="2925685"/>
            <a:ext cx="1420246" cy="2551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lIns="84815" tIns="42407" rIns="84815" bIns="42407" rtlCol="0" anchor="ctr"/>
          <a:lstStyle/>
          <a:p>
            <a:pPr algn="ctr" defTabSz="685800">
              <a:buClrTx/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Серотонин</a:t>
            </a:r>
            <a:r>
              <a:rPr lang="ru-RU" sz="1200" b="1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0669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7294231-DA97-40CB-93B4-B2168BF23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6" name="Google Shape;226;p26"/>
          <p:cNvSpPr txBox="1">
            <a:spLocks noGrp="1"/>
          </p:cNvSpPr>
          <p:nvPr>
            <p:ph type="title"/>
          </p:nvPr>
        </p:nvSpPr>
        <p:spPr>
          <a:xfrm>
            <a:off x="30068" y="-233955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accent1"/>
              </a:buClr>
              <a:buSzPts val="4400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Возможности КОК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27" name="Google Shape;227;p26"/>
          <p:cNvGrpSpPr/>
          <p:nvPr/>
        </p:nvGrpSpPr>
        <p:grpSpPr>
          <a:xfrm>
            <a:off x="819113" y="664414"/>
            <a:ext cx="5927686" cy="4152892"/>
            <a:chOff x="1615179" y="0"/>
            <a:chExt cx="4459002" cy="4459002"/>
          </a:xfrm>
        </p:grpSpPr>
        <p:sp>
          <p:nvSpPr>
            <p:cNvPr id="228" name="Google Shape;228;p26"/>
            <p:cNvSpPr/>
            <p:nvPr/>
          </p:nvSpPr>
          <p:spPr>
            <a:xfrm>
              <a:off x="1615179" y="0"/>
              <a:ext cx="4459002" cy="4459002"/>
            </a:xfrm>
            <a:prstGeom prst="diamond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0000" cap="flat" cmpd="sng">
              <a:solidFill>
                <a:schemeClr val="tx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29" name="Google Shape;229;p26"/>
            <p:cNvSpPr/>
            <p:nvPr/>
          </p:nvSpPr>
          <p:spPr>
            <a:xfrm>
              <a:off x="2038784" y="423605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0" name="Google Shape;230;p26"/>
            <p:cNvSpPr txBox="1"/>
            <p:nvPr/>
          </p:nvSpPr>
          <p:spPr>
            <a:xfrm>
              <a:off x="2123675" y="508496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700"/>
              </a:pPr>
              <a:r>
                <a:rPr lang="ru-RU" sz="202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Косметический эффект</a:t>
              </a:r>
              <a:endParaRPr sz="2025" kern="1200" dirty="0">
                <a:solidFill>
                  <a:prstClr val="white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  <a:sym typeface="Corbel"/>
              </a:endParaRPr>
            </a:p>
          </p:txBody>
        </p:sp>
        <p:sp>
          <p:nvSpPr>
            <p:cNvPr id="231" name="Google Shape;231;p26"/>
            <p:cNvSpPr/>
            <p:nvPr/>
          </p:nvSpPr>
          <p:spPr>
            <a:xfrm>
              <a:off x="3911565" y="423605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2" name="Google Shape;232;p26"/>
            <p:cNvSpPr txBox="1"/>
            <p:nvPr/>
          </p:nvSpPr>
          <p:spPr>
            <a:xfrm>
              <a:off x="3996456" y="508496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900"/>
              </a:pPr>
              <a:r>
                <a:rPr lang="ru-RU" sz="217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Лечебный эффект</a:t>
              </a:r>
              <a:endParaRPr sz="2175" kern="1200" dirty="0">
                <a:solidFill>
                  <a:prstClr val="white"/>
                </a:solidFill>
                <a:latin typeface="Times New Roman" panose="02020603050405020304" pitchFamily="18" charset="0"/>
                <a:ea typeface="Corbel"/>
                <a:cs typeface="Times New Roman" panose="02020603050405020304" pitchFamily="18" charset="0"/>
                <a:sym typeface="Corbel"/>
              </a:endParaRPr>
            </a:p>
          </p:txBody>
        </p:sp>
        <p:sp>
          <p:nvSpPr>
            <p:cNvPr id="233" name="Google Shape;233;p26"/>
            <p:cNvSpPr/>
            <p:nvPr/>
          </p:nvSpPr>
          <p:spPr>
            <a:xfrm>
              <a:off x="2038784" y="2296386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4" name="Google Shape;234;p26"/>
            <p:cNvSpPr txBox="1"/>
            <p:nvPr/>
          </p:nvSpPr>
          <p:spPr>
            <a:xfrm>
              <a:off x="2123675" y="2381277"/>
              <a:ext cx="1569228" cy="156922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000"/>
              </a:pPr>
              <a:r>
                <a:rPr lang="ru-RU" sz="1725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Профилактический эффект</a:t>
              </a:r>
              <a:endParaRPr sz="1725" b="1" kern="1200" dirty="0">
                <a:solidFill>
                  <a:srgbClr val="44546A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>
              <a:off x="3911565" y="2296386"/>
              <a:ext cx="1739010" cy="1739010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44313"/>
                </a:srgbClr>
              </a:outerShdw>
            </a:effectLst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defTabSz="685800">
                <a:buSzPts val="1400"/>
              </a:pPr>
              <a:endParaRPr sz="1050" kern="1200"/>
            </a:p>
          </p:txBody>
        </p:sp>
        <p:sp>
          <p:nvSpPr>
            <p:cNvPr id="236" name="Google Shape;236;p26"/>
            <p:cNvSpPr txBox="1"/>
            <p:nvPr/>
          </p:nvSpPr>
          <p:spPr>
            <a:xfrm>
              <a:off x="3996455" y="2444567"/>
              <a:ext cx="1569228" cy="150593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txBody>
            <a:bodyPr spcFirstLastPara="1" wrap="square" lIns="39994" tIns="39994" rIns="39994" bIns="39994" anchor="ctr" anchorCtr="0">
              <a:noAutofit/>
            </a:bodyPr>
            <a:lstStyle/>
            <a:p>
              <a:pPr algn="ctr" defTabSz="685800">
                <a:lnSpc>
                  <a:spcPct val="90000"/>
                </a:lnSpc>
                <a:buSzPts val="2200"/>
              </a:pPr>
              <a:r>
                <a:rPr lang="ru-RU" sz="1800" b="1" kern="1200" dirty="0">
                  <a:solidFill>
                    <a:srgbClr val="44546A"/>
                  </a:solidFill>
                  <a:latin typeface="Times New Roman" panose="02020603050405020304" pitchFamily="18" charset="0"/>
                  <a:ea typeface="Book Antiqua"/>
                  <a:cs typeface="Times New Roman" panose="02020603050405020304" pitchFamily="18" charset="0"/>
                  <a:sym typeface="Book Antiqua"/>
                </a:rPr>
                <a:t>Контрацептивный эффект</a:t>
              </a:r>
              <a:endParaRPr sz="1800" b="1" kern="1200" dirty="0">
                <a:solidFill>
                  <a:srgbClr val="44546A"/>
                </a:solidFill>
                <a:latin typeface="Times New Roman" panose="02020603050405020304" pitchFamily="18" charset="0"/>
                <a:ea typeface="Book Antiqua"/>
                <a:cs typeface="Times New Roman" panose="02020603050405020304" pitchFamily="18" charset="0"/>
                <a:sym typeface="Book Antiqua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041357-0EFB-44F9-9AC7-46902CB35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414" name="Google Shape;414;p32" descr="image1"/>
          <p:cNvPicPr preferRelativeResize="0"/>
          <p:nvPr/>
        </p:nvPicPr>
        <p:blipFill rotWithShape="1">
          <a:blip r:embed="rId4">
            <a:alphaModFix/>
          </a:blip>
          <a:srcRect r="2200"/>
          <a:stretch/>
        </p:blipFill>
        <p:spPr>
          <a:xfrm>
            <a:off x="2934892" y="1325223"/>
            <a:ext cx="2733674" cy="3132534"/>
          </a:xfrm>
          <a:prstGeom prst="rect">
            <a:avLst/>
          </a:prstGeom>
          <a:solidFill>
            <a:srgbClr val="CCECFF"/>
          </a:solidFill>
          <a:ln>
            <a:noFill/>
          </a:ln>
        </p:spPr>
      </p:pic>
      <p:sp>
        <p:nvSpPr>
          <p:cNvPr id="415" name="Google Shape;415;p32"/>
          <p:cNvSpPr txBox="1"/>
          <p:nvPr/>
        </p:nvSpPr>
        <p:spPr>
          <a:xfrm>
            <a:off x="1494236" y="1707357"/>
            <a:ext cx="1426275" cy="275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0563C1"/>
              </a:buClr>
              <a:buSzPts val="1800"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менструацией</a:t>
            </a:r>
            <a:endParaRPr sz="1050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Регуляция цикла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endParaRPr lang="ru-RU"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Объёма менструации, профилактика анемии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Дисменорея</a:t>
            </a:r>
            <a:endParaRPr sz="1050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Google Shape;416;p32"/>
          <p:cNvSpPr txBox="1"/>
          <p:nvPr/>
        </p:nvSpPr>
        <p:spPr>
          <a:xfrm>
            <a:off x="5760245" y="1491853"/>
            <a:ext cx="2075260" cy="3062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defTabSz="685800">
              <a:buClr>
                <a:srgbClr val="0563C1"/>
              </a:buClr>
              <a:buSzPts val="1800"/>
            </a:pPr>
            <a:r>
              <a:rPr lang="ru-RU" sz="1350" b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Связанные с угнетением овуляции</a:t>
            </a:r>
            <a:endParaRPr sz="10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spcBef>
                <a:spcPts val="675"/>
              </a:spcBef>
              <a:buClr>
                <a:prstClr val="black"/>
              </a:buClr>
              <a:buSzPts val="1800"/>
            </a:pPr>
            <a:endParaRPr sz="1350" b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Функциональные кисты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ПМС 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СПЯ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  <a:spcBef>
                <a:spcPts val="675"/>
              </a:spcBef>
              <a:buClr>
                <a:srgbClr val="0563C1"/>
              </a:buClr>
              <a:buSzPts val="1800"/>
            </a:pPr>
            <a:r>
              <a:rPr lang="ru-RU" sz="1350" b="1" i="1" kern="1200" dirty="0" err="1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Эктопичная</a:t>
            </a:r>
            <a:r>
              <a:rPr lang="ru-RU" sz="1350" b="1" i="1" kern="1200" dirty="0">
                <a:solidFill>
                  <a:srgbClr val="44546A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беременность</a:t>
            </a:r>
            <a:endParaRPr sz="1050" b="1" i="1" kern="1200" dirty="0">
              <a:solidFill>
                <a:srgbClr val="44546A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7" name="Google Shape;417;p32"/>
          <p:cNvSpPr/>
          <p:nvPr/>
        </p:nvSpPr>
        <p:spPr>
          <a:xfrm>
            <a:off x="1331119" y="4192192"/>
            <a:ext cx="109538" cy="406003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8" name="Google Shape;418;p32"/>
          <p:cNvSpPr/>
          <p:nvPr/>
        </p:nvSpPr>
        <p:spPr>
          <a:xfrm rot="10800000">
            <a:off x="1331081" y="2571854"/>
            <a:ext cx="109575" cy="405900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9" name="Google Shape;419;p32"/>
          <p:cNvSpPr/>
          <p:nvPr/>
        </p:nvSpPr>
        <p:spPr>
          <a:xfrm>
            <a:off x="1331119" y="3381375"/>
            <a:ext cx="109538" cy="406004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32"/>
          <p:cNvSpPr/>
          <p:nvPr/>
        </p:nvSpPr>
        <p:spPr>
          <a:xfrm>
            <a:off x="6993681" y="3624440"/>
            <a:ext cx="119063" cy="406004"/>
          </a:xfrm>
          <a:prstGeom prst="downArrow">
            <a:avLst>
              <a:gd name="adj1" fmla="val 50000"/>
              <a:gd name="adj2" fmla="val 85250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32"/>
          <p:cNvSpPr/>
          <p:nvPr/>
        </p:nvSpPr>
        <p:spPr>
          <a:xfrm>
            <a:off x="6358292" y="2625924"/>
            <a:ext cx="109538" cy="406004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3" name="Google Shape;423;p32"/>
          <p:cNvSpPr/>
          <p:nvPr/>
        </p:nvSpPr>
        <p:spPr>
          <a:xfrm>
            <a:off x="7855746" y="2368749"/>
            <a:ext cx="109538" cy="406003"/>
          </a:xfrm>
          <a:prstGeom prst="downArrow">
            <a:avLst>
              <a:gd name="adj1" fmla="val 50000"/>
              <a:gd name="adj2" fmla="val 92663"/>
            </a:avLst>
          </a:prstGeom>
          <a:solidFill>
            <a:schemeClr val="accent2"/>
          </a:solidFill>
          <a:ln w="381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Clr>
                <a:prstClr val="black"/>
              </a:buClr>
              <a:buSzPts val="2400"/>
            </a:pPr>
            <a:endParaRPr sz="1800" kern="1200">
              <a:solidFill>
                <a:prstClr val="black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32"/>
          <p:cNvSpPr/>
          <p:nvPr/>
        </p:nvSpPr>
        <p:spPr>
          <a:xfrm>
            <a:off x="1331081" y="188063"/>
            <a:ext cx="5818572" cy="9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SzPts val="3600"/>
            </a:pPr>
            <a: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Положительные </a:t>
            </a:r>
            <a:b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3000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контрацептивные эффекты</a:t>
            </a:r>
            <a:endParaRPr sz="3000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" name="Google Shape;414;p32" descr="image1">
            <a:extLst>
              <a:ext uri="{FF2B5EF4-FFF2-40B4-BE49-F238E27FC236}">
                <a16:creationId xmlns:a16="http://schemas.microsoft.com/office/drawing/2014/main" id="{DF190418-6ACE-4371-8B92-B1130EF665A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2200"/>
          <a:stretch/>
        </p:blipFill>
        <p:spPr>
          <a:xfrm>
            <a:off x="2934892" y="1262659"/>
            <a:ext cx="2733674" cy="3132534"/>
          </a:xfrm>
          <a:prstGeom prst="rect">
            <a:avLst/>
          </a:prstGeom>
          <a:solidFill>
            <a:srgbClr val="CCECFF"/>
          </a:solidFill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F17D1B-8C80-4EBC-B14E-F13808D4E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293" y="3082557"/>
            <a:ext cx="164606" cy="45266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95866E-6774-4D57-8AB4-8DDC91320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0563" y="473198"/>
            <a:ext cx="7505775" cy="9546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Косметические эффекты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69144" y="1071562"/>
            <a:ext cx="7505775" cy="2852813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Существуют КОК направленные на антиандрогенную активность с целью лечения угревой сыпи.</a:t>
            </a:r>
            <a:endParaRPr lang="ru-RU" dirty="0"/>
          </a:p>
        </p:txBody>
      </p:sp>
      <p:pic>
        <p:nvPicPr>
          <p:cNvPr id="1030" name="Picture 6" descr="https://static.tildacdn.com/tild3032-3031-4336-b438-666261353634/fter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2063816"/>
            <a:ext cx="3333750" cy="260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ycosmetologa.ru/wp-content/uploads/2018/02/%D0%9A%D0%BE%D0%BC%D0%B1%D0%B8%D0%BD%D0%B8%D1%80%D0%BE%D0%B2%D0%B0%D0%BD%D0%BD%D1%8B%D0%B5-%D0%BF%D1%80%D0%B5%D0%BF%D0%B0%D1%80%D0%B0%D1%82%D1%8B-%D0%B4%D0%BB%D1%8F-%D1%8D%D1%84%D1%84%D0%B5%D0%BA%D1%82%D0%B8%D0%B2%D0%BD%D0%BE%D0%B3%D0%BE-%D0%BB%D0%B5%D1%87%D0%B5%D0%BD%D0%B8%D1%8F-%D0%B0%D0%BA%D0%BD%D0%B5-%D0%BD%D0%B0-%D0%BB%D0%B8%D1%86%D0%B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2165255"/>
            <a:ext cx="4205288" cy="240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014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46EC0A-CC95-419C-A1B6-C6CBA917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57" name="Google Shape;457;p37"/>
          <p:cNvSpPr txBox="1">
            <a:spLocks noGrp="1"/>
          </p:cNvSpPr>
          <p:nvPr>
            <p:ph type="title"/>
          </p:nvPr>
        </p:nvSpPr>
        <p:spPr>
          <a:xfrm>
            <a:off x="819150" y="348444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2"/>
              </a:buClr>
              <a:buSzPts val="4320"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Прием КОК предотвращает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риск злокачественных новообразований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8" name="Google Shape;458;p37"/>
          <p:cNvSpPr/>
          <p:nvPr/>
        </p:nvSpPr>
        <p:spPr>
          <a:xfrm>
            <a:off x="1389293" y="2239270"/>
            <a:ext cx="2036073" cy="207561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Прием КОК снижает риск рака яичников. 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Начальный профилактический эффект уже через 3-6 мес. приема. Максимальная эффективность (снижение риска на 80%) отмечена через 10 лет приема.</a:t>
            </a:r>
            <a:endParaRPr sz="1050" kern="1200" dirty="0">
              <a:solidFill>
                <a:prstClr val="black"/>
              </a:solidFill>
            </a:endParaRPr>
          </a:p>
        </p:txBody>
      </p:sp>
      <p:sp>
        <p:nvSpPr>
          <p:cNvPr id="459" name="Google Shape;459;p37"/>
          <p:cNvSpPr/>
          <p:nvPr/>
        </p:nvSpPr>
        <p:spPr>
          <a:xfrm>
            <a:off x="3661122" y="2247954"/>
            <a:ext cx="2036073" cy="207561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Даже 1 год приема КОК снижает риск рака эндометрия вдвое. </a:t>
            </a:r>
            <a:r>
              <a:rPr lang="ru-RU" sz="1080" kern="120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Протективный эффект сохраняется 20 лет и более. Его выраженность возрастает по мере увеличения длительности приема КОК.</a:t>
            </a:r>
            <a:endParaRPr sz="1050" kern="1200">
              <a:solidFill>
                <a:prstClr val="black"/>
              </a:solidFill>
            </a:endParaRPr>
          </a:p>
        </p:txBody>
      </p:sp>
      <p:sp>
        <p:nvSpPr>
          <p:cNvPr id="460" name="Google Shape;460;p37"/>
          <p:cNvSpPr/>
          <p:nvPr/>
        </p:nvSpPr>
        <p:spPr>
          <a:xfrm>
            <a:off x="5932951" y="2269153"/>
            <a:ext cx="2036073" cy="207561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 w="1905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defTabSz="685800">
              <a:buSzPts val="1440"/>
            </a:pPr>
            <a:r>
              <a:rPr lang="ru-RU" sz="1080" b="1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Прием КОК предупреждает развитие рака прямой и ободочной кишки.</a:t>
            </a:r>
            <a:endParaRPr sz="1050" kern="1200" dirty="0">
              <a:solidFill>
                <a:prstClr val="black"/>
              </a:solidFill>
            </a:endParaRPr>
          </a:p>
          <a:p>
            <a:pPr defTabSz="685800">
              <a:buSzPts val="1440"/>
            </a:pPr>
            <a:r>
              <a:rPr lang="ru-RU" sz="1080" kern="1200" dirty="0" err="1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Протективный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 эффект КОК в отношении </a:t>
            </a:r>
            <a:r>
              <a:rPr lang="ru-RU" sz="1080" kern="1200" dirty="0" err="1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колоректального</a:t>
            </a:r>
            <a:r>
              <a:rPr lang="ru-RU" sz="1080" kern="1200" dirty="0">
                <a:solidFill>
                  <a:prstClr val="black"/>
                </a:solidFill>
                <a:latin typeface="Book Antiqua"/>
                <a:ea typeface="Book Antiqua"/>
                <a:cs typeface="Book Antiqua"/>
                <a:sym typeface="Book Antiqua"/>
              </a:rPr>
              <a:t> рака сохраняется лишь во время приема препаратов.</a:t>
            </a:r>
            <a:endParaRPr sz="1050" kern="1200" dirty="0">
              <a:solidFill>
                <a:prstClr val="black"/>
              </a:solidFill>
            </a:endParaRPr>
          </a:p>
        </p:txBody>
      </p:sp>
      <p:pic>
        <p:nvPicPr>
          <p:cNvPr id="461" name="Google Shape;461;p37" descr="https://www.medigo.com/static/images/uploads/procedurefields/pictures/385/8e95fa9ed4b104b015e9abf1fca3736b.jpg"/>
          <p:cNvPicPr preferRelativeResize="0"/>
          <p:nvPr/>
        </p:nvPicPr>
        <p:blipFill rotWithShape="1">
          <a:blip r:embed="rId4">
            <a:alphaModFix/>
          </a:blip>
          <a:srcRect l="9333" t="7631" r="55994" b="48064"/>
          <a:stretch/>
        </p:blipFill>
        <p:spPr>
          <a:xfrm>
            <a:off x="1109824" y="1303118"/>
            <a:ext cx="1082249" cy="1037156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2" name="Google Shape;462;p37" descr="http://www.women-medcenter.ru/userimages/Matka.jpg"/>
          <p:cNvPicPr preferRelativeResize="0"/>
          <p:nvPr/>
        </p:nvPicPr>
        <p:blipFill rotWithShape="1">
          <a:blip r:embed="rId5">
            <a:alphaModFix/>
          </a:blip>
          <a:srcRect l="25558" r="28625" b="32401"/>
          <a:stretch/>
        </p:blipFill>
        <p:spPr>
          <a:xfrm>
            <a:off x="3344773" y="1303118"/>
            <a:ext cx="1053320" cy="1037156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63" name="Google Shape;463;p37" descr="http://medicinetrip.ru/wp-content/uploads/2015/05/Rak-obodochnoj-kishki.jpg"/>
          <p:cNvPicPr preferRelativeResize="0"/>
          <p:nvPr/>
        </p:nvPicPr>
        <p:blipFill rotWithShape="1">
          <a:blip r:embed="rId6">
            <a:alphaModFix/>
          </a:blip>
          <a:srcRect t="7120" b="8330"/>
          <a:stretch/>
        </p:blipFill>
        <p:spPr>
          <a:xfrm>
            <a:off x="5608916" y="1281922"/>
            <a:ext cx="1053225" cy="1079550"/>
          </a:xfrm>
          <a:prstGeom prst="ellipse">
            <a:avLst/>
          </a:prstGeom>
          <a:solidFill>
            <a:srgbClr val="3BA0BB"/>
          </a:solidFill>
          <a:ln w="38100" cap="flat" cmpd="sng">
            <a:solidFill>
              <a:schemeClr val="tx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61FF9D-07C1-4107-A2A6-9C5776AE6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43" name="Google Shape;443;p35"/>
          <p:cNvSpPr txBox="1">
            <a:spLocks noGrp="1"/>
          </p:cNvSpPr>
          <p:nvPr>
            <p:ph type="title"/>
          </p:nvPr>
        </p:nvSpPr>
        <p:spPr>
          <a:xfrm>
            <a:off x="1589719" y="475894"/>
            <a:ext cx="6735375" cy="694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Autofit/>
          </a:bodyPr>
          <a:lstStyle/>
          <a:p>
            <a:pPr algn="ctr">
              <a:lnSpc>
                <a:spcPct val="70000"/>
              </a:lnSpc>
              <a:buClr>
                <a:srgbClr val="FF0000"/>
              </a:buClr>
              <a:buSzPts val="36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Абсолютные противопоказания к применению комбинированных ОК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4" name="Google Shape;444;p35"/>
          <p:cNvSpPr txBox="1">
            <a:spLocks noGrp="1"/>
          </p:cNvSpPr>
          <p:nvPr>
            <p:ph type="body" idx="1"/>
          </p:nvPr>
        </p:nvSpPr>
        <p:spPr>
          <a:xfrm>
            <a:off x="819113" y="1248938"/>
            <a:ext cx="7505775" cy="30955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Беременность;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Свежие тромбоэмболии;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Гормонально зависимые опухоли;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Врожденные дефекты выделительной функции печени;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Прогрессирующие заболевания печени;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Серповидно-клеточная анемия;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Выражена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гиперлипопротеинемия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Сосудистые заболевания мозга;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Инфаркты миокарда (в анамнезе); </a:t>
            </a:r>
            <a:endParaRPr sz="24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400"/>
              <a:buFont typeface="Noto Sans Symbols"/>
              <a:buChar char="▪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Ишемическая болезнь сердца.</a:t>
            </a:r>
            <a:endParaRPr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2389E38-FC79-4702-B85A-8F5BE335D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50" name="Google Shape;450;p36"/>
          <p:cNvSpPr txBox="1">
            <a:spLocks noGrp="1"/>
          </p:cNvSpPr>
          <p:nvPr>
            <p:ph type="title"/>
          </p:nvPr>
        </p:nvSpPr>
        <p:spPr>
          <a:xfrm>
            <a:off x="819113" y="507208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75000"/>
              </a:lnSpc>
              <a:buClr>
                <a:srgbClr val="FF0000"/>
              </a:buClr>
              <a:buSzPts val="3600"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  <a:latin typeface="Times"/>
                <a:ea typeface="Times"/>
                <a:cs typeface="Times"/>
                <a:sym typeface="Times"/>
              </a:rPr>
              <a:t>Показания к прекращению гормональной контрацепции</a:t>
            </a:r>
            <a:endParaRPr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51" name="Google Shape;451;p36"/>
          <p:cNvSpPr txBox="1">
            <a:spLocks noGrp="1"/>
          </p:cNvSpPr>
          <p:nvPr>
            <p:ph type="body" idx="1"/>
          </p:nvPr>
        </p:nvSpPr>
        <p:spPr>
          <a:xfrm>
            <a:off x="819113" y="1159463"/>
            <a:ext cx="7505775" cy="24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257175" indent="-242888">
              <a:lnSpc>
                <a:spcPct val="90000"/>
              </a:lnSpc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Беременность;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Выраженная мигрень;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Внезапные острые нарушения зрения;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Острые тромбоэмболические осложнения;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Патология желчных путей;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Желтуха и острые заболевания печени;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Повышение артериального давления;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Продолжительная иммобилизация;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Плановые большие хирургические вмешательства;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Выраженная прибавка массы тела;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Изменения тембра голоса; </a:t>
            </a:r>
            <a:endParaRPr sz="21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42888">
              <a:lnSpc>
                <a:spcPct val="90000"/>
              </a:lnSpc>
              <a:spcBef>
                <a:spcPts val="360"/>
              </a:spcBef>
              <a:buClr>
                <a:srgbClr val="000000"/>
              </a:buClr>
              <a:buSzPts val="2100"/>
              <a:buFont typeface="Times New Roman"/>
              <a:buChar char="•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Рост </a:t>
            </a:r>
            <a:r>
              <a:rPr lang="ru-RU" sz="157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лейомиомы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матки. </a:t>
            </a:r>
            <a:endParaRPr sz="105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8005"/>
          <a:stretch/>
        </p:blipFill>
        <p:spPr>
          <a:xfrm>
            <a:off x="5700712" y="1615716"/>
            <a:ext cx="2238375" cy="245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6504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Материнский капитал</a:t>
            </a:r>
            <a:endParaRPr sz="26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563000" y="2753100"/>
            <a:ext cx="7253400" cy="192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 сколько это денег?</a:t>
            </a:r>
            <a:endParaRPr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524 500 рублей — при рождении (усыновлении) первого ребенка после 1 января 2020 года;</a:t>
            </a: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693 144 рублей — при рождении (усыновлении) второго ребенка после 1 января 2020 года;</a:t>
            </a: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693 144 рублей — при рождении (усыновлении) третьего или последующих детей после 1 января 2020 года, если маткапитал не оформлялся ранее.</a:t>
            </a: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86" name="Google Shape;86;p17"/>
          <p:cNvSpPr txBox="1"/>
          <p:nvPr/>
        </p:nvSpPr>
        <p:spPr>
          <a:xfrm>
            <a:off x="563000" y="1223100"/>
            <a:ext cx="7407300" cy="15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Маткапитал — главная мера государства по поддержке семей с детьми. Эти средства можно направить на важнейшие для семьи задачи: например, погасить часть кредита на квартиру или оплатить обучение ребенка.</a:t>
            </a:r>
            <a:endParaRPr sz="19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0269" t="36148" b="23529"/>
          <a:stretch/>
        </p:blipFill>
        <p:spPr>
          <a:xfrm>
            <a:off x="7490460" y="495012"/>
            <a:ext cx="1171870" cy="126529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5B73224-F02E-4C07-B068-8132D4012D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76" name="Google Shape;476;p39"/>
          <p:cNvSpPr txBox="1">
            <a:spLocks noGrp="1"/>
          </p:cNvSpPr>
          <p:nvPr>
            <p:ph type="title"/>
          </p:nvPr>
        </p:nvSpPr>
        <p:spPr>
          <a:xfrm>
            <a:off x="0" y="194860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algn="ctr">
              <a:spcBef>
                <a:spcPts val="1050"/>
              </a:spcBef>
            </a:pPr>
            <a:r>
              <a:rPr lang="ru-RU" sz="2594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Трансдермальные</a:t>
            </a:r>
            <a:r>
              <a:rPr lang="ru-RU" sz="2594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контрацептивные пластыри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77" name="Google Shape;477;p39"/>
          <p:cNvSpPr txBox="1">
            <a:spLocks noGrp="1"/>
          </p:cNvSpPr>
          <p:nvPr>
            <p:ph type="body" idx="1"/>
          </p:nvPr>
        </p:nvSpPr>
        <p:spPr>
          <a:xfrm>
            <a:off x="1854372" y="1344394"/>
            <a:ext cx="5651404" cy="3201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Чрескожная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контрацептивная система - контрацептивный пластырь EVRA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высоконадежный, удобный метод современной контрацепции. Эстроген и </a:t>
            </a:r>
            <a:r>
              <a:rPr lang="ru-RU" sz="157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гестоген</a:t>
            </a: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содержащиеся в клейком слое проникают через кожу и оказывают эффективный противозачаточный эффект: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spcBef>
                <a:spcPts val="1575"/>
              </a:spcBef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Способствуют уменьшению объема, продолжительности и болезненности менструаций;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Положительно влияют на течение предменструального периода;  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1463">
              <a:buSzPts val="2100"/>
              <a:buFont typeface="Times New Roman"/>
              <a:buAutoNum type="arabicPeriod"/>
            </a:pPr>
            <a:r>
              <a:rPr lang="ru-RU" sz="15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Оказывают косметический эффект на кожу.</a:t>
            </a:r>
            <a:endParaRPr sz="15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8" name="Google Shape;478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273" y="3886183"/>
            <a:ext cx="2079844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9"/>
          <p:cNvPicPr preferRelativeResize="0"/>
          <p:nvPr/>
        </p:nvPicPr>
        <p:blipFill rotWithShape="1">
          <a:blip r:embed="rId5">
            <a:alphaModFix/>
          </a:blip>
          <a:srcRect t="43449"/>
          <a:stretch/>
        </p:blipFill>
        <p:spPr>
          <a:xfrm>
            <a:off x="179324" y="1149535"/>
            <a:ext cx="1495725" cy="19792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8546B1-78B4-4B13-9634-BAFCD77C6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40"/>
            <a:ext cx="9144000" cy="5143499"/>
          </a:xfrm>
          <a:prstGeom prst="rect">
            <a:avLst/>
          </a:prstGeom>
        </p:spPr>
      </p:pic>
      <p:sp>
        <p:nvSpPr>
          <p:cNvPr id="485" name="Google Shape;485;p40"/>
          <p:cNvSpPr txBox="1">
            <a:spLocks noGrp="1"/>
          </p:cNvSpPr>
          <p:nvPr>
            <p:ph type="title"/>
          </p:nvPr>
        </p:nvSpPr>
        <p:spPr>
          <a:xfrm>
            <a:off x="1185769" y="271049"/>
            <a:ext cx="7505775" cy="954675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>
              <a:spcBef>
                <a:spcPts val="1050"/>
              </a:spcBef>
            </a:pPr>
            <a:r>
              <a:rPr lang="ru-RU" sz="2669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Влагалищное кольцо Нова-ринг</a:t>
            </a:r>
            <a:endParaRPr sz="4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86" name="Google Shape;486;p40"/>
          <p:cNvSpPr txBox="1">
            <a:spLocks noGrp="1"/>
          </p:cNvSpPr>
          <p:nvPr>
            <p:ph type="body" idx="1"/>
          </p:nvPr>
        </p:nvSpPr>
        <p:spPr>
          <a:xfrm>
            <a:off x="727566" y="1389387"/>
            <a:ext cx="3483525" cy="38189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Влагалищное кольцо «Нова Ринг»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это гормональный контрацептив для вагинального применения.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Каждое кольцо содержит два гормона -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эстроген и гестаген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C65850-FBD0-4101-928B-6B0E11461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4911" y="1225724"/>
            <a:ext cx="4121524" cy="3091143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C34FCD-6A20-47B2-A67F-2B65A8437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495" name="Google Shape;495;p41"/>
          <p:cNvSpPr txBox="1">
            <a:spLocks noGrp="1"/>
          </p:cNvSpPr>
          <p:nvPr>
            <p:ph type="body" idx="1"/>
          </p:nvPr>
        </p:nvSpPr>
        <p:spPr>
          <a:xfrm>
            <a:off x="477675" y="1068550"/>
            <a:ext cx="3894750" cy="4141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buNone/>
            </a:pPr>
            <a:r>
              <a:rPr lang="ru-RU" sz="142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Механизм действия ВМК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направлен на: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spcBef>
                <a:spcPts val="1575"/>
              </a:spcBef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Уменьшение активности и выживаемости сперматозоидов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Усиление </a:t>
            </a:r>
            <a:r>
              <a:rPr lang="ru-RU" sz="142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спермицидного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эффекта слизи эндометрия;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Уменьшение срока жизни яйцеклетки;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Усиление перистальтики маточных труб;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Нарушение имплантации яйцеклетки;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61938">
              <a:buSzPts val="1900"/>
              <a:buFont typeface="Times New Roman"/>
              <a:buAutoNum type="arabicPeriod"/>
            </a:pPr>
            <a:r>
              <a:rPr lang="ru-RU" sz="1425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Гормонсодержащие</a:t>
            </a:r>
            <a:r>
              <a:rPr lang="ru-RU" sz="142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ВМК приводят к угнетению пролиферативных процессов в эндометрии вплоть до атрофии. </a:t>
            </a:r>
            <a:endParaRPr sz="142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8" name="Google Shape;498;p41"/>
          <p:cNvSpPr txBox="1"/>
          <p:nvPr/>
        </p:nvSpPr>
        <p:spPr>
          <a:xfrm>
            <a:off x="477675" y="394199"/>
            <a:ext cx="8188650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 defTabSz="685800">
              <a:buClrTx/>
            </a:pPr>
            <a:r>
              <a:rPr lang="ru-RU" sz="3075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Внутриматочная контрацепция</a:t>
            </a:r>
            <a:endParaRPr sz="1350" b="1" kern="1200" dirty="0">
              <a:solidFill>
                <a:srgbClr val="44546A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A16F0-BFE7-49E0-A09B-E7053C0AC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560" y="1134725"/>
            <a:ext cx="4143766" cy="315444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F2530D-AD2F-41C9-BC42-DEC7E92958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03" name="Google Shape;503;p42"/>
          <p:cNvSpPr txBox="1"/>
          <p:nvPr/>
        </p:nvSpPr>
        <p:spPr>
          <a:xfrm>
            <a:off x="407195" y="440498"/>
            <a:ext cx="8330899" cy="411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 defTabSz="685800">
              <a:buClr>
                <a:srgbClr val="6600CC"/>
              </a:buClr>
              <a:buSzPts val="2400"/>
            </a:pPr>
            <a:r>
              <a:rPr lang="ru-RU" sz="2025" b="1" u="sng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Преимущества:</a:t>
            </a:r>
            <a:endParaRPr sz="127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высокоэффективные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быстрое начало действия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контрацепция длительного действия: 3 – 5 лет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системного влияния и на грудное вскармливание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 defTabSz="685800">
              <a:spcBef>
                <a:spcPts val="540"/>
              </a:spcBef>
              <a:buClr>
                <a:srgbClr val="6600CC"/>
              </a:buClr>
              <a:buSzPts val="2400"/>
            </a:pPr>
            <a:endParaRPr lang="ru-RU" sz="2025" u="sng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 defTabSz="685800">
              <a:spcBef>
                <a:spcPts val="540"/>
              </a:spcBef>
              <a:buClr>
                <a:srgbClr val="6600CC"/>
              </a:buClr>
              <a:buSzPts val="2400"/>
            </a:pPr>
            <a:r>
              <a:rPr lang="ru-RU" sz="2025" b="1" u="sng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Недостатки:</a:t>
            </a:r>
            <a:endParaRPr sz="1275" b="1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Повышается риск воспалительных заболеваний органов малого таза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рекомендуется женщинам молодым (до 20 лет), не рожавшим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Вводит только врач!!!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71463" defTabSz="685800">
              <a:spcBef>
                <a:spcPts val="360"/>
              </a:spcBef>
              <a:buClrTx/>
              <a:buSzPts val="2700"/>
              <a:buFont typeface="Times New Roman"/>
              <a:buChar char="•"/>
            </a:pPr>
            <a:r>
              <a:rPr lang="ru-RU" sz="2025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Возможно усиление болезненности и обильности менструаций</a:t>
            </a:r>
            <a:endParaRPr sz="1275" kern="1200" dirty="0">
              <a:solidFill>
                <a:srgbClr val="44546A">
                  <a:lumMod val="75000"/>
                </a:srgb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p42"/>
          <p:cNvSpPr txBox="1"/>
          <p:nvPr/>
        </p:nvSpPr>
        <p:spPr>
          <a:xfrm>
            <a:off x="673418" y="3199284"/>
            <a:ext cx="8064675" cy="1944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Tx/>
            </a:pPr>
            <a:endParaRPr sz="1800" i="1" kern="1200">
              <a:solidFill>
                <a:prstClr val="black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5C84C3E-D421-4EEE-B4D9-95621BEE1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11" name="Google Shape;511;p43"/>
          <p:cNvSpPr txBox="1"/>
          <p:nvPr/>
        </p:nvSpPr>
        <p:spPr>
          <a:xfrm>
            <a:off x="2805112" y="1432322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ctr" defTabSz="685800">
              <a:buClrTx/>
            </a:pPr>
            <a:endParaRPr sz="1800" i="1" kern="1200">
              <a:solidFill>
                <a:prstClr val="black"/>
              </a:solidFill>
            </a:endParaRPr>
          </a:p>
        </p:txBody>
      </p:sp>
      <p:sp>
        <p:nvSpPr>
          <p:cNvPr id="513" name="Google Shape;513;p43"/>
          <p:cNvSpPr txBox="1">
            <a:spLocks noGrp="1"/>
          </p:cNvSpPr>
          <p:nvPr>
            <p:ph type="body" idx="1"/>
          </p:nvPr>
        </p:nvSpPr>
        <p:spPr>
          <a:xfrm>
            <a:off x="614006" y="924488"/>
            <a:ext cx="6864525" cy="1410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/>
          <a:p>
            <a:pPr marL="257175" indent="-257175">
              <a:lnSpc>
                <a:spcPct val="100000"/>
              </a:lnSpc>
              <a:buClr>
                <a:schemeClr val="dk1"/>
              </a:buClr>
              <a:buSzPts val="2400"/>
              <a:buNone/>
            </a:pPr>
            <a:r>
              <a:rPr lang="ru-RU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Обязательные условия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575"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один половой партнер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ВЗОМТ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36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отсутствие патологии матки </a:t>
            </a:r>
            <a:endParaRPr sz="1875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>
              <a:lnSpc>
                <a:spcPct val="100000"/>
              </a:lnSpc>
              <a:spcBef>
                <a:spcPts val="360"/>
              </a:spcBef>
              <a:buNone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шейки матки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57175">
              <a:lnSpc>
                <a:spcPct val="100000"/>
              </a:lnSpc>
              <a:spcBef>
                <a:spcPts val="2100"/>
              </a:spcBef>
              <a:buClr>
                <a:srgbClr val="009900"/>
              </a:buClr>
              <a:buSzPts val="2800"/>
              <a:buNone/>
            </a:pPr>
            <a:r>
              <a:rPr lang="ru-RU" sz="2175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кого</a:t>
            </a:r>
            <a:r>
              <a:rPr lang="ru-RU" sz="1875" b="1" u="sng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350" b="1" u="sng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57175" indent="-261938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SzPts val="2500"/>
              <a:buFont typeface="Times New Roman"/>
              <a:buChar char="•"/>
            </a:pPr>
            <a:r>
              <a:rPr lang="ru-RU" sz="1875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Женщинам, которым нужна длительная (~ 5 лет) контрацепция</a:t>
            </a:r>
            <a:endParaRPr sz="135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14" name="Google Shape;514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7294" y="474600"/>
            <a:ext cx="4280081" cy="27913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985"/>
            <a:ext cx="9144793" cy="5145470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42912" y="1347750"/>
            <a:ext cx="4314864" cy="2448000"/>
          </a:xfrm>
        </p:spPr>
        <p:txBody>
          <a:bodyPr/>
          <a:lstStyle/>
          <a:p>
            <a:r>
              <a:rPr lang="ru-RU" dirty="0"/>
              <a:t>Внутриматочная спираль «</a:t>
            </a:r>
            <a:r>
              <a:rPr lang="ru-RU" dirty="0" err="1"/>
              <a:t>Кайлина</a:t>
            </a:r>
            <a:r>
              <a:rPr lang="ru-RU" dirty="0"/>
              <a:t>» может применяться у женщин </a:t>
            </a:r>
            <a:r>
              <a:rPr lang="ru-RU" b="1" u="sng" dirty="0"/>
              <a:t>старше 20 лет</a:t>
            </a:r>
            <a:r>
              <a:rPr lang="ru-RU" dirty="0"/>
              <a:t>, нуждающихся в длительной контрацепции.</a:t>
            </a:r>
          </a:p>
          <a:p>
            <a:r>
              <a:rPr lang="ru-RU" dirty="0"/>
              <a:t>Самая компактная ВМС сроком действия 5 лет с самым низким содержанием гормонов</a:t>
            </a:r>
            <a:r>
              <a:rPr lang="en-US" dirty="0"/>
              <a:t> (</a:t>
            </a:r>
            <a:r>
              <a:rPr lang="ru-RU" dirty="0"/>
              <a:t>19,5 мг</a:t>
            </a:r>
            <a:r>
              <a:rPr lang="en-US" dirty="0"/>
              <a:t> </a:t>
            </a:r>
            <a:r>
              <a:rPr lang="ru-RU" dirty="0" err="1"/>
              <a:t>Левоноргестрела</a:t>
            </a:r>
            <a:r>
              <a:rPr lang="en-US" dirty="0"/>
              <a:t>)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7" name="Google Shape;498;p41"/>
          <p:cNvSpPr txBox="1"/>
          <p:nvPr/>
        </p:nvSpPr>
        <p:spPr>
          <a:xfrm>
            <a:off x="477675" y="394199"/>
            <a:ext cx="8188650" cy="608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 defTabSz="685800">
              <a:buClrTx/>
            </a:pPr>
            <a:r>
              <a:rPr lang="ru-RU" sz="3075" b="1" kern="1200" dirty="0">
                <a:solidFill>
                  <a:srgbClr val="44546A">
                    <a:lumMod val="75000"/>
                  </a:srgb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Внутриматочная контрацепция – только для взрослых женщин?</a:t>
            </a:r>
            <a:endParaRPr sz="1350" b="1" kern="1200" dirty="0">
              <a:solidFill>
                <a:srgbClr val="44546A">
                  <a:lumMod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1566863"/>
            <a:ext cx="32004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9168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D4AE8F-22AC-4DBE-8110-B7D18B7E4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33" name="Google Shape;533;p46"/>
          <p:cNvSpPr txBox="1">
            <a:spLocks noGrp="1"/>
          </p:cNvSpPr>
          <p:nvPr>
            <p:ph type="title"/>
          </p:nvPr>
        </p:nvSpPr>
        <p:spPr>
          <a:xfrm>
            <a:off x="819113" y="403832"/>
            <a:ext cx="7505775" cy="95467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ru-RU" sz="27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Перорольная</a:t>
            </a:r>
            <a:r>
              <a:rPr lang="ru-RU" sz="27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гормональная контрацепция</a:t>
            </a:r>
            <a:endParaRPr sz="405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34" name="Google Shape;534;p46"/>
          <p:cNvSpPr txBox="1">
            <a:spLocks noGrp="1"/>
          </p:cNvSpPr>
          <p:nvPr>
            <p:ph type="body" idx="1"/>
          </p:nvPr>
        </p:nvSpPr>
        <p:spPr>
          <a:xfrm>
            <a:off x="819113" y="1217625"/>
            <a:ext cx="7505775" cy="2448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800" b="1" dirty="0">
                <a:solidFill>
                  <a:srgbClr val="3D3E4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lang="ru-RU" sz="1800" b="1" u="sng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Чисто </a:t>
            </a:r>
            <a:r>
              <a:rPr lang="ru-RU" sz="1800" b="1" u="sng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прогестиновые</a:t>
            </a:r>
            <a:r>
              <a:rPr lang="ru-RU" sz="1800" b="1" u="sng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контрацептивы (ЧПК)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– это таблетки с содержанием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только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прогестина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. Основная группа пациенток, которым подходят чисто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прогестиновые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оральные контрацептивы — кормящие мамы.</a:t>
            </a:r>
            <a:endParaRPr sz="2400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spcBef>
                <a:spcPts val="2250"/>
              </a:spcBef>
              <a:buNone/>
            </a:pPr>
            <a:endParaRPr dirty="0"/>
          </a:p>
        </p:txBody>
      </p:sp>
      <p:pic>
        <p:nvPicPr>
          <p:cNvPr id="535" name="Google Shape;53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6790" y="2705174"/>
            <a:ext cx="3488570" cy="1642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640" y="2571750"/>
            <a:ext cx="3488570" cy="16435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7DCA6FB-8994-4949-B610-B3D67A68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42" name="Google Shape;542;p47"/>
          <p:cNvSpPr txBox="1">
            <a:spLocks noGrp="1"/>
          </p:cNvSpPr>
          <p:nvPr>
            <p:ph type="body" idx="1"/>
          </p:nvPr>
        </p:nvSpPr>
        <p:spPr>
          <a:xfrm>
            <a:off x="819113" y="520688"/>
            <a:ext cx="7505775" cy="37129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ЧПК могут применяться у ряда женщин, которым не рекомендуется или строго противопоказано принимать </a:t>
            </a: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КОК</a:t>
            </a:r>
            <a:r>
              <a:rPr lang="ru-RU" sz="1463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1463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spcBef>
                <a:spcPts val="2250"/>
              </a:spcBef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 время лактации,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артериальной гипертензией,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мутациями в  генах системы свертывания крови,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4319" algn="just">
              <a:lnSpc>
                <a:spcPct val="100000"/>
              </a:lnSpc>
              <a:buClr>
                <a:srgbClr val="000000"/>
              </a:buClr>
              <a:buSzPts val="1950"/>
              <a:buFont typeface="Times New Roman"/>
              <a:buChar char="●"/>
            </a:pPr>
            <a:r>
              <a:rPr lang="ru-RU" sz="1463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у женщин с венозной тромбоэмболией в анамнезе.</a:t>
            </a:r>
            <a:endParaRPr sz="1463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1950"/>
              </a:spcBef>
              <a:buNone/>
            </a:pPr>
            <a:r>
              <a:rPr lang="ru-RU" sz="1988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Преимущества:</a:t>
            </a:r>
            <a:endParaRPr sz="1988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spcBef>
                <a:spcPts val="975"/>
              </a:spcBef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Высокоэффективный методов контрацепции (эффективность не уступает </a:t>
            </a: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</a:rPr>
              <a:t>комбинированным гормональным контрацептивам</a:t>
            </a: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Эффект является обратимым (у большинства женщин возможно наступление беременности уже в первом месяце после отмены);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Не требует внимания во время полового контакта;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Возможно применение у женщин всех возрастов (как рожавших, так и нет);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04825" indent="-269081">
              <a:lnSpc>
                <a:spcPct val="100000"/>
              </a:lnSpc>
              <a:buClr>
                <a:srgbClr val="000000"/>
              </a:buClr>
              <a:buSzPts val="2050"/>
              <a:buFont typeface="Times New Roman"/>
              <a:buChar char="●"/>
            </a:pPr>
            <a:r>
              <a:rPr lang="ru-RU" sz="1538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Возможно применение у кормящих женщин;</a:t>
            </a:r>
            <a:endParaRPr sz="1538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endParaRPr sz="1688" dirty="0">
              <a:solidFill>
                <a:srgbClr val="000000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100000"/>
              </a:lnSpc>
              <a:spcBef>
                <a:spcPts val="750"/>
              </a:spcBef>
              <a:buNone/>
            </a:pPr>
            <a:endParaRPr sz="1500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1882C01-2C46-47AC-BAEB-534E65B16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664" y="968918"/>
            <a:ext cx="1518297" cy="2105498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C2707-B4D8-47D9-AD24-EFAEC11D4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6200"/>
            <a:ext cx="9144000" cy="5219700"/>
          </a:xfrm>
          <a:prstGeom prst="rect">
            <a:avLst/>
          </a:prstGeom>
        </p:spPr>
      </p:pic>
      <p:sp>
        <p:nvSpPr>
          <p:cNvPr id="548" name="Google Shape;548;p48"/>
          <p:cNvSpPr txBox="1">
            <a:spLocks noGrp="1"/>
          </p:cNvSpPr>
          <p:nvPr>
            <p:ph type="title"/>
          </p:nvPr>
        </p:nvSpPr>
        <p:spPr>
          <a:xfrm>
            <a:off x="597281" y="269850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457200" algn="ctr">
              <a:spcBef>
                <a:spcPts val="1050"/>
              </a:spcBef>
            </a:pPr>
            <a:r>
              <a:rPr lang="ru-RU" sz="2519" dirty="0">
                <a:solidFill>
                  <a:srgbClr val="38761D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669" b="1" dirty="0">
                <a:solidFill>
                  <a:schemeClr val="tx2">
                    <a:lumMod val="75000"/>
                  </a:schemeClr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Пролонгированные гормональные контрацептивы, подкожные импланты</a:t>
            </a:r>
            <a:endParaRPr sz="4125" b="1" dirty="0">
              <a:solidFill>
                <a:schemeClr val="tx2">
                  <a:lumMod val="75000"/>
                </a:schemeClr>
              </a:solidFill>
              <a:highlight>
                <a:srgbClr val="FFFFFF"/>
              </a:highlight>
            </a:endParaRPr>
          </a:p>
        </p:txBody>
      </p:sp>
      <p:sp>
        <p:nvSpPr>
          <p:cNvPr id="549" name="Google Shape;549;p48"/>
          <p:cNvSpPr txBox="1">
            <a:spLocks noGrp="1"/>
          </p:cNvSpPr>
          <p:nvPr>
            <p:ph type="body" idx="1"/>
          </p:nvPr>
        </p:nvSpPr>
        <p:spPr>
          <a:xfrm>
            <a:off x="819112" y="1770789"/>
            <a:ext cx="4347248" cy="24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71438" indent="0" algn="just">
              <a:lnSpc>
                <a:spcPct val="100000"/>
              </a:lnSpc>
              <a:buSzPts val="2100"/>
              <a:buNone/>
            </a:pP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 Имплантационные (подкожный имплант </a:t>
            </a:r>
            <a:r>
              <a:rPr lang="ru-RU" sz="1575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норплант</a:t>
            </a:r>
            <a:r>
              <a:rPr lang="ru-RU" sz="1575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); </a:t>
            </a:r>
          </a:p>
          <a:p>
            <a:pPr indent="0" algn="just">
              <a:lnSpc>
                <a:spcPct val="100000"/>
              </a:lnSpc>
              <a:spcBef>
                <a:spcPts val="1575"/>
              </a:spcBef>
              <a:buNone/>
            </a:pPr>
            <a:r>
              <a:rPr lang="ru-RU" sz="15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обратимый контрацептив пролонгированного действия, который обеспечивает целых 3 года надежной защиты от незапланированной беременности без каких-либо усилий со стороны женщины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Times New Roman"/>
              </a:rPr>
              <a:t>.</a:t>
            </a:r>
          </a:p>
          <a:p>
            <a:pPr marL="76200" indent="0" algn="just">
              <a:lnSpc>
                <a:spcPct val="100000"/>
              </a:lnSpc>
              <a:spcBef>
                <a:spcPts val="1575"/>
              </a:spcBef>
              <a:spcAft>
                <a:spcPts val="1575"/>
              </a:spcAft>
              <a:buClr>
                <a:srgbClr val="000000"/>
              </a:buClr>
              <a:buSzPts val="1920"/>
              <a:buNone/>
            </a:pP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DDAFED-3EE5-4AB9-9195-310CE156CC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3807"/>
          <a:stretch/>
        </p:blipFill>
        <p:spPr>
          <a:xfrm>
            <a:off x="5251512" y="1395315"/>
            <a:ext cx="3825237" cy="282347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C6DF8DF-93E0-443C-A25E-BDCF7F827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D2D0E8F0-BF7A-4EB6-9AAD-A4E6C56ECD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13" y="495300"/>
            <a:ext cx="7505775" cy="3608145"/>
          </a:xfrm>
        </p:spPr>
        <p:txBody>
          <a:bodyPr/>
          <a:lstStyle/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представляет собой небольшой гибкий и очень тонкий имплантат, длиной около 4 сантиметра, который содержит только один компонент — </a:t>
            </a:r>
            <a:r>
              <a:rPr lang="ru-RU" sz="1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прогестаген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Врач вводит имплантат под кожу с внутренней стороны плеча, поэтому он незаметен для окружающих.</a:t>
            </a:r>
          </a:p>
          <a:p>
            <a:r>
              <a:rPr lang="ru-RU" sz="1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Импланон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подавляет овуляцию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(то есть предотвращает выход яйцеклетки в яичниках), соответственно зачатие во время его применения не возможно.</a:t>
            </a:r>
          </a:p>
          <a:p>
            <a:pPr algn="just"/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Имплантат настолько маленький, что  его размер меньше простой спички или заколки-невидимки. Но он очень гибкий и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заметен под кожей.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Вы запланируете беременность раньше, имплантат всегда можно удалить.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к зачатию 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восстанавливается сразу:  уже в течение следующего месяца.</a:t>
            </a:r>
          </a:p>
        </p:txBody>
      </p:sp>
    </p:spTree>
    <p:extLst>
      <p:ext uri="{BB962C8B-B14F-4D97-AF65-F5344CB8AC3E}">
        <p14:creationId xmlns:p14="http://schemas.microsoft.com/office/powerpoint/2010/main" val="75436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 txBox="1">
            <a:spLocks noGrp="1"/>
          </p:cNvSpPr>
          <p:nvPr>
            <p:ph type="subTitle" idx="1"/>
          </p:nvPr>
        </p:nvSpPr>
        <p:spPr>
          <a:xfrm>
            <a:off x="382575" y="424375"/>
            <a:ext cx="6168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lang="ru" sz="268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Беременность и юный возраст: возможные риски</a:t>
            </a:r>
            <a:endParaRPr sz="237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92" name="Google Shape;92;p18"/>
          <p:cNvSpPr txBox="1"/>
          <p:nvPr/>
        </p:nvSpPr>
        <p:spPr>
          <a:xfrm>
            <a:off x="505125" y="1409350"/>
            <a:ext cx="59232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Определение возрастного периода женщины для рождения ребенка имеет большое значение. Женщины, рожающие в возрасте </a:t>
            </a:r>
            <a:r>
              <a:rPr lang="ru" sz="1800" b="1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моложе 20 лет,</a:t>
            </a:r>
            <a:r>
              <a:rPr lang="ru" sz="1800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 составляют группу риска в отношении возникновения осложнений в период беременности, родов и после родов.</a:t>
            </a:r>
            <a:endParaRPr sz="1800" dirty="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Если у  женщины </a:t>
            </a:r>
            <a:r>
              <a:rPr lang="ru" sz="1800" b="1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моложе 16 лет</a:t>
            </a:r>
            <a:r>
              <a:rPr lang="ru" sz="1800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 первая беременность закончилась </a:t>
            </a:r>
            <a:r>
              <a:rPr lang="ru" sz="1800" b="1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абортом</a:t>
            </a:r>
            <a:r>
              <a:rPr lang="ru" sz="1800" dirty="0">
                <a:solidFill>
                  <a:srgbClr val="073763"/>
                </a:solidFill>
                <a:highlight>
                  <a:srgbClr val="FFFFFF"/>
                </a:highlight>
                <a:latin typeface="Times"/>
                <a:ea typeface="Times"/>
                <a:cs typeface="Times"/>
                <a:sym typeface="Times"/>
              </a:rPr>
              <a:t>, то в последующем высокий процент неудачных повторных беременностей (самопроизвольные выкидыши, преждевременные роды).</a:t>
            </a:r>
            <a:endParaRPr sz="1800" dirty="0">
              <a:solidFill>
                <a:srgbClr val="073763"/>
              </a:solidFill>
              <a:highlight>
                <a:srgbClr val="FFFFFF"/>
              </a:highlight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0802E6-1234-4FA5-AEE0-BE84A7960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58" name="Google Shape;558;p49"/>
          <p:cNvSpPr txBox="1">
            <a:spLocks noGrp="1"/>
          </p:cNvSpPr>
          <p:nvPr>
            <p:ph type="title"/>
          </p:nvPr>
        </p:nvSpPr>
        <p:spPr>
          <a:xfrm>
            <a:off x="819113" y="626499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Недостатки использования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9" name="Google Shape;559;p49"/>
          <p:cNvSpPr txBox="1">
            <a:spLocks noGrp="1"/>
          </p:cNvSpPr>
          <p:nvPr>
            <p:ph type="body" idx="1"/>
          </p:nvPr>
        </p:nvSpPr>
        <p:spPr>
          <a:xfrm>
            <a:off x="819113" y="1292651"/>
            <a:ext cx="7505775" cy="3267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Невозможность устранения любых побочных эффектов до окончания действия препаратов;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Частые нарушения менструальной функции; 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Задержка восстановления репродуктивной функции; 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76225">
              <a:lnSpc>
                <a:spcPct val="100000"/>
              </a:lnSpc>
              <a:buSzPts val="2200"/>
              <a:buFont typeface="Times New Roman"/>
              <a:buAutoNum type="arabicPeriod"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Другие побочные явления (головокружение, утомляемость, раздражительность, метеоризм, увеличение массы тела).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lnSpc>
                <a:spcPct val="100000"/>
              </a:lnSpc>
              <a:spcBef>
                <a:spcPts val="1575"/>
              </a:spcBef>
              <a:buNone/>
            </a:pP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</a:t>
            </a:r>
            <a:r>
              <a:rPr lang="ru-RU" sz="18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настоящее время эти препараты в основном применяются с лечебной, а не контрацептивной целью.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2" descr="https://avatars.mds.yandex.net/get-zen_doc/1703756/pub_5e558b3507d15006cd230cec_5e558bed6617c37cfdda63d3/scale_12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2064" y="1464939"/>
            <a:ext cx="170933" cy="11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C6FB61-E95E-42E8-9629-E79589613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65" name="Google Shape;565;p50"/>
          <p:cNvSpPr txBox="1">
            <a:spLocks noGrp="1"/>
          </p:cNvSpPr>
          <p:nvPr>
            <p:ph type="title"/>
          </p:nvPr>
        </p:nvSpPr>
        <p:spPr>
          <a:xfrm>
            <a:off x="819150" y="389432"/>
            <a:ext cx="7505775" cy="95467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r>
              <a:rPr lang="ru-RU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Посткоитальная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контрацепция </a:t>
            </a:r>
            <a:endParaRPr b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6" name="Google Shape;566;p50"/>
          <p:cNvSpPr txBox="1">
            <a:spLocks noGrp="1"/>
          </p:cNvSpPr>
          <p:nvPr>
            <p:ph type="body" idx="1"/>
          </p:nvPr>
        </p:nvSpPr>
        <p:spPr>
          <a:xfrm>
            <a:off x="819150" y="1108369"/>
            <a:ext cx="7505775" cy="244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>
              <a:spcAft>
                <a:spcPts val="1575"/>
              </a:spcAft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Это собирательное понятие, включающее различные виды контрацепции, применение которых в первые сутки после незащищенного полового акта предупреждает наступление нежелательной беременности.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59389" y="2187542"/>
            <a:ext cx="2591120" cy="1938992"/>
          </a:xfrm>
          <a:prstGeom prst="rect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ru-RU" sz="4050" b="1" kern="1200" dirty="0">
                <a:ln w="22225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C00000"/>
                </a:solidFill>
                <a:latin typeface="Calibri" panose="020F0502020204030204"/>
                <a:ea typeface="+mn-ea"/>
                <a:cs typeface="+mn-cs"/>
              </a:rPr>
              <a:t>Не позднее 72 часов!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44E5EC-FAF9-4D1D-B1FC-DF5CD4942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747" y="2071312"/>
            <a:ext cx="3055775" cy="2291831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EDE71F-5F65-4848-9227-8DFB31F38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sp>
        <p:nvSpPr>
          <p:cNvPr id="573" name="Google Shape;573;p51"/>
          <p:cNvSpPr txBox="1">
            <a:spLocks noGrp="1"/>
          </p:cNvSpPr>
          <p:nvPr>
            <p:ph type="body" idx="1"/>
          </p:nvPr>
        </p:nvSpPr>
        <p:spPr>
          <a:xfrm>
            <a:off x="478632" y="516731"/>
            <a:ext cx="7499509" cy="41100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 этому виду контрацепции относятся: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Высокодозированный </a:t>
            </a:r>
            <a:r>
              <a:rPr lang="ru-RU" sz="1500" b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гестагенный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препарат: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Постинор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принимается сразу (не позднее 72 часов) после полового акта (2 таблетки);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Эскапел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 таблетка).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500" b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Оральные контрацептивы 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(по 100 мкг эстрогена 2 раза с интервалом 12 часов): </a:t>
            </a: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Метод </a:t>
            </a:r>
            <a:r>
              <a:rPr lang="ru-RU" sz="15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Юзпе</a:t>
            </a:r>
            <a:r>
              <a:rPr lang="ru-RU" sz="15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ru-RU" sz="1500" i="1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КОКи</a:t>
            </a:r>
            <a:r>
              <a:rPr lang="ru-RU" sz="1500" i="1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содержащие 20 мкг эстрогена - 5 таблеток не позднее 72 часов и 5 таблеток спустя 12 часов после приема первых.</a:t>
            </a:r>
            <a:endParaRPr sz="1500" i="1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Мифепристон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10 мг однократно не позднее 72 часов после незащищённого полового контакта. 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just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None/>
            </a:pP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Введение ВМС Сu-Т-380 или </a:t>
            </a:r>
            <a:r>
              <a:rPr lang="ru-RU" sz="1500" dirty="0" err="1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мультилоад</a:t>
            </a:r>
            <a:r>
              <a:rPr lang="ru-RU" sz="1500" dirty="0">
                <a:solidFill>
                  <a:schemeClr val="tx2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первые 5 дней после коитуса.</a:t>
            </a:r>
            <a:endParaRPr sz="1500" dirty="0">
              <a:solidFill>
                <a:schemeClr val="tx2">
                  <a:lumMod val="75000"/>
                </a:schemeClr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7958AA1-86E3-442B-9D5D-2F8725575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3DBA5CD1-0A36-4F98-8907-F70C4EB740ED}"/>
              </a:ext>
            </a:extLst>
          </p:cNvPr>
          <p:cNvGrpSpPr/>
          <p:nvPr/>
        </p:nvGrpSpPr>
        <p:grpSpPr>
          <a:xfrm>
            <a:off x="2282951" y="739363"/>
            <a:ext cx="4578098" cy="3954333"/>
            <a:chOff x="2956560" y="1014524"/>
            <a:chExt cx="6104130" cy="5272444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E1A7C3B6-8745-4433-A8F6-48CF0EF71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56560" y="1014524"/>
              <a:ext cx="6104130" cy="5272444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2EC7664-5500-4281-9F4B-D8475651B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587" y="3429000"/>
              <a:ext cx="1404173" cy="140417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213778C-22C6-4E21-9595-948BDC219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1054" y="2092959"/>
              <a:ext cx="1737360" cy="1737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1847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>
            <a:spLocks noGrp="1"/>
          </p:cNvSpPr>
          <p:nvPr>
            <p:ph type="ctrTitle"/>
          </p:nvPr>
        </p:nvSpPr>
        <p:spPr>
          <a:xfrm>
            <a:off x="311708" y="142740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5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Контрацепция в молодом возрасте</a:t>
            </a:r>
            <a:endParaRPr sz="6500"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Когда девушке стоит задуматься о контрацепции?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950" y="1235225"/>
            <a:ext cx="3258200" cy="330825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9"/>
          <p:cNvSpPr txBox="1">
            <a:spLocks noGrp="1"/>
          </p:cNvSpPr>
          <p:nvPr>
            <p:ph type="body" idx="1"/>
          </p:nvPr>
        </p:nvSpPr>
        <p:spPr>
          <a:xfrm>
            <a:off x="4177475" y="620025"/>
            <a:ext cx="4019700" cy="427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200"/>
              <a:buFont typeface="Times"/>
              <a:buChar char="●"/>
            </a:pPr>
            <a:r>
              <a:rPr lang="ru" sz="22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Каким должен быть идеальный контрацептив?</a:t>
            </a:r>
            <a:endParaRPr sz="22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Char char="●"/>
            </a:pPr>
            <a:r>
              <a:rPr lang="ru" sz="22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Что волнует врача и пациента при выборе метода контрацепции?</a:t>
            </a:r>
            <a:br>
              <a:rPr lang="ru"/>
            </a:b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0"/>
          <p:cNvSpPr txBox="1">
            <a:spLocks noGrp="1"/>
          </p:cNvSpPr>
          <p:nvPr>
            <p:ph type="body" idx="1"/>
          </p:nvPr>
        </p:nvSpPr>
        <p:spPr>
          <a:xfrm>
            <a:off x="726475" y="759050"/>
            <a:ext cx="5628300" cy="398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marR="3048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Индивидуальный выбор метода предупреждения нежелательной беременности в первую очередь включает учет абсолютных и относительных 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marR="30480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противопоказаний, а также оценку репродуктивного и соматического анамнеза женщины. Профессиональное консультирование должно, несомненно, базироваться на взаимном доверии и уважении врача и пациентки.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marR="304800" lvl="0" indent="0" algn="l" rtl="0">
              <a:spcBef>
                <a:spcPts val="300"/>
              </a:spcBef>
              <a:spcAft>
                <a:spcPts val="3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50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Гормональная контрацепция</a:t>
            </a:r>
            <a:endParaRPr sz="50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2"/>
          <p:cNvSpPr txBox="1">
            <a:spLocks noGrp="1"/>
          </p:cNvSpPr>
          <p:nvPr>
            <p:ph type="title"/>
          </p:nvPr>
        </p:nvSpPr>
        <p:spPr>
          <a:xfrm>
            <a:off x="991500" y="696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Главные критерии при выборе метода контрацепции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53" name="Google Shape;253;p42"/>
          <p:cNvSpPr txBox="1">
            <a:spLocks noGrp="1"/>
          </p:cNvSpPr>
          <p:nvPr>
            <p:ph type="body" idx="1"/>
          </p:nvPr>
        </p:nvSpPr>
        <p:spPr>
          <a:xfrm>
            <a:off x="524800" y="1268725"/>
            <a:ext cx="4618700" cy="342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30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Контрацeптивная надежность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Хорошая переносимость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Нет прибавки веса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Хорошее влияние на самочувствие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Хороший контроль цикла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6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Низкая доза гормонов</a:t>
            </a:r>
            <a:endParaRPr sz="16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Купирование  физич. симптомов ПМС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Долговременные эффекты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Положительный эффект  на менструальное кровотечение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●"/>
            </a:pPr>
            <a:r>
              <a:rPr lang="ru" sz="14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Положительный эффект на  эмоциональные симптомы ПМС</a:t>
            </a:r>
            <a:endParaRPr sz="14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525" y="1268725"/>
            <a:ext cx="3941602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136213" y="0"/>
            <a:ext cx="7255188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92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Интергенетический интервал - </a:t>
            </a: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это период времени между </a:t>
            </a:r>
            <a:r>
              <a:rPr lang="ru" sz="20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рождением ребёнка </a:t>
            </a:r>
            <a:r>
              <a:rPr lang="ru" sz="20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 наступлением </a:t>
            </a:r>
            <a:r>
              <a:rPr lang="ru" sz="20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следующей беременности.  </a:t>
            </a:r>
            <a:r>
              <a:rPr lang="ru" sz="2000" b="1" u="sng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Оптимальный интергенетический интервал составляет 2 года и 9 месяцев!</a:t>
            </a:r>
            <a:endParaRPr sz="2920" b="1" u="sng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98" name="Google Shape;98;p19"/>
          <p:cNvPicPr preferRelativeResize="0"/>
          <p:nvPr/>
        </p:nvPicPr>
        <p:blipFill rotWithShape="1">
          <a:blip r:embed="rId4">
            <a:alphaModFix/>
          </a:blip>
          <a:srcRect l="1650" t="6534" r="1843" b="6794"/>
          <a:stretch/>
        </p:blipFill>
        <p:spPr>
          <a:xfrm>
            <a:off x="1381963" y="1704975"/>
            <a:ext cx="5541876" cy="331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3"/>
          <p:cNvSpPr txBox="1">
            <a:spLocks noGrp="1"/>
          </p:cNvSpPr>
          <p:nvPr>
            <p:ph type="body" idx="1"/>
          </p:nvPr>
        </p:nvSpPr>
        <p:spPr>
          <a:xfrm>
            <a:off x="729950" y="159805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AutoNum type="arabicPeriod"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Консультация акушера-гинеколога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000"/>
              <a:buFont typeface="Times"/>
              <a:buAutoNum type="arabicPeriod"/>
            </a:pPr>
            <a:r>
              <a:rPr lang="ru" sz="2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Обследование:</a:t>
            </a:r>
            <a:endParaRPr sz="20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Измерение артериального давления.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Оценка факторов риска.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ИМТ.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обследование молочных желёз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1800"/>
              <a:buFont typeface="Times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обследование тазовых органов, </a:t>
            </a:r>
            <a:endParaRPr i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ru" i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цервикальный скрининг и оценка риска ИППП</a:t>
            </a:r>
            <a:r>
              <a:rPr lang="ru" i="1"/>
              <a:t> </a:t>
            </a:r>
            <a:endParaRPr i="1"/>
          </a:p>
        </p:txBody>
      </p:sp>
      <p:sp>
        <p:nvSpPr>
          <p:cNvPr id="259" name="Google Shape;259;p43"/>
          <p:cNvSpPr txBox="1"/>
          <p:nvPr/>
        </p:nvSpPr>
        <p:spPr>
          <a:xfrm>
            <a:off x="1152675" y="73615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 чего начать?</a:t>
            </a:r>
            <a:endParaRPr sz="15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60" name="Google Shape;26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4375" y="1290250"/>
            <a:ext cx="2154350" cy="2923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/>
          </p:nvPr>
        </p:nvSpPr>
        <p:spPr>
          <a:xfrm>
            <a:off x="757275" y="696875"/>
            <a:ext cx="2943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sz="22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Факторы риска: скрининг для выявления противопоказаний для применения КОК</a:t>
            </a:r>
            <a:endParaRPr sz="220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66" name="Google Shape;266;p44"/>
          <p:cNvSpPr txBox="1">
            <a:spLocks noGrp="1"/>
          </p:cNvSpPr>
          <p:nvPr>
            <p:ph type="body" idx="1"/>
          </p:nvPr>
        </p:nvSpPr>
        <p:spPr>
          <a:xfrm>
            <a:off x="4036250" y="451600"/>
            <a:ext cx="4382400" cy="449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340" b="1" u="sng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Контрольный список  вопросов:</a:t>
            </a:r>
            <a:endParaRPr sz="1340" b="1" u="sng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1.Вы курильщик?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2.Как вы думаете, вы могли бы быть беременной в настоящее время?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3.Были ли у вас роды в течение последних 3-х недель?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4.У вас высокое кровяное давление?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5.Были ли у вас сердечный приступ или инсульт?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6.Был ли у вас тромбоз в легком или в венах ноги?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7.Были ли у родственников инфаркты или инсульты в возрасте до 50 лет?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8.Вы страдаете от диабета?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9.Есть ли у вас головные боли по типу мигрени?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10.У вас есть заболевание печени или у вас был рак печени?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11.Есть ли у вас заболевание желчного пузыря?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12.Был ли у вас рак молочной железы?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852"/>
              <a:buFont typeface="Arial"/>
              <a:buNone/>
            </a:pPr>
            <a:r>
              <a:rPr lang="ru" sz="103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13.Какие лекарства вы принимаете?</a:t>
            </a:r>
            <a:endParaRPr sz="103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05000"/>
              </a:lnSpc>
              <a:spcBef>
                <a:spcPts val="200"/>
              </a:spcBef>
              <a:spcAft>
                <a:spcPts val="1200"/>
              </a:spcAft>
              <a:buSzPts val="852"/>
              <a:buNone/>
            </a:pPr>
            <a:endParaRPr sz="1495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75" y="2510482"/>
            <a:ext cx="2943000" cy="220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5"/>
          <p:cNvSpPr txBox="1">
            <a:spLocks noGrp="1"/>
          </p:cNvSpPr>
          <p:nvPr>
            <p:ph type="title"/>
          </p:nvPr>
        </p:nvSpPr>
        <p:spPr>
          <a:xfrm>
            <a:off x="-918575" y="656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6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Диспансерное наблюдение </a:t>
            </a:r>
            <a:endParaRPr sz="26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45"/>
          <p:cNvSpPr txBox="1">
            <a:spLocks noGrp="1"/>
          </p:cNvSpPr>
          <p:nvPr>
            <p:ph type="body" idx="1"/>
          </p:nvPr>
        </p:nvSpPr>
        <p:spPr>
          <a:xfrm>
            <a:off x="600075" y="1364275"/>
            <a:ext cx="5055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Если пациентка принимает КОК и чувствуете себя хорошо, то нет никаких оснований для прекращения приёма средств.</a:t>
            </a: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Явка на приём к врачу акушеру-гинекологу через 3 месяца после начала приёма прпарата для контроля переносимости.</a:t>
            </a:r>
            <a:endParaRPr sz="21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Специальные обследования по показаниям: при развитии побочных эффектов, появлении жалоб.</a:t>
            </a:r>
            <a:endParaRPr sz="2100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273" name="Google Shape;27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86225" y="1299500"/>
            <a:ext cx="2247250" cy="299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6"/>
          <p:cNvSpPr txBox="1">
            <a:spLocks noGrp="1"/>
          </p:cNvSpPr>
          <p:nvPr>
            <p:ph type="title"/>
          </p:nvPr>
        </p:nvSpPr>
        <p:spPr>
          <a:xfrm>
            <a:off x="1059700" y="6678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62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Диспансерное наблюдение</a:t>
            </a:r>
            <a:endParaRPr sz="262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79" name="Google Shape;279;p46"/>
          <p:cNvSpPr txBox="1">
            <a:spLocks noGrp="1"/>
          </p:cNvSpPr>
          <p:nvPr>
            <p:ph type="body" idx="1"/>
          </p:nvPr>
        </p:nvSpPr>
        <p:spPr>
          <a:xfrm>
            <a:off x="574975" y="13379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Ежегодно гинекологическое обследование (включая оценку риска заражения ИППП), цитологический цервикальный скрининг;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Ежегодное пальпаторное обследование молочных желез и УЗИ молочных желез;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Определение ИМТ [масса тела (кг)/рост (м</a:t>
            </a:r>
            <a:r>
              <a:rPr lang="ru" sz="2100" baseline="300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2</a:t>
            </a: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)]  при каждом посещении врача;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2100"/>
              <a:buFont typeface="Times"/>
              <a:buChar char="●"/>
            </a:pPr>
            <a:r>
              <a:rPr lang="ru" sz="21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Измерение АД, ЧСС при каждом посещении.</a:t>
            </a:r>
            <a:endParaRPr sz="21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Иногда недостаток сведений о механизме действия комбинированных оральных контрацептивов порождает </a:t>
            </a:r>
            <a:r>
              <a:rPr lang="ru" sz="33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мифы</a:t>
            </a:r>
            <a:r>
              <a:rPr lang="ru" sz="330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 о возможных негативных последствиях приема таблеток:</a:t>
            </a:r>
            <a:endParaRPr sz="520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8"/>
          <p:cNvSpPr txBox="1">
            <a:spLocks noGrp="1"/>
          </p:cNvSpPr>
          <p:nvPr>
            <p:ph type="title"/>
          </p:nvPr>
        </p:nvSpPr>
        <p:spPr>
          <a:xfrm>
            <a:off x="1270250" y="1118975"/>
            <a:ext cx="694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Гормональная контрацепция вредна для женского здоровья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290" name="Google Shape;290;p48"/>
          <p:cNvSpPr/>
          <p:nvPr/>
        </p:nvSpPr>
        <p:spPr>
          <a:xfrm>
            <a:off x="3370950" y="2809050"/>
            <a:ext cx="2402100" cy="1278600"/>
          </a:xfrm>
          <a:prstGeom prst="beve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Это миф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5016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457200" lvl="0" indent="-3514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sz="21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снижение риска развития рака эндометрия и яичников, а также колоректального рака,</a:t>
            </a:r>
            <a:endParaRPr sz="215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14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sz="21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снижение риска возникновения доброкачественных новообразований молочной железы, </a:t>
            </a:r>
            <a:endParaRPr sz="215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14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sz="21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снижение риска развития железодефицитной анемии, </a:t>
            </a:r>
            <a:endParaRPr sz="215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457200" lvl="0" indent="-3514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ct val="100000"/>
              <a:buFont typeface="Times"/>
              <a:buChar char="●"/>
            </a:pPr>
            <a:r>
              <a:rPr lang="ru" sz="21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снижение риска внематочной беременности;</a:t>
            </a:r>
            <a:endParaRPr sz="215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6" name="Google Shape;296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650" y="607650"/>
            <a:ext cx="321945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0"/>
          <p:cNvSpPr txBox="1">
            <a:spLocks noGrp="1"/>
          </p:cNvSpPr>
          <p:nvPr>
            <p:ph type="title"/>
          </p:nvPr>
        </p:nvSpPr>
        <p:spPr>
          <a:xfrm>
            <a:off x="475950" y="104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При приеме гормональных таблеток кожа стареет быстрее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02" name="Google Shape;302;p50"/>
          <p:cNvSpPr/>
          <p:nvPr/>
        </p:nvSpPr>
        <p:spPr>
          <a:xfrm>
            <a:off x="3370950" y="2571750"/>
            <a:ext cx="2402100" cy="1278600"/>
          </a:xfrm>
          <a:prstGeom prst="beve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Это миф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1"/>
          <p:cNvSpPr txBox="1">
            <a:spLocks noGrp="1"/>
          </p:cNvSpPr>
          <p:nvPr>
            <p:ph type="title"/>
          </p:nvPr>
        </p:nvSpPr>
        <p:spPr>
          <a:xfrm>
            <a:off x="3990800" y="2257425"/>
            <a:ext cx="3932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0243"/>
              <a:buFont typeface="Arial"/>
              <a:buNone/>
            </a:pPr>
            <a:r>
              <a:rPr lang="ru" sz="2733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Прием комбинированных гормональных контрацептивов  позволяет поддерживать оптимальный уровень женских половых гормонов и препятствует ранним возрастным изменениям кожи</a:t>
            </a:r>
            <a:endParaRPr sz="2733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927" y="955113"/>
            <a:ext cx="2015850" cy="302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2"/>
          <p:cNvSpPr txBox="1">
            <a:spLocks noGrp="1"/>
          </p:cNvSpPr>
          <p:nvPr>
            <p:ph type="title"/>
          </p:nvPr>
        </p:nvSpPr>
        <p:spPr>
          <a:xfrm>
            <a:off x="475950" y="1041500"/>
            <a:ext cx="8520600" cy="127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На фоне приема КОК женщины поправляются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4" name="Google Shape;314;p52"/>
          <p:cNvSpPr/>
          <p:nvPr/>
        </p:nvSpPr>
        <p:spPr>
          <a:xfrm>
            <a:off x="3535200" y="2683150"/>
            <a:ext cx="2402100" cy="1278600"/>
          </a:xfrm>
          <a:prstGeom prst="beve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Это миф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873600" y="6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36666"/>
              <a:buFont typeface="Arial"/>
              <a:buNone/>
            </a:pPr>
            <a:r>
              <a:rPr lang="ru" sz="3000" b="1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Почему женщины делают аборт?</a:t>
            </a:r>
            <a:endParaRPr b="1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20"/>
          <p:cNvSpPr txBox="1">
            <a:spLocks noGrp="1"/>
          </p:cNvSpPr>
          <p:nvPr>
            <p:ph type="body" idx="1"/>
          </p:nvPr>
        </p:nvSpPr>
        <p:spPr>
          <a:xfrm>
            <a:off x="536450" y="1225175"/>
            <a:ext cx="4035600" cy="32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21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" sz="23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Чаще всего это незапланированная беременность, т.е. «случайная», в результате которой будущий малыш не вписывается в планы жизни парня и девушки. </a:t>
            </a:r>
            <a:endParaRPr sz="2300">
              <a:solidFill>
                <a:srgbClr val="20124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47826"/>
              <a:buFont typeface="Arial"/>
              <a:buNone/>
            </a:pPr>
            <a:r>
              <a:rPr lang="ru" sz="2300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 они видят единственный выход – </a:t>
            </a:r>
            <a:r>
              <a:rPr lang="ru" sz="2300" b="1">
                <a:solidFill>
                  <a:srgbClr val="20124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аборт.</a:t>
            </a:r>
            <a:endParaRPr>
              <a:solidFill>
                <a:srgbClr val="20124D"/>
              </a:solidFill>
            </a:endParaRPr>
          </a:p>
        </p:txBody>
      </p:sp>
      <p:pic>
        <p:nvPicPr>
          <p:cNvPr id="105" name="Google Shape;105;p20"/>
          <p:cNvPicPr preferRelativeResize="0"/>
          <p:nvPr/>
        </p:nvPicPr>
        <p:blipFill rotWithShape="1">
          <a:blip r:embed="rId4">
            <a:alphaModFix/>
          </a:blip>
          <a:srcRect l="2750" t="12311" r="-1701" b="13072"/>
          <a:stretch/>
        </p:blipFill>
        <p:spPr>
          <a:xfrm>
            <a:off x="4837230" y="1387450"/>
            <a:ext cx="3507646" cy="198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 txBox="1">
            <a:spLocks noGrp="1"/>
          </p:cNvSpPr>
          <p:nvPr>
            <p:ph type="title"/>
          </p:nvPr>
        </p:nvSpPr>
        <p:spPr>
          <a:xfrm>
            <a:off x="2800250" y="1908150"/>
            <a:ext cx="4998300" cy="14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ru" sz="296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В большом количестве исследований доказано, что прием КОК не оказывает значимого влияния на массу тела.</a:t>
            </a:r>
            <a:endParaRPr sz="296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240"/>
          </a:p>
        </p:txBody>
      </p:sp>
      <p:pic>
        <p:nvPicPr>
          <p:cNvPr id="320" name="Google Shape;32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659" y="106550"/>
            <a:ext cx="3636818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 txBox="1">
            <a:spLocks noGrp="1"/>
          </p:cNvSpPr>
          <p:nvPr>
            <p:ph type="title"/>
          </p:nvPr>
        </p:nvSpPr>
        <p:spPr>
          <a:xfrm>
            <a:off x="475950" y="10415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Для молодых женщин нужна особая контрацепция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26" name="Google Shape;326;p54"/>
          <p:cNvSpPr/>
          <p:nvPr/>
        </p:nvSpPr>
        <p:spPr>
          <a:xfrm>
            <a:off x="3370950" y="2571750"/>
            <a:ext cx="2402100" cy="1278600"/>
          </a:xfrm>
          <a:prstGeom prst="beve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Правда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5"/>
          <p:cNvSpPr txBox="1">
            <a:spLocks noGrp="1"/>
          </p:cNvSpPr>
          <p:nvPr>
            <p:ph type="title"/>
          </p:nvPr>
        </p:nvSpPr>
        <p:spPr>
          <a:xfrm>
            <a:off x="311700" y="4919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35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Требования ВОЗ к контрацептиву для молодежи</a:t>
            </a:r>
            <a:endParaRPr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332" name="Google Shape;33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69825" y="1465475"/>
            <a:ext cx="6330899" cy="246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5262" y="1398025"/>
            <a:ext cx="2753500" cy="27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6"/>
          <p:cNvSpPr txBox="1">
            <a:spLocks noGrp="1"/>
          </p:cNvSpPr>
          <p:nvPr>
            <p:ph type="title"/>
          </p:nvPr>
        </p:nvSpPr>
        <p:spPr>
          <a:xfrm>
            <a:off x="359700" y="9833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85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Комбинированные гормональные контрацептивы нельзя использовать кормящим мамам</a:t>
            </a:r>
            <a:endParaRPr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39" name="Google Shape;339;p56"/>
          <p:cNvSpPr/>
          <p:nvPr/>
        </p:nvSpPr>
        <p:spPr>
          <a:xfrm>
            <a:off x="3240150" y="2939850"/>
            <a:ext cx="2663700" cy="1278600"/>
          </a:xfrm>
          <a:prstGeom prst="bevel">
            <a:avLst>
              <a:gd name="adj" fmla="val 12500"/>
            </a:avLst>
          </a:prstGeom>
          <a:solidFill>
            <a:srgbClr val="F4CCCC"/>
          </a:solidFill>
          <a:ln w="9525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Правда</a:t>
            </a:r>
            <a:endParaRPr sz="32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7"/>
          <p:cNvSpPr txBox="1">
            <a:spLocks noGrp="1"/>
          </p:cNvSpPr>
          <p:nvPr>
            <p:ph type="title"/>
          </p:nvPr>
        </p:nvSpPr>
        <p:spPr>
          <a:xfrm>
            <a:off x="847475" y="2150850"/>
            <a:ext cx="437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9032"/>
              <a:buFont typeface="Arial"/>
              <a:buNone/>
            </a:pPr>
            <a:r>
              <a:rPr lang="ru" sz="3788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Использовать КОК разрешено только </a:t>
            </a:r>
            <a:r>
              <a:rPr lang="ru-RU" sz="3788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после завершения грудного вскармливания</a:t>
            </a:r>
            <a:endParaRPr sz="3788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45" name="Google Shape;345;p57"/>
          <p:cNvPicPr preferRelativeResize="0"/>
          <p:nvPr/>
        </p:nvPicPr>
        <p:blipFill rotWithShape="1">
          <a:blip r:embed="rId4">
            <a:alphaModFix/>
          </a:blip>
          <a:srcRect l="16137" t="6127" r="17750" b="5321"/>
          <a:stretch/>
        </p:blipFill>
        <p:spPr>
          <a:xfrm>
            <a:off x="5986225" y="842725"/>
            <a:ext cx="2014774" cy="269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58"/>
          <p:cNvSpPr/>
          <p:nvPr/>
        </p:nvSpPr>
        <p:spPr>
          <a:xfrm>
            <a:off x="448175" y="658700"/>
            <a:ext cx="2964000" cy="784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Когда надо начинать прием контрацептивных таблеток?</a:t>
            </a:r>
            <a:endParaRPr sz="16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1" name="Google Shape;351;p58"/>
          <p:cNvSpPr/>
          <p:nvPr/>
        </p:nvSpPr>
        <p:spPr>
          <a:xfrm>
            <a:off x="448175" y="2907375"/>
            <a:ext cx="3632400" cy="7458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принимать гормональный контрацептив?</a:t>
            </a:r>
            <a:endParaRPr sz="17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2" name="Google Shape;35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70625" y="3784388"/>
            <a:ext cx="4251375" cy="960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1239" y="1553974"/>
            <a:ext cx="4490761" cy="96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06225" y="1948925"/>
            <a:ext cx="5451499" cy="23197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9"/>
          <p:cNvSpPr/>
          <p:nvPr/>
        </p:nvSpPr>
        <p:spPr>
          <a:xfrm>
            <a:off x="435850" y="716775"/>
            <a:ext cx="2964000" cy="784500"/>
          </a:xfrm>
          <a:prstGeom prst="wedgeRoundRectCallout">
            <a:avLst>
              <a:gd name="adj1" fmla="val -20833"/>
              <a:gd name="adj2" fmla="val 62500"/>
              <a:gd name="adj3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делать, если пропустила прием таблетки?</a:t>
            </a:r>
            <a:endParaRPr sz="16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6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6800" b="1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Спасибо за внимание!</a:t>
            </a:r>
            <a:endParaRPr sz="6800" b="1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415425" y="579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342900" lvl="0" indent="0" algn="ctr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lang="ru" sz="32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Статистические данные</a:t>
            </a:r>
            <a:endParaRPr sz="3200" b="1" dirty="0">
              <a:solidFill>
                <a:srgbClr val="073763"/>
              </a:solidFill>
              <a:latin typeface="Times"/>
              <a:ea typeface="Times"/>
              <a:cs typeface="Times"/>
              <a:sym typeface="Times"/>
            </a:endParaRPr>
          </a:p>
          <a:p>
            <a:pPr marL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ru" sz="1800" b="1" dirty="0">
                <a:solidFill>
                  <a:srgbClr val="073763"/>
                </a:solidFill>
                <a:latin typeface="Times"/>
                <a:ea typeface="Times"/>
                <a:cs typeface="Times"/>
                <a:sym typeface="Times"/>
              </a:rPr>
              <a:t>Характеристика абортов в Российской Федерации</a:t>
            </a:r>
            <a:r>
              <a:rPr lang="ru" sz="1800" b="1" dirty="0"/>
              <a:t> </a:t>
            </a:r>
            <a:endParaRPr sz="18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149700" y="16343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571138"/>
              </p:ext>
            </p:extLst>
          </p:nvPr>
        </p:nvGraphicFramePr>
        <p:xfrm>
          <a:off x="640647" y="1714500"/>
          <a:ext cx="7797801" cy="1762275"/>
        </p:xfrm>
        <a:graphic>
          <a:graphicData uri="http://schemas.openxmlformats.org/drawingml/2006/table">
            <a:tbl>
              <a:tblPr>
                <a:tableStyleId>{00A15C55-8517-42AA-B614-E9B94910E393}</a:tableStyleId>
              </a:tblPr>
              <a:tblGrid>
                <a:gridCol w="15728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0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6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57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62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6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24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Показатели</a:t>
                      </a:r>
                      <a:endParaRPr lang="ru-RU" sz="1300" b="1" i="0" u="none" strike="noStrike" dirty="0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2000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2010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BF1E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3850">
                <a:tc gridSpan="6"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Аборты медицинские</a:t>
                      </a:r>
                      <a:endParaRPr lang="ru-RU" sz="1300" b="1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rgbClr val="DFD3D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1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baseline="0" dirty="0">
                          <a:effectLst/>
                        </a:rPr>
                        <a:t>всего, тыс.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baseline="0" dirty="0">
                          <a:effectLst/>
                        </a:rPr>
                        <a:t>2 138,8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baseline="0" dirty="0">
                          <a:effectLst/>
                        </a:rPr>
                        <a:t>1 186,1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baseline="0" dirty="0">
                          <a:effectLst/>
                        </a:rPr>
                        <a:t>661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baseline="0" dirty="0">
                          <a:effectLst/>
                        </a:rPr>
                        <a:t>621,7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baseline="0" dirty="0">
                          <a:effectLst/>
                        </a:rPr>
                        <a:t>553,5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>
                    <a:solidFill>
                      <a:srgbClr val="E8E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300" b="1" u="none" strike="noStrike" baseline="0" dirty="0">
                          <a:effectLst/>
                        </a:rPr>
                        <a:t>на 100 родов</a:t>
                      </a:r>
                      <a:endParaRPr lang="ru-RU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solidFill>
                      <a:srgbClr val="DF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baseline="0" dirty="0">
                          <a:effectLst/>
                        </a:rPr>
                        <a:t>168,7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F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baseline="0" dirty="0">
                          <a:effectLst/>
                        </a:rPr>
                        <a:t>66,6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F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baseline="0" dirty="0">
                          <a:effectLst/>
                        </a:rPr>
                        <a:t>41,5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F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baseline="0" dirty="0">
                          <a:effectLst/>
                        </a:rPr>
                        <a:t>42,3</a:t>
                      </a:r>
                      <a:endParaRPr lang="en-US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FD3D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baseline="0" dirty="0">
                          <a:effectLst/>
                        </a:rPr>
                        <a:t>38,8</a:t>
                      </a:r>
                      <a:endParaRPr lang="ru-RU" sz="1200" b="1" i="0" u="none" strike="noStrike" baseline="0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rgbClr val="DFD3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Стрелка вправо 2"/>
          <p:cNvSpPr/>
          <p:nvPr/>
        </p:nvSpPr>
        <p:spPr>
          <a:xfrm>
            <a:off x="1571625" y="3698587"/>
            <a:ext cx="5033449" cy="571500"/>
          </a:xfrm>
          <a:prstGeom prst="rightArrow">
            <a:avLst/>
          </a:prstGeom>
          <a:solidFill>
            <a:srgbClr val="D36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705100" y="3838143"/>
            <a:ext cx="26289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solidFill>
                  <a:schemeClr val="bg1"/>
                </a:solidFill>
              </a:rPr>
              <a:t>Уменьшение в 3,9 раза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3276</Words>
  <Application>Microsoft Office PowerPoint</Application>
  <PresentationFormat>Экран (16:9)</PresentationFormat>
  <Paragraphs>512</Paragraphs>
  <Slides>87</Slides>
  <Notes>78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87</vt:i4>
      </vt:variant>
    </vt:vector>
  </HeadingPairs>
  <TitlesOfParts>
    <vt:vector size="99" baseType="lpstr">
      <vt:lpstr>Arial</vt:lpstr>
      <vt:lpstr>Book Antiqua</vt:lpstr>
      <vt:lpstr>Calibri</vt:lpstr>
      <vt:lpstr>Calibri Light</vt:lpstr>
      <vt:lpstr>Gill Sans MT</vt:lpstr>
      <vt:lpstr>Noto Sans Symbols</vt:lpstr>
      <vt:lpstr>Nunito</vt:lpstr>
      <vt:lpstr>Times</vt:lpstr>
      <vt:lpstr>Times New Roman</vt:lpstr>
      <vt:lpstr>Verdana</vt:lpstr>
      <vt:lpstr>Тема Office</vt:lpstr>
      <vt:lpstr>Галерея</vt:lpstr>
      <vt:lpstr>Репродуктивное здоровье молодежи. </vt:lpstr>
      <vt:lpstr>Цель мероприятия: </vt:lpstr>
      <vt:lpstr>Планирование семьи</vt:lpstr>
      <vt:lpstr>Планирование семьи позволяет:  </vt:lpstr>
      <vt:lpstr>Материнский капитал</vt:lpstr>
      <vt:lpstr>Презентация PowerPoint</vt:lpstr>
      <vt:lpstr>Интергенетический интервал - это период времени между рождением ребёнка и наступлением следующей беременности.  Оптимальный интергенетический интервал составляет 2 года и 9 месяцев!</vt:lpstr>
      <vt:lpstr>Почему женщины делают аборт?</vt:lpstr>
      <vt:lpstr>Статистические данные Характеристика абортов в Российской Федерации  </vt:lpstr>
      <vt:lpstr>Презентация PowerPoint</vt:lpstr>
      <vt:lpstr>Влияние аборта </vt:lpstr>
      <vt:lpstr>Искусственное прерывание беременности </vt:lpstr>
      <vt:lpstr>МЕТОДЫ ПРЕРЫВАНИЯ БЕРЕМЕННОСТИ </vt:lpstr>
      <vt:lpstr>МЕТОДЫ ПРЕРЫВАНИЯ БЕРЕМЕННОСТИ </vt:lpstr>
      <vt:lpstr>Осложнения аборта</vt:lpstr>
      <vt:lpstr>Осложнения инструментального аборта</vt:lpstr>
      <vt:lpstr>Ни одна женщина, идущая на аборт, не застрахована от серьезнейших последствий, которые могут возникнуть после того или иного метода прерывания беременности.  </vt:lpstr>
      <vt:lpstr>Презентация PowerPoint</vt:lpstr>
      <vt:lpstr>Основные методы контрацепции: </vt:lpstr>
      <vt:lpstr>Индекс Перля</vt:lpstr>
      <vt:lpstr>Презентация PowerPoint</vt:lpstr>
      <vt:lpstr>Презентация PowerPoint</vt:lpstr>
      <vt:lpstr>«Естественные» методы</vt:lpstr>
      <vt:lpstr>Барьерный метод: Презерватив</vt:lpstr>
      <vt:lpstr>Хирургическая стерилизация</vt:lpstr>
      <vt:lpstr> Вазэктомия</vt:lpstr>
      <vt:lpstr>Гормональная  контрацепция</vt:lpstr>
      <vt:lpstr>Немного истории</vt:lpstr>
      <vt:lpstr>Комбинированная гормональная контрацепция (КГК)</vt:lpstr>
      <vt:lpstr>Чистые прогестагены</vt:lpstr>
      <vt:lpstr>КОМБИНИРОВАННЫЕ ПЕРОРАЛЬНЫЕ КОНТРАЦЕПТИВЫ (КОК)</vt:lpstr>
      <vt:lpstr>Классификация КОК</vt:lpstr>
      <vt:lpstr>Презентация PowerPoint</vt:lpstr>
      <vt:lpstr>Презентация PowerPoint</vt:lpstr>
      <vt:lpstr>Возможные режимы  приема КОК</vt:lpstr>
      <vt:lpstr>Показания для приема КОК в пролонгированном режиме</vt:lpstr>
      <vt:lpstr>Преимущества применения КОК</vt:lpstr>
      <vt:lpstr>Презентация PowerPoint</vt:lpstr>
      <vt:lpstr>Презентация PowerPoint</vt:lpstr>
      <vt:lpstr>Презентация PowerPoint</vt:lpstr>
      <vt:lpstr>Презентация PowerPoint</vt:lpstr>
      <vt:lpstr>Важность оптимального уровня фолатов при подготовке к беременности:</vt:lpstr>
      <vt:lpstr>Презентация PowerPoint</vt:lpstr>
      <vt:lpstr>Возможности КОК</vt:lpstr>
      <vt:lpstr>Презентация PowerPoint</vt:lpstr>
      <vt:lpstr>Косметические эффекты </vt:lpstr>
      <vt:lpstr>Прием КОК предотвращает  риск злокачественных новообразований</vt:lpstr>
      <vt:lpstr>Абсолютные противопоказания к применению комбинированных ОК</vt:lpstr>
      <vt:lpstr>Показания к прекращению гормональной контрацепции</vt:lpstr>
      <vt:lpstr>Трансдермальные контрацептивные пластыри</vt:lpstr>
      <vt:lpstr>Влагалищное кольцо Нова-ринг</vt:lpstr>
      <vt:lpstr>Презентация PowerPoint</vt:lpstr>
      <vt:lpstr>Презентация PowerPoint</vt:lpstr>
      <vt:lpstr>Презентация PowerPoint</vt:lpstr>
      <vt:lpstr>Презентация PowerPoint</vt:lpstr>
      <vt:lpstr>Перорольная гормональная контрацепция</vt:lpstr>
      <vt:lpstr>Презентация PowerPoint</vt:lpstr>
      <vt:lpstr> Пролонгированные гормональные контрацептивы, подкожные импланты</vt:lpstr>
      <vt:lpstr>Презентация PowerPoint</vt:lpstr>
      <vt:lpstr>Недостатки использования</vt:lpstr>
      <vt:lpstr>Посткоитальная контрацепция </vt:lpstr>
      <vt:lpstr>Презентация PowerPoint</vt:lpstr>
      <vt:lpstr>Презентация PowerPoint</vt:lpstr>
      <vt:lpstr>Контрацепция в молодом возрасте</vt:lpstr>
      <vt:lpstr>Когда девушке стоит задуматься о контрацепции?</vt:lpstr>
      <vt:lpstr>Презентация PowerPoint</vt:lpstr>
      <vt:lpstr>Презентация PowerPoint</vt:lpstr>
      <vt:lpstr>Гормональная контрацепция</vt:lpstr>
      <vt:lpstr>Главные критерии при выборе метода контрацепции</vt:lpstr>
      <vt:lpstr>Презентация PowerPoint</vt:lpstr>
      <vt:lpstr>Факторы риска: скрининг для выявления противопоказаний для применения КОК </vt:lpstr>
      <vt:lpstr>Диспансерное наблюдение  </vt:lpstr>
      <vt:lpstr>Диспансерное наблюдение</vt:lpstr>
      <vt:lpstr>Иногда недостаток сведений о механизме действия комбинированных оральных контрацептивов порождает мифы о возможных негативных последствиях приема таблеток:</vt:lpstr>
      <vt:lpstr>Гормональная контрацепция вредна для женского здоровья</vt:lpstr>
      <vt:lpstr>снижение риска развития рака эндометрия и яичников, а также колоректального рака, снижение риска возникновения доброкачественных новообразований молочной железы,  снижение риска развития железодефицитной анемии,  снижение риска внематочной беременности; </vt:lpstr>
      <vt:lpstr>При приеме гормональных таблеток кожа стареет быстрее</vt:lpstr>
      <vt:lpstr>Прием комбинированных гормональных контрацептивов  позволяет поддерживать оптимальный уровень женских половых гормонов и препятствует ранним возрастным изменениям кожи </vt:lpstr>
      <vt:lpstr>На фоне приема КОК женщины поправляются</vt:lpstr>
      <vt:lpstr>В большом количестве исследований доказано, что прием КОК не оказывает значимого влияния на массу тела. </vt:lpstr>
      <vt:lpstr>Для молодых женщин нужна особая контрацепция</vt:lpstr>
      <vt:lpstr>Требования ВОЗ к контрацептиву для молодежи</vt:lpstr>
      <vt:lpstr>Комбинированные гормональные контрацептивы нельзя использовать кормящим мамам</vt:lpstr>
      <vt:lpstr>Использовать КОК разрешено только после завершения грудного вскармливания 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Репродуктивное здоровье молодежи: вчера, сегодня, завтра.</dc:title>
  <dc:creator>Слонова Полина Сергеевна</dc:creator>
  <cp:lastModifiedBy>Elvin Musazade</cp:lastModifiedBy>
  <cp:revision>44</cp:revision>
  <dcterms:modified xsi:type="dcterms:W3CDTF">2024-05-29T12:52:47Z</dcterms:modified>
</cp:coreProperties>
</file>