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2" r:id="rId3"/>
    <p:sldId id="274" r:id="rId4"/>
    <p:sldId id="273" r:id="rId5"/>
    <p:sldId id="271" r:id="rId6"/>
    <p:sldId id="276" r:id="rId7"/>
    <p:sldId id="275" r:id="rId8"/>
    <p:sldId id="260" r:id="rId9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5EB4D-C77E-41AD-A53C-C9B204246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204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1F9FB-6B16-435A-811B-DB06593541F7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25922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работы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Центрального координационного методического совета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2017-2018 уч. год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16216" y="5257800"/>
            <a:ext cx="2399184" cy="1295400"/>
          </a:xfrm>
        </p:spPr>
        <p:txBody>
          <a:bodyPr>
            <a:normAutofit fontScale="77500" lnSpcReduction="20000"/>
          </a:bodyPr>
          <a:lstStyle/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Председатель Центрального координационного методического совета, </a:t>
            </a: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 Никулина С.Ю.</a:t>
            </a:r>
          </a:p>
          <a:p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октября 2017 г.</a:t>
            </a:r>
          </a:p>
        </p:txBody>
      </p:sp>
      <p:pic>
        <p:nvPicPr>
          <p:cNvPr id="6" name="Изображение 5">
            <a:extLst>
              <a:ext uri="{FF2B5EF4-FFF2-40B4-BE49-F238E27FC236}">
                <a16:creationId xmlns:a16="http://schemas.microsoft.com/office/drawing/2014/main" xmlns="" id="{AE0B7510-612F-4BC4-ACE1-26FD37CD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88640"/>
            <a:ext cx="1000132" cy="172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71670" y="285728"/>
            <a:ext cx="6778615" cy="1293814"/>
          </a:xfrm>
        </p:spPr>
        <p:txBody>
          <a:bodyPr lIns="92075" tIns="46038" rIns="92075" bIns="46038">
            <a:noAutofit/>
          </a:bodyPr>
          <a:lstStyle/>
          <a:p>
            <a:pPr algn="ctr" eaLnBrk="1" fontAlgn="auto" hangingPunct="1">
              <a:lnSpc>
                <a:spcPts val="3300"/>
              </a:lnSpc>
              <a:spcAft>
                <a:spcPts val="0"/>
              </a:spcAft>
              <a:defRPr/>
            </a:pPr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Состав ЦКМС на 2017-2018 уч. год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25226"/>
            <a:ext cx="8391554" cy="4424374"/>
          </a:xfrm>
        </p:spPr>
        <p:txBody>
          <a:bodyPr lIns="182562" tIns="46038" rIns="182562" bIns="46038">
            <a:normAutofit/>
          </a:bodyPr>
          <a:lstStyle/>
          <a:p>
            <a:pPr>
              <a:buNone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dirty="0" smtClean="0">
              <a:latin typeface="Times New Roman" pitchFamily="18" charset="0"/>
              <a:cs typeface="Arial" charset="0"/>
            </a:endParaRPr>
          </a:p>
        </p:txBody>
      </p:sp>
      <p:pic>
        <p:nvPicPr>
          <p:cNvPr id="6" name="Изображение 5">
            <a:extLst>
              <a:ext uri="{FF2B5EF4-FFF2-40B4-BE49-F238E27FC236}">
                <a16:creationId xmlns:a16="http://schemas.microsoft.com/office/drawing/2014/main" xmlns="" id="{AE0B7510-612F-4BC4-ACE1-26FD37CD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1000132" cy="1725226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93535"/>
              </p:ext>
            </p:extLst>
          </p:nvPr>
        </p:nvGraphicFramePr>
        <p:xfrm>
          <a:off x="170660" y="1772816"/>
          <a:ext cx="8712967" cy="4886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335"/>
                <a:gridCol w="3450680"/>
                <a:gridCol w="4830952"/>
              </a:tblGrid>
              <a:tr h="256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Состав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ЦКМС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Должность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435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Никулина Светлана Юрьевна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Председатель ЦКМС, проректор по УР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  <a:tr h="653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Самотесов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Павел Афанасьевич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Советник ректора, профессор кафедры оперативной хирургии и топографической анатомии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 anchor="ctr">
                    <a:solidFill>
                      <a:schemeClr val="bg2"/>
                    </a:solidFill>
                  </a:tcPr>
                </a:tc>
              </a:tr>
              <a:tr h="435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Алямовский Василий Викторович	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Руководитель Института стоматологии – НОЦ инновационной стоматологии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435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Богданов Вячеслав Владимирович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Декан медико-психолого-фармацевтического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факультета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217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Газенкампф Андрей Александрович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Декан лечебного факультета 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217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Галактионова Марина Юрьевна	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Декан педиатрического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факультета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217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Юрьева Елена Анатольевна 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Декан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ИПО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435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Артюхова Татьяна Юрьевна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Председатель методической подкомиссии по  дисциплинам гуманитарного профиля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435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Батухтина Наталья Петровна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Председатель методической подкомиссии по научно-естественным дисциплинам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217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Буянкина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Римма Геннадьевна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Начальник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ОУКПС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596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Виноградов Константин Анатольевич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Руководитель ОПОП специальности 30.05.03 Медицинская кибернетика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71670" y="285728"/>
            <a:ext cx="6778615" cy="1293814"/>
          </a:xfrm>
        </p:spPr>
        <p:txBody>
          <a:bodyPr lIns="92075" tIns="46038" rIns="92075" bIns="46038">
            <a:noAutofit/>
          </a:bodyPr>
          <a:lstStyle/>
          <a:p>
            <a:pPr algn="ctr" eaLnBrk="1" fontAlgn="auto" hangingPunct="1">
              <a:lnSpc>
                <a:spcPts val="3300"/>
              </a:lnSpc>
              <a:spcAft>
                <a:spcPts val="0"/>
              </a:spcAft>
              <a:defRPr/>
            </a:pPr>
            <a:endParaRPr lang="ru-RU" altLang="ru-RU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25226"/>
            <a:ext cx="8391554" cy="4424374"/>
          </a:xfrm>
        </p:spPr>
        <p:txBody>
          <a:bodyPr lIns="182562" tIns="46038" rIns="182562" bIns="46038">
            <a:normAutofit/>
          </a:bodyPr>
          <a:lstStyle/>
          <a:p>
            <a:pPr>
              <a:buNone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dirty="0" smtClean="0">
              <a:latin typeface="Times New Roman" pitchFamily="18" charset="0"/>
              <a:cs typeface="Arial" charset="0"/>
            </a:endParaRPr>
          </a:p>
        </p:txBody>
      </p:sp>
      <p:pic>
        <p:nvPicPr>
          <p:cNvPr id="6" name="Изображение 5">
            <a:extLst>
              <a:ext uri="{FF2B5EF4-FFF2-40B4-BE49-F238E27FC236}">
                <a16:creationId xmlns:a16="http://schemas.microsoft.com/office/drawing/2014/main" xmlns="" id="{AE0B7510-612F-4BC4-ACE1-26FD37CD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756748" cy="130538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234535"/>
              </p:ext>
            </p:extLst>
          </p:nvPr>
        </p:nvGraphicFramePr>
        <p:xfrm>
          <a:off x="467544" y="1322224"/>
          <a:ext cx="8352927" cy="5463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511"/>
                <a:gridCol w="3308090"/>
                <a:gridCol w="4631326"/>
              </a:tblGrid>
              <a:tr h="20921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Состав </a:t>
                      </a: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ЦКМС</a:t>
                      </a: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Должность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418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Горбунов Николай Станиславович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Начальник управления по воспитательной работе и молодежной политике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418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Гришкевич</a:t>
                      </a: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Наталья Юрьевна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Председатель методической комиссии по специальности 31.05.02 Педиатрия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4658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Демина Нина Александровна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Председатель методической комиссии по направлению подготовки 39.03.02 Социальная работа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418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Денисова Неля Ивановна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Председатель методической комиссии по направлению подготовки 38.04.02 Менеджмент 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20921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Емельянчик</a:t>
                      </a: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Елена Юрьевна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Председатель методической комиссии ИПО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31053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Коновалов Вячеслав Николаевич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Председатель методической подкомиссии по хирургии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418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Логинова Ирина Олеговна	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Руководитель ОПОП специальности 37.05.01 Клиническая психология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4658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Лукьянова Наталья Александровна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Председатель методической комиссии по специальности 30.05.03 Медицинская кибернетика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4658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Майгуров</a:t>
                      </a: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Александр Алексеевич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Заместитель руководителя Института стоматологии - НОЦ инновационной стоматологии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20921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Мягкова Елена Георгиевна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Начальник </a:t>
                      </a:r>
                      <a:r>
                        <a:rPr lang="ru-RU" sz="14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УМУ</a:t>
                      </a:r>
                      <a:endParaRPr lang="ru-RU" sz="140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418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Орешкин Игорь Валерьевич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Председатель методической комиссии по специальности 31.05.03 Стоматология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4184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Савельева Елена Евгеньевна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Председатель методической комиссии по специальности 33.05.01 Фармация</a:t>
                      </a: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09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71670" y="285728"/>
            <a:ext cx="6778615" cy="1293814"/>
          </a:xfrm>
        </p:spPr>
        <p:txBody>
          <a:bodyPr lIns="92075" tIns="46038" rIns="92075" bIns="46038">
            <a:noAutofit/>
          </a:bodyPr>
          <a:lstStyle/>
          <a:p>
            <a:pPr algn="ctr" eaLnBrk="1" fontAlgn="auto" hangingPunct="1">
              <a:lnSpc>
                <a:spcPts val="3300"/>
              </a:lnSpc>
              <a:spcAft>
                <a:spcPts val="0"/>
              </a:spcAft>
              <a:defRPr/>
            </a:pPr>
            <a:endParaRPr lang="ru-RU" altLang="ru-RU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25226"/>
            <a:ext cx="8391554" cy="4424374"/>
          </a:xfrm>
        </p:spPr>
        <p:txBody>
          <a:bodyPr lIns="182562" tIns="46038" rIns="182562" bIns="46038">
            <a:normAutofit/>
          </a:bodyPr>
          <a:lstStyle/>
          <a:p>
            <a:pPr>
              <a:buNone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dirty="0" smtClean="0">
              <a:latin typeface="Times New Roman" pitchFamily="18" charset="0"/>
              <a:cs typeface="Arial" charset="0"/>
            </a:endParaRPr>
          </a:p>
        </p:txBody>
      </p:sp>
      <p:pic>
        <p:nvPicPr>
          <p:cNvPr id="6" name="Изображение 5">
            <a:extLst>
              <a:ext uri="{FF2B5EF4-FFF2-40B4-BE49-F238E27FC236}">
                <a16:creationId xmlns:a16="http://schemas.microsoft.com/office/drawing/2014/main" xmlns="" id="{AE0B7510-612F-4BC4-ACE1-26FD37CD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612732" cy="1056962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693064"/>
              </p:ext>
            </p:extLst>
          </p:nvPr>
        </p:nvGraphicFramePr>
        <p:xfrm>
          <a:off x="142844" y="1484784"/>
          <a:ext cx="8893652" cy="5227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280"/>
                <a:gridCol w="3522238"/>
                <a:gridCol w="4931134"/>
              </a:tblGrid>
              <a:tr h="301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Состав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ЦКМС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Должность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49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Селютина Галина Васильевна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Руководитель фармацевтического колледжа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49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Таптыгина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Елена Викторовна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Зав. кафедрой-центром </a:t>
                      </a:r>
                      <a:r>
                        <a:rPr lang="ru-RU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симуляционного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обучения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746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Тихонова Наталья Владимировна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Зам. декана педиатрического факультета, Руководитель ОПОП  направления подготовки 39.03.02 Социальная работа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49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Тюльпанова Ольга Юрьевна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Зав. методическим отделом фармацевтического колледжа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49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Черкашина Ирина Ивановна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Председатель методической комиссии по специальности 31.05.01 Лечебное дело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746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Чупина Виктория Борисовна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Председатель методической комиссии  по специальности 37.05.01 Клиническая психология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49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Шереметова Ирина Александровна,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Руководитель УБИЦ </a:t>
                      </a:r>
                      <a:r>
                        <a:rPr lang="ru-RU" sz="14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КрасГМУ</a:t>
                      </a:r>
                      <a:endParaRPr lang="ru-RU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49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Шитьковская Елена Петровна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Зав. отделом производственной практики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  <a:tr h="49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Ступникова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Надежда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Викторовна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Секретарь ЦКМС, зав. методическим 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отделом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2071" marR="22071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17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332656"/>
            <a:ext cx="7380312" cy="1512466"/>
          </a:xfrm>
        </p:spPr>
        <p:txBody>
          <a:bodyPr lIns="92075" tIns="46038" rIns="92075" bIns="46038">
            <a:normAutofit/>
          </a:bodyPr>
          <a:lstStyle/>
          <a:p>
            <a:pPr>
              <a:lnSpc>
                <a:spcPts val="3300"/>
              </a:lnSpc>
              <a:defRPr/>
            </a:pPr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 работы ЦКМС на 2017-2018 уч. год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916832"/>
            <a:ext cx="8353623" cy="4656102"/>
          </a:xfrm>
          <a:solidFill>
            <a:schemeClr val="bg2"/>
          </a:solidFill>
        </p:spPr>
        <p:txBody>
          <a:bodyPr vert="horz" lIns="182562" tIns="46038" rIns="182562" bIns="46038" rtlCol="0">
            <a:normAutofit fontScale="92500"/>
          </a:bodyPr>
          <a:lstStyle/>
          <a:p>
            <a:pPr marL="0" indent="0" algn="just">
              <a:lnSpc>
                <a:spcPts val="3000"/>
              </a:lnSpc>
              <a:buNone/>
            </a:pPr>
            <a:r>
              <a:rPr lang="ru-RU" alt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1.Участие в мероприятиях, посвященных празднованию 75-летия университета;</a:t>
            </a:r>
          </a:p>
          <a:p>
            <a:pPr marL="0" indent="0" algn="just">
              <a:lnSpc>
                <a:spcPts val="3000"/>
              </a:lnSpc>
              <a:buNone/>
            </a:pPr>
            <a:r>
              <a:rPr lang="ru-RU" alt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Проведение ежегодных конкурсов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«Лучшее учебное пособие», «Лучший лектор», «Лучшее учебное пособие для дистанционного обучения», «Лучшее открытое занятие»;</a:t>
            </a:r>
          </a:p>
          <a:p>
            <a:pPr marL="0" indent="0" algn="just">
              <a:lnSpc>
                <a:spcPts val="3000"/>
              </a:lnSpc>
              <a:buNone/>
            </a:pPr>
            <a:r>
              <a:rPr lang="ru-RU" alt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Проведение экспертизы качества реализации ОПОП специальностей и направления подготовки (приказ № 705 от 16.10.2017 г.);</a:t>
            </a:r>
          </a:p>
          <a:p>
            <a:pPr marL="0" indent="0" algn="just">
              <a:lnSpc>
                <a:spcPts val="3000"/>
              </a:lnSpc>
              <a:buNone/>
            </a:pPr>
            <a:r>
              <a:rPr lang="ru-RU" alt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Анализ результатов ГИА за 2016-2017 уч. год, работа по устранению замечаний, выполнение рекомендаций председателей ГЭК;</a:t>
            </a:r>
          </a:p>
          <a:p>
            <a:pPr marL="0" indent="0">
              <a:lnSpc>
                <a:spcPts val="3000"/>
              </a:lnSpc>
              <a:buNone/>
            </a:pPr>
            <a:endParaRPr lang="ru-RU" altLang="ru-RU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Изображение 5">
            <a:extLst>
              <a:ext uri="{FF2B5EF4-FFF2-40B4-BE49-F238E27FC236}">
                <a16:creationId xmlns:a16="http://schemas.microsoft.com/office/drawing/2014/main" xmlns="" id="{AE0B7510-612F-4BC4-ACE1-26FD37CD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1000132" cy="172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02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1640" y="212760"/>
            <a:ext cx="7380312" cy="1512466"/>
          </a:xfrm>
        </p:spPr>
        <p:txBody>
          <a:bodyPr lIns="92075" tIns="46038" rIns="92075" bIns="46038">
            <a:normAutofit/>
          </a:bodyPr>
          <a:lstStyle/>
          <a:p>
            <a:pPr>
              <a:lnSpc>
                <a:spcPts val="3300"/>
              </a:lnSpc>
              <a:defRPr/>
            </a:pPr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 работы ЦКМС на 2017-2018 уч. год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988840"/>
            <a:ext cx="8353623" cy="4656102"/>
          </a:xfrm>
          <a:solidFill>
            <a:schemeClr val="bg2"/>
          </a:solidFill>
        </p:spPr>
        <p:txBody>
          <a:bodyPr lIns="182562" tIns="46038" rIns="182562" bIns="46038">
            <a:normAutofit fontScale="92500"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ru-RU" altLang="ru-R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Подготовка и проведение ежегодной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научно-практической конференции из серии «Вузовская педагогика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0" lvl="0" indent="0">
              <a:lnSpc>
                <a:spcPts val="3000"/>
              </a:lnSpc>
              <a:buNone/>
            </a:pPr>
            <a:r>
              <a:rPr lang="ru-RU" altLang="ru-R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Под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готовка к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первичной аккредитации специальностей: 31.05.01 Лечебное дело, 31.05.02 Педиатрия, 31.05.03 Стоматология, 30.05.03 Медицинская кибернетика, 33.05.01 Фармация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lnSpc>
                <a:spcPts val="3000"/>
              </a:lnSpc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lang="ru-RU" alt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Повышение квалификации педагогического мастерства ППС через организацию циклов ПК и деятельность проекта кафедры педагогики и психологи с курсом ПО;</a:t>
            </a:r>
          </a:p>
          <a:p>
            <a:pPr marL="0" indent="0">
              <a:lnSpc>
                <a:spcPts val="3000"/>
              </a:lnSpc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Методическое обеспечение производственных практик по специальностям и направлению подготовки;</a:t>
            </a:r>
          </a:p>
          <a:p>
            <a:pPr marL="0" lvl="0" indent="0">
              <a:lnSpc>
                <a:spcPts val="3000"/>
              </a:lnSpc>
              <a:buNone/>
            </a:pPr>
            <a:endParaRPr lang="ru-RU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3000"/>
              </a:lnSpc>
              <a:buNone/>
            </a:pPr>
            <a:endParaRPr lang="ru-RU" altLang="ru-RU" sz="3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ts val="3000"/>
              </a:lnSpc>
              <a:buNone/>
            </a:pPr>
            <a:endParaRPr lang="ru-RU" altLang="ru-RU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Изображение 5">
            <a:extLst>
              <a:ext uri="{FF2B5EF4-FFF2-40B4-BE49-F238E27FC236}">
                <a16:creationId xmlns:a16="http://schemas.microsoft.com/office/drawing/2014/main" xmlns="" id="{AE0B7510-612F-4BC4-ACE1-26FD37CD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1000132" cy="172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72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1640" y="149826"/>
            <a:ext cx="7308304" cy="1512466"/>
          </a:xfrm>
        </p:spPr>
        <p:txBody>
          <a:bodyPr lIns="92075" tIns="46038" rIns="92075" bIns="46038">
            <a:normAutofit/>
          </a:bodyPr>
          <a:lstStyle/>
          <a:p>
            <a:pPr>
              <a:lnSpc>
                <a:spcPts val="3300"/>
              </a:lnSpc>
              <a:defRPr/>
            </a:pPr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 работы ЦКМС на 2017-2018 уч. год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060848"/>
            <a:ext cx="8569325" cy="4320480"/>
          </a:xfrm>
          <a:solidFill>
            <a:schemeClr val="bg2"/>
          </a:solidFill>
        </p:spPr>
        <p:txBody>
          <a:bodyPr lIns="182562" tIns="46038" rIns="182562" bIns="46038"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Мониторинг формирования практических навыков; </a:t>
            </a:r>
          </a:p>
          <a:p>
            <a:pPr marL="0" indent="0">
              <a:lnSpc>
                <a:spcPts val="3000"/>
              </a:lnSpc>
              <a:buNone/>
            </a:pP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Организация и проведение внутреннего аудита, анализ результатов аудита в рамках подготовки к </a:t>
            </a:r>
            <a:r>
              <a:rPr lang="ru-RU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ресертификации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СМК;</a:t>
            </a:r>
          </a:p>
          <a:p>
            <a:pPr marL="0" indent="0">
              <a:lnSpc>
                <a:spcPts val="3000"/>
              </a:lnSpc>
              <a:buNone/>
            </a:pP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Анализ обеспеченности учебных дисциплин литературой;</a:t>
            </a:r>
          </a:p>
          <a:p>
            <a:pPr marL="0" lvl="0" indent="0">
              <a:lnSpc>
                <a:spcPts val="3000"/>
              </a:lnSpc>
              <a:buNone/>
            </a:pP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Подготовка учебных, учебно-методических пособий к утверждению на ЦКМС, к получению грифов Координационного совета, ФИРО, </a:t>
            </a:r>
            <a:r>
              <a:rPr lang="ru-RU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СибРУМЦ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ru-RU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3000"/>
              </a:lnSpc>
              <a:buNone/>
            </a:pPr>
            <a:endParaRPr lang="ru-RU" altLang="ru-RU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ts val="3000"/>
              </a:lnSpc>
              <a:buNone/>
            </a:pPr>
            <a:endParaRPr lang="ru-RU" altLang="ru-RU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Изображение 5">
            <a:extLst>
              <a:ext uri="{FF2B5EF4-FFF2-40B4-BE49-F238E27FC236}">
                <a16:creationId xmlns:a16="http://schemas.microsoft.com/office/drawing/2014/main" xmlns="" id="{AE0B7510-612F-4BC4-ACE1-26FD37CD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1000132" cy="172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13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3"/>
          <p:cNvSpPr>
            <a:spLocks noChangeArrowheads="1"/>
          </p:cNvSpPr>
          <p:nvPr/>
        </p:nvSpPr>
        <p:spPr bwMode="auto">
          <a:xfrm>
            <a:off x="1676400" y="1828800"/>
            <a:ext cx="5181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</a:t>
            </a:r>
            <a:r>
              <a:rPr lang="ru-RU" altLang="ru-RU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внимание!</a:t>
            </a:r>
            <a:endParaRPr lang="ru-RU" sz="4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48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540934dd8e03db69a4452d59442a1d68a8333a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590</Words>
  <Application>Microsoft Office PowerPoint</Application>
  <PresentationFormat>Экран (4:3)</PresentationFormat>
  <Paragraphs>136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План работы  Центрального координационного методического совета  на 2017-2018 уч. год</vt:lpstr>
      <vt:lpstr>Состав ЦКМС на 2017-2018 уч. год</vt:lpstr>
      <vt:lpstr>Презентация PowerPoint</vt:lpstr>
      <vt:lpstr>Презентация PowerPoint</vt:lpstr>
      <vt:lpstr>План работы ЦКМС на 2017-2018 уч. год</vt:lpstr>
      <vt:lpstr>План работы ЦКМС на 2017-2018 уч. год</vt:lpstr>
      <vt:lpstr>План работы ЦКМС на 2017-2018 уч.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Ступникова Надежда Викторовна</cp:lastModifiedBy>
  <cp:revision>43</cp:revision>
  <dcterms:created xsi:type="dcterms:W3CDTF">2017-09-04T12:59:03Z</dcterms:created>
  <dcterms:modified xsi:type="dcterms:W3CDTF">2017-10-19T06:46:31Z</dcterms:modified>
</cp:coreProperties>
</file>