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custDataLst>
    <p:tags r:id="rId7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017" autoAdjust="0"/>
  </p:normalViewPr>
  <p:slideViewPr>
    <p:cSldViewPr>
      <p:cViewPr>
        <p:scale>
          <a:sx n="118" d="100"/>
          <a:sy n="118" d="100"/>
        </p:scale>
        <p:origin x="-1482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2FF129-A26C-4384-8019-C2F7EC1CC584}" type="datetimeFigureOut">
              <a:rPr lang="ru-RU" smtClean="0"/>
              <a:t>31.01.2018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388C29-5AD6-4185-B358-96B028B9C5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1074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388C29-5AD6-4185-B358-96B028B9C569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6794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3F260-90B1-4EBE-ABC6-79E083BDA9A3}" type="datetimeFigureOut">
              <a:rPr lang="ru-RU" smtClean="0"/>
              <a:t>31.01.2018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D7945-A6DF-425E-A017-5D4F887BB1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8294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3F260-90B1-4EBE-ABC6-79E083BDA9A3}" type="datetimeFigureOut">
              <a:rPr lang="ru-RU" smtClean="0"/>
              <a:t>31.01.2018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D7945-A6DF-425E-A017-5D4F887BB1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550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3F260-90B1-4EBE-ABC6-79E083BDA9A3}" type="datetimeFigureOut">
              <a:rPr lang="ru-RU" smtClean="0"/>
              <a:t>31.01.2018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D7945-A6DF-425E-A017-5D4F887BB1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9811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3F260-90B1-4EBE-ABC6-79E083BDA9A3}" type="datetimeFigureOut">
              <a:rPr lang="ru-RU" smtClean="0"/>
              <a:t>31.01.2018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D7945-A6DF-425E-A017-5D4F887BB1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9391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3F260-90B1-4EBE-ABC6-79E083BDA9A3}" type="datetimeFigureOut">
              <a:rPr lang="ru-RU" smtClean="0"/>
              <a:t>31.01.2018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D7945-A6DF-425E-A017-5D4F887BB1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6408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3F260-90B1-4EBE-ABC6-79E083BDA9A3}" type="datetimeFigureOut">
              <a:rPr lang="ru-RU" smtClean="0"/>
              <a:t>31.01.2018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D7945-A6DF-425E-A017-5D4F887BB1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8385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3F260-90B1-4EBE-ABC6-79E083BDA9A3}" type="datetimeFigureOut">
              <a:rPr lang="ru-RU" smtClean="0"/>
              <a:t>31.01.2018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D7945-A6DF-425E-A017-5D4F887BB1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732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3F260-90B1-4EBE-ABC6-79E083BDA9A3}" type="datetimeFigureOut">
              <a:rPr lang="ru-RU" smtClean="0"/>
              <a:t>31.01.2018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D7945-A6DF-425E-A017-5D4F887BB1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816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3F260-90B1-4EBE-ABC6-79E083BDA9A3}" type="datetimeFigureOut">
              <a:rPr lang="ru-RU" smtClean="0"/>
              <a:t>31.01.2018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D7945-A6DF-425E-A017-5D4F887BB1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36354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3F260-90B1-4EBE-ABC6-79E083BDA9A3}" type="datetimeFigureOut">
              <a:rPr lang="ru-RU" smtClean="0"/>
              <a:t>31.01.2018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D7945-A6DF-425E-A017-5D4F887BB1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454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3F260-90B1-4EBE-ABC6-79E083BDA9A3}" type="datetimeFigureOut">
              <a:rPr lang="ru-RU" smtClean="0"/>
              <a:t>31.01.2018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D7945-A6DF-425E-A017-5D4F887BB1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1763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3F260-90B1-4EBE-ABC6-79E083BDA9A3}" type="datetimeFigureOut">
              <a:rPr lang="ru-RU" smtClean="0"/>
              <a:t>31.01.2018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D7945-A6DF-425E-A017-5D4F887BB1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422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4718" y="188640"/>
            <a:ext cx="9001000" cy="9087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Впервые проведены наборы </a:t>
            </a:r>
            <a:r>
              <a:rPr lang="ru-RU" sz="2400" b="1" dirty="0">
                <a:solidFill>
                  <a:srgbClr val="C00000"/>
                </a:solidFill>
              </a:rPr>
              <a:t>слушателей на </a:t>
            </a:r>
            <a:r>
              <a:rPr lang="ru-RU" sz="2400" b="1" dirty="0" smtClean="0">
                <a:solidFill>
                  <a:srgbClr val="C00000"/>
                </a:solidFill>
              </a:rPr>
              <a:t>модули, созданные </a:t>
            </a:r>
            <a:r>
              <a:rPr lang="ru-RU" sz="2400" b="1" dirty="0">
                <a:solidFill>
                  <a:srgbClr val="C00000"/>
                </a:solidFill>
              </a:rPr>
              <a:t>по приказу от </a:t>
            </a:r>
            <a:r>
              <a:rPr lang="ru-RU" sz="2400" b="1" dirty="0" smtClean="0">
                <a:solidFill>
                  <a:srgbClr val="C00000"/>
                </a:solidFill>
              </a:rPr>
              <a:t>02.05.2017 №</a:t>
            </a:r>
            <a:r>
              <a:rPr lang="ru-RU" sz="2400" b="1" dirty="0">
                <a:solidFill>
                  <a:srgbClr val="C00000"/>
                </a:solidFill>
              </a:rPr>
              <a:t>282 </a:t>
            </a:r>
            <a:r>
              <a:rPr lang="ru-RU" sz="2400" b="1" dirty="0" err="1">
                <a:solidFill>
                  <a:srgbClr val="C00000"/>
                </a:solidFill>
              </a:rPr>
              <a:t>осн</a:t>
            </a:r>
            <a:r>
              <a:rPr lang="ru-RU" sz="2400" b="1" dirty="0">
                <a:solidFill>
                  <a:srgbClr val="C00000"/>
                </a:solidFill>
              </a:rPr>
              <a:t>. «О развитии ДОТ в ИПО»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4027" y="1212067"/>
            <a:ext cx="9065476" cy="5439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Кафедра лучевой диагностики </a:t>
            </a:r>
            <a:r>
              <a:rPr lang="ru-RU" sz="1400" dirty="0" smtClean="0"/>
              <a:t>ИПО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rgbClr val="C00000"/>
                </a:solidFill>
              </a:rPr>
              <a:t>Лучевая диагностика заболеваний молочной железы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rgbClr val="C00000"/>
                </a:solidFill>
              </a:rPr>
              <a:t>Ультразвуковая диагностика</a:t>
            </a:r>
          </a:p>
          <a:p>
            <a:pPr>
              <a:spcBef>
                <a:spcPts val="300"/>
              </a:spcBef>
            </a:pPr>
            <a:r>
              <a:rPr lang="ru-RU" sz="1400" dirty="0"/>
              <a:t>Кафедра кардиологии, функциональной и клинико-лабораторной диагностики ИПО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rgbClr val="C00000"/>
                </a:solidFill>
              </a:rPr>
              <a:t>Функциональная диагностика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rgbClr val="C00000"/>
                </a:solidFill>
              </a:rPr>
              <a:t>Клиническая эхокардиография </a:t>
            </a:r>
          </a:p>
          <a:p>
            <a:pPr>
              <a:spcBef>
                <a:spcPts val="300"/>
              </a:spcBef>
            </a:pPr>
            <a:r>
              <a:rPr lang="ru-RU" sz="1400" dirty="0"/>
              <a:t>Кафедра мобилизационной подготовки здравоохранения, медицины катастроф, скорой помощи с курсом ПО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rgbClr val="C00000"/>
                </a:solidFill>
              </a:rPr>
              <a:t>Скорая медицинская помощь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 err="1">
                <a:solidFill>
                  <a:srgbClr val="C00000"/>
                </a:solidFill>
              </a:rPr>
              <a:t>Предрейсовый</a:t>
            </a:r>
            <a:r>
              <a:rPr lang="ru-RU" sz="1400" b="1" dirty="0">
                <a:solidFill>
                  <a:srgbClr val="C00000"/>
                </a:solidFill>
              </a:rPr>
              <a:t> и </a:t>
            </a:r>
            <a:r>
              <a:rPr lang="ru-RU" sz="1400" b="1" dirty="0" err="1">
                <a:solidFill>
                  <a:srgbClr val="C00000"/>
                </a:solidFill>
              </a:rPr>
              <a:t>послерейсовый</a:t>
            </a:r>
            <a:r>
              <a:rPr lang="ru-RU" sz="1400" b="1" dirty="0">
                <a:solidFill>
                  <a:srgbClr val="C00000"/>
                </a:solidFill>
              </a:rPr>
              <a:t> осмотр водителей автотранспортных средств </a:t>
            </a:r>
          </a:p>
          <a:p>
            <a:pPr>
              <a:spcBef>
                <a:spcPts val="300"/>
              </a:spcBef>
            </a:pPr>
            <a:r>
              <a:rPr lang="ru-RU" sz="1400" dirty="0"/>
              <a:t>Кафедра поликлинической педиатрии и пропедевтики детских болезней с курсом ПО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rgbClr val="C00000"/>
                </a:solidFill>
              </a:rPr>
              <a:t>Диетология</a:t>
            </a:r>
          </a:p>
          <a:p>
            <a:pPr>
              <a:spcBef>
                <a:spcPts val="300"/>
              </a:spcBef>
            </a:pPr>
            <a:r>
              <a:rPr lang="ru-RU" sz="1400" dirty="0"/>
              <a:t>Кафедра медицинской генетики и клинической нейрофизиологии ИПО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rgbClr val="C00000"/>
                </a:solidFill>
              </a:rPr>
              <a:t>Эпилепсия: генетика, диагностика, лечение</a:t>
            </a:r>
          </a:p>
          <a:p>
            <a:pPr>
              <a:spcBef>
                <a:spcPts val="300"/>
              </a:spcBef>
            </a:pPr>
            <a:r>
              <a:rPr lang="ru-RU" sz="1400" dirty="0"/>
              <a:t>Кафедра урологии, андрологии и сексологии ИПО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rgbClr val="C00000"/>
                </a:solidFill>
              </a:rPr>
              <a:t>Урология </a:t>
            </a:r>
          </a:p>
          <a:p>
            <a:pPr>
              <a:spcBef>
                <a:spcPts val="300"/>
              </a:spcBef>
            </a:pPr>
            <a:r>
              <a:rPr lang="ru-RU" sz="1400" dirty="0"/>
              <a:t>Кафедра-клиника стоматологии ИПО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rgbClr val="C00000"/>
                </a:solidFill>
              </a:rPr>
              <a:t>Актуальные вопросы организации стоматологической помощи и НМО</a:t>
            </a:r>
          </a:p>
          <a:p>
            <a:pPr>
              <a:spcBef>
                <a:spcPts val="300"/>
              </a:spcBef>
            </a:pPr>
            <a:r>
              <a:rPr lang="ru-RU" sz="1400" dirty="0"/>
              <a:t>Кафедра нервных болезней с курсом медицинской реабилитации ПО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rgbClr val="C00000"/>
                </a:solidFill>
              </a:rPr>
              <a:t>Неврология</a:t>
            </a:r>
          </a:p>
          <a:p>
            <a:pPr>
              <a:spcBef>
                <a:spcPts val="300"/>
              </a:spcBef>
            </a:pPr>
            <a:r>
              <a:rPr lang="ru-RU" sz="1400" dirty="0"/>
              <a:t>Кафедра поликлинической терапии, семейной медицины и ЗОЖ с курсом ПО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rgbClr val="C00000"/>
                </a:solidFill>
              </a:rPr>
              <a:t>Гериатрия</a:t>
            </a:r>
          </a:p>
          <a:p>
            <a:pPr>
              <a:spcBef>
                <a:spcPts val="300"/>
              </a:spcBef>
            </a:pPr>
            <a:r>
              <a:rPr lang="ru-RU" sz="1400" dirty="0"/>
              <a:t>Кафедра </a:t>
            </a:r>
            <a:r>
              <a:rPr lang="ru-RU" sz="1400" dirty="0" err="1"/>
              <a:t>дерматовенерологии</a:t>
            </a:r>
            <a:r>
              <a:rPr lang="ru-RU" sz="1400" dirty="0"/>
              <a:t> с курсом косметологии и ПО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rgbClr val="C00000"/>
                </a:solidFill>
              </a:rPr>
              <a:t>Организация дерматовенерологической помощи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781211"/>
            <a:ext cx="2760440" cy="189928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39128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5550" y="12464"/>
            <a:ext cx="9001000" cy="6802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</a:rPr>
              <a:t>Разработка учебно- методических комплексов </a:t>
            </a:r>
          </a:p>
          <a:p>
            <a:pPr algn="ctr"/>
            <a:r>
              <a:rPr lang="ru-RU" sz="2400" b="1" dirty="0">
                <a:solidFill>
                  <a:srgbClr val="C00000"/>
                </a:solidFill>
              </a:rPr>
              <a:t>для слушателей ИПО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75569" y="836711"/>
            <a:ext cx="8640961" cy="164660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600" dirty="0" smtClean="0"/>
              <a:t>Приказ Минздрава РФ от 10.08.2017 N 514н «О Порядке проведения профилактических медицинских осмотров несовершеннолетних» </a:t>
            </a:r>
            <a:r>
              <a:rPr lang="ru-RU" sz="1600" b="1" dirty="0" smtClean="0"/>
              <a:t>Начало действия документа 01.01.2018</a:t>
            </a:r>
          </a:p>
          <a:p>
            <a:pPr algn="just"/>
            <a:r>
              <a:rPr lang="ru-RU" sz="1600" i="1" dirty="0" smtClean="0">
                <a:solidFill>
                  <a:schemeClr val="accent2">
                    <a:lumMod val="75000"/>
                  </a:schemeClr>
                </a:solidFill>
              </a:rPr>
              <a:t>«В случае если в медицинской организации </a:t>
            </a:r>
            <a:r>
              <a:rPr lang="ru-RU" sz="1600" b="1" i="1" dirty="0" smtClean="0">
                <a:solidFill>
                  <a:srgbClr val="FF0000"/>
                </a:solidFill>
              </a:rPr>
              <a:t>отсутствует</a:t>
            </a:r>
            <a:r>
              <a:rPr lang="ru-RU" sz="1600" i="1" dirty="0" smtClean="0">
                <a:solidFill>
                  <a:schemeClr val="accent2">
                    <a:lumMod val="75000"/>
                  </a:schemeClr>
                </a:solidFill>
              </a:rPr>
              <a:t>:  врач - детский уролог-</a:t>
            </a:r>
            <a:r>
              <a:rPr lang="ru-RU" sz="1600" i="1" dirty="0" err="1" smtClean="0">
                <a:solidFill>
                  <a:schemeClr val="accent2">
                    <a:lumMod val="75000"/>
                  </a:schemeClr>
                </a:solidFill>
              </a:rPr>
              <a:t>андролог</a:t>
            </a:r>
            <a:r>
              <a:rPr lang="ru-RU" sz="1600" i="1" dirty="0" smtClean="0">
                <a:solidFill>
                  <a:schemeClr val="accent2">
                    <a:lumMod val="75000"/>
                  </a:schemeClr>
                </a:solidFill>
              </a:rPr>
              <a:t>, то в проведении профилактического осмотра участвует врач-уролог или врач - детский хирург, прошедший обучение по программам дополнительного профессионального образования в части особенностей урологических заболеваний у детей…..»</a:t>
            </a:r>
            <a:endParaRPr lang="ru-RU" sz="1600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75569" y="2831531"/>
            <a:ext cx="8640961" cy="23083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600" dirty="0" smtClean="0"/>
              <a:t>Письмо Минздрава красноярского края от 10.11.2017 N 71/06-66/16563 «О циклах повышения квалификации в дистанционной форме» </a:t>
            </a:r>
          </a:p>
          <a:p>
            <a:pPr algn="just"/>
            <a:r>
              <a:rPr lang="ru-RU" sz="1600" i="1" dirty="0" smtClean="0">
                <a:solidFill>
                  <a:schemeClr val="accent2">
                    <a:lumMod val="75000"/>
                  </a:schemeClr>
                </a:solidFill>
              </a:rPr>
              <a:t>«…включить в перечень образовательных модулей  в дистанционной форме: 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i="1" dirty="0" smtClean="0">
                <a:solidFill>
                  <a:schemeClr val="accent2">
                    <a:lumMod val="75000"/>
                  </a:schemeClr>
                </a:solidFill>
              </a:rPr>
              <a:t>Особенности стоматологических заболеваний у детей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i="1" dirty="0" smtClean="0">
                <a:solidFill>
                  <a:schemeClr val="accent2">
                    <a:lumMod val="75000"/>
                  </a:schemeClr>
                </a:solidFill>
              </a:rPr>
              <a:t>Особенности психических расстройств и расстройств поведения у детей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i="1" dirty="0" smtClean="0">
                <a:solidFill>
                  <a:schemeClr val="accent2">
                    <a:lumMod val="75000"/>
                  </a:schemeClr>
                </a:solidFill>
              </a:rPr>
              <a:t>Особенности хирургических заболеваний у детей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i="1" dirty="0" smtClean="0">
                <a:solidFill>
                  <a:schemeClr val="accent2">
                    <a:lumMod val="75000"/>
                  </a:schemeClr>
                </a:solidFill>
              </a:rPr>
              <a:t>Особенности урологических заболеваний у детей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i="1" dirty="0" smtClean="0">
                <a:solidFill>
                  <a:schemeClr val="accent2">
                    <a:lumMod val="75000"/>
                  </a:schemeClr>
                </a:solidFill>
              </a:rPr>
              <a:t>Особенности эндокринологических заболеваний у детей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i="1" dirty="0" smtClean="0">
                <a:solidFill>
                  <a:schemeClr val="accent2">
                    <a:lumMod val="75000"/>
                  </a:schemeClr>
                </a:solidFill>
              </a:rPr>
              <a:t>Особенности травм и ортопедические заболевания у детей»</a:t>
            </a:r>
            <a:endParaRPr lang="ru-RU" sz="1600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8" name="Прямая со стрелкой 7"/>
          <p:cNvCxnSpPr>
            <a:stCxn id="4" idx="2"/>
            <a:endCxn id="6" idx="0"/>
          </p:cNvCxnSpPr>
          <p:nvPr/>
        </p:nvCxnSpPr>
        <p:spPr>
          <a:xfrm>
            <a:off x="4596050" y="2483316"/>
            <a:ext cx="0" cy="348215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H="1">
            <a:off x="4599615" y="5139855"/>
            <a:ext cx="815" cy="348215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275569" y="5497707"/>
            <a:ext cx="8640961" cy="115416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600" dirty="0" smtClean="0"/>
              <a:t>Приказ ректора </a:t>
            </a:r>
            <a:r>
              <a:rPr lang="ru-RU" sz="1600" dirty="0" err="1" smtClean="0"/>
              <a:t>КрасГМУ</a:t>
            </a:r>
            <a:r>
              <a:rPr lang="ru-RU" sz="1600" dirty="0" smtClean="0"/>
              <a:t> «О разработке учебно-методического комплекса для дистанционного обучения слушателей ДПО» </a:t>
            </a:r>
          </a:p>
          <a:p>
            <a:pPr algn="just">
              <a:spcAft>
                <a:spcPts val="600"/>
              </a:spcAft>
            </a:pPr>
            <a:r>
              <a:rPr lang="ru-RU" sz="1600" i="1" dirty="0" smtClean="0">
                <a:solidFill>
                  <a:schemeClr val="accent2">
                    <a:lumMod val="75000"/>
                  </a:schemeClr>
                </a:solidFill>
              </a:rPr>
              <a:t>«…Передать учебно-методические комплексы для дистанционного обучения в отдел дистанционного обучения учебно-методического управления в срок </a:t>
            </a:r>
            <a:r>
              <a:rPr lang="ru-RU" sz="1600" b="1" i="1" dirty="0" smtClean="0">
                <a:solidFill>
                  <a:srgbClr val="FF0000"/>
                </a:solidFill>
              </a:rPr>
              <a:t>до 09.03.2018г</a:t>
            </a:r>
            <a:r>
              <a:rPr lang="ru-RU" sz="1600" i="1" dirty="0" smtClean="0">
                <a:solidFill>
                  <a:schemeClr val="accent2">
                    <a:lumMod val="75000"/>
                  </a:schemeClr>
                </a:solidFill>
              </a:rPr>
              <a:t>.»</a:t>
            </a:r>
            <a:endParaRPr lang="ru-RU" sz="1600" b="1" i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51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6749" y="116632"/>
            <a:ext cx="9001000" cy="6802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</a:rPr>
              <a:t>Образовательные модули</a:t>
            </a:r>
            <a:endParaRPr lang="ru-RU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6772486"/>
              </p:ext>
            </p:extLst>
          </p:nvPr>
        </p:nvGraphicFramePr>
        <p:xfrm>
          <a:off x="539552" y="980728"/>
          <a:ext cx="7992888" cy="4975492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2167424"/>
                <a:gridCol w="1732709"/>
                <a:gridCol w="1158327"/>
                <a:gridCol w="2934428"/>
              </a:tblGrid>
              <a:tr h="864097"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endParaRPr lang="ru-RU" sz="1400" spc="-5" dirty="0" smtClean="0"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endParaRPr lang="ru-RU" sz="1400" spc="-5" dirty="0" smtClean="0"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400" spc="-5" dirty="0" smtClean="0">
                          <a:effectLst/>
                          <a:latin typeface="+mj-lt"/>
                        </a:rPr>
                        <a:t>Название </a:t>
                      </a:r>
                      <a:r>
                        <a:rPr lang="ru-RU" sz="1400" spc="-5" dirty="0">
                          <a:effectLst/>
                          <a:latin typeface="+mj-lt"/>
                        </a:rPr>
                        <a:t>образовательного модуля</a:t>
                      </a:r>
                      <a:endParaRPr lang="ru-R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spc="-5" dirty="0" smtClean="0">
                        <a:effectLst/>
                        <a:latin typeface="+mj-l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spc="-5" dirty="0" smtClean="0">
                          <a:effectLst/>
                          <a:latin typeface="+mj-lt"/>
                        </a:rPr>
                        <a:t>Контингент </a:t>
                      </a:r>
                      <a:r>
                        <a:rPr lang="ru-RU" sz="1400" spc="-5" dirty="0">
                          <a:effectLst/>
                          <a:latin typeface="+mj-lt"/>
                        </a:rPr>
                        <a:t>слушателей</a:t>
                      </a:r>
                      <a:endParaRPr lang="ru-R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spc="-5" dirty="0" smtClean="0">
                        <a:effectLst/>
                        <a:latin typeface="+mj-l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spc="-5" dirty="0" smtClean="0">
                          <a:effectLst/>
                          <a:latin typeface="+mj-lt"/>
                        </a:rPr>
                        <a:t>Кол-во </a:t>
                      </a:r>
                      <a:r>
                        <a:rPr lang="ru-RU" sz="1400" spc="-5" dirty="0">
                          <a:effectLst/>
                          <a:latin typeface="+mj-lt"/>
                        </a:rPr>
                        <a:t>часов</a:t>
                      </a:r>
                      <a:endParaRPr lang="ru-RU" sz="1400" dirty="0">
                        <a:effectLst/>
                        <a:latin typeface="+mj-l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spc="-5" dirty="0">
                          <a:effectLst/>
                          <a:latin typeface="+mj-lt"/>
                        </a:rPr>
                        <a:t>ДО</a:t>
                      </a:r>
                      <a:endParaRPr lang="ru-R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spc="-5" dirty="0">
                          <a:effectLst/>
                          <a:latin typeface="+mj-lt"/>
                        </a:rPr>
                        <a:t>Ф.И.О. заведующего кафедрой ответственного за разработку УМК для ДО</a:t>
                      </a:r>
                      <a:endParaRPr lang="ru-R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38816"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  <a:spcAft>
                          <a:spcPts val="600"/>
                        </a:spcAft>
                      </a:pPr>
                      <a:r>
                        <a:rPr lang="ru-RU" sz="1200" b="0" spc="-5" dirty="0">
                          <a:effectLst/>
                        </a:rPr>
                        <a:t>Особенности стоматологических заболеваний у детей</a:t>
                      </a:r>
                      <a:endParaRPr lang="ru-RU" sz="1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Врачи-стоматологи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spc="-5" dirty="0" smtClean="0">
                          <a:effectLst/>
                        </a:rPr>
                        <a:t>Кафедра-клиника стоматологии ИПО</a:t>
                      </a:r>
                      <a:endParaRPr lang="ru-RU" sz="1200" spc="-5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spc="-5" dirty="0" err="1" smtClean="0">
                          <a:effectLst/>
                        </a:rPr>
                        <a:t>Алямовский</a:t>
                      </a:r>
                      <a:r>
                        <a:rPr lang="ru-RU" sz="1200" spc="-5" dirty="0" smtClean="0">
                          <a:effectLst/>
                        </a:rPr>
                        <a:t> </a:t>
                      </a:r>
                      <a:r>
                        <a:rPr lang="ru-RU" sz="1200" spc="-5" dirty="0">
                          <a:effectLst/>
                        </a:rPr>
                        <a:t>Василий Викторович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11493">
                <a:tc>
                  <a:txBody>
                    <a:bodyPr/>
                    <a:lstStyle/>
                    <a:p>
                      <a:pPr>
                        <a:lnSpc>
                          <a:spcPts val="1370"/>
                        </a:lnSpc>
                        <a:spcAft>
                          <a:spcPts val="600"/>
                        </a:spcAft>
                      </a:pPr>
                      <a:r>
                        <a:rPr lang="ru-RU" sz="1200" b="0" spc="-5" dirty="0">
                          <a:effectLst/>
                        </a:rPr>
                        <a:t>Особенности психических расстройств и расстройств поведения у детей</a:t>
                      </a:r>
                      <a:endParaRPr lang="ru-RU" sz="1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Врачи-психиатры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spc="-5" dirty="0" smtClean="0">
                          <a:effectLst/>
                        </a:rPr>
                        <a:t>Кафедра психиатрии и наркологии с курсом ПО</a:t>
                      </a:r>
                      <a:endParaRPr lang="ru-RU" sz="1200" spc="-5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spc="-5" dirty="0" smtClean="0">
                          <a:effectLst/>
                        </a:rPr>
                        <a:t>Березовская </a:t>
                      </a:r>
                      <a:r>
                        <a:rPr lang="ru-RU" sz="1200" spc="-5" dirty="0">
                          <a:effectLst/>
                        </a:rPr>
                        <a:t>Марина Альбертовна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11493">
                <a:tc>
                  <a:txBody>
                    <a:bodyPr/>
                    <a:lstStyle/>
                    <a:p>
                      <a:pPr>
                        <a:lnSpc>
                          <a:spcPts val="1370"/>
                        </a:lnSpc>
                        <a:spcAft>
                          <a:spcPts val="600"/>
                        </a:spcAft>
                      </a:pPr>
                      <a:r>
                        <a:rPr lang="ru-RU" sz="1200" b="0" spc="-5" dirty="0">
                          <a:effectLst/>
                        </a:rPr>
                        <a:t>Особенности хирургических заболеваний у детей</a:t>
                      </a:r>
                      <a:endParaRPr lang="ru-RU" sz="1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Врачи-хирурги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spc="-5" dirty="0" smtClean="0">
                          <a:effectLst/>
                        </a:rPr>
                        <a:t>Кафедра детской хирургии с курсом ПО им. проф. </a:t>
                      </a:r>
                      <a:r>
                        <a:rPr lang="ru-RU" sz="1200" b="1" spc="-5" dirty="0" err="1" smtClean="0">
                          <a:effectLst/>
                        </a:rPr>
                        <a:t>В.П.Красовской</a:t>
                      </a:r>
                      <a:endParaRPr lang="ru-RU" sz="1200" spc="-5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spc="-5" dirty="0" smtClean="0">
                          <a:effectLst/>
                        </a:rPr>
                        <a:t>Портнягина </a:t>
                      </a:r>
                      <a:r>
                        <a:rPr lang="ru-RU" sz="1200" spc="-5" dirty="0">
                          <a:effectLst/>
                        </a:rPr>
                        <a:t>Эльвира Васильевна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59837">
                <a:tc>
                  <a:txBody>
                    <a:bodyPr/>
                    <a:lstStyle/>
                    <a:p>
                      <a:pPr>
                        <a:lnSpc>
                          <a:spcPts val="1370"/>
                        </a:lnSpc>
                        <a:spcAft>
                          <a:spcPts val="600"/>
                        </a:spcAft>
                      </a:pPr>
                      <a:r>
                        <a:rPr lang="ru-RU" sz="1200" b="0" spc="-5" dirty="0">
                          <a:effectLst/>
                        </a:rPr>
                        <a:t>Особенности урологических заболеваний у детей</a:t>
                      </a:r>
                      <a:endParaRPr lang="ru-RU" sz="1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Врачи-урологи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врачи-хирурги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врачи-детские хирурги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spc="-5" dirty="0" smtClean="0">
                          <a:effectLst/>
                        </a:rPr>
                        <a:t>Кафедра детской хирургии с курсом ПО им. проф. </a:t>
                      </a:r>
                      <a:r>
                        <a:rPr lang="ru-RU" sz="1200" b="1" spc="-5" dirty="0" err="1" smtClean="0">
                          <a:effectLst/>
                        </a:rPr>
                        <a:t>В.П.Красовской</a:t>
                      </a:r>
                      <a:endParaRPr lang="ru-RU" sz="1200" spc="-5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spc="-5" dirty="0" smtClean="0">
                          <a:effectLst/>
                        </a:rPr>
                        <a:t>Портнягина </a:t>
                      </a:r>
                      <a:r>
                        <a:rPr lang="ru-RU" sz="1200" spc="-5" dirty="0">
                          <a:effectLst/>
                        </a:rPr>
                        <a:t>Эльвира Васильевна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44878">
                <a:tc>
                  <a:txBody>
                    <a:bodyPr/>
                    <a:lstStyle/>
                    <a:p>
                      <a:pPr>
                        <a:lnSpc>
                          <a:spcPts val="1370"/>
                        </a:lnSpc>
                        <a:spcAft>
                          <a:spcPts val="600"/>
                        </a:spcAft>
                      </a:pPr>
                      <a:r>
                        <a:rPr lang="ru-RU" sz="1200" b="0" spc="-5" dirty="0">
                          <a:effectLst/>
                        </a:rPr>
                        <a:t>Особенности эндокринологических заболеваний у детей</a:t>
                      </a:r>
                      <a:endParaRPr lang="ru-RU" sz="1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Врачи-эндокринологи, врачи-педиатры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spc="-5" dirty="0" smtClean="0">
                          <a:effectLst/>
                        </a:rPr>
                        <a:t>Кафедра педиатрии ИПО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spc="-5" dirty="0" smtClean="0">
                          <a:effectLst/>
                        </a:rPr>
                        <a:t>Таранушенко </a:t>
                      </a:r>
                      <a:r>
                        <a:rPr lang="ru-RU" sz="1200" spc="-5" dirty="0">
                          <a:effectLst/>
                        </a:rPr>
                        <a:t>Татьяна Евгеньевна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44878">
                <a:tc>
                  <a:txBody>
                    <a:bodyPr/>
                    <a:lstStyle/>
                    <a:p>
                      <a:pPr>
                        <a:lnSpc>
                          <a:spcPts val="1370"/>
                        </a:lnSpc>
                        <a:spcAft>
                          <a:spcPts val="600"/>
                        </a:spcAft>
                      </a:pPr>
                      <a:r>
                        <a:rPr lang="ru-RU" sz="1200" b="0" spc="-5" dirty="0">
                          <a:effectLst/>
                        </a:rPr>
                        <a:t>Особенности травм и ортопедические заболевания у детей</a:t>
                      </a:r>
                      <a:endParaRPr lang="ru-RU" sz="1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Врачи-травматологи - ортопеды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spc="-5" dirty="0" smtClean="0">
                          <a:effectLst/>
                        </a:rPr>
                        <a:t>Кафедра травматологии, ортопедии и нейрохирургии с курсом ПО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spc="-5" dirty="0" err="1" smtClean="0">
                          <a:effectLst/>
                        </a:rPr>
                        <a:t>Шнякин</a:t>
                      </a:r>
                      <a:r>
                        <a:rPr lang="ru-RU" sz="1200" spc="-5" dirty="0" smtClean="0">
                          <a:effectLst/>
                        </a:rPr>
                        <a:t> </a:t>
                      </a:r>
                      <a:r>
                        <a:rPr lang="ru-RU" sz="1200" spc="-5" dirty="0">
                          <a:effectLst/>
                        </a:rPr>
                        <a:t>Павел Геннадьевич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6878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103126"/>
              </p:ext>
            </p:extLst>
          </p:nvPr>
        </p:nvGraphicFramePr>
        <p:xfrm>
          <a:off x="233248" y="1052736"/>
          <a:ext cx="8605136" cy="5244389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1640993"/>
                <a:gridCol w="1239723"/>
                <a:gridCol w="948023"/>
                <a:gridCol w="2041896"/>
                <a:gridCol w="2734501"/>
              </a:tblGrid>
              <a:tr h="714626"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200" b="1" spc="-5" dirty="0">
                          <a:effectLst/>
                          <a:latin typeface="+mn-lt"/>
                        </a:rPr>
                        <a:t>Название образовательного модуля</a:t>
                      </a:r>
                      <a:endParaRPr lang="ru-RU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664" marR="446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spc="-5" dirty="0">
                          <a:effectLst/>
                          <a:latin typeface="+mn-lt"/>
                        </a:rPr>
                        <a:t>Контингент слушателей</a:t>
                      </a:r>
                      <a:endParaRPr lang="ru-RU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664" marR="446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spc="-5" dirty="0">
                          <a:effectLst/>
                          <a:latin typeface="+mn-lt"/>
                        </a:rPr>
                        <a:t>Кол-во часов</a:t>
                      </a:r>
                      <a:endParaRPr lang="ru-RU" sz="1200" b="1" dirty="0">
                        <a:effectLst/>
                        <a:latin typeface="+mn-l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spc="-5" dirty="0">
                          <a:effectLst/>
                          <a:latin typeface="+mn-lt"/>
                        </a:rPr>
                        <a:t>ДО</a:t>
                      </a:r>
                      <a:endParaRPr lang="ru-RU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664" marR="446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+mn-lt"/>
                        </a:rPr>
                        <a:t>Образовательные модули</a:t>
                      </a:r>
                      <a:endParaRPr lang="ru-RU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664" marR="446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spc="-5" dirty="0">
                          <a:effectLst/>
                          <a:latin typeface="+mn-lt"/>
                        </a:rPr>
                        <a:t>Ф.И.О. заведующего кафедрой ответственного за разработку УМК для ДО</a:t>
                      </a:r>
                      <a:endParaRPr lang="ru-RU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664" marR="44664" marT="0" marB="0"/>
                </a:tc>
              </a:tr>
              <a:tr h="3573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spc="-5" dirty="0">
                          <a:effectLst/>
                          <a:latin typeface="+mn-lt"/>
                        </a:rPr>
                        <a:t>ЭКГ для врача-терапевта участкового</a:t>
                      </a:r>
                      <a:endParaRPr lang="ru-RU" sz="12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664" marR="446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+mn-lt"/>
                        </a:rPr>
                        <a:t>Врачи-терапевты участковые</a:t>
                      </a:r>
                      <a:endParaRPr lang="ru-RU" sz="1200" b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664" marR="446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+mn-lt"/>
                        </a:rPr>
                        <a:t>36</a:t>
                      </a:r>
                      <a:endParaRPr lang="ru-RU" sz="1200" b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664" marR="446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spc="-5" dirty="0">
                          <a:effectLst/>
                          <a:latin typeface="+mn-lt"/>
                        </a:rPr>
                        <a:t> </a:t>
                      </a:r>
                      <a:endParaRPr lang="ru-RU" sz="12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664" marR="446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spc="-5" dirty="0" smtClean="0">
                          <a:effectLst/>
                          <a:latin typeface="+mn-lt"/>
                        </a:rPr>
                        <a:t>Кафедра поликлинической терапии, семейной медицины и ЗОЖ с курсом ПО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spc="-5" dirty="0" smtClean="0">
                          <a:effectLst/>
                          <a:latin typeface="+mn-lt"/>
                        </a:rPr>
                        <a:t>Петрова </a:t>
                      </a:r>
                      <a:r>
                        <a:rPr lang="ru-RU" sz="1200" b="0" spc="-5" dirty="0">
                          <a:effectLst/>
                          <a:latin typeface="+mn-lt"/>
                        </a:rPr>
                        <a:t>Марина Михайловна</a:t>
                      </a:r>
                      <a:endParaRPr lang="ru-RU" sz="12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664" marR="44664" marT="0" marB="0"/>
                </a:tc>
              </a:tr>
              <a:tr h="476417">
                <a:tc rowSpan="4">
                  <a:txBody>
                    <a:bodyPr/>
                    <a:lstStyle/>
                    <a:p>
                      <a:pPr>
                        <a:lnSpc>
                          <a:spcPts val="1550"/>
                        </a:lnSpc>
                        <a:spcAft>
                          <a:spcPts val="0"/>
                        </a:spcAft>
                      </a:pPr>
                      <a:r>
                        <a:rPr lang="ru-RU" sz="1200" b="0" spc="-5" dirty="0">
                          <a:effectLst/>
                          <a:latin typeface="+mn-lt"/>
                        </a:rPr>
                        <a:t>Избранные вопросы кардиологии, пульмонологи, гастроэнтерологии, эндокринологии, оториноларингологии</a:t>
                      </a:r>
                      <a:endParaRPr lang="ru-RU" sz="12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664" marR="44664" marT="0" marB="0"/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+mn-lt"/>
                        </a:rPr>
                        <a:t>Врачи-терапевты участковые</a:t>
                      </a:r>
                      <a:endParaRPr lang="ru-RU" sz="1200" b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664" marR="44664" marT="0" marB="0"/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+mn-lt"/>
                        </a:rPr>
                        <a:t>144</a:t>
                      </a:r>
                      <a:endParaRPr lang="ru-RU" sz="1200" b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664" marR="446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spc="-5">
                          <a:effectLst/>
                          <a:latin typeface="+mn-lt"/>
                        </a:rPr>
                        <a:t>Избранные вопросы кардиологии </a:t>
                      </a:r>
                      <a:endParaRPr lang="ru-RU" sz="1200" b="0">
                        <a:effectLst/>
                        <a:latin typeface="+mn-lt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spc="-5">
                          <a:effectLst/>
                          <a:latin typeface="+mn-lt"/>
                        </a:rPr>
                        <a:t>(36 часов)</a:t>
                      </a:r>
                      <a:endParaRPr lang="ru-RU" sz="1200" b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664" marR="446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spc="-5" dirty="0" smtClean="0">
                          <a:effectLst/>
                          <a:latin typeface="+mn-lt"/>
                        </a:rPr>
                        <a:t>Кафедра кардиологии, функциональной и клинико-лабораторной диагностики ИПО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spc="-5" dirty="0" smtClean="0">
                          <a:effectLst/>
                          <a:latin typeface="+mn-lt"/>
                        </a:rPr>
                        <a:t>Матюшин </a:t>
                      </a:r>
                      <a:r>
                        <a:rPr lang="ru-RU" sz="1200" b="0" spc="-5" dirty="0">
                          <a:effectLst/>
                          <a:latin typeface="+mn-lt"/>
                        </a:rPr>
                        <a:t>Геннадий Васильевич</a:t>
                      </a:r>
                      <a:endParaRPr lang="ru-RU" sz="12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664" marR="44664" marT="0" marB="0"/>
                </a:tc>
              </a:tr>
              <a:tr h="7146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spc="-5">
                          <a:effectLst/>
                          <a:latin typeface="+mn-lt"/>
                        </a:rPr>
                        <a:t>Избранные вопросы пульмонологи и гастроэнтерологии</a:t>
                      </a:r>
                      <a:endParaRPr lang="ru-RU" sz="1200" b="0">
                        <a:effectLst/>
                        <a:latin typeface="+mn-lt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spc="-5">
                          <a:effectLst/>
                          <a:latin typeface="+mn-lt"/>
                        </a:rPr>
                        <a:t>(36 часов)</a:t>
                      </a:r>
                      <a:endParaRPr lang="ru-RU" sz="1200" b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664" marR="446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spc="-5" dirty="0" smtClean="0">
                          <a:effectLst/>
                          <a:latin typeface="+mn-lt"/>
                        </a:rPr>
                        <a:t>Кафедра терапии ИПО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spc="-5" dirty="0" err="1" smtClean="0">
                          <a:effectLst/>
                          <a:latin typeface="+mn-lt"/>
                        </a:rPr>
                        <a:t>Гринштейн</a:t>
                      </a:r>
                      <a:r>
                        <a:rPr lang="ru-RU" sz="1200" b="0" spc="-5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ru-RU" sz="1200" b="0" spc="-5" dirty="0">
                          <a:effectLst/>
                          <a:latin typeface="+mn-lt"/>
                        </a:rPr>
                        <a:t>Юрий Исаевич</a:t>
                      </a:r>
                      <a:endParaRPr lang="ru-RU" sz="12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664" marR="44664" marT="0" marB="0"/>
                </a:tc>
              </a:tr>
              <a:tr h="5955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spc="-5" dirty="0">
                          <a:effectLst/>
                          <a:latin typeface="+mn-lt"/>
                        </a:rPr>
                        <a:t>Избранные вопросы эндокринологии</a:t>
                      </a:r>
                      <a:endParaRPr lang="ru-RU" sz="1200" b="0" dirty="0">
                        <a:effectLst/>
                        <a:latin typeface="+mn-lt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spc="-5" dirty="0">
                          <a:effectLst/>
                          <a:latin typeface="+mn-lt"/>
                        </a:rPr>
                        <a:t>(36 часов)</a:t>
                      </a:r>
                      <a:endParaRPr lang="ru-RU" sz="12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664" marR="446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spc="-5" dirty="0" smtClean="0">
                          <a:effectLst/>
                          <a:latin typeface="+mn-lt"/>
                        </a:rPr>
                        <a:t>Кафедра внутренних болезней №2 с курсом ПО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spc="-5" dirty="0" err="1" smtClean="0">
                          <a:effectLst/>
                          <a:latin typeface="+mn-lt"/>
                        </a:rPr>
                        <a:t>Демко</a:t>
                      </a:r>
                      <a:r>
                        <a:rPr lang="ru-RU" sz="1200" b="0" spc="-5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ru-RU" sz="1200" b="0" spc="-5" dirty="0">
                          <a:effectLst/>
                          <a:latin typeface="+mn-lt"/>
                        </a:rPr>
                        <a:t>Ирина Владимировна</a:t>
                      </a:r>
                      <a:endParaRPr lang="ru-RU" sz="12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664" marR="44664" marT="0" marB="0"/>
                </a:tc>
              </a:tr>
              <a:tr h="5955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spc="-5">
                          <a:effectLst/>
                          <a:latin typeface="+mn-lt"/>
                        </a:rPr>
                        <a:t>Избранные вопросы оториноларингологии (36 часов)</a:t>
                      </a:r>
                      <a:endParaRPr lang="ru-RU" sz="1200" b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664" marR="446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spc="-5" dirty="0" smtClean="0">
                          <a:effectLst/>
                          <a:latin typeface="+mn-lt"/>
                        </a:rPr>
                        <a:t>Кафедра лор-болезней с курсом ПО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spc="-5" dirty="0" smtClean="0">
                          <a:effectLst/>
                          <a:latin typeface="+mn-lt"/>
                        </a:rPr>
                        <a:t>Вахрушев </a:t>
                      </a:r>
                      <a:r>
                        <a:rPr lang="ru-RU" sz="1200" b="0" spc="-5" dirty="0">
                          <a:effectLst/>
                          <a:latin typeface="+mn-lt"/>
                        </a:rPr>
                        <a:t>Сергей Геннадьевич</a:t>
                      </a:r>
                      <a:endParaRPr lang="ru-RU" sz="12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664" marR="44664" marT="0" marB="0"/>
                </a:tc>
              </a:tr>
              <a:tr h="476417">
                <a:tc rowSpan="2">
                  <a:txBody>
                    <a:bodyPr/>
                    <a:lstStyle/>
                    <a:p>
                      <a:pPr>
                        <a:lnSpc>
                          <a:spcPts val="1315"/>
                        </a:lnSpc>
                        <a:spcAft>
                          <a:spcPts val="600"/>
                        </a:spcAft>
                      </a:pPr>
                      <a:r>
                        <a:rPr lang="ru-RU" sz="1200" b="0" spc="-5">
                          <a:effectLst/>
                          <a:latin typeface="+mn-lt"/>
                        </a:rPr>
                        <a:t>Избранные вопросы урологии, травматологии и ортопедии</a:t>
                      </a:r>
                      <a:endParaRPr lang="ru-RU" sz="1200" b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664" marR="44664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+mn-lt"/>
                        </a:rPr>
                        <a:t>Врачи-хирурги</a:t>
                      </a:r>
                      <a:endParaRPr lang="ru-RU" sz="1200" b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664" marR="44664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+mn-lt"/>
                        </a:rPr>
                        <a:t>72</a:t>
                      </a:r>
                      <a:endParaRPr lang="ru-RU" sz="12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664" marR="446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spc="-5">
                          <a:effectLst/>
                          <a:latin typeface="+mn-lt"/>
                        </a:rPr>
                        <a:t>Избранные вопросы урологии</a:t>
                      </a:r>
                      <a:endParaRPr lang="ru-RU" sz="1200" b="0">
                        <a:effectLst/>
                        <a:latin typeface="+mn-lt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spc="-5">
                          <a:effectLst/>
                          <a:latin typeface="+mn-lt"/>
                        </a:rPr>
                        <a:t>(36 часов)</a:t>
                      </a:r>
                      <a:endParaRPr lang="ru-RU" sz="1200" b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664" marR="446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spc="-5" dirty="0" smtClean="0">
                          <a:effectLst/>
                          <a:latin typeface="+mn-lt"/>
                        </a:rPr>
                        <a:t>Кафедра урологии, андрологии и сексологии ИПО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spc="-5" dirty="0" err="1" smtClean="0">
                          <a:effectLst/>
                          <a:latin typeface="+mn-lt"/>
                        </a:rPr>
                        <a:t>Капсаргин</a:t>
                      </a:r>
                      <a:r>
                        <a:rPr lang="ru-RU" sz="1200" b="0" spc="-5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ru-RU" sz="1200" b="0" spc="-5" dirty="0">
                          <a:effectLst/>
                          <a:latin typeface="+mn-lt"/>
                        </a:rPr>
                        <a:t>Федор Петрович</a:t>
                      </a:r>
                      <a:endParaRPr lang="ru-RU" sz="12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664" marR="44664" marT="0" marB="0"/>
                </a:tc>
              </a:tr>
              <a:tr h="5955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spc="-5">
                          <a:effectLst/>
                          <a:latin typeface="+mn-lt"/>
                        </a:rPr>
                        <a:t>Избранные вопросы травматологии и ортопедии</a:t>
                      </a:r>
                      <a:endParaRPr lang="ru-RU" sz="1200" b="0">
                        <a:effectLst/>
                        <a:latin typeface="+mn-lt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spc="-5">
                          <a:effectLst/>
                          <a:latin typeface="+mn-lt"/>
                        </a:rPr>
                        <a:t>(36 часов)</a:t>
                      </a:r>
                      <a:endParaRPr lang="ru-RU" sz="1200" b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664" marR="446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spc="-5" dirty="0" smtClean="0">
                          <a:effectLst/>
                          <a:latin typeface="+mn-lt"/>
                        </a:rPr>
                        <a:t>Кафедра травматологии, ортопедии и нейрохирургии с курсом ПО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spc="-5" dirty="0" err="1" smtClean="0">
                          <a:effectLst/>
                          <a:latin typeface="+mn-lt"/>
                        </a:rPr>
                        <a:t>Шнякин</a:t>
                      </a:r>
                      <a:r>
                        <a:rPr lang="ru-RU" sz="1200" b="0" spc="-5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ru-RU" sz="1200" b="0" spc="-5" dirty="0">
                          <a:effectLst/>
                          <a:latin typeface="+mn-lt"/>
                        </a:rPr>
                        <a:t>Павел Геннадьевич</a:t>
                      </a:r>
                      <a:endParaRPr lang="ru-RU" sz="12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664" marR="44664" marT="0" marB="0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5316" y="124786"/>
            <a:ext cx="9001000" cy="6802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</a:rPr>
              <a:t>Образовательные модули (до 30.05.2018г.)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61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3afd4968d87452c7b411a8ab8ee3dc4257fb95d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618</Words>
  <Application>Microsoft Office PowerPoint</Application>
  <PresentationFormat>Экран (4:3)</PresentationFormat>
  <Paragraphs>123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РезниченкоНС</dc:creator>
  <cp:lastModifiedBy>РезниченкоНС</cp:lastModifiedBy>
  <cp:revision>12</cp:revision>
  <dcterms:created xsi:type="dcterms:W3CDTF">2018-01-31T03:04:14Z</dcterms:created>
  <dcterms:modified xsi:type="dcterms:W3CDTF">2018-01-31T04:37:40Z</dcterms:modified>
</cp:coreProperties>
</file>